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62"/>
  </p:notesMasterIdLst>
  <p:sldIdLst>
    <p:sldId id="494" r:id="rId3"/>
    <p:sldId id="506" r:id="rId4"/>
    <p:sldId id="535" r:id="rId5"/>
    <p:sldId id="536" r:id="rId6"/>
    <p:sldId id="537" r:id="rId7"/>
    <p:sldId id="538" r:id="rId8"/>
    <p:sldId id="539" r:id="rId9"/>
    <p:sldId id="540" r:id="rId10"/>
    <p:sldId id="541" r:id="rId11"/>
    <p:sldId id="542" r:id="rId12"/>
    <p:sldId id="543" r:id="rId13"/>
    <p:sldId id="544" r:id="rId14"/>
    <p:sldId id="513" r:id="rId15"/>
    <p:sldId id="545" r:id="rId16"/>
    <p:sldId id="546" r:id="rId17"/>
    <p:sldId id="547" r:id="rId18"/>
    <p:sldId id="548" r:id="rId19"/>
    <p:sldId id="549" r:id="rId20"/>
    <p:sldId id="550"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14" r:id="rId38"/>
    <p:sldId id="567" r:id="rId39"/>
    <p:sldId id="568" r:id="rId40"/>
    <p:sldId id="569" r:id="rId41"/>
    <p:sldId id="570" r:id="rId42"/>
    <p:sldId id="571" r:id="rId43"/>
    <p:sldId id="572" r:id="rId44"/>
    <p:sldId id="515" r:id="rId45"/>
    <p:sldId id="573" r:id="rId46"/>
    <p:sldId id="574" r:id="rId47"/>
    <p:sldId id="575" r:id="rId48"/>
    <p:sldId id="576" r:id="rId49"/>
    <p:sldId id="577" r:id="rId50"/>
    <p:sldId id="578" r:id="rId51"/>
    <p:sldId id="579" r:id="rId52"/>
    <p:sldId id="516" r:id="rId53"/>
    <p:sldId id="580" r:id="rId54"/>
    <p:sldId id="581" r:id="rId55"/>
    <p:sldId id="582" r:id="rId56"/>
    <p:sldId id="583" r:id="rId57"/>
    <p:sldId id="584" r:id="rId58"/>
    <p:sldId id="585" r:id="rId59"/>
    <p:sldId id="586" r:id="rId60"/>
    <p:sldId id="534" r:id="rId6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72" d="100"/>
          <a:sy n="72" d="100"/>
        </p:scale>
        <p:origin x="90" y="8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DA0A093-D3EC-45CE-8487-47BFA578C9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1FAA3EAA-F0D4-4011-A96A-4A2FEB9E400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5F76CC7-5907-4A50-AE17-3E11CB6672F5}" type="datetimeFigureOut">
              <a:rPr lang="zh-CN" altLang="en-US"/>
              <a:pPr>
                <a:defRPr/>
              </a:pPr>
              <a:t>2021/4/10</a:t>
            </a:fld>
            <a:endParaRPr lang="zh-CN" altLang="en-US"/>
          </a:p>
        </p:txBody>
      </p:sp>
      <p:sp>
        <p:nvSpPr>
          <p:cNvPr id="4" name="幻灯片图像占位符 3">
            <a:extLst>
              <a:ext uri="{FF2B5EF4-FFF2-40B4-BE49-F238E27FC236}">
                <a16:creationId xmlns:a16="http://schemas.microsoft.com/office/drawing/2014/main" id="{39AF13A6-DDE0-41DF-8265-63D916DF83C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819FC35-2FBF-4D4A-8451-538461E3CC2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7AF8589-4E3C-429B-8E7C-E5E9F732BE8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963643DA-E942-4E94-94CD-DB45A47B50C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等线" panose="02010600030101010101" pitchFamily="2" charset="-122"/>
                <a:ea typeface="等线" panose="02010600030101010101" pitchFamily="2" charset="-122"/>
              </a:defRPr>
            </a:lvl1pPr>
          </a:lstStyle>
          <a:p>
            <a:fld id="{D1E0C29A-774B-4ABF-95B1-E7F35D52CCB4}"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00C36121-1A7B-4FE6-91EC-AFAFD01109A8}"/>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CDB73379-084C-40EA-8C6B-85191F5547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solidFill>
                  <a:srgbClr val="000000"/>
                </a:solidFill>
                <a:latin typeface="微软雅黑" panose="020B0503020204020204" pitchFamily="34" charset="-122"/>
                <a:ea typeface="微软雅黑" panose="020B0503020204020204" pitchFamily="34" charset="-122"/>
              </a:rPr>
              <a:t>默认情况下，</a:t>
            </a:r>
            <a:r>
              <a:rPr lang="en-US" altLang="zh-CN">
                <a:solidFill>
                  <a:srgbClr val="000000"/>
                </a:solidFill>
                <a:latin typeface="微软雅黑" panose="020B0503020204020204" pitchFamily="34" charset="-122"/>
                <a:ea typeface="微软雅黑" panose="020B0503020204020204" pitchFamily="34" charset="-122"/>
              </a:rPr>
              <a:t>merge</a:t>
            </a:r>
            <a:r>
              <a:rPr lang="zh-CN" altLang="en-US">
                <a:solidFill>
                  <a:srgbClr val="000000"/>
                </a:solidFill>
                <a:latin typeface="微软雅黑" panose="020B0503020204020204" pitchFamily="34" charset="-122"/>
                <a:ea typeface="微软雅黑" panose="020B0503020204020204" pitchFamily="34" charset="-122"/>
              </a:rPr>
              <a:t>等价于</a:t>
            </a:r>
            <a:r>
              <a:rPr lang="en-US" altLang="zh-CN">
                <a:solidFill>
                  <a:srgbClr val="000000"/>
                </a:solidFill>
                <a:latin typeface="微软雅黑" panose="020B0503020204020204" pitchFamily="34" charset="-122"/>
                <a:ea typeface="微软雅黑" panose="020B0503020204020204" pitchFamily="34" charset="-122"/>
              </a:rPr>
              <a:t>SQL</a:t>
            </a:r>
            <a:r>
              <a:rPr lang="zh-CN" altLang="en-US">
                <a:solidFill>
                  <a:srgbClr val="000000"/>
                </a:solidFill>
                <a:latin typeface="微软雅黑" panose="020B0503020204020204" pitchFamily="34" charset="-122"/>
                <a:ea typeface="微软雅黑" panose="020B0503020204020204" pitchFamily="34" charset="-122"/>
              </a:rPr>
              <a:t>中的</a:t>
            </a:r>
            <a:r>
              <a:rPr lang="en-US" altLang="zh-CN">
                <a:solidFill>
                  <a:srgbClr val="000000"/>
                </a:solidFill>
                <a:latin typeface="微软雅黑" panose="020B0503020204020204" pitchFamily="34" charset="-122"/>
                <a:ea typeface="微软雅黑" panose="020B0503020204020204" pitchFamily="34" charset="-122"/>
              </a:rPr>
              <a:t>NATURAL JOIN</a:t>
            </a:r>
            <a:r>
              <a:rPr lang="zh-CN" altLang="en-US">
                <a:solidFill>
                  <a:srgbClr val="000000"/>
                </a:solidFill>
                <a:latin typeface="微软雅黑" panose="020B0503020204020204" pitchFamily="34" charset="-122"/>
                <a:ea typeface="微软雅黑" panose="020B0503020204020204" pitchFamily="34" charset="-122"/>
              </a:rPr>
              <a:t>。可以用</a:t>
            </a:r>
            <a:r>
              <a:rPr lang="en-US" altLang="zh-CN">
                <a:solidFill>
                  <a:srgbClr val="000000"/>
                </a:solidFill>
                <a:latin typeface="微软雅黑" panose="020B0503020204020204" pitchFamily="34" charset="-122"/>
                <a:ea typeface="微软雅黑" panose="020B0503020204020204" pitchFamily="34" charset="-122"/>
              </a:rPr>
              <a:t>merge</a:t>
            </a:r>
            <a:r>
              <a:rPr lang="zh-CN" altLang="en-US">
                <a:solidFill>
                  <a:srgbClr val="000000"/>
                </a:solidFill>
                <a:latin typeface="微软雅黑" panose="020B0503020204020204" pitchFamily="34" charset="-122"/>
                <a:ea typeface="微软雅黑" panose="020B0503020204020204" pitchFamily="34" charset="-122"/>
              </a:rPr>
              <a:t>指定别的列来完成像</a:t>
            </a:r>
            <a:r>
              <a:rPr lang="en-US" altLang="zh-CN">
                <a:solidFill>
                  <a:srgbClr val="000000"/>
                </a:solidFill>
                <a:latin typeface="微软雅黑" panose="020B0503020204020204" pitchFamily="34" charset="-122"/>
                <a:ea typeface="微软雅黑" panose="020B0503020204020204" pitchFamily="34" charset="-122"/>
              </a:rPr>
              <a:t>INNER JOIN</a:t>
            </a:r>
            <a:r>
              <a:rPr lang="zh-CN" altLang="en-US">
                <a:solidFill>
                  <a:srgbClr val="000000"/>
                </a:solidFill>
                <a:latin typeface="微软雅黑" panose="020B0503020204020204" pitchFamily="34" charset="-122"/>
                <a:ea typeface="微软雅黑" panose="020B0503020204020204" pitchFamily="34" charset="-122"/>
              </a:rPr>
              <a:t>一样的功能。可以通过指定</a:t>
            </a:r>
            <a:r>
              <a:rPr lang="en-US" altLang="zh-CN">
                <a:solidFill>
                  <a:srgbClr val="000000"/>
                </a:solidFill>
                <a:latin typeface="微软雅黑" panose="020B0503020204020204" pitchFamily="34" charset="-122"/>
                <a:ea typeface="微软雅黑" panose="020B0503020204020204" pitchFamily="34" charset="-122"/>
              </a:rPr>
              <a:t>ALL</a:t>
            </a:r>
            <a:r>
              <a:rPr lang="zh-CN" altLang="en-US">
                <a:solidFill>
                  <a:srgbClr val="000000"/>
                </a:solidFill>
                <a:latin typeface="微软雅黑" panose="020B0503020204020204" pitchFamily="34" charset="-122"/>
                <a:ea typeface="微软雅黑" panose="020B0503020204020204" pitchFamily="34" charset="-122"/>
              </a:rPr>
              <a:t>参数的值来得到类似</a:t>
            </a:r>
            <a:r>
              <a:rPr lang="en-US" altLang="zh-CN">
                <a:solidFill>
                  <a:srgbClr val="000000"/>
                </a:solidFill>
                <a:latin typeface="微软雅黑" panose="020B0503020204020204" pitchFamily="34" charset="-122"/>
                <a:ea typeface="微软雅黑" panose="020B0503020204020204" pitchFamily="34" charset="-122"/>
              </a:rPr>
              <a:t>OUTER</a:t>
            </a:r>
            <a:r>
              <a:rPr lang="zh-CN" altLang="en-US">
                <a:solidFill>
                  <a:srgbClr val="000000"/>
                </a:solidFill>
                <a:latin typeface="微软雅黑" panose="020B0503020204020204" pitchFamily="34" charset="-122"/>
                <a:ea typeface="微软雅黑" panose="020B0503020204020204" pitchFamily="34" charset="-122"/>
              </a:rPr>
              <a:t>和</a:t>
            </a:r>
            <a:r>
              <a:rPr lang="en-US" altLang="zh-CN">
                <a:solidFill>
                  <a:srgbClr val="000000"/>
                </a:solidFill>
                <a:latin typeface="微软雅黑" panose="020B0503020204020204" pitchFamily="34" charset="-122"/>
                <a:ea typeface="微软雅黑" panose="020B0503020204020204" pitchFamily="34" charset="-122"/>
              </a:rPr>
              <a:t>FULL</a:t>
            </a:r>
            <a:r>
              <a:rPr lang="zh-CN" altLang="en-US">
                <a:solidFill>
                  <a:srgbClr val="000000"/>
                </a:solidFill>
                <a:latin typeface="微软雅黑" panose="020B0503020204020204" pitchFamily="34" charset="-122"/>
                <a:ea typeface="微软雅黑" panose="020B0503020204020204" pitchFamily="34" charset="-122"/>
              </a:rPr>
              <a:t>合并的结果。如果不存在匹配的字段，或者</a:t>
            </a:r>
            <a:r>
              <a:rPr lang="en-US" altLang="zh-CN">
                <a:solidFill>
                  <a:srgbClr val="000000"/>
                </a:solidFill>
                <a:latin typeface="微软雅黑" panose="020B0503020204020204" pitchFamily="34" charset="-122"/>
                <a:ea typeface="微软雅黑" panose="020B0503020204020204" pitchFamily="34" charset="-122"/>
              </a:rPr>
              <a:t>by</a:t>
            </a:r>
            <a:r>
              <a:rPr lang="zh-CN" altLang="en-US">
                <a:solidFill>
                  <a:srgbClr val="000000"/>
                </a:solidFill>
                <a:latin typeface="微软雅黑" panose="020B0503020204020204" pitchFamily="34" charset="-122"/>
                <a:ea typeface="微软雅黑" panose="020B0503020204020204" pitchFamily="34" charset="-122"/>
              </a:rPr>
              <a:t>的长度为</a:t>
            </a:r>
            <a:r>
              <a:rPr lang="en-US" altLang="zh-CN">
                <a:solidFill>
                  <a:srgbClr val="000000"/>
                </a:solidFill>
                <a:latin typeface="微软雅黑" panose="020B0503020204020204" pitchFamily="34" charset="-122"/>
                <a:ea typeface="微软雅黑" panose="020B0503020204020204" pitchFamily="34" charset="-122"/>
              </a:rPr>
              <a:t>0</a:t>
            </a:r>
            <a:r>
              <a:rPr lang="zh-CN" altLang="en-US">
                <a:solidFill>
                  <a:srgbClr val="000000"/>
                </a:solidFill>
                <a:latin typeface="微软雅黑" panose="020B0503020204020204" pitchFamily="34" charset="-122"/>
                <a:ea typeface="微软雅黑" panose="020B0503020204020204" pitchFamily="34" charset="-122"/>
              </a:rPr>
              <a:t>（或者</a:t>
            </a:r>
            <a:r>
              <a:rPr lang="en-US" altLang="zh-CN">
                <a:solidFill>
                  <a:srgbClr val="000000"/>
                </a:solidFill>
                <a:latin typeface="微软雅黑" panose="020B0503020204020204" pitchFamily="34" charset="-122"/>
                <a:ea typeface="微软雅黑" panose="020B0503020204020204" pitchFamily="34" charset="-122"/>
              </a:rPr>
              <a:t>by.x</a:t>
            </a:r>
            <a:r>
              <a:rPr lang="zh-CN" altLang="en-US">
                <a:solidFill>
                  <a:srgbClr val="000000"/>
                </a:solidFill>
                <a:latin typeface="微软雅黑" panose="020B0503020204020204" pitchFamily="34" charset="-122"/>
                <a:ea typeface="微软雅黑" panose="020B0503020204020204" pitchFamily="34" charset="-122"/>
              </a:rPr>
              <a:t>和</a:t>
            </a:r>
            <a:r>
              <a:rPr lang="en-US" altLang="zh-CN">
                <a:solidFill>
                  <a:srgbClr val="000000"/>
                </a:solidFill>
                <a:latin typeface="微软雅黑" panose="020B0503020204020204" pitchFamily="34" charset="-122"/>
                <a:ea typeface="微软雅黑" panose="020B0503020204020204" pitchFamily="34" charset="-122"/>
              </a:rPr>
              <a:t>by.y</a:t>
            </a:r>
            <a:r>
              <a:rPr lang="zh-CN" altLang="en-US">
                <a:solidFill>
                  <a:srgbClr val="000000"/>
                </a:solidFill>
                <a:latin typeface="微软雅黑" panose="020B0503020204020204" pitchFamily="34" charset="-122"/>
                <a:ea typeface="微软雅黑" panose="020B0503020204020204" pitchFamily="34" charset="-122"/>
              </a:rPr>
              <a:t>的长度为</a:t>
            </a:r>
            <a:r>
              <a:rPr lang="en-US" altLang="zh-CN">
                <a:solidFill>
                  <a:srgbClr val="000000"/>
                </a:solidFill>
                <a:latin typeface="微软雅黑" panose="020B0503020204020204" pitchFamily="34" charset="-122"/>
                <a:ea typeface="微软雅黑" panose="020B0503020204020204" pitchFamily="34" charset="-122"/>
              </a:rPr>
              <a:t>0</a:t>
            </a:r>
            <a:r>
              <a:rPr lang="zh-CN" altLang="en-US">
                <a:solidFill>
                  <a:srgbClr val="000000"/>
                </a:solidFill>
                <a:latin typeface="微软雅黑" panose="020B0503020204020204" pitchFamily="34" charset="-122"/>
                <a:ea typeface="微软雅黑" panose="020B0503020204020204" pitchFamily="34" charset="-122"/>
              </a:rPr>
              <a:t>），那么</a:t>
            </a:r>
            <a:r>
              <a:rPr lang="en-US" altLang="zh-CN">
                <a:solidFill>
                  <a:srgbClr val="000000"/>
                </a:solidFill>
                <a:latin typeface="微软雅黑" panose="020B0503020204020204" pitchFamily="34" charset="-122"/>
                <a:ea typeface="微软雅黑" panose="020B0503020204020204" pitchFamily="34" charset="-122"/>
              </a:rPr>
              <a:t>merge</a:t>
            </a:r>
            <a:r>
              <a:rPr lang="zh-CN" altLang="en-US">
                <a:solidFill>
                  <a:srgbClr val="000000"/>
                </a:solidFill>
                <a:latin typeface="微软雅黑" panose="020B0503020204020204" pitchFamily="34" charset="-122"/>
                <a:ea typeface="微软雅黑" panose="020B0503020204020204" pitchFamily="34" charset="-122"/>
              </a:rPr>
              <a:t>将返回</a:t>
            </a:r>
            <a:r>
              <a:rPr lang="en-US" altLang="zh-CN">
                <a:solidFill>
                  <a:srgbClr val="000000"/>
                </a:solidFill>
                <a:latin typeface="微软雅黑" panose="020B0503020204020204" pitchFamily="34" charset="-122"/>
                <a:ea typeface="微软雅黑" panose="020B0503020204020204" pitchFamily="34" charset="-122"/>
              </a:rPr>
              <a:t>x</a:t>
            </a:r>
            <a:r>
              <a:rPr lang="zh-CN" altLang="en-US">
                <a:solidFill>
                  <a:srgbClr val="000000"/>
                </a:solidFill>
                <a:latin typeface="微软雅黑" panose="020B0503020204020204" pitchFamily="34" charset="-122"/>
                <a:ea typeface="微软雅黑" panose="020B0503020204020204" pitchFamily="34" charset="-122"/>
              </a:rPr>
              <a:t>和</a:t>
            </a:r>
            <a:r>
              <a:rPr lang="en-US" altLang="zh-CN">
                <a:solidFill>
                  <a:srgbClr val="000000"/>
                </a:solidFill>
                <a:latin typeface="微软雅黑" panose="020B0503020204020204" pitchFamily="34" charset="-122"/>
                <a:ea typeface="微软雅黑" panose="020B0503020204020204" pitchFamily="34" charset="-122"/>
              </a:rPr>
              <a:t>y</a:t>
            </a:r>
            <a:r>
              <a:rPr lang="zh-CN" altLang="en-US">
                <a:solidFill>
                  <a:srgbClr val="000000"/>
                </a:solidFill>
                <a:latin typeface="微软雅黑" panose="020B0503020204020204" pitchFamily="34" charset="-122"/>
                <a:ea typeface="微软雅黑" panose="020B0503020204020204" pitchFamily="34" charset="-122"/>
              </a:rPr>
              <a:t>的全笛卡儿积结果。</a:t>
            </a:r>
            <a:endParaRPr lang="en-US" altLang="zh-CN">
              <a:solidFill>
                <a:srgbClr val="000000"/>
              </a:solidFill>
              <a:latin typeface="微软雅黑" panose="020B0503020204020204" pitchFamily="34" charset="-122"/>
              <a:ea typeface="微软雅黑" panose="020B0503020204020204" pitchFamily="34" charset="-122"/>
            </a:endParaRPr>
          </a:p>
          <a:p>
            <a:endParaRPr lang="zh-CN" altLang="en-US">
              <a:latin typeface="Arial" panose="020B0604020202020204" pitchFamily="34" charset="0"/>
            </a:endParaRPr>
          </a:p>
        </p:txBody>
      </p:sp>
      <p:sp>
        <p:nvSpPr>
          <p:cNvPr id="72708" name="灯片编号占位符 3">
            <a:extLst>
              <a:ext uri="{FF2B5EF4-FFF2-40B4-BE49-F238E27FC236}">
                <a16:creationId xmlns:a16="http://schemas.microsoft.com/office/drawing/2014/main" id="{EA72263F-A097-4C61-92D6-BDA2BBD941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48317E4-F152-4A72-990E-22060952E28F}" type="slidenum">
              <a:rPr lang="en-US" altLang="zh-CN">
                <a:latin typeface="Arial" panose="020B0604020202020204" pitchFamily="34" charset="0"/>
              </a:rPr>
              <a:pPr eaLnBrk="1" hangingPunct="1"/>
              <a:t>48</a:t>
            </a:fld>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8094551-70A1-4C84-B8F1-3EC01212D4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a:extLst>
              <a:ext uri="{FF2B5EF4-FFF2-40B4-BE49-F238E27FC236}">
                <a16:creationId xmlns:a16="http://schemas.microsoft.com/office/drawing/2014/main" id="{A35D6EF7-4B29-48E3-B704-E43FE122E2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8CA0A30-BB50-4993-84AE-221EE1DF5E03}"/>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2" dirty="0">
              <a:solidFill>
                <a:schemeClr val="bg1"/>
              </a:solidFill>
              <a:latin typeface="Calibri"/>
              <a:ea typeface="宋体"/>
              <a:cs typeface="宋体" charset="0"/>
            </a:endParaRPr>
          </a:p>
        </p:txBody>
      </p:sp>
      <p:pic>
        <p:nvPicPr>
          <p:cNvPr id="4" name="图片 3" descr="AW视觉符号.jpg">
            <a:extLst>
              <a:ext uri="{FF2B5EF4-FFF2-40B4-BE49-F238E27FC236}">
                <a16:creationId xmlns:a16="http://schemas.microsoft.com/office/drawing/2014/main" id="{85CB31E9-933D-4374-88A9-D889B1D38CA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8CE6A36A-4A13-46D5-B6C0-782E37BE21CA}"/>
              </a:ext>
            </a:extLst>
          </p:cNvPr>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C5D77F37-B4AA-4ECA-B7EE-159FF6143905}"/>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F0BF3B03-9F30-4152-AC0E-334259930A47}"/>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076D6933-AEDA-4702-B08D-69EA57DDD46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61097837-C785-4FA8-B3F4-32FDA02044F6}"/>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2021/4/10</a:t>
            </a:fld>
            <a:endParaRPr lang="zh-CN" altLang="en-US" dirty="0"/>
          </a:p>
        </p:txBody>
      </p:sp>
    </p:spTree>
    <p:extLst>
      <p:ext uri="{BB962C8B-B14F-4D97-AF65-F5344CB8AC3E}">
        <p14:creationId xmlns:p14="http://schemas.microsoft.com/office/powerpoint/2010/main" val="2334985907"/>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7CD90F7-3EE5-4D8F-8D9A-6F6789CC526C}"/>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C51890AE-CCBE-4FE9-A603-523589E989A5}"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FA0CC4DA-82D9-438F-A3BD-F0393364AD58}"/>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7C549677-872E-4517-B002-9C351AC763FB}"/>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7491FBEF-0568-4CFC-9211-668E9056A536}"/>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1DDF12E7-8551-4A24-87F6-5FAB018FD317}"/>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0968647C-E6F6-407C-BCB3-1796E6C74862}"/>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1" name="图片 12" descr="泰迪logo无底色.png">
            <a:extLst>
              <a:ext uri="{FF2B5EF4-FFF2-40B4-BE49-F238E27FC236}">
                <a16:creationId xmlns:a16="http://schemas.microsoft.com/office/drawing/2014/main" id="{F691BE6B-4AB1-4D45-AC5D-4E557DDA11E7}"/>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D118EC37-1B08-4C69-AD33-F76F15D8FCE9}"/>
              </a:ext>
            </a:extLst>
          </p:cNvPr>
          <p:cNvCxnSpPr>
            <a:cxnSpLocks/>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2946729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EE28F48-B121-4C23-9B6F-0C5DF6959EF1}"/>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ADDF0644-D881-4FA5-975D-66528AD707EB}"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59368045-B62A-4C4F-9608-CA6F4530D5F3}"/>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C862A30E-812B-4126-B083-1C5944F605E3}"/>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7880CDB-5A35-4782-B1BB-9C477ADEDDFD}"/>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7293DB5D-FC05-4D1C-9E62-7256DB530B08}"/>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6478CF29-9DB9-49A6-BA5C-DD41E45F4993}"/>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1" name="图片 12" descr="泰迪logo无底色.png">
            <a:extLst>
              <a:ext uri="{FF2B5EF4-FFF2-40B4-BE49-F238E27FC236}">
                <a16:creationId xmlns:a16="http://schemas.microsoft.com/office/drawing/2014/main" id="{F33B0BCC-E930-4E4B-A3BD-85DC148A7F00}"/>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1A1B96F2-7EE5-4D5E-984B-18CCB58E6C69}"/>
              </a:ext>
            </a:extLst>
          </p:cNvPr>
          <p:cNvCxnSpPr>
            <a:cxnSpLocks/>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3317371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2F402C4E-AA45-4814-B23B-3D80D0A01E2D}"/>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00">
                <a:solidFill>
                  <a:srgbClr val="7F7F7F"/>
                </a:solidFill>
                <a:latin typeface="Arial" panose="020B0604020202020204" pitchFamily="34" charset="0"/>
                <a:cs typeface="Arial" panose="020B0604020202020204" pitchFamily="34" charset="0"/>
              </a:rPr>
              <a:t> </a:t>
            </a:r>
            <a:fld id="{185442DB-596F-4175-B841-5924C40149DE}" type="slidenum">
              <a:rPr lang="en-US" altLang="zh-CN" sz="700">
                <a:latin typeface="Arial" panose="020B0604020202020204" pitchFamily="34" charset="0"/>
                <a:cs typeface="Arial" panose="020B0604020202020204" pitchFamily="34" charset="0"/>
              </a:rPr>
              <a:pPr algn="ctr" eaLnBrk="1" hangingPunct="1"/>
              <a:t>‹#›</a:t>
            </a:fld>
            <a:endParaRPr lang="en-US" altLang="zh-CN" sz="7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E2319690-5A54-492C-B4DA-116885AE5E3A}"/>
              </a:ext>
            </a:extLst>
          </p:cNvPr>
          <p:cNvCxnSpPr>
            <a:cxnSpLocks/>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7C1F4A87-84E9-42EA-A50D-C1606B534221}"/>
              </a:ext>
            </a:extLst>
          </p:cNvPr>
          <p:cNvCxnSpPr>
            <a:cxnSpLocks/>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A02C4602-A9FE-47B5-A876-5902B76584E7}"/>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714"/>
          </a:p>
        </p:txBody>
      </p:sp>
      <p:sp>
        <p:nvSpPr>
          <p:cNvPr id="9" name="AutoShape 23">
            <a:extLst>
              <a:ext uri="{FF2B5EF4-FFF2-40B4-BE49-F238E27FC236}">
                <a16:creationId xmlns:a16="http://schemas.microsoft.com/office/drawing/2014/main" id="{D83948F6-04C5-4BF3-8300-BA363DE031E3}"/>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714"/>
          </a:p>
        </p:txBody>
      </p:sp>
      <p:pic>
        <p:nvPicPr>
          <p:cNvPr id="10" name="图片 14">
            <a:extLst>
              <a:ext uri="{FF2B5EF4-FFF2-40B4-BE49-F238E27FC236}">
                <a16:creationId xmlns:a16="http://schemas.microsoft.com/office/drawing/2014/main" id="{F4E2FF3E-11D3-4AA0-8A5A-BD188F6D06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9550" y="6242050"/>
            <a:ext cx="37449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p:cNvSpPr>
            <a:spLocks noGrp="1"/>
          </p:cNvSpPr>
          <p:nvPr>
            <p:ph idx="1"/>
          </p:nvPr>
        </p:nvSpPr>
        <p:spPr>
          <a:xfrm>
            <a:off x="423821" y="1124044"/>
            <a:ext cx="11107601" cy="4987156"/>
          </a:xfrm>
        </p:spPr>
        <p:txBody>
          <a:bodyPr>
            <a:noAutofit/>
          </a:bodyPr>
          <a:lstStyle>
            <a:lvl1pPr marL="272117" indent="-272117">
              <a:lnSpc>
                <a:spcPct val="150000"/>
              </a:lnSpc>
              <a:buClr>
                <a:srgbClr val="032089"/>
              </a:buClr>
              <a:buFont typeface="Wingdings" panose="05000000000000000000" pitchFamily="2" charset="2"/>
              <a:buChar char="Ø"/>
              <a:defRPr sz="1800" b="0">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7" y="359079"/>
            <a:ext cx="10972801" cy="528176"/>
          </a:xfrm>
        </p:spPr>
        <p:txBody>
          <a:bodyPr/>
          <a:lstStyle>
            <a:lvl1pPr>
              <a:defRPr sz="2400" b="1">
                <a:solidFill>
                  <a:schemeClr val="tx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22786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215BE4-86E5-4904-8615-E57D685AC0B5}"/>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DC80AC82-4FBF-4900-8A67-12B0F1AF156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134F82A9-3C6E-4A78-A74E-606FA1464275}"/>
              </a:ext>
            </a:extLst>
          </p:cNvPr>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7E3B7937-BA8B-4086-BA1E-BC4C041C1714}"/>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7590C36C-D6C0-44A4-ABF4-BA445A1EA9F5}"/>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F97A9A87-16E2-4E43-9A21-A2A62549760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D0E86883-BB7F-4CFC-A79F-FE6D0E69D6FF}"/>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97D26A26-37EC-40AE-9773-03BED76FF48F}" type="datetimeFigureOut">
              <a:rPr lang="zh-CN" altLang="en-US"/>
              <a:pPr>
                <a:defRPr/>
              </a:pPr>
              <a:t>2021/4/10</a:t>
            </a:fld>
            <a:endParaRPr lang="zh-CN" altLang="en-US"/>
          </a:p>
        </p:txBody>
      </p:sp>
    </p:spTree>
    <p:extLst>
      <p:ext uri="{BB962C8B-B14F-4D97-AF65-F5344CB8AC3E}">
        <p14:creationId xmlns:p14="http://schemas.microsoft.com/office/powerpoint/2010/main" val="2815891055"/>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D2EEF05-CCFE-481A-B64C-5356CA0479D3}"/>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67EEF539-0239-458B-854D-5C280DD4DCB2}"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2164C631-6D08-4B56-B2B0-1C5289AB83DD}"/>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B1A8CC8A-02E6-4613-BE79-15D975CF87A8}"/>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636F31A6-C896-42A1-94B6-75B59D658228}"/>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D3B783B-1A0C-4D7C-A043-81554667E02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32727FD1-732B-45CE-9C03-04B9A2685510}"/>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0727EF5A-8787-4256-B216-41B61DDA9721}"/>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A9DEE5D-82FE-4EBD-955A-79158BB17D1A}"/>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2992298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99BFE76-7FB3-4CC5-ABCF-8C1A8962ABF5}"/>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A66AF410-F7D4-4FCC-AA36-77D6583671F2}"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5E34FAC3-FE17-4660-8396-DCA7AE76E342}"/>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2F669193-1199-4654-A5CF-3422168C25A1}"/>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CF91C6D9-4C47-4954-8FC1-63CAD94CC123}"/>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2CA1465-B14B-4A96-AFA6-A866F3960249}"/>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305E9E63-D89A-404D-939B-00FC3113320D}"/>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CA5EE8CC-EA59-446C-AD77-3A083ABD75BC}"/>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C786973F-C743-4BF9-AF8B-F2C8E682F767}"/>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5761392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501429-7A96-49A6-8A8F-57BB545B3700}"/>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677AEE9A-686B-4292-9D05-15289BA7E89E}"/>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82DEEF4E-967E-4D38-A6BC-918727DE3A60}"/>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FE3B0D2E-D7AA-40E6-809D-2D9F5BBF8C5D}"/>
              </a:ext>
            </a:extLst>
          </p:cNvPr>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7052D097-9E5F-4821-B7E2-D295A55F745F}"/>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435D05C7-90F5-48B0-AA94-050AB9A82DE9}"/>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AAECB402-3969-480D-B258-6C57D3B8888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F68F8155-A39F-4DD0-BF6E-BC7A3FCD3A48}"/>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0187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9B18AC2-9ECD-4EFF-A2BE-779AE0F7CA5C}"/>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54C0D7E1-36D0-4282-8467-9D026D118E06}"/>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19E16877-470A-414E-BCBB-520168B015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3B5FEF1-F17C-4342-AD33-95056043E185}" type="datetimeFigureOut">
              <a:rPr lang="zh-CN" altLang="en-US"/>
              <a:pPr>
                <a:defRPr/>
              </a:pPr>
              <a:t>2021/4/10</a:t>
            </a:fld>
            <a:endParaRPr lang="zh-CN" altLang="en-US"/>
          </a:p>
        </p:txBody>
      </p:sp>
      <p:sp>
        <p:nvSpPr>
          <p:cNvPr id="13" name="页脚占位符 12">
            <a:extLst>
              <a:ext uri="{FF2B5EF4-FFF2-40B4-BE49-F238E27FC236}">
                <a16:creationId xmlns:a16="http://schemas.microsoft.com/office/drawing/2014/main" id="{BE4F9470-C85C-4AB9-AAA5-9DA9EC69E3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79A00266-0A56-415E-9135-527B274D771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C36A4F4-4354-4E7F-9E8F-23AF2ABA2E7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EEB841BA-5BF1-4848-BC08-3EB2DC6D9B96}"/>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2EED333F-C9E0-4F96-B451-3873B2AE467C}"/>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48BE8F4B-8111-4361-B3FB-FEF9E610B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rgbClr val="000000">
                    <a:tint val="75000"/>
                  </a:srgbClr>
                </a:solidFill>
                <a:latin typeface="+mn-lt"/>
                <a:ea typeface="+mn-ea"/>
              </a:defRPr>
            </a:lvl1pPr>
          </a:lstStyle>
          <a:p>
            <a:pPr>
              <a:defRPr/>
            </a:pPr>
            <a:fld id="{FADD9C9A-4165-4F97-9F7D-F3688EE223DC}" type="datetimeFigureOut">
              <a:rPr lang="zh-CN" altLang="en-US"/>
              <a:pPr>
                <a:defRPr/>
              </a:pPr>
              <a:t>2021/4/10</a:t>
            </a:fld>
            <a:endParaRPr lang="zh-CN" altLang="en-US"/>
          </a:p>
        </p:txBody>
      </p:sp>
      <p:sp>
        <p:nvSpPr>
          <p:cNvPr id="13" name="页脚占位符 12">
            <a:extLst>
              <a:ext uri="{FF2B5EF4-FFF2-40B4-BE49-F238E27FC236}">
                <a16:creationId xmlns:a16="http://schemas.microsoft.com/office/drawing/2014/main" id="{746874CB-A274-4638-80BE-479DE11F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2F216DD2-7B0D-401A-9651-D164344072A6}"/>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A2DD52E-30C1-41E7-9E32-B6B3A4A6E96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13.xml"/><Relationship Id="rId1" Type="http://schemas.openxmlformats.org/officeDocument/2006/relationships/slideLayout" Target="../slideLayouts/slideLayout3.xml"/><Relationship Id="rId5" Type="http://schemas.openxmlformats.org/officeDocument/2006/relationships/slide" Target="slide51.xml"/><Relationship Id="rId4" Type="http://schemas.openxmlformats.org/officeDocument/2006/relationships/slide" Target="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tipdm.com/pxdt/index.j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file:///C:\Users\tipdm\Documents\Tencent%20Files\498274779\Image\C2C\4TT4QVCFH7)T%5d50%25FOV7ZEN.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a:extLst>
              <a:ext uri="{FF2B5EF4-FFF2-40B4-BE49-F238E27FC236}">
                <a16:creationId xmlns:a16="http://schemas.microsoft.com/office/drawing/2014/main" id="{532093B6-2689-4DCA-9DFE-4B19E80312BE}"/>
              </a:ext>
            </a:extLst>
          </p:cNvPr>
          <p:cNvSpPr>
            <a:spLocks noGrp="1"/>
          </p:cNvSpPr>
          <p:nvPr>
            <p:ph type="title"/>
          </p:nvPr>
        </p:nvSpPr>
        <p:spPr>
          <a:xfrm>
            <a:off x="5272088" y="2706688"/>
            <a:ext cx="6543675" cy="692150"/>
          </a:xfrm>
        </p:spPr>
        <p:txBody>
          <a:bodyPr/>
          <a:lstStyle/>
          <a:p>
            <a:r>
              <a:rPr lang="zh-CN" altLang="en-US"/>
              <a:t>数据集基本处理</a:t>
            </a:r>
            <a:endParaRPr lang="zh-CN" altLang="en-US" b="0">
              <a:cs typeface="Times New Roman" panose="02020603050405020304" pitchFamily="18" charset="0"/>
            </a:endParaRPr>
          </a:p>
        </p:txBody>
      </p:sp>
      <p:sp>
        <p:nvSpPr>
          <p:cNvPr id="11267" name="文本框 2">
            <a:extLst>
              <a:ext uri="{FF2B5EF4-FFF2-40B4-BE49-F238E27FC236}">
                <a16:creationId xmlns:a16="http://schemas.microsoft.com/office/drawing/2014/main" id="{AC53A554-ED34-4259-90D6-641AF45880AF}"/>
              </a:ext>
            </a:extLst>
          </p:cNvPr>
          <p:cNvSpPr txBox="1">
            <a:spLocks noChangeArrowheads="1"/>
          </p:cNvSpPr>
          <p:nvPr/>
        </p:nvSpPr>
        <p:spPr bwMode="auto">
          <a:xfrm>
            <a:off x="7835900" y="3541713"/>
            <a:ext cx="1565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07CB154-8257-492A-9213-62FC026AFC61}" type="datetime5">
              <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eaLnBrk="1" hangingPunct="1"/>
              <a:t>2021/4/10</a:t>
            </a:fld>
            <a:endPar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550732BF-AB41-4027-8AD1-C7DC24AABB86}"/>
              </a:ext>
            </a:extLst>
          </p:cNvPr>
          <p:cNvSpPr>
            <a:spLocks noGrp="1"/>
          </p:cNvSpPr>
          <p:nvPr>
            <p:ph idx="1"/>
          </p:nvPr>
        </p:nvSpPr>
        <p:spPr>
          <a:xfrm>
            <a:off x="423863" y="1754188"/>
            <a:ext cx="11107737" cy="4338637"/>
          </a:xfrm>
        </p:spPr>
        <p:txBody>
          <a:bodyPr/>
          <a:lstStyle/>
          <a:p>
            <a:pPr marL="361950" indent="-361950"/>
            <a:r>
              <a:rPr lang="en-US" altLang="zh-CN"/>
              <a:t># rename</a:t>
            </a:r>
            <a:r>
              <a:rPr lang="zh-CN" altLang="en-US"/>
              <a:t>函数修改变量名</a:t>
            </a:r>
          </a:p>
          <a:p>
            <a:pPr marL="361950" indent="-361950"/>
            <a:r>
              <a:rPr lang="en-US" altLang="zh-CN"/>
              <a:t>library(reshape)  # </a:t>
            </a:r>
            <a:r>
              <a:rPr lang="zh-CN" altLang="en-US"/>
              <a:t>加载</a:t>
            </a:r>
            <a:r>
              <a:rPr lang="en-US" altLang="zh-CN"/>
              <a:t>reshape</a:t>
            </a:r>
            <a:r>
              <a:rPr lang="zh-CN" altLang="en-US"/>
              <a:t>包</a:t>
            </a:r>
          </a:p>
          <a:p>
            <a:pPr marL="361950" indent="-361950"/>
            <a:r>
              <a:rPr lang="en-US" altLang="zh-CN"/>
              <a:t>rename(score, c(p1 = "Chinese"))  # </a:t>
            </a:r>
            <a:r>
              <a:rPr lang="zh-CN" altLang="en-US"/>
              <a:t>对</a:t>
            </a:r>
            <a:r>
              <a:rPr lang="en-US" altLang="zh-CN"/>
              <a:t>score</a:t>
            </a:r>
            <a:r>
              <a:rPr lang="zh-CN" altLang="en-US"/>
              <a:t>中的</a:t>
            </a:r>
            <a:r>
              <a:rPr lang="en-US" altLang="zh-CN"/>
              <a:t>p1</a:t>
            </a:r>
            <a:r>
              <a:rPr lang="zh-CN" altLang="en-US"/>
              <a:t>重命名为</a:t>
            </a:r>
            <a:r>
              <a:rPr lang="en-US" altLang="zh-CN"/>
              <a:t>Chinese</a:t>
            </a:r>
          </a:p>
          <a:p>
            <a:pPr marL="361950" indent="-361950"/>
            <a:r>
              <a:rPr lang="en-US" altLang="zh-CN"/>
              <a:t>rename(score.list, c(p1 = "Chinese"))  # </a:t>
            </a:r>
            <a:r>
              <a:rPr lang="zh-CN" altLang="en-US"/>
              <a:t>对</a:t>
            </a:r>
            <a:r>
              <a:rPr lang="en-US" altLang="zh-CN"/>
              <a:t>score.list</a:t>
            </a:r>
            <a:r>
              <a:rPr lang="zh-CN" altLang="en-US"/>
              <a:t>中的</a:t>
            </a:r>
            <a:r>
              <a:rPr lang="en-US" altLang="zh-CN"/>
              <a:t>p1</a:t>
            </a:r>
            <a:r>
              <a:rPr lang="zh-CN" altLang="en-US"/>
              <a:t>重命名为</a:t>
            </a:r>
            <a:r>
              <a:rPr lang="en-US" altLang="zh-CN"/>
              <a:t>Chinese</a:t>
            </a:r>
          </a:p>
          <a:p>
            <a:pPr marL="361950" indent="-361950"/>
            <a:endParaRPr lang="zh-CN" altLang="en-US"/>
          </a:p>
        </p:txBody>
      </p:sp>
      <p:sp>
        <p:nvSpPr>
          <p:cNvPr id="20483" name="标题 2">
            <a:extLst>
              <a:ext uri="{FF2B5EF4-FFF2-40B4-BE49-F238E27FC236}">
                <a16:creationId xmlns:a16="http://schemas.microsoft.com/office/drawing/2014/main" id="{DF0FAABE-854B-4B4E-AE7A-F15BD7C850ED}"/>
              </a:ext>
            </a:extLst>
          </p:cNvPr>
          <p:cNvSpPr>
            <a:spLocks noGrp="1"/>
          </p:cNvSpPr>
          <p:nvPr>
            <p:ph type="title"/>
          </p:nvPr>
        </p:nvSpPr>
        <p:spPr>
          <a:xfrm>
            <a:off x="255588" y="358775"/>
            <a:ext cx="10972800" cy="528638"/>
          </a:xfrm>
        </p:spPr>
        <p:txBody>
          <a:bodyPr/>
          <a:lstStyle/>
          <a:p>
            <a:r>
              <a:rPr lang="zh-CN" altLang="en-US"/>
              <a:t>变量的重命名</a:t>
            </a:r>
          </a:p>
        </p:txBody>
      </p:sp>
      <p:sp>
        <p:nvSpPr>
          <p:cNvPr id="20484" name="内容占位符 3">
            <a:extLst>
              <a:ext uri="{FF2B5EF4-FFF2-40B4-BE49-F238E27FC236}">
                <a16:creationId xmlns:a16="http://schemas.microsoft.com/office/drawing/2014/main" id="{F4CAB91B-0B86-4C87-ADE6-2DD8FB3FCE64}"/>
              </a:ext>
            </a:extLst>
          </p:cNvPr>
          <p:cNvSpPr>
            <a:spLocks noGrp="1"/>
          </p:cNvSpPr>
          <p:nvPr>
            <p:ph idx="10"/>
          </p:nvPr>
        </p:nvSpPr>
        <p:spPr>
          <a:xfrm>
            <a:off x="423863" y="1138238"/>
            <a:ext cx="11107737" cy="427037"/>
          </a:xfrm>
        </p:spPr>
        <p:txBody>
          <a:bodyPr/>
          <a:lstStyle/>
          <a:p>
            <a:endParaRPr lang="en-US" altLang="zh-CN"/>
          </a:p>
          <a:p>
            <a:r>
              <a:rPr lang="en-US" altLang="zh-CN"/>
              <a:t>reshape</a:t>
            </a:r>
            <a:r>
              <a:t>包中的</a:t>
            </a:r>
            <a:r>
              <a:rPr lang="en-US" altLang="zh-CN"/>
              <a:t>rename()</a:t>
            </a:r>
            <a:r>
              <a:t>函数：</a:t>
            </a:r>
          </a:p>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3789CBDD-4BFB-4FB7-80EF-68D8686CB302}"/>
              </a:ext>
            </a:extLst>
          </p:cNvPr>
          <p:cNvSpPr>
            <a:spLocks noGrp="1"/>
          </p:cNvSpPr>
          <p:nvPr>
            <p:ph idx="1"/>
          </p:nvPr>
        </p:nvSpPr>
        <p:spPr>
          <a:xfrm>
            <a:off x="423863" y="1123950"/>
            <a:ext cx="11107737" cy="4987925"/>
          </a:xfrm>
        </p:spPr>
        <p:txBody>
          <a:bodyPr/>
          <a:lstStyle/>
          <a:p>
            <a:pPr>
              <a:defRPr/>
            </a:pPr>
            <a:r>
              <a:rPr lang="en-US" altLang="zh-CN" dirty="0"/>
              <a:t>names()</a:t>
            </a:r>
            <a:r>
              <a:rPr lang="zh-CN" altLang="en-US" dirty="0"/>
              <a:t>函数</a:t>
            </a:r>
          </a:p>
          <a:p>
            <a:pPr>
              <a:defRPr/>
            </a:pPr>
            <a:r>
              <a:rPr lang="en-US" altLang="zh-CN" dirty="0"/>
              <a:t>names()</a:t>
            </a:r>
            <a:r>
              <a:rPr lang="zh-CN" altLang="en-US" dirty="0"/>
              <a:t>函数和</a:t>
            </a:r>
            <a:r>
              <a:rPr lang="en-US" altLang="zh-CN" dirty="0"/>
              <a:t>rename()</a:t>
            </a:r>
            <a:r>
              <a:rPr lang="zh-CN" altLang="en-US" dirty="0"/>
              <a:t>函数一样，可修改数据框和列表的变量名，而不能用于修改矩阵的变量名，不同点在于，</a:t>
            </a:r>
            <a:r>
              <a:rPr lang="en-US" altLang="zh-CN" dirty="0"/>
              <a:t>names()</a:t>
            </a:r>
            <a:r>
              <a:rPr lang="zh-CN" altLang="en-US" dirty="0"/>
              <a:t>函数会在原数据集中修改变量名，但</a:t>
            </a:r>
            <a:r>
              <a:rPr lang="en-US" altLang="zh-CN" dirty="0"/>
              <a:t>rename()</a:t>
            </a:r>
            <a:r>
              <a:rPr lang="zh-CN" altLang="en-US" dirty="0"/>
              <a:t>函数并不会直接改变原数据集中的变量名。</a:t>
            </a:r>
          </a:p>
          <a:p>
            <a:pPr>
              <a:defRPr/>
            </a:pPr>
            <a:endParaRPr lang="zh-CN" altLang="en-US" dirty="0"/>
          </a:p>
          <a:p>
            <a:pPr>
              <a:defRPr/>
            </a:pPr>
            <a:r>
              <a:rPr lang="zh-CN" altLang="en-US" dirty="0"/>
              <a:t>使用格式：</a:t>
            </a:r>
          </a:p>
          <a:p>
            <a:pPr marL="0" indent="0" algn="ctr">
              <a:buFont typeface="Wingdings" panose="05000000000000000000" pitchFamily="2" charset="2"/>
              <a:buNone/>
              <a:defRPr/>
            </a:pPr>
            <a:r>
              <a:rPr lang="en-US" altLang="zh-CN" dirty="0"/>
              <a:t>names(x) &lt;- value</a:t>
            </a:r>
          </a:p>
          <a:p>
            <a:pPr>
              <a:defRPr/>
            </a:pPr>
            <a:r>
              <a:rPr lang="zh-CN" altLang="en-US" dirty="0"/>
              <a:t>其中，</a:t>
            </a:r>
            <a:r>
              <a:rPr lang="en-US" altLang="zh-CN" dirty="0"/>
              <a:t>x</a:t>
            </a:r>
            <a:r>
              <a:rPr lang="zh-CN" altLang="en-US" dirty="0"/>
              <a:t>为数据集，</a:t>
            </a:r>
            <a:r>
              <a:rPr lang="en-US" altLang="zh-CN" dirty="0"/>
              <a:t>value</a:t>
            </a:r>
            <a:r>
              <a:rPr lang="zh-CN" altLang="en-US" dirty="0"/>
              <a:t>为新的变量名。</a:t>
            </a:r>
          </a:p>
          <a:p>
            <a:pPr>
              <a:defRPr/>
            </a:pPr>
            <a:endParaRPr lang="zh-CN" altLang="en-US" dirty="0"/>
          </a:p>
        </p:txBody>
      </p:sp>
      <p:sp>
        <p:nvSpPr>
          <p:cNvPr id="21507" name="标题 1">
            <a:extLst>
              <a:ext uri="{FF2B5EF4-FFF2-40B4-BE49-F238E27FC236}">
                <a16:creationId xmlns:a16="http://schemas.microsoft.com/office/drawing/2014/main" id="{2096F6B7-EAF1-487E-A1D4-C79E641A4F96}"/>
              </a:ext>
            </a:extLst>
          </p:cNvPr>
          <p:cNvSpPr>
            <a:spLocks noGrp="1" noChangeArrowheads="1"/>
          </p:cNvSpPr>
          <p:nvPr>
            <p:ph type="title"/>
          </p:nvPr>
        </p:nvSpPr>
        <p:spPr>
          <a:xfrm>
            <a:off x="255588" y="358775"/>
            <a:ext cx="10972800" cy="528638"/>
          </a:xfrm>
        </p:spPr>
        <p:txBody>
          <a:bodyPr/>
          <a:lstStyle/>
          <a:p>
            <a:r>
              <a:rPr lang="zh-CN" altLang="en-US">
                <a:latin typeface="微软雅黑" panose="020B0503020204020204" pitchFamily="34" charset="-122"/>
              </a:rPr>
              <a:t>变量的重命名</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56899E17-9F14-4444-8192-28D6620695E8}"/>
              </a:ext>
            </a:extLst>
          </p:cNvPr>
          <p:cNvSpPr>
            <a:spLocks noGrp="1"/>
          </p:cNvSpPr>
          <p:nvPr>
            <p:ph idx="1"/>
          </p:nvPr>
        </p:nvSpPr>
        <p:spPr>
          <a:xfrm>
            <a:off x="423863" y="1123950"/>
            <a:ext cx="11107737" cy="4987925"/>
          </a:xfrm>
        </p:spPr>
        <p:txBody>
          <a:bodyPr/>
          <a:lstStyle/>
          <a:p>
            <a:pPr>
              <a:defRPr/>
            </a:pPr>
            <a:r>
              <a:rPr lang="en-US" altLang="zh-CN" dirty="0" err="1"/>
              <a:t>colnames</a:t>
            </a:r>
            <a:r>
              <a:rPr lang="en-US" altLang="zh-CN" dirty="0"/>
              <a:t>()</a:t>
            </a:r>
            <a:r>
              <a:rPr lang="zh-CN" altLang="en-US" dirty="0"/>
              <a:t>函数和</a:t>
            </a:r>
            <a:r>
              <a:rPr lang="en-US" altLang="zh-CN" dirty="0" err="1"/>
              <a:t>rownames</a:t>
            </a:r>
            <a:r>
              <a:rPr lang="en-US" altLang="zh-CN" dirty="0"/>
              <a:t>()</a:t>
            </a:r>
            <a:r>
              <a:rPr lang="zh-CN" altLang="en-US" dirty="0"/>
              <a:t>函数</a:t>
            </a:r>
          </a:p>
          <a:p>
            <a:pPr>
              <a:defRPr/>
            </a:pPr>
            <a:r>
              <a:rPr lang="en-US" altLang="zh-CN" dirty="0" err="1"/>
              <a:t>rownames</a:t>
            </a:r>
            <a:r>
              <a:rPr lang="en-US" altLang="zh-CN" dirty="0"/>
              <a:t>()</a:t>
            </a:r>
            <a:r>
              <a:rPr lang="zh-CN" altLang="en-US" dirty="0"/>
              <a:t>和</a:t>
            </a:r>
            <a:r>
              <a:rPr lang="en-US" altLang="zh-CN" dirty="0" err="1"/>
              <a:t>colnames</a:t>
            </a:r>
            <a:r>
              <a:rPr lang="en-US" altLang="zh-CN" dirty="0"/>
              <a:t>()</a:t>
            </a:r>
            <a:r>
              <a:rPr lang="zh-CN" altLang="en-US" dirty="0"/>
              <a:t>函数可修改矩阵行名和列名，同时，也能够修改数据框的行名和列名。</a:t>
            </a:r>
          </a:p>
          <a:p>
            <a:pPr>
              <a:defRPr/>
            </a:pPr>
            <a:endParaRPr lang="zh-CN" altLang="en-US" dirty="0"/>
          </a:p>
          <a:p>
            <a:pPr>
              <a:defRPr/>
            </a:pPr>
            <a:r>
              <a:rPr lang="zh-CN" altLang="en-US" dirty="0"/>
              <a:t>使用格式：</a:t>
            </a:r>
          </a:p>
          <a:p>
            <a:pPr marL="0" indent="0" algn="ctr">
              <a:buFont typeface="Wingdings" panose="05000000000000000000" pitchFamily="2" charset="2"/>
              <a:buNone/>
              <a:defRPr/>
            </a:pPr>
            <a:r>
              <a:rPr lang="en-US" altLang="zh-CN" dirty="0" err="1"/>
              <a:t>rownames</a:t>
            </a:r>
            <a:r>
              <a:rPr lang="en-US" altLang="zh-CN" dirty="0"/>
              <a:t>(x) &lt;- value</a:t>
            </a:r>
          </a:p>
          <a:p>
            <a:pPr marL="0" indent="0" algn="ctr">
              <a:buFont typeface="Wingdings" panose="05000000000000000000" pitchFamily="2" charset="2"/>
              <a:buNone/>
              <a:defRPr/>
            </a:pPr>
            <a:r>
              <a:rPr lang="en-US" altLang="zh-CN" dirty="0" err="1"/>
              <a:t>rownames</a:t>
            </a:r>
            <a:r>
              <a:rPr lang="en-US" altLang="zh-CN" dirty="0"/>
              <a:t>(x) &lt;- value</a:t>
            </a:r>
          </a:p>
          <a:p>
            <a:pPr>
              <a:defRPr/>
            </a:pPr>
            <a:r>
              <a:rPr lang="zh-CN" altLang="en-US" dirty="0"/>
              <a:t>其中，</a:t>
            </a:r>
            <a:r>
              <a:rPr lang="en-US" altLang="zh-CN" dirty="0"/>
              <a:t>x</a:t>
            </a:r>
            <a:r>
              <a:rPr lang="zh-CN" altLang="en-US" dirty="0"/>
              <a:t>为数据集，</a:t>
            </a:r>
            <a:r>
              <a:rPr lang="en-US" altLang="zh-CN" dirty="0"/>
              <a:t>value</a:t>
            </a:r>
            <a:r>
              <a:rPr lang="zh-CN" altLang="en-US" dirty="0"/>
              <a:t>为新的变量名。</a:t>
            </a:r>
          </a:p>
          <a:p>
            <a:pPr>
              <a:defRPr/>
            </a:pPr>
            <a:endParaRPr lang="zh-CN" altLang="en-US" dirty="0"/>
          </a:p>
        </p:txBody>
      </p:sp>
      <p:sp>
        <p:nvSpPr>
          <p:cNvPr id="22531" name="标题 1">
            <a:extLst>
              <a:ext uri="{FF2B5EF4-FFF2-40B4-BE49-F238E27FC236}">
                <a16:creationId xmlns:a16="http://schemas.microsoft.com/office/drawing/2014/main" id="{1790BE64-FD41-45F4-8A9C-8524563199B0}"/>
              </a:ext>
            </a:extLst>
          </p:cNvPr>
          <p:cNvSpPr>
            <a:spLocks noGrp="1" noChangeArrowheads="1"/>
          </p:cNvSpPr>
          <p:nvPr>
            <p:ph type="title"/>
          </p:nvPr>
        </p:nvSpPr>
        <p:spPr>
          <a:xfrm>
            <a:off x="255588" y="358775"/>
            <a:ext cx="10972800" cy="528638"/>
          </a:xfrm>
        </p:spPr>
        <p:txBody>
          <a:bodyPr/>
          <a:lstStyle/>
          <a:p>
            <a:r>
              <a:rPr lang="zh-CN" altLang="en-US">
                <a:latin typeface="微软雅黑" panose="020B0503020204020204" pitchFamily="34" charset="-122"/>
              </a:rPr>
              <a:t>变量的重命名</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F33F0408-DF45-46F7-A4D4-443DFC83ED15}"/>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449A56C1-5B77-46BA-9FC8-93140113A041}"/>
              </a:ext>
            </a:extLst>
          </p:cNvPr>
          <p:cNvSpPr>
            <a:spLocks noChangeShapeType="1"/>
          </p:cNvSpPr>
          <p:nvPr/>
        </p:nvSpPr>
        <p:spPr bwMode="auto">
          <a:xfrm>
            <a:off x="2649538" y="26400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72C8E914-BEDD-4171-A804-B7BF5FBF9051}"/>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B01A7B7F-12C5-4E7F-9CDE-0E14C15E0287}"/>
              </a:ext>
            </a:extLst>
          </p:cNvPr>
          <p:cNvSpPr>
            <a:spLocks noChangeArrowheads="1"/>
          </p:cNvSpPr>
          <p:nvPr/>
        </p:nvSpPr>
        <p:spPr bwMode="auto">
          <a:xfrm>
            <a:off x="4000531" y="22975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rPr>
              <a:t>清洗数据</a:t>
            </a:r>
          </a:p>
        </p:txBody>
      </p:sp>
      <p:sp>
        <p:nvSpPr>
          <p:cNvPr id="23562" name="标题 3">
            <a:extLst>
              <a:ext uri="{FF2B5EF4-FFF2-40B4-BE49-F238E27FC236}">
                <a16:creationId xmlns:a16="http://schemas.microsoft.com/office/drawing/2014/main" id="{9B9B2A44-AAF7-462F-B13D-42B5CB9CFB96}"/>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5245F66D-6AB1-40BB-AEEF-85DFFA1F70B5}"/>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新增数据属性列</a:t>
            </a:r>
          </a:p>
        </p:txBody>
      </p:sp>
      <p:sp>
        <p:nvSpPr>
          <p:cNvPr id="15" name="Oval 15">
            <a:extLst>
              <a:ext uri="{FF2B5EF4-FFF2-40B4-BE49-F238E27FC236}">
                <a16:creationId xmlns:a16="http://schemas.microsoft.com/office/drawing/2014/main" id="{ABB8DA94-007D-49CB-80EE-F64D2545EFFB}"/>
              </a:ext>
            </a:extLst>
          </p:cNvPr>
          <p:cNvSpPr>
            <a:spLocks noChangeArrowheads="1"/>
          </p:cNvSpPr>
          <p:nvPr/>
        </p:nvSpPr>
        <p:spPr bwMode="auto">
          <a:xfrm>
            <a:off x="2928857" y="23155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14ED10FD-A6E2-4BFB-AE39-706D4ACF38B7}"/>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选取变量及数据</a:t>
            </a:r>
          </a:p>
        </p:txBody>
      </p:sp>
      <p:sp>
        <p:nvSpPr>
          <p:cNvPr id="22" name="Oval 15">
            <a:extLst>
              <a:ext uri="{FF2B5EF4-FFF2-40B4-BE49-F238E27FC236}">
                <a16:creationId xmlns:a16="http://schemas.microsoft.com/office/drawing/2014/main" id="{8839A6A9-F74E-4EFB-BA45-A805C2416C9A}"/>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063AA0DE-60D5-49B1-A1E2-02104D41B8B2}"/>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29" name="Oval 15">
            <a:extLst>
              <a:ext uri="{FF2B5EF4-FFF2-40B4-BE49-F238E27FC236}">
                <a16:creationId xmlns:a16="http://schemas.microsoft.com/office/drawing/2014/main" id="{05D932FA-8389-4DCD-8FB6-E138D9072F38}"/>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7408DA5C-B128-43AB-B0BC-B91E0541D912}"/>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16" name="Oval 15">
            <a:extLst>
              <a:ext uri="{FF2B5EF4-FFF2-40B4-BE49-F238E27FC236}">
                <a16:creationId xmlns:a16="http://schemas.microsoft.com/office/drawing/2014/main" id="{E681FE85-ED53-4C60-8BD1-F601BDA6D0B3}"/>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4">
            <a:extLst>
              <a:ext uri="{FF2B5EF4-FFF2-40B4-BE49-F238E27FC236}">
                <a16:creationId xmlns:a16="http://schemas.microsoft.com/office/drawing/2014/main" id="{B91D622E-57F8-450F-A38A-12CC596F11B7}"/>
              </a:ext>
            </a:extLst>
          </p:cNvPr>
          <p:cNvSpPr>
            <a:spLocks noGrp="1"/>
          </p:cNvSpPr>
          <p:nvPr>
            <p:ph idx="1"/>
          </p:nvPr>
        </p:nvSpPr>
        <p:spPr>
          <a:xfrm>
            <a:off x="423863" y="1123950"/>
            <a:ext cx="11107737" cy="4987925"/>
          </a:xfrm>
        </p:spPr>
        <p:txBody>
          <a:bodyPr/>
          <a:lstStyle/>
          <a:p>
            <a:pPr marL="271463" indent="-271463"/>
            <a:r>
              <a:rPr lang="zh-CN" altLang="en-US"/>
              <a:t>在</a:t>
            </a:r>
            <a:r>
              <a:rPr lang="en-US" altLang="zh-CN"/>
              <a:t>R</a:t>
            </a:r>
            <a:r>
              <a:rPr lang="zh-CN" altLang="en-US"/>
              <a:t>中，缺失值以符号</a:t>
            </a:r>
            <a:r>
              <a:rPr lang="en-US" altLang="zh-CN"/>
              <a:t>NA</a:t>
            </a:r>
            <a:r>
              <a:rPr lang="zh-CN" altLang="en-US"/>
              <a:t>（</a:t>
            </a:r>
            <a:r>
              <a:rPr lang="en-US" altLang="zh-CN"/>
              <a:t>Not Available</a:t>
            </a:r>
            <a:r>
              <a:rPr lang="zh-CN" altLang="en-US"/>
              <a:t>，不可用）表示。不可能出现的值（例如，被</a:t>
            </a:r>
            <a:r>
              <a:rPr lang="en-US" altLang="zh-CN"/>
              <a:t>0</a:t>
            </a:r>
            <a:r>
              <a:rPr lang="zh-CN" altLang="en-US"/>
              <a:t>除的结果）通过符号</a:t>
            </a:r>
            <a:r>
              <a:rPr lang="en-US" altLang="zh-CN"/>
              <a:t>NaN</a:t>
            </a:r>
            <a:r>
              <a:rPr lang="zh-CN" altLang="en-US"/>
              <a:t>（</a:t>
            </a:r>
            <a:r>
              <a:rPr lang="en-US" altLang="zh-CN"/>
              <a:t>Not a Number</a:t>
            </a:r>
            <a:r>
              <a:rPr lang="zh-CN" altLang="en-US"/>
              <a:t>，非数值）来表示。与</a:t>
            </a:r>
            <a:r>
              <a:rPr lang="en-US" altLang="zh-CN"/>
              <a:t>SAS</a:t>
            </a:r>
            <a:r>
              <a:rPr lang="zh-CN" altLang="en-US"/>
              <a:t>等程序不同，</a:t>
            </a:r>
            <a:r>
              <a:rPr lang="en-US" altLang="zh-CN"/>
              <a:t>R</a:t>
            </a:r>
            <a:r>
              <a:rPr lang="zh-CN" altLang="en-US"/>
              <a:t>中字符型和数值型数据使用的缺失值符号是相同的。</a:t>
            </a:r>
          </a:p>
          <a:p>
            <a:pPr marL="271463" indent="-271463"/>
            <a:r>
              <a:rPr lang="en-US" altLang="zh-CN"/>
              <a:t>R</a:t>
            </a:r>
            <a:r>
              <a:rPr lang="zh-CN" altLang="en-US"/>
              <a:t>提供了一些函数，用于识别包含缺失值的观测：</a:t>
            </a:r>
          </a:p>
          <a:p>
            <a:pPr marL="271463" indent="-271463"/>
            <a:endParaRPr lang="zh-CN" altLang="en-US"/>
          </a:p>
        </p:txBody>
      </p:sp>
      <p:sp>
        <p:nvSpPr>
          <p:cNvPr id="24579" name="标题 1">
            <a:extLst>
              <a:ext uri="{FF2B5EF4-FFF2-40B4-BE49-F238E27FC236}">
                <a16:creationId xmlns:a16="http://schemas.microsoft.com/office/drawing/2014/main" id="{6C56EB3A-5FA9-44A6-87ED-E7D23AE2ECC6}"/>
              </a:ext>
            </a:extLst>
          </p:cNvPr>
          <p:cNvSpPr>
            <a:spLocks noGrp="1" noChangeArrowheads="1"/>
          </p:cNvSpPr>
          <p:nvPr>
            <p:ph type="title"/>
          </p:nvPr>
        </p:nvSpPr>
        <p:spPr>
          <a:xfrm>
            <a:off x="255588" y="358775"/>
            <a:ext cx="10972800" cy="528638"/>
          </a:xfrm>
        </p:spPr>
        <p:txBody>
          <a:bodyPr/>
          <a:lstStyle/>
          <a:p>
            <a:r>
              <a:rPr lang="zh-CN" altLang="en-US">
                <a:latin typeface="微软雅黑" panose="020B0503020204020204" pitchFamily="34" charset="-122"/>
              </a:rPr>
              <a:t>缺失值</a:t>
            </a:r>
            <a:r>
              <a:rPr lang="zh-CN" altLang="zh-CN"/>
              <a:t>分析</a:t>
            </a:r>
            <a:endParaRPr lang="zh-CN" altLang="en-US"/>
          </a:p>
        </p:txBody>
      </p:sp>
      <p:graphicFrame>
        <p:nvGraphicFramePr>
          <p:cNvPr id="2" name="表格 1">
            <a:extLst>
              <a:ext uri="{FF2B5EF4-FFF2-40B4-BE49-F238E27FC236}">
                <a16:creationId xmlns:a16="http://schemas.microsoft.com/office/drawing/2014/main" id="{62E18F23-A94C-4484-B792-4B1B4D55F0BA}"/>
              </a:ext>
            </a:extLst>
          </p:cNvPr>
          <p:cNvGraphicFramePr>
            <a:graphicFrameLocks noGrp="1"/>
          </p:cNvGraphicFramePr>
          <p:nvPr/>
        </p:nvGraphicFramePr>
        <p:xfrm>
          <a:off x="839788" y="2997200"/>
          <a:ext cx="10691812" cy="2879725"/>
        </p:xfrm>
        <a:graphic>
          <a:graphicData uri="http://schemas.openxmlformats.org/drawingml/2006/table">
            <a:tbl>
              <a:tblPr firstRow="1" firstCol="1" bandRow="1">
                <a:tableStyleId>{5C22544A-7EE6-4342-B048-85BDC9FD1C3A}</a:tableStyleId>
              </a:tblPr>
              <a:tblGrid>
                <a:gridCol w="2736254">
                  <a:extLst>
                    <a:ext uri="{9D8B030D-6E8A-4147-A177-3AD203B41FA5}">
                      <a16:colId xmlns:a16="http://schemas.microsoft.com/office/drawing/2014/main" val="20000"/>
                    </a:ext>
                  </a:extLst>
                </a:gridCol>
                <a:gridCol w="7955558">
                  <a:extLst>
                    <a:ext uri="{9D8B030D-6E8A-4147-A177-3AD203B41FA5}">
                      <a16:colId xmlns:a16="http://schemas.microsoft.com/office/drawing/2014/main" val="20001"/>
                    </a:ext>
                  </a:extLst>
                </a:gridCol>
              </a:tblGrid>
              <a:tr h="575945">
                <a:tc>
                  <a:txBody>
                    <a:bodyPr/>
                    <a:lstStyle/>
                    <a:p>
                      <a:pPr algn="ctr">
                        <a:spcAft>
                          <a:spcPts val="0"/>
                        </a:spcAft>
                      </a:pPr>
                      <a:r>
                        <a:rPr lang="zh-CN" sz="1800" kern="100" dirty="0">
                          <a:effectLst/>
                        </a:rPr>
                        <a:t>函数</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zh-CN" sz="1800" kern="100" dirty="0">
                          <a:effectLst/>
                        </a:rPr>
                        <a:t>描述</a:t>
                      </a:r>
                      <a:endParaRPr lang="zh-CN" sz="18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575945">
                <a:tc>
                  <a:txBody>
                    <a:bodyPr/>
                    <a:lstStyle/>
                    <a:p>
                      <a:pPr algn="ctr">
                        <a:spcAft>
                          <a:spcPts val="0"/>
                        </a:spcAft>
                      </a:pPr>
                      <a:r>
                        <a:rPr lang="en-US" sz="1800" kern="100" dirty="0">
                          <a:effectLst/>
                        </a:rPr>
                        <a:t>is.na(x)</a:t>
                      </a:r>
                      <a:endParaRPr lang="zh-CN" sz="1800" kern="100" dirty="0">
                        <a:effectLst/>
                        <a:latin typeface="Calibri"/>
                        <a:ea typeface="宋体"/>
                        <a:cs typeface="Times New Roman"/>
                      </a:endParaRPr>
                    </a:p>
                  </a:txBody>
                  <a:tcPr marL="68580" marR="68580" marT="0" marB="0" anchor="ctr"/>
                </a:tc>
                <a:tc>
                  <a:txBody>
                    <a:bodyPr/>
                    <a:lstStyle/>
                    <a:p>
                      <a:pPr>
                        <a:spcAft>
                          <a:spcPts val="0"/>
                        </a:spcAft>
                      </a:pPr>
                      <a:r>
                        <a:rPr lang="zh-CN" sz="1800" kern="100" dirty="0">
                          <a:effectLst/>
                        </a:rPr>
                        <a:t>返回一个与</a:t>
                      </a:r>
                      <a:r>
                        <a:rPr lang="en-US" sz="1800" kern="100" dirty="0">
                          <a:effectLst/>
                        </a:rPr>
                        <a:t>x</a:t>
                      </a:r>
                      <a:r>
                        <a:rPr lang="zh-CN" sz="1800" kern="100" dirty="0">
                          <a:effectLst/>
                        </a:rPr>
                        <a:t>等长的逻辑向量，并且由相应位置的元素是否是</a:t>
                      </a:r>
                      <a:r>
                        <a:rPr lang="en-US" sz="1800" kern="100" dirty="0">
                          <a:effectLst/>
                        </a:rPr>
                        <a:t>NA</a:t>
                      </a:r>
                      <a:r>
                        <a:rPr lang="zh-CN" sz="1800" kern="100" dirty="0">
                          <a:effectLst/>
                        </a:rPr>
                        <a:t>来决定这个逻辑向量相应位置的元素是</a:t>
                      </a:r>
                      <a:r>
                        <a:rPr lang="en-US" sz="1800" kern="100" dirty="0">
                          <a:effectLst/>
                        </a:rPr>
                        <a:t>TRUE</a:t>
                      </a:r>
                      <a:r>
                        <a:rPr lang="zh-CN" sz="1800" kern="100" dirty="0">
                          <a:effectLst/>
                        </a:rPr>
                        <a:t>还是</a:t>
                      </a:r>
                      <a:r>
                        <a:rPr lang="en-US" sz="1800" kern="100" dirty="0">
                          <a:effectLst/>
                        </a:rPr>
                        <a:t>FALSE</a:t>
                      </a:r>
                      <a:r>
                        <a:rPr lang="zh-CN" sz="1800" kern="100" dirty="0">
                          <a:effectLst/>
                        </a:rPr>
                        <a:t>。</a:t>
                      </a:r>
                      <a:r>
                        <a:rPr lang="en-US" sz="1800" kern="100" dirty="0">
                          <a:effectLst/>
                        </a:rPr>
                        <a:t>TRUE</a:t>
                      </a:r>
                      <a:r>
                        <a:rPr lang="zh-CN" sz="1800" kern="100" dirty="0">
                          <a:effectLst/>
                        </a:rPr>
                        <a:t>表示该位置的元素是缺失值。</a:t>
                      </a:r>
                      <a:endParaRPr lang="zh-CN" sz="18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575945">
                <a:tc>
                  <a:txBody>
                    <a:bodyPr/>
                    <a:lstStyle/>
                    <a:p>
                      <a:pPr algn="ctr">
                        <a:spcAft>
                          <a:spcPts val="0"/>
                        </a:spcAft>
                      </a:pPr>
                      <a:r>
                        <a:rPr lang="en-US" sz="1800" kern="100" dirty="0" err="1">
                          <a:effectLst/>
                        </a:rPr>
                        <a:t>anyNA</a:t>
                      </a:r>
                      <a:r>
                        <a:rPr lang="en-US" sz="1800" kern="100" dirty="0">
                          <a:effectLst/>
                        </a:rPr>
                        <a:t>(x, recursive = FALSE)</a:t>
                      </a:r>
                      <a:endParaRPr lang="zh-CN" sz="1800" kern="100" dirty="0">
                        <a:effectLst/>
                        <a:latin typeface="Calibri"/>
                        <a:ea typeface="宋体"/>
                        <a:cs typeface="Times New Roman"/>
                      </a:endParaRPr>
                    </a:p>
                  </a:txBody>
                  <a:tcPr marL="68580" marR="68580" marT="0" marB="0" anchor="ctr"/>
                </a:tc>
                <a:tc>
                  <a:txBody>
                    <a:bodyPr/>
                    <a:lstStyle/>
                    <a:p>
                      <a:pPr>
                        <a:spcAft>
                          <a:spcPts val="0"/>
                        </a:spcAft>
                      </a:pPr>
                      <a:r>
                        <a:rPr lang="zh-CN" sz="1800" kern="100" dirty="0">
                          <a:effectLst/>
                        </a:rPr>
                        <a:t>判断数据中是否存在缺失值，返回</a:t>
                      </a:r>
                      <a:r>
                        <a:rPr lang="en-US" sz="1800" kern="100" dirty="0">
                          <a:effectLst/>
                        </a:rPr>
                        <a:t>TRUE</a:t>
                      </a:r>
                      <a:r>
                        <a:rPr lang="zh-CN" sz="1800" kern="100" dirty="0">
                          <a:effectLst/>
                        </a:rPr>
                        <a:t>或</a:t>
                      </a:r>
                      <a:r>
                        <a:rPr lang="en-US" sz="1800" kern="100" dirty="0">
                          <a:effectLst/>
                        </a:rPr>
                        <a:t>FALSE</a:t>
                      </a:r>
                      <a:r>
                        <a:rPr lang="zh-CN" sz="1800" kern="100" dirty="0">
                          <a:effectLst/>
                        </a:rPr>
                        <a:t>值。若存在缺失值则返回</a:t>
                      </a:r>
                      <a:r>
                        <a:rPr lang="en-US" sz="1800" kern="100" dirty="0">
                          <a:effectLst/>
                        </a:rPr>
                        <a:t>TRUE</a:t>
                      </a:r>
                      <a:r>
                        <a:rPr lang="zh-CN" sz="1800" kern="100" dirty="0">
                          <a:effectLst/>
                        </a:rPr>
                        <a:t>，否则返回</a:t>
                      </a:r>
                      <a:r>
                        <a:rPr lang="en-US" sz="1800" kern="100" dirty="0">
                          <a:effectLst/>
                        </a:rPr>
                        <a:t>FALSE</a:t>
                      </a:r>
                      <a:r>
                        <a:rPr lang="zh-CN" sz="1800" kern="100" dirty="0">
                          <a:effectLst/>
                        </a:rPr>
                        <a:t>。</a:t>
                      </a:r>
                      <a:endParaRPr lang="zh-CN" sz="18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575945">
                <a:tc>
                  <a:txBody>
                    <a:bodyPr/>
                    <a:lstStyle/>
                    <a:p>
                      <a:pPr algn="ctr">
                        <a:spcAft>
                          <a:spcPts val="0"/>
                        </a:spcAft>
                      </a:pPr>
                      <a:r>
                        <a:rPr lang="en-US" sz="1800" kern="100" dirty="0" err="1">
                          <a:effectLst/>
                        </a:rPr>
                        <a:t>na.omit</a:t>
                      </a:r>
                      <a:r>
                        <a:rPr lang="en-US" sz="1800" kern="100" dirty="0">
                          <a:effectLst/>
                        </a:rPr>
                        <a:t>(x)</a:t>
                      </a:r>
                      <a:endParaRPr lang="zh-CN" sz="1800" kern="100" dirty="0">
                        <a:effectLst/>
                        <a:latin typeface="Calibri"/>
                        <a:ea typeface="宋体"/>
                        <a:cs typeface="Times New Roman"/>
                      </a:endParaRPr>
                    </a:p>
                  </a:txBody>
                  <a:tcPr marL="68580" marR="68580" marT="0" marB="0" anchor="ctr"/>
                </a:tc>
                <a:tc>
                  <a:txBody>
                    <a:bodyPr/>
                    <a:lstStyle/>
                    <a:p>
                      <a:pPr>
                        <a:spcAft>
                          <a:spcPts val="0"/>
                        </a:spcAft>
                      </a:pPr>
                      <a:r>
                        <a:rPr lang="zh-CN" sz="1800" kern="100" dirty="0">
                          <a:effectLst/>
                        </a:rPr>
                        <a:t>删除含有缺失值的观测</a:t>
                      </a:r>
                      <a:endParaRPr lang="zh-CN" sz="18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575945">
                <a:tc>
                  <a:txBody>
                    <a:bodyPr/>
                    <a:lstStyle/>
                    <a:p>
                      <a:pPr algn="ctr">
                        <a:spcAft>
                          <a:spcPts val="0"/>
                        </a:spcAft>
                      </a:pPr>
                      <a:r>
                        <a:rPr lang="en-US" sz="1800" kern="100" dirty="0" err="1">
                          <a:effectLst/>
                        </a:rPr>
                        <a:t>complete.cases</a:t>
                      </a:r>
                      <a:r>
                        <a:rPr lang="en-US" sz="1800" kern="100" dirty="0">
                          <a:effectLst/>
                        </a:rPr>
                        <a:t>(x)</a:t>
                      </a:r>
                      <a:endParaRPr lang="zh-CN" sz="1800" kern="100" dirty="0">
                        <a:effectLst/>
                        <a:latin typeface="Calibri"/>
                        <a:ea typeface="宋体"/>
                        <a:cs typeface="Times New Roman"/>
                      </a:endParaRPr>
                    </a:p>
                  </a:txBody>
                  <a:tcPr marL="68580" marR="68580" marT="0" marB="0" anchor="ctr"/>
                </a:tc>
                <a:tc>
                  <a:txBody>
                    <a:bodyPr/>
                    <a:lstStyle/>
                    <a:p>
                      <a:pPr>
                        <a:spcAft>
                          <a:spcPts val="0"/>
                        </a:spcAft>
                      </a:pPr>
                      <a:r>
                        <a:rPr lang="zh-CN" sz="1800" kern="100" dirty="0">
                          <a:effectLst/>
                        </a:rPr>
                        <a:t>返回一个逻辑向量，不存在缺失值的行的值为</a:t>
                      </a:r>
                      <a:r>
                        <a:rPr lang="en-US" sz="1800" kern="100" dirty="0">
                          <a:effectLst/>
                        </a:rPr>
                        <a:t>TRUE</a:t>
                      </a:r>
                      <a:r>
                        <a:rPr lang="zh-CN" sz="1800" kern="100" dirty="0">
                          <a:effectLst/>
                        </a:rPr>
                        <a:t>，存在缺失值的行的值为</a:t>
                      </a:r>
                      <a:r>
                        <a:rPr lang="en-US" sz="1800" kern="100" dirty="0">
                          <a:effectLst/>
                        </a:rPr>
                        <a:t>FALSE</a:t>
                      </a:r>
                      <a:r>
                        <a:rPr lang="zh-CN" sz="1800" kern="100" dirty="0">
                          <a:effectLst/>
                        </a:rPr>
                        <a:t>。</a:t>
                      </a:r>
                      <a:endParaRPr lang="zh-CN" sz="18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BA7AC1A-4E23-4BBB-BF32-DAFB35698375}"/>
              </a:ext>
            </a:extLst>
          </p:cNvPr>
          <p:cNvSpPr>
            <a:spLocks noGrp="1"/>
          </p:cNvSpPr>
          <p:nvPr>
            <p:ph idx="1"/>
          </p:nvPr>
        </p:nvSpPr>
        <p:spPr>
          <a:xfrm>
            <a:off x="423863" y="1628775"/>
            <a:ext cx="11107737" cy="4824413"/>
          </a:xfrm>
        </p:spPr>
        <p:txBody>
          <a:bodyPr/>
          <a:lstStyle/>
          <a:p>
            <a:pPr marL="0" indent="0">
              <a:buFont typeface="Wingdings" pitchFamily="2" charset="2"/>
              <a:buNone/>
              <a:defRPr/>
            </a:pPr>
            <a:r>
              <a:rPr lang="en-US" altLang="zh-CN" dirty="0"/>
              <a:t>is.na </a:t>
            </a:r>
            <a:r>
              <a:rPr lang="zh-CN" altLang="en-US" dirty="0"/>
              <a:t>检测缺失值是否存在</a:t>
            </a:r>
            <a:endParaRPr lang="en-US" altLang="zh-CN" dirty="0"/>
          </a:p>
          <a:p>
            <a:pPr>
              <a:defRPr/>
            </a:pPr>
            <a:r>
              <a:rPr lang="en-US" altLang="zh-CN" dirty="0"/>
              <a:t>is.na(score)  # </a:t>
            </a:r>
            <a:r>
              <a:rPr lang="zh-CN" altLang="en-US" dirty="0"/>
              <a:t>缺失值检测，</a:t>
            </a:r>
            <a:r>
              <a:rPr lang="en-US" altLang="zh-CN" dirty="0"/>
              <a:t>TURE</a:t>
            </a:r>
            <a:r>
              <a:rPr lang="zh-CN" altLang="en-US" dirty="0"/>
              <a:t>表明该位置的值为缺失值</a:t>
            </a:r>
          </a:p>
          <a:p>
            <a:pPr>
              <a:defRPr/>
            </a:pPr>
            <a:r>
              <a:rPr lang="zh-CN" altLang="en-US" dirty="0"/>
              <a:t>	</a:t>
            </a:r>
            <a:r>
              <a:rPr lang="en-US" altLang="zh-CN" dirty="0"/>
              <a:t>student	gender	math	</a:t>
            </a:r>
            <a:r>
              <a:rPr lang="en-US" altLang="zh-CN" dirty="0" err="1"/>
              <a:t>Eng</a:t>
            </a:r>
            <a:r>
              <a:rPr lang="en-US" altLang="zh-CN" dirty="0"/>
              <a:t>	Chinese</a:t>
            </a:r>
          </a:p>
          <a:p>
            <a:pPr>
              <a:defRPr/>
            </a:pPr>
            <a:r>
              <a:rPr lang="en-US" altLang="zh-CN" dirty="0"/>
              <a:t>[1,]	FALSE	FALSE	FALSE	FALSE	FALSE</a:t>
            </a:r>
          </a:p>
          <a:p>
            <a:pPr>
              <a:defRPr/>
            </a:pPr>
            <a:r>
              <a:rPr lang="en-US" altLang="zh-CN" dirty="0"/>
              <a:t>[2,]	FALSE	FALSE	FALSE	FALSE	FALSE</a:t>
            </a:r>
          </a:p>
          <a:p>
            <a:pPr>
              <a:defRPr/>
            </a:pPr>
            <a:r>
              <a:rPr lang="en-US" altLang="zh-CN" dirty="0"/>
              <a:t>[3,]	FALSE	FALSE	FALSE	FALSE	TRUE</a:t>
            </a:r>
          </a:p>
          <a:p>
            <a:pPr>
              <a:defRPr/>
            </a:pPr>
            <a:r>
              <a:rPr lang="en-US" altLang="zh-CN" dirty="0"/>
              <a:t>[4,]	FALSE	FALSE	FALSE	FALSE	FALSE</a:t>
            </a:r>
          </a:p>
          <a:p>
            <a:pPr marL="0" indent="0">
              <a:buFont typeface="Wingdings" pitchFamily="2" charset="2"/>
              <a:buNone/>
              <a:defRPr/>
            </a:pPr>
            <a:r>
              <a:rPr lang="en-US" altLang="zh-CN" dirty="0" err="1"/>
              <a:t>anyNA</a:t>
            </a:r>
            <a:r>
              <a:rPr lang="en-US" altLang="zh-CN" dirty="0"/>
              <a:t> </a:t>
            </a:r>
            <a:r>
              <a:rPr lang="zh-CN" altLang="en-US" dirty="0"/>
              <a:t>判断数据中是否存在缺失值</a:t>
            </a:r>
            <a:endParaRPr lang="en-US" altLang="zh-CN" dirty="0"/>
          </a:p>
          <a:p>
            <a:pPr>
              <a:defRPr/>
            </a:pPr>
            <a:r>
              <a:rPr lang="en-US" altLang="zh-CN" dirty="0" err="1"/>
              <a:t>anyNA</a:t>
            </a:r>
            <a:r>
              <a:rPr lang="en-US" altLang="zh-CN" dirty="0"/>
              <a:t>(score)  # </a:t>
            </a:r>
            <a:r>
              <a:rPr lang="zh-CN" altLang="en-US" dirty="0"/>
              <a:t>检测</a:t>
            </a:r>
            <a:r>
              <a:rPr lang="en-US" altLang="zh-CN" dirty="0"/>
              <a:t>score</a:t>
            </a:r>
            <a:r>
              <a:rPr lang="zh-CN" altLang="en-US" dirty="0"/>
              <a:t>是否存在缺失值</a:t>
            </a:r>
          </a:p>
          <a:p>
            <a:pPr>
              <a:defRPr/>
            </a:pPr>
            <a:r>
              <a:rPr lang="en-US" altLang="zh-CN" dirty="0"/>
              <a:t>[1] TRUE</a:t>
            </a:r>
          </a:p>
          <a:p>
            <a:pPr>
              <a:defRPr/>
            </a:pPr>
            <a:endParaRPr lang="zh-CN" altLang="en-US" dirty="0"/>
          </a:p>
          <a:p>
            <a:pPr>
              <a:defRPr/>
            </a:pPr>
            <a:endParaRPr lang="zh-CN" altLang="en-US" dirty="0"/>
          </a:p>
        </p:txBody>
      </p:sp>
      <p:sp>
        <p:nvSpPr>
          <p:cNvPr id="25603" name="标题 2">
            <a:extLst>
              <a:ext uri="{FF2B5EF4-FFF2-40B4-BE49-F238E27FC236}">
                <a16:creationId xmlns:a16="http://schemas.microsoft.com/office/drawing/2014/main" id="{D5AC7853-E677-4E28-9DA4-0AF0728AC48D}"/>
              </a:ext>
            </a:extLst>
          </p:cNvPr>
          <p:cNvSpPr>
            <a:spLocks noGrp="1"/>
          </p:cNvSpPr>
          <p:nvPr>
            <p:ph type="title"/>
          </p:nvPr>
        </p:nvSpPr>
        <p:spPr>
          <a:xfrm>
            <a:off x="255588" y="358775"/>
            <a:ext cx="10972800" cy="528638"/>
          </a:xfrm>
        </p:spPr>
        <p:txBody>
          <a:bodyPr/>
          <a:lstStyle/>
          <a:p>
            <a:r>
              <a:rPr lang="zh-CN" altLang="en-US"/>
              <a:t>缺失值处理</a:t>
            </a:r>
          </a:p>
        </p:txBody>
      </p:sp>
      <p:sp>
        <p:nvSpPr>
          <p:cNvPr id="25604" name="内容占位符 3">
            <a:extLst>
              <a:ext uri="{FF2B5EF4-FFF2-40B4-BE49-F238E27FC236}">
                <a16:creationId xmlns:a16="http://schemas.microsoft.com/office/drawing/2014/main" id="{DC208AC7-AC07-4C1C-89F2-F95D0407DE05}"/>
              </a:ext>
            </a:extLst>
          </p:cNvPr>
          <p:cNvSpPr>
            <a:spLocks noGrp="1"/>
          </p:cNvSpPr>
          <p:nvPr>
            <p:ph idx="10"/>
          </p:nvPr>
        </p:nvSpPr>
        <p:spPr>
          <a:xfrm>
            <a:off x="423863" y="1138238"/>
            <a:ext cx="11107737" cy="427037"/>
          </a:xfrm>
        </p:spPr>
        <p:txBody>
          <a:bodyPr/>
          <a:lstStyle/>
          <a:p>
            <a:endParaRPr lang="en-US" altLang="zh-CN"/>
          </a:p>
          <a:p>
            <a:r>
              <a:t>在</a:t>
            </a:r>
            <a:r>
              <a:rPr lang="en-US" altLang="zh-CN"/>
              <a:t>R</a:t>
            </a:r>
            <a:r>
              <a:t>中，缺失值以符号</a:t>
            </a:r>
            <a:r>
              <a:rPr lang="en-US" altLang="zh-CN"/>
              <a:t>NA</a:t>
            </a:r>
            <a:r>
              <a:t>（</a:t>
            </a:r>
            <a:r>
              <a:rPr lang="en-US" altLang="zh-CN"/>
              <a:t>Not Available</a:t>
            </a:r>
            <a:r>
              <a:t>，不可用）表示。</a:t>
            </a:r>
            <a:r>
              <a:rPr lang="en-US" altLang="zh-CN"/>
              <a:t>R</a:t>
            </a:r>
            <a:r>
              <a:t>中字符型和数值型数据使用的缺失值符号是相同的。</a:t>
            </a:r>
          </a:p>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a:extLst>
              <a:ext uri="{FF2B5EF4-FFF2-40B4-BE49-F238E27FC236}">
                <a16:creationId xmlns:a16="http://schemas.microsoft.com/office/drawing/2014/main" id="{B3FFBAED-EA5F-4015-A8C4-62AF4A5BF8C0}"/>
              </a:ext>
            </a:extLst>
          </p:cNvPr>
          <p:cNvSpPr>
            <a:spLocks noGrp="1"/>
          </p:cNvSpPr>
          <p:nvPr>
            <p:ph idx="1"/>
          </p:nvPr>
        </p:nvSpPr>
        <p:spPr>
          <a:xfrm>
            <a:off x="423863" y="1754188"/>
            <a:ext cx="11107737" cy="4338637"/>
          </a:xfrm>
        </p:spPr>
        <p:txBody>
          <a:bodyPr/>
          <a:lstStyle/>
          <a:p>
            <a:pPr marL="361950" indent="-361950"/>
            <a:r>
              <a:rPr lang="en-US" altLang="zh-CN"/>
              <a:t>complete.cases(score)  # </a:t>
            </a:r>
            <a:r>
              <a:rPr lang="zh-CN" altLang="en-US"/>
              <a:t>检测哪一行存在缺失值，</a:t>
            </a:r>
            <a:r>
              <a:rPr lang="en-US" altLang="zh-CN"/>
              <a:t>FALSE</a:t>
            </a:r>
            <a:r>
              <a:rPr lang="zh-CN" altLang="en-US"/>
              <a:t>表明该值所对应的行存在缺失值</a:t>
            </a:r>
          </a:p>
          <a:p>
            <a:pPr marL="361950" indent="-361950"/>
            <a:r>
              <a:rPr lang="en-US" altLang="zh-CN"/>
              <a:t>[1]  TRUE  TRUE  FALSE  TRUE</a:t>
            </a:r>
          </a:p>
          <a:p>
            <a:pPr marL="361950" indent="-361950"/>
            <a:r>
              <a:rPr lang="en-US" altLang="zh-CN"/>
              <a:t>score[complete.cases(score), ]  # </a:t>
            </a:r>
            <a:r>
              <a:rPr lang="zh-CN" altLang="en-US"/>
              <a:t>删除</a:t>
            </a:r>
            <a:r>
              <a:rPr lang="en-US" altLang="zh-CN"/>
              <a:t>score</a:t>
            </a:r>
            <a:r>
              <a:rPr lang="zh-CN" altLang="en-US"/>
              <a:t>中存在缺失值的行</a:t>
            </a:r>
          </a:p>
          <a:p>
            <a:pPr marL="361950" indent="-361950"/>
            <a:r>
              <a:rPr lang="zh-CN" altLang="en-US"/>
              <a:t>	</a:t>
            </a:r>
            <a:r>
              <a:rPr lang="en-US" altLang="zh-CN"/>
              <a:t>student	gender	math	Eng	Chinese</a:t>
            </a:r>
          </a:p>
          <a:p>
            <a:pPr marL="361950" indent="-361950"/>
            <a:r>
              <a:rPr lang="en-US" altLang="zh-CN"/>
              <a:t>1	A	M	90	88	66</a:t>
            </a:r>
          </a:p>
          <a:p>
            <a:pPr marL="361950" indent="-361950"/>
            <a:r>
              <a:rPr lang="en-US" altLang="zh-CN"/>
              <a:t>2	B	M	70	78	59</a:t>
            </a:r>
          </a:p>
          <a:p>
            <a:pPr marL="361950" indent="-361950"/>
            <a:r>
              <a:rPr lang="en-US" altLang="zh-CN"/>
              <a:t>4	D	F	60	98	88</a:t>
            </a:r>
          </a:p>
          <a:p>
            <a:pPr marL="361950" indent="-361950"/>
            <a:endParaRPr lang="zh-CN" altLang="en-US"/>
          </a:p>
        </p:txBody>
      </p:sp>
      <p:sp>
        <p:nvSpPr>
          <p:cNvPr id="26627" name="标题 2">
            <a:extLst>
              <a:ext uri="{FF2B5EF4-FFF2-40B4-BE49-F238E27FC236}">
                <a16:creationId xmlns:a16="http://schemas.microsoft.com/office/drawing/2014/main" id="{59E05F41-C8EB-4A54-ACEB-392B4AA06075}"/>
              </a:ext>
            </a:extLst>
          </p:cNvPr>
          <p:cNvSpPr>
            <a:spLocks noGrp="1"/>
          </p:cNvSpPr>
          <p:nvPr>
            <p:ph type="title"/>
          </p:nvPr>
        </p:nvSpPr>
        <p:spPr>
          <a:xfrm>
            <a:off x="255588" y="358775"/>
            <a:ext cx="10972800" cy="528638"/>
          </a:xfrm>
        </p:spPr>
        <p:txBody>
          <a:bodyPr/>
          <a:lstStyle/>
          <a:p>
            <a:r>
              <a:rPr lang="zh-CN" altLang="en-US"/>
              <a:t>缺失值处理</a:t>
            </a:r>
          </a:p>
        </p:txBody>
      </p:sp>
      <p:sp>
        <p:nvSpPr>
          <p:cNvPr id="26628" name="内容占位符 3">
            <a:extLst>
              <a:ext uri="{FF2B5EF4-FFF2-40B4-BE49-F238E27FC236}">
                <a16:creationId xmlns:a16="http://schemas.microsoft.com/office/drawing/2014/main" id="{ACC88643-C2A2-480C-84AF-4BDBF1AD6B17}"/>
              </a:ext>
            </a:extLst>
          </p:cNvPr>
          <p:cNvSpPr>
            <a:spLocks noGrp="1"/>
          </p:cNvSpPr>
          <p:nvPr>
            <p:ph idx="10"/>
          </p:nvPr>
        </p:nvSpPr>
        <p:spPr>
          <a:xfrm>
            <a:off x="423863" y="1138238"/>
            <a:ext cx="11107737" cy="427037"/>
          </a:xfrm>
        </p:spPr>
        <p:txBody>
          <a:bodyPr/>
          <a:lstStyle/>
          <a:p>
            <a:endParaRPr lang="en-US" altLang="zh-CN"/>
          </a:p>
          <a:p>
            <a:r>
              <a:rPr lang="en-US" altLang="zh-CN"/>
              <a:t>complete.cases  </a:t>
            </a:r>
            <a:r>
              <a:t>哪行有缺失值</a:t>
            </a:r>
          </a:p>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a:extLst>
              <a:ext uri="{FF2B5EF4-FFF2-40B4-BE49-F238E27FC236}">
                <a16:creationId xmlns:a16="http://schemas.microsoft.com/office/drawing/2014/main" id="{122C4FD0-C0A9-4A5C-BD4D-2B1225561BC2}"/>
              </a:ext>
            </a:extLst>
          </p:cNvPr>
          <p:cNvSpPr>
            <a:spLocks noGrp="1"/>
          </p:cNvSpPr>
          <p:nvPr>
            <p:ph idx="1"/>
          </p:nvPr>
        </p:nvSpPr>
        <p:spPr>
          <a:xfrm>
            <a:off x="423863" y="1754188"/>
            <a:ext cx="11107737" cy="4338637"/>
          </a:xfrm>
        </p:spPr>
        <p:txBody>
          <a:bodyPr/>
          <a:lstStyle/>
          <a:p>
            <a:pPr marL="361950" indent="-361950"/>
            <a:r>
              <a:rPr lang="en-US" altLang="zh-CN"/>
              <a:t>na.omit(score)  # </a:t>
            </a:r>
            <a:r>
              <a:rPr lang="zh-CN" altLang="en-US"/>
              <a:t>删除</a:t>
            </a:r>
            <a:r>
              <a:rPr lang="en-US" altLang="zh-CN"/>
              <a:t>score</a:t>
            </a:r>
            <a:r>
              <a:rPr lang="zh-CN" altLang="en-US"/>
              <a:t>中存在缺失值的行</a:t>
            </a:r>
          </a:p>
          <a:p>
            <a:pPr marL="361950" indent="-361950"/>
            <a:r>
              <a:rPr lang="zh-CN" altLang="en-US"/>
              <a:t>	</a:t>
            </a:r>
            <a:r>
              <a:rPr lang="en-US" altLang="zh-CN"/>
              <a:t>student	gender	math	Eng	Chinese</a:t>
            </a:r>
          </a:p>
          <a:p>
            <a:pPr marL="361950" indent="-361950"/>
            <a:r>
              <a:rPr lang="en-US" altLang="zh-CN"/>
              <a:t>1	A	M	90	88	66</a:t>
            </a:r>
          </a:p>
          <a:p>
            <a:pPr marL="361950" indent="-361950"/>
            <a:r>
              <a:rPr lang="en-US" altLang="zh-CN"/>
              <a:t>2	B	M	70	78	59</a:t>
            </a:r>
          </a:p>
          <a:p>
            <a:pPr marL="361950" indent="-361950"/>
            <a:r>
              <a:rPr lang="en-US" altLang="zh-CN"/>
              <a:t>4	D	F	60	98	88</a:t>
            </a:r>
          </a:p>
          <a:p>
            <a:pPr marL="361950" indent="-361950"/>
            <a:endParaRPr lang="zh-CN" altLang="en-US"/>
          </a:p>
        </p:txBody>
      </p:sp>
      <p:sp>
        <p:nvSpPr>
          <p:cNvPr id="27651" name="标题 2">
            <a:extLst>
              <a:ext uri="{FF2B5EF4-FFF2-40B4-BE49-F238E27FC236}">
                <a16:creationId xmlns:a16="http://schemas.microsoft.com/office/drawing/2014/main" id="{9B571FA7-1F71-4FB0-911A-4E2E0DD8779E}"/>
              </a:ext>
            </a:extLst>
          </p:cNvPr>
          <p:cNvSpPr>
            <a:spLocks noGrp="1"/>
          </p:cNvSpPr>
          <p:nvPr>
            <p:ph type="title"/>
          </p:nvPr>
        </p:nvSpPr>
        <p:spPr>
          <a:xfrm>
            <a:off x="255588" y="358775"/>
            <a:ext cx="10972800" cy="528638"/>
          </a:xfrm>
        </p:spPr>
        <p:txBody>
          <a:bodyPr/>
          <a:lstStyle/>
          <a:p>
            <a:r>
              <a:rPr lang="zh-CN" altLang="en-US"/>
              <a:t>缺失值处理</a:t>
            </a:r>
          </a:p>
        </p:txBody>
      </p:sp>
      <p:sp>
        <p:nvSpPr>
          <p:cNvPr id="27652" name="内容占位符 3">
            <a:extLst>
              <a:ext uri="{FF2B5EF4-FFF2-40B4-BE49-F238E27FC236}">
                <a16:creationId xmlns:a16="http://schemas.microsoft.com/office/drawing/2014/main" id="{672637C0-04B7-4A35-A31C-B90E754860C9}"/>
              </a:ext>
            </a:extLst>
          </p:cNvPr>
          <p:cNvSpPr>
            <a:spLocks noGrp="1"/>
          </p:cNvSpPr>
          <p:nvPr>
            <p:ph idx="10"/>
          </p:nvPr>
        </p:nvSpPr>
        <p:spPr>
          <a:xfrm>
            <a:off x="423863" y="1138238"/>
            <a:ext cx="11107737" cy="427037"/>
          </a:xfrm>
        </p:spPr>
        <p:txBody>
          <a:bodyPr/>
          <a:lstStyle/>
          <a:p>
            <a:endParaRPr lang="en-US" altLang="zh-CN"/>
          </a:p>
          <a:p>
            <a:r>
              <a:rPr lang="en-US" altLang="zh-CN"/>
              <a:t>na.omit  </a:t>
            </a:r>
            <a:r>
              <a:t>能删除数据框中所有带缺失值的行</a:t>
            </a:r>
          </a:p>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E23B132F-EC31-4DF6-B749-E648DC3935EF}"/>
              </a:ext>
            </a:extLst>
          </p:cNvPr>
          <p:cNvGraphicFramePr>
            <a:graphicFrameLocks noGrp="1"/>
          </p:cNvGraphicFramePr>
          <p:nvPr>
            <p:ph idx="1"/>
          </p:nvPr>
        </p:nvGraphicFramePr>
        <p:xfrm>
          <a:off x="2063750" y="1844675"/>
          <a:ext cx="8064500" cy="4392613"/>
        </p:xfrm>
        <a:graphic>
          <a:graphicData uri="http://schemas.openxmlformats.org/drawingml/2006/table">
            <a:tbl>
              <a:tblPr>
                <a:tableStyleId>{5C22544A-7EE6-4342-B048-85BDC9FD1C3A}</a:tableStyleId>
              </a:tblPr>
              <a:tblGrid>
                <a:gridCol w="2332357">
                  <a:extLst>
                    <a:ext uri="{9D8B030D-6E8A-4147-A177-3AD203B41FA5}">
                      <a16:colId xmlns:a16="http://schemas.microsoft.com/office/drawing/2014/main" val="20000"/>
                    </a:ext>
                  </a:extLst>
                </a:gridCol>
                <a:gridCol w="5732143">
                  <a:extLst>
                    <a:ext uri="{9D8B030D-6E8A-4147-A177-3AD203B41FA5}">
                      <a16:colId xmlns:a16="http://schemas.microsoft.com/office/drawing/2014/main" val="20001"/>
                    </a:ext>
                  </a:extLst>
                </a:gridCol>
              </a:tblGrid>
              <a:tr h="448976">
                <a:tc>
                  <a:txBody>
                    <a:bodyPr/>
                    <a:lstStyle/>
                    <a:p>
                      <a:pPr indent="127000" algn="ctr">
                        <a:lnSpc>
                          <a:spcPct val="150000"/>
                        </a:lnSpc>
                        <a:spcAft>
                          <a:spcPts val="0"/>
                        </a:spcAft>
                      </a:pPr>
                      <a:r>
                        <a:rPr lang="zh-CN" sz="1600" kern="100" dirty="0">
                          <a:effectLst/>
                        </a:rPr>
                        <a:t>函数</a:t>
                      </a:r>
                      <a:endParaRPr lang="zh-CN" sz="1600" kern="100" dirty="0">
                        <a:effectLst/>
                        <a:latin typeface="Times New Roman"/>
                        <a:ea typeface="宋体"/>
                        <a:cs typeface="Times New Roman"/>
                      </a:endParaRPr>
                    </a:p>
                  </a:txBody>
                  <a:tcPr marL="68577" marR="68577" marT="0" marB="0" anchor="ctr"/>
                </a:tc>
                <a:tc>
                  <a:txBody>
                    <a:bodyPr/>
                    <a:lstStyle/>
                    <a:p>
                      <a:pPr indent="127000" algn="ctr">
                        <a:lnSpc>
                          <a:spcPct val="150000"/>
                        </a:lnSpc>
                        <a:spcAft>
                          <a:spcPts val="0"/>
                        </a:spcAft>
                      </a:pPr>
                      <a:r>
                        <a:rPr lang="zh-CN" sz="1600" kern="100">
                          <a:effectLst/>
                        </a:rPr>
                        <a:t>功能</a:t>
                      </a:r>
                      <a:endParaRPr lang="zh-CN" sz="1600" kern="10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0"/>
                  </a:ext>
                </a:extLst>
              </a:tr>
              <a:tr h="448976">
                <a:tc>
                  <a:txBody>
                    <a:bodyPr/>
                    <a:lstStyle/>
                    <a:p>
                      <a:pPr indent="127000" algn="ctr">
                        <a:lnSpc>
                          <a:spcPct val="150000"/>
                        </a:lnSpc>
                        <a:spcAft>
                          <a:spcPts val="0"/>
                        </a:spcAft>
                      </a:pPr>
                      <a:r>
                        <a:rPr lang="en-US" sz="1600" kern="100">
                          <a:effectLst/>
                        </a:rPr>
                        <a:t>Sys.Date</a:t>
                      </a:r>
                      <a:endParaRPr lang="zh-CN" sz="16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600" kern="100">
                          <a:effectLst/>
                        </a:rPr>
                        <a:t>返回系统当前的日期。</a:t>
                      </a:r>
                      <a:endParaRPr lang="zh-CN" sz="1600" kern="10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1"/>
                  </a:ext>
                </a:extLst>
              </a:tr>
              <a:tr h="448976">
                <a:tc>
                  <a:txBody>
                    <a:bodyPr/>
                    <a:lstStyle/>
                    <a:p>
                      <a:pPr indent="127000" algn="ctr">
                        <a:lnSpc>
                          <a:spcPct val="150000"/>
                        </a:lnSpc>
                        <a:spcAft>
                          <a:spcPts val="0"/>
                        </a:spcAft>
                      </a:pPr>
                      <a:r>
                        <a:rPr lang="en-US" sz="1600" kern="100">
                          <a:effectLst/>
                        </a:rPr>
                        <a:t>Sys.time</a:t>
                      </a:r>
                      <a:endParaRPr lang="zh-CN" sz="16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600" kern="100">
                          <a:effectLst/>
                        </a:rPr>
                        <a:t>返回系统当前的日期和时间。</a:t>
                      </a:r>
                      <a:endParaRPr lang="zh-CN" sz="1600" kern="10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2"/>
                  </a:ext>
                </a:extLst>
              </a:tr>
              <a:tr h="800806">
                <a:tc>
                  <a:txBody>
                    <a:bodyPr/>
                    <a:lstStyle/>
                    <a:p>
                      <a:pPr indent="127000" algn="ctr">
                        <a:lnSpc>
                          <a:spcPct val="150000"/>
                        </a:lnSpc>
                        <a:spcAft>
                          <a:spcPts val="0"/>
                        </a:spcAft>
                      </a:pPr>
                      <a:r>
                        <a:rPr lang="en-US" sz="1600" kern="100">
                          <a:effectLst/>
                        </a:rPr>
                        <a:t>date</a:t>
                      </a:r>
                      <a:endParaRPr lang="zh-CN" sz="16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600" kern="100" dirty="0">
                          <a:effectLst/>
                        </a:rPr>
                        <a:t>返回系统当前的日期和时间（返回的值为字符串）。</a:t>
                      </a:r>
                      <a:endParaRPr lang="zh-CN" sz="16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3"/>
                  </a:ext>
                </a:extLst>
              </a:tr>
              <a:tr h="448976">
                <a:tc>
                  <a:txBody>
                    <a:bodyPr/>
                    <a:lstStyle/>
                    <a:p>
                      <a:pPr indent="127000" algn="ctr">
                        <a:lnSpc>
                          <a:spcPct val="150000"/>
                        </a:lnSpc>
                        <a:spcAft>
                          <a:spcPts val="0"/>
                        </a:spcAft>
                      </a:pPr>
                      <a:r>
                        <a:rPr lang="en-US" sz="1600" kern="100">
                          <a:effectLst/>
                        </a:rPr>
                        <a:t>as.Date</a:t>
                      </a:r>
                      <a:endParaRPr lang="zh-CN" sz="16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600" kern="100">
                          <a:effectLst/>
                        </a:rPr>
                        <a:t>将字符串形式的日期值转换为日期变量。</a:t>
                      </a:r>
                      <a:endParaRPr lang="zh-CN" sz="1600" kern="10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4"/>
                  </a:ext>
                </a:extLst>
              </a:tr>
              <a:tr h="448976">
                <a:tc>
                  <a:txBody>
                    <a:bodyPr/>
                    <a:lstStyle/>
                    <a:p>
                      <a:pPr indent="127000" algn="ctr">
                        <a:lnSpc>
                          <a:spcPct val="150000"/>
                        </a:lnSpc>
                        <a:spcAft>
                          <a:spcPts val="0"/>
                        </a:spcAft>
                      </a:pPr>
                      <a:r>
                        <a:rPr lang="en-US" sz="1600" kern="100">
                          <a:effectLst/>
                        </a:rPr>
                        <a:t>as.POSIXlt</a:t>
                      </a:r>
                      <a:endParaRPr lang="zh-CN" sz="16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600" kern="100">
                          <a:effectLst/>
                        </a:rPr>
                        <a:t>将字符串转化为包含时间及时区的日期变量。</a:t>
                      </a:r>
                      <a:endParaRPr lang="zh-CN" sz="1600" kern="10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5"/>
                  </a:ext>
                </a:extLst>
              </a:tr>
              <a:tr h="448976">
                <a:tc>
                  <a:txBody>
                    <a:bodyPr/>
                    <a:lstStyle/>
                    <a:p>
                      <a:pPr indent="127000" algn="ctr">
                        <a:lnSpc>
                          <a:spcPct val="150000"/>
                        </a:lnSpc>
                        <a:spcAft>
                          <a:spcPts val="0"/>
                        </a:spcAft>
                      </a:pPr>
                      <a:r>
                        <a:rPr lang="en-US" sz="1600" kern="100">
                          <a:effectLst/>
                        </a:rPr>
                        <a:t>strptime</a:t>
                      </a:r>
                      <a:endParaRPr lang="zh-CN" sz="16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600" kern="100">
                          <a:effectLst/>
                        </a:rPr>
                        <a:t>将字符型变量转化为包含时间的日期变量。</a:t>
                      </a:r>
                      <a:endParaRPr lang="zh-CN" sz="1600" kern="10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6"/>
                  </a:ext>
                </a:extLst>
              </a:tr>
              <a:tr h="448976">
                <a:tc>
                  <a:txBody>
                    <a:bodyPr/>
                    <a:lstStyle/>
                    <a:p>
                      <a:pPr indent="127000" algn="ctr">
                        <a:lnSpc>
                          <a:spcPct val="150000"/>
                        </a:lnSpc>
                        <a:spcAft>
                          <a:spcPts val="0"/>
                        </a:spcAft>
                      </a:pPr>
                      <a:r>
                        <a:rPr lang="en-US" sz="1600" kern="100">
                          <a:effectLst/>
                        </a:rPr>
                        <a:t>strftime</a:t>
                      </a:r>
                      <a:endParaRPr lang="zh-CN" sz="16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600" kern="100">
                          <a:effectLst/>
                        </a:rPr>
                        <a:t>将日期变量转换成指定格式的字符型变量。</a:t>
                      </a:r>
                      <a:endParaRPr lang="zh-CN" sz="1600" kern="10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7"/>
                  </a:ext>
                </a:extLst>
              </a:tr>
              <a:tr h="448976">
                <a:tc>
                  <a:txBody>
                    <a:bodyPr/>
                    <a:lstStyle/>
                    <a:p>
                      <a:pPr indent="127000" algn="ctr">
                        <a:lnSpc>
                          <a:spcPct val="150000"/>
                        </a:lnSpc>
                        <a:spcAft>
                          <a:spcPts val="0"/>
                        </a:spcAft>
                      </a:pPr>
                      <a:r>
                        <a:rPr lang="en-US" sz="1600" kern="100">
                          <a:effectLst/>
                        </a:rPr>
                        <a:t>format</a:t>
                      </a:r>
                      <a:endParaRPr lang="zh-CN" sz="16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600" kern="100" dirty="0">
                          <a:effectLst/>
                        </a:rPr>
                        <a:t>将日期变量转换成指定格式的字符串。</a:t>
                      </a:r>
                      <a:endParaRPr lang="zh-CN" sz="1600" kern="100" dirty="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8"/>
                  </a:ext>
                </a:extLst>
              </a:tr>
            </a:tbl>
          </a:graphicData>
        </a:graphic>
      </p:graphicFrame>
      <p:sp>
        <p:nvSpPr>
          <p:cNvPr id="28706" name="标题 2">
            <a:extLst>
              <a:ext uri="{FF2B5EF4-FFF2-40B4-BE49-F238E27FC236}">
                <a16:creationId xmlns:a16="http://schemas.microsoft.com/office/drawing/2014/main" id="{473A0FC4-E315-4F7E-8927-E19EC94212C7}"/>
              </a:ext>
            </a:extLst>
          </p:cNvPr>
          <p:cNvSpPr>
            <a:spLocks noGrp="1"/>
          </p:cNvSpPr>
          <p:nvPr>
            <p:ph type="title"/>
          </p:nvPr>
        </p:nvSpPr>
        <p:spPr>
          <a:xfrm>
            <a:off x="255588" y="358775"/>
            <a:ext cx="10972800" cy="528638"/>
          </a:xfrm>
        </p:spPr>
        <p:txBody>
          <a:bodyPr/>
          <a:lstStyle/>
          <a:p>
            <a:r>
              <a:rPr lang="zh-CN" altLang="en-US"/>
              <a:t>处理日期变量</a:t>
            </a:r>
          </a:p>
        </p:txBody>
      </p:sp>
      <p:sp>
        <p:nvSpPr>
          <p:cNvPr id="28707" name="内容占位符 3">
            <a:extLst>
              <a:ext uri="{FF2B5EF4-FFF2-40B4-BE49-F238E27FC236}">
                <a16:creationId xmlns:a16="http://schemas.microsoft.com/office/drawing/2014/main" id="{F4AAA06A-B6BC-4995-B2A9-7393F0E32CDD}"/>
              </a:ext>
            </a:extLst>
          </p:cNvPr>
          <p:cNvSpPr>
            <a:spLocks noGrp="1"/>
          </p:cNvSpPr>
          <p:nvPr>
            <p:ph idx="10"/>
          </p:nvPr>
        </p:nvSpPr>
        <p:spPr>
          <a:xfrm>
            <a:off x="423863" y="1138238"/>
            <a:ext cx="11107737" cy="427037"/>
          </a:xfrm>
        </p:spPr>
        <p:txBody>
          <a:bodyPr/>
          <a:lstStyle/>
          <a:p>
            <a:r>
              <a:t>日期值通常以字符串的形式传入</a:t>
            </a:r>
            <a:r>
              <a:rPr lang="en-US" altLang="zh-CN"/>
              <a:t>R</a:t>
            </a:r>
            <a:r>
              <a:t>中，然后转化为以数值形式存储的日期变量。在</a:t>
            </a:r>
            <a:r>
              <a:rPr lang="en-US" altLang="zh-CN"/>
              <a:t>R</a:t>
            </a:r>
            <a:r>
              <a:t>中，字符型的日期值无法进行日期变量的计算，因此可通过日期值处理函数，将字符型的日期值转换成日期变量。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40A5077B-5B73-46E2-8762-A210968A945F}"/>
              </a:ext>
            </a:extLst>
          </p:cNvPr>
          <p:cNvSpPr>
            <a:spLocks noGrp="1"/>
          </p:cNvSpPr>
          <p:nvPr>
            <p:ph idx="1"/>
          </p:nvPr>
        </p:nvSpPr>
        <p:spPr>
          <a:xfrm>
            <a:off x="423863" y="1754188"/>
            <a:ext cx="11107737" cy="4338637"/>
          </a:xfrm>
        </p:spPr>
        <p:txBody>
          <a:bodyPr/>
          <a:lstStyle/>
          <a:p>
            <a:pPr marL="361950" indent="-361950"/>
            <a:r>
              <a:rPr lang="en-US" altLang="zh-CN"/>
              <a:t>as.Date</a:t>
            </a:r>
            <a:r>
              <a:rPr lang="zh-CN" altLang="en-US"/>
              <a:t>函数可以将字符串形式的日期值转换为日期变量</a:t>
            </a:r>
            <a:endParaRPr lang="en-US" altLang="zh-CN"/>
          </a:p>
          <a:p>
            <a:pPr marL="361950" indent="-361950"/>
            <a:endParaRPr lang="en-US" altLang="zh-CN"/>
          </a:p>
          <a:p>
            <a:pPr marL="361950" indent="-361950"/>
            <a:endParaRPr lang="en-US" altLang="zh-CN"/>
          </a:p>
          <a:p>
            <a:pPr marL="361950" indent="-361950"/>
            <a:endParaRPr lang="en-US" altLang="zh-CN"/>
          </a:p>
          <a:p>
            <a:pPr marL="361950" indent="-361950"/>
            <a:endParaRPr lang="en-US" altLang="zh-CN"/>
          </a:p>
          <a:p>
            <a:pPr marL="361950" indent="-361950"/>
            <a:endParaRPr lang="en-US" altLang="zh-CN"/>
          </a:p>
          <a:p>
            <a:pPr marL="361950" indent="-361950"/>
            <a:endParaRPr lang="en-US" altLang="zh-CN"/>
          </a:p>
          <a:p>
            <a:pPr marL="361950" indent="-361950"/>
            <a:endParaRPr lang="en-US" altLang="zh-CN"/>
          </a:p>
          <a:p>
            <a:pPr marL="361950" indent="-361950"/>
            <a:r>
              <a:rPr lang="en-US" altLang="zh-CN"/>
              <a:t>as.Date</a:t>
            </a:r>
            <a:r>
              <a:rPr lang="zh-CN" altLang="en-US"/>
              <a:t>函数只能转换包含年月日星期的字符串，无法转换具体到时间的字符串。</a:t>
            </a:r>
            <a:endParaRPr lang="en-US" altLang="zh-CN"/>
          </a:p>
        </p:txBody>
      </p:sp>
      <p:sp>
        <p:nvSpPr>
          <p:cNvPr id="29699" name="标题 2">
            <a:extLst>
              <a:ext uri="{FF2B5EF4-FFF2-40B4-BE49-F238E27FC236}">
                <a16:creationId xmlns:a16="http://schemas.microsoft.com/office/drawing/2014/main" id="{6306D863-0578-4DCC-9077-51051699F7EB}"/>
              </a:ext>
            </a:extLst>
          </p:cNvPr>
          <p:cNvSpPr>
            <a:spLocks noGrp="1"/>
          </p:cNvSpPr>
          <p:nvPr>
            <p:ph type="title"/>
          </p:nvPr>
        </p:nvSpPr>
        <p:spPr>
          <a:xfrm>
            <a:off x="255588" y="358775"/>
            <a:ext cx="10972800" cy="528638"/>
          </a:xfrm>
        </p:spPr>
        <p:txBody>
          <a:bodyPr/>
          <a:lstStyle/>
          <a:p>
            <a:r>
              <a:rPr lang="zh-CN" altLang="en-US"/>
              <a:t>处理日期变量</a:t>
            </a:r>
          </a:p>
        </p:txBody>
      </p:sp>
      <p:sp>
        <p:nvSpPr>
          <p:cNvPr id="29700" name="内容占位符 3">
            <a:extLst>
              <a:ext uri="{FF2B5EF4-FFF2-40B4-BE49-F238E27FC236}">
                <a16:creationId xmlns:a16="http://schemas.microsoft.com/office/drawing/2014/main" id="{B7E08AF0-4D9F-4C1B-9D7C-3A44AAE9ABE4}"/>
              </a:ext>
            </a:extLst>
          </p:cNvPr>
          <p:cNvSpPr>
            <a:spLocks noGrp="1"/>
          </p:cNvSpPr>
          <p:nvPr>
            <p:ph idx="10"/>
          </p:nvPr>
        </p:nvSpPr>
        <p:spPr>
          <a:xfrm>
            <a:off x="423863" y="1138238"/>
            <a:ext cx="11107737" cy="427037"/>
          </a:xfrm>
        </p:spPr>
        <p:txBody>
          <a:bodyPr/>
          <a:lstStyle/>
          <a:p>
            <a:r>
              <a:rPr lang="en-US" altLang="zh-CN"/>
              <a:t>as.Date</a:t>
            </a:r>
            <a:r>
              <a:t>函数</a:t>
            </a:r>
          </a:p>
        </p:txBody>
      </p:sp>
      <p:graphicFrame>
        <p:nvGraphicFramePr>
          <p:cNvPr id="5" name="表格 4">
            <a:extLst>
              <a:ext uri="{FF2B5EF4-FFF2-40B4-BE49-F238E27FC236}">
                <a16:creationId xmlns:a16="http://schemas.microsoft.com/office/drawing/2014/main" id="{38678633-FF2D-41B5-BE36-1BBC84ED1A86}"/>
              </a:ext>
            </a:extLst>
          </p:cNvPr>
          <p:cNvGraphicFramePr>
            <a:graphicFrameLocks noGrp="1"/>
          </p:cNvGraphicFramePr>
          <p:nvPr/>
        </p:nvGraphicFramePr>
        <p:xfrm>
          <a:off x="1703388" y="2708275"/>
          <a:ext cx="8713787" cy="2736850"/>
        </p:xfrm>
        <a:graphic>
          <a:graphicData uri="http://schemas.openxmlformats.org/drawingml/2006/table">
            <a:tbl>
              <a:tblPr firstRow="1" firstCol="1" bandRow="1">
                <a:tableStyleId>{5C22544A-7EE6-4342-B048-85BDC9FD1C3A}</a:tableStyleId>
              </a:tblPr>
              <a:tblGrid>
                <a:gridCol w="4401405">
                  <a:extLst>
                    <a:ext uri="{9D8B030D-6E8A-4147-A177-3AD203B41FA5}">
                      <a16:colId xmlns:a16="http://schemas.microsoft.com/office/drawing/2014/main" val="20000"/>
                    </a:ext>
                  </a:extLst>
                </a:gridCol>
                <a:gridCol w="4312382">
                  <a:extLst>
                    <a:ext uri="{9D8B030D-6E8A-4147-A177-3AD203B41FA5}">
                      <a16:colId xmlns:a16="http://schemas.microsoft.com/office/drawing/2014/main" val="20001"/>
                    </a:ext>
                  </a:extLst>
                </a:gridCol>
              </a:tblGrid>
              <a:tr h="684213">
                <a:tc>
                  <a:txBody>
                    <a:bodyPr/>
                    <a:lstStyle/>
                    <a:p>
                      <a:pPr indent="127000" algn="ctr">
                        <a:lnSpc>
                          <a:spcPct val="150000"/>
                        </a:lnSpc>
                        <a:spcAft>
                          <a:spcPts val="0"/>
                        </a:spcAft>
                      </a:pPr>
                      <a:r>
                        <a:rPr lang="zh-CN" sz="1800" kern="100" dirty="0">
                          <a:effectLst/>
                        </a:rPr>
                        <a:t>参数</a:t>
                      </a:r>
                      <a:endParaRPr lang="zh-CN" sz="1800" kern="100" dirty="0">
                        <a:effectLst/>
                        <a:latin typeface="Times New Roman"/>
                        <a:ea typeface="宋体"/>
                        <a:cs typeface="Times New Roman"/>
                      </a:endParaRPr>
                    </a:p>
                  </a:txBody>
                  <a:tcPr marL="68586" marR="68586" marT="0" marB="0" anchor="ctr"/>
                </a:tc>
                <a:tc>
                  <a:txBody>
                    <a:bodyPr/>
                    <a:lstStyle/>
                    <a:p>
                      <a:pPr indent="127000" algn="ctr">
                        <a:lnSpc>
                          <a:spcPct val="150000"/>
                        </a:lnSpc>
                        <a:spcAft>
                          <a:spcPts val="0"/>
                        </a:spcAft>
                      </a:pPr>
                      <a:r>
                        <a:rPr lang="zh-CN" sz="1800" kern="100">
                          <a:effectLst/>
                        </a:rPr>
                        <a:t>描述</a:t>
                      </a:r>
                      <a:endParaRPr lang="zh-CN" sz="1800" kern="10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0"/>
                  </a:ext>
                </a:extLst>
              </a:tr>
              <a:tr h="684213">
                <a:tc>
                  <a:txBody>
                    <a:bodyPr/>
                    <a:lstStyle/>
                    <a:p>
                      <a:pPr indent="127000" algn="ctr">
                        <a:lnSpc>
                          <a:spcPct val="150000"/>
                        </a:lnSpc>
                        <a:spcAft>
                          <a:spcPts val="0"/>
                        </a:spcAft>
                      </a:pPr>
                      <a:r>
                        <a:rPr lang="en-US" sz="1800" kern="100" dirty="0">
                          <a:effectLst/>
                        </a:rPr>
                        <a:t>x</a:t>
                      </a:r>
                      <a:endParaRPr lang="zh-CN" sz="1800" kern="100" dirty="0">
                        <a:effectLst/>
                        <a:latin typeface="Times New Roman"/>
                        <a:ea typeface="宋体"/>
                        <a:cs typeface="Times New Roman"/>
                      </a:endParaRPr>
                    </a:p>
                  </a:txBody>
                  <a:tcPr marL="68586" marR="68586" marT="0" marB="0" anchor="ctr"/>
                </a:tc>
                <a:tc>
                  <a:txBody>
                    <a:bodyPr/>
                    <a:lstStyle/>
                    <a:p>
                      <a:pPr indent="127000" algn="ctr">
                        <a:lnSpc>
                          <a:spcPct val="150000"/>
                        </a:lnSpc>
                        <a:spcAft>
                          <a:spcPts val="0"/>
                        </a:spcAft>
                      </a:pPr>
                      <a:r>
                        <a:rPr lang="zh-CN" sz="1800" kern="100" dirty="0">
                          <a:effectLst/>
                        </a:rPr>
                        <a:t>要转换的对象，为字符型数据。</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1"/>
                  </a:ext>
                </a:extLst>
              </a:tr>
              <a:tr h="684213">
                <a:tc>
                  <a:txBody>
                    <a:bodyPr/>
                    <a:lstStyle/>
                    <a:p>
                      <a:pPr indent="127000" algn="ctr">
                        <a:lnSpc>
                          <a:spcPct val="150000"/>
                        </a:lnSpc>
                        <a:spcAft>
                          <a:spcPts val="0"/>
                        </a:spcAft>
                      </a:pPr>
                      <a:r>
                        <a:rPr lang="en-US" sz="1800" kern="100">
                          <a:effectLst/>
                        </a:rPr>
                        <a:t>format</a:t>
                      </a:r>
                      <a:endParaRPr lang="zh-CN" sz="1800" kern="100">
                        <a:effectLst/>
                        <a:latin typeface="Times New Roman"/>
                        <a:ea typeface="宋体"/>
                        <a:cs typeface="Times New Roman"/>
                      </a:endParaRPr>
                    </a:p>
                  </a:txBody>
                  <a:tcPr marL="68586" marR="68586" marT="0" marB="0" anchor="ctr"/>
                </a:tc>
                <a:tc>
                  <a:txBody>
                    <a:bodyPr/>
                    <a:lstStyle/>
                    <a:p>
                      <a:pPr indent="127000" algn="ctr">
                        <a:lnSpc>
                          <a:spcPct val="150000"/>
                        </a:lnSpc>
                        <a:spcAft>
                          <a:spcPts val="0"/>
                        </a:spcAft>
                      </a:pPr>
                      <a:r>
                        <a:rPr lang="zh-CN" sz="1800" kern="100" dirty="0">
                          <a:effectLst/>
                        </a:rPr>
                        <a:t>用于于读入日期的适当格式。</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2"/>
                  </a:ext>
                </a:extLst>
              </a:tr>
              <a:tr h="684213">
                <a:tc>
                  <a:txBody>
                    <a:bodyPr/>
                    <a:lstStyle/>
                    <a:p>
                      <a:pPr indent="127000" algn="ctr">
                        <a:lnSpc>
                          <a:spcPct val="150000"/>
                        </a:lnSpc>
                        <a:spcAft>
                          <a:spcPts val="0"/>
                        </a:spcAft>
                      </a:pPr>
                      <a:r>
                        <a:rPr lang="en-US" sz="1800" kern="100">
                          <a:effectLst/>
                        </a:rPr>
                        <a:t>…</a:t>
                      </a:r>
                      <a:endParaRPr lang="zh-CN" sz="1800" kern="100">
                        <a:effectLst/>
                        <a:latin typeface="Times New Roman"/>
                        <a:ea typeface="宋体"/>
                        <a:cs typeface="Times New Roman"/>
                      </a:endParaRPr>
                    </a:p>
                  </a:txBody>
                  <a:tcPr marL="68586" marR="68586" marT="0" marB="0" anchor="ctr"/>
                </a:tc>
                <a:tc>
                  <a:txBody>
                    <a:bodyPr/>
                    <a:lstStyle/>
                    <a:p>
                      <a:pPr indent="127000" algn="ctr">
                        <a:lnSpc>
                          <a:spcPct val="150000"/>
                        </a:lnSpc>
                        <a:spcAft>
                          <a:spcPts val="0"/>
                        </a:spcAft>
                      </a:pPr>
                      <a:r>
                        <a:rPr lang="en-US" sz="1800" kern="100" dirty="0">
                          <a:effectLst/>
                        </a:rPr>
                        <a:t> </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6F43886F-C2E1-4538-BD9A-C8DABD861FFF}"/>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038D438E-16FE-4CEC-816E-76529414AD62}"/>
              </a:ext>
            </a:extLst>
          </p:cNvPr>
          <p:cNvSpPr>
            <a:spLocks noChangeShapeType="1"/>
          </p:cNvSpPr>
          <p:nvPr/>
        </p:nvSpPr>
        <p:spPr bwMode="auto">
          <a:xfrm>
            <a:off x="2649538" y="16732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FFE856CA-8FF2-4377-BE98-E34AE9595E4D}"/>
              </a:ext>
            </a:extLst>
          </p:cNvPr>
          <p:cNvSpPr>
            <a:spLocks noChangeArrowheads="1"/>
          </p:cNvSpPr>
          <p:nvPr/>
        </p:nvSpPr>
        <p:spPr bwMode="auto">
          <a:xfrm>
            <a:off x="2904947" y="13850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ECC6DC93-F5AF-4EAD-AC57-56459A162F24}"/>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清洗数据</a:t>
            </a:r>
          </a:p>
        </p:txBody>
      </p:sp>
      <p:sp>
        <p:nvSpPr>
          <p:cNvPr id="12298" name="标题 3">
            <a:extLst>
              <a:ext uri="{FF2B5EF4-FFF2-40B4-BE49-F238E27FC236}">
                <a16:creationId xmlns:a16="http://schemas.microsoft.com/office/drawing/2014/main" id="{B29B0A0D-5DEF-4260-BEA2-809A1F53BACB}"/>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A4E566E4-1870-47F0-AFF2-AF8580A65AB9}"/>
              </a:ext>
            </a:extLst>
          </p:cNvPr>
          <p:cNvSpPr>
            <a:spLocks noChangeArrowheads="1"/>
          </p:cNvSpPr>
          <p:nvPr/>
        </p:nvSpPr>
        <p:spPr bwMode="auto">
          <a:xfrm>
            <a:off x="4000531" y="13130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rPr>
              <a:t>新增数据属性列</a:t>
            </a:r>
          </a:p>
        </p:txBody>
      </p:sp>
      <p:sp>
        <p:nvSpPr>
          <p:cNvPr id="15" name="Oval 15">
            <a:extLst>
              <a:ext uri="{FF2B5EF4-FFF2-40B4-BE49-F238E27FC236}">
                <a16:creationId xmlns:a16="http://schemas.microsoft.com/office/drawing/2014/main" id="{5551C2CB-E161-487B-9202-FE2A4A1994AD}"/>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67CAF129-15D6-4956-B08B-5CCCEC00BBF5}"/>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选取变量及数据</a:t>
            </a:r>
          </a:p>
        </p:txBody>
      </p:sp>
      <p:sp>
        <p:nvSpPr>
          <p:cNvPr id="22" name="Oval 15">
            <a:extLst>
              <a:ext uri="{FF2B5EF4-FFF2-40B4-BE49-F238E27FC236}">
                <a16:creationId xmlns:a16="http://schemas.microsoft.com/office/drawing/2014/main" id="{A3D00F8F-25E6-4B24-8E3B-CC2761E32962}"/>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4" action="ppaction://hlinksldjump"/>
            <a:extLst>
              <a:ext uri="{FF2B5EF4-FFF2-40B4-BE49-F238E27FC236}">
                <a16:creationId xmlns:a16="http://schemas.microsoft.com/office/drawing/2014/main" id="{A3B62E4A-4E9D-4FFA-9023-C9A40DF5594A}"/>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29" name="Oval 15">
            <a:extLst>
              <a:ext uri="{FF2B5EF4-FFF2-40B4-BE49-F238E27FC236}">
                <a16:creationId xmlns:a16="http://schemas.microsoft.com/office/drawing/2014/main" id="{2AF61621-A71C-47D7-A3B7-968B32D71D89}"/>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hlinkClick r:id="rId5" action="ppaction://hlinksldjump"/>
            <a:extLst>
              <a:ext uri="{FF2B5EF4-FFF2-40B4-BE49-F238E27FC236}">
                <a16:creationId xmlns:a16="http://schemas.microsoft.com/office/drawing/2014/main" id="{AD3DC538-E497-4292-B23B-035F100D9BE7}"/>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16" name="Oval 15">
            <a:extLst>
              <a:ext uri="{FF2B5EF4-FFF2-40B4-BE49-F238E27FC236}">
                <a16:creationId xmlns:a16="http://schemas.microsoft.com/office/drawing/2014/main" id="{A4FEE031-09D4-413A-82E1-9F94016AD046}"/>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C9918141-8A8E-43F0-83B8-DECF85D85208}"/>
              </a:ext>
            </a:extLst>
          </p:cNvPr>
          <p:cNvGraphicFramePr>
            <a:graphicFrameLocks noGrp="1"/>
          </p:cNvGraphicFramePr>
          <p:nvPr>
            <p:ph idx="1"/>
          </p:nvPr>
        </p:nvGraphicFramePr>
        <p:xfrm>
          <a:off x="2351088" y="1700213"/>
          <a:ext cx="7345362" cy="4465637"/>
        </p:xfrm>
        <a:graphic>
          <a:graphicData uri="http://schemas.openxmlformats.org/drawingml/2006/table">
            <a:tbl>
              <a:tblPr firstRow="1" firstCol="1" bandRow="1">
                <a:tableStyleId>{5C22544A-7EE6-4342-B048-85BDC9FD1C3A}</a:tableStyleId>
              </a:tblPr>
              <a:tblGrid>
                <a:gridCol w="1818915">
                  <a:extLst>
                    <a:ext uri="{9D8B030D-6E8A-4147-A177-3AD203B41FA5}">
                      <a16:colId xmlns:a16="http://schemas.microsoft.com/office/drawing/2014/main" val="20000"/>
                    </a:ext>
                  </a:extLst>
                </a:gridCol>
                <a:gridCol w="3143271">
                  <a:extLst>
                    <a:ext uri="{9D8B030D-6E8A-4147-A177-3AD203B41FA5}">
                      <a16:colId xmlns:a16="http://schemas.microsoft.com/office/drawing/2014/main" val="20001"/>
                    </a:ext>
                  </a:extLst>
                </a:gridCol>
                <a:gridCol w="2383176">
                  <a:extLst>
                    <a:ext uri="{9D8B030D-6E8A-4147-A177-3AD203B41FA5}">
                      <a16:colId xmlns:a16="http://schemas.microsoft.com/office/drawing/2014/main" val="20002"/>
                    </a:ext>
                  </a:extLst>
                </a:gridCol>
              </a:tblGrid>
              <a:tr h="297709">
                <a:tc>
                  <a:txBody>
                    <a:bodyPr/>
                    <a:lstStyle/>
                    <a:p>
                      <a:pPr indent="127000" algn="ctr">
                        <a:lnSpc>
                          <a:spcPct val="150000"/>
                        </a:lnSpc>
                        <a:spcAft>
                          <a:spcPts val="0"/>
                        </a:spcAft>
                      </a:pPr>
                      <a:r>
                        <a:rPr lang="zh-CN" sz="1200" kern="100" dirty="0">
                          <a:effectLst/>
                        </a:rPr>
                        <a:t>符号</a:t>
                      </a:r>
                      <a:endParaRPr lang="zh-CN" sz="1200" kern="100" dirty="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zh-CN" sz="1200" kern="100">
                          <a:effectLst/>
                        </a:rPr>
                        <a:t>含义</a:t>
                      </a:r>
                      <a:endParaRPr lang="zh-CN" sz="1200" kern="10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zh-CN" sz="1200" kern="100">
                          <a:effectLst/>
                        </a:rPr>
                        <a:t>示例</a:t>
                      </a:r>
                      <a:endParaRPr lang="zh-CN" sz="1200" kern="10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0"/>
                  </a:ext>
                </a:extLst>
              </a:tr>
              <a:tr h="297709">
                <a:tc>
                  <a:txBody>
                    <a:bodyPr/>
                    <a:lstStyle/>
                    <a:p>
                      <a:pPr indent="127000" algn="ctr">
                        <a:lnSpc>
                          <a:spcPct val="150000"/>
                        </a:lnSpc>
                        <a:spcAft>
                          <a:spcPts val="0"/>
                        </a:spcAft>
                      </a:pPr>
                      <a:r>
                        <a:rPr lang="en-US" sz="1200" kern="100" dirty="0">
                          <a:effectLst/>
                        </a:rPr>
                        <a:t>%d</a:t>
                      </a:r>
                      <a:endParaRPr lang="zh-CN" sz="1200" kern="100" dirty="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a:effectLst/>
                        </a:rPr>
                        <a:t>数字表示的日期（</a:t>
                      </a:r>
                      <a:r>
                        <a:rPr lang="en-US" sz="1200" kern="100">
                          <a:effectLst/>
                        </a:rPr>
                        <a:t>00~31</a:t>
                      </a:r>
                      <a:r>
                        <a:rPr lang="zh-CN" sz="1200" kern="100">
                          <a:effectLst/>
                        </a:rPr>
                        <a:t>）</a:t>
                      </a:r>
                      <a:endParaRPr lang="zh-CN" sz="1200" kern="10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a:effectLst/>
                        </a:rPr>
                        <a:t>01~31</a:t>
                      </a:r>
                      <a:endParaRPr lang="zh-CN" sz="1200" kern="10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1"/>
                  </a:ext>
                </a:extLst>
              </a:tr>
              <a:tr h="297709">
                <a:tc>
                  <a:txBody>
                    <a:bodyPr/>
                    <a:lstStyle/>
                    <a:p>
                      <a:pPr indent="127000" algn="ctr">
                        <a:lnSpc>
                          <a:spcPct val="150000"/>
                        </a:lnSpc>
                        <a:spcAft>
                          <a:spcPts val="0"/>
                        </a:spcAft>
                      </a:pPr>
                      <a:r>
                        <a:rPr lang="en-US" sz="1200" kern="100">
                          <a:effectLst/>
                        </a:rPr>
                        <a:t>%a</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dirty="0">
                          <a:effectLst/>
                        </a:rPr>
                        <a:t>缩写的星期名</a:t>
                      </a:r>
                      <a:endParaRPr lang="zh-CN" sz="1200" kern="100" dirty="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a:effectLst/>
                        </a:rPr>
                        <a:t>Mon</a:t>
                      </a:r>
                      <a:endParaRPr lang="zh-CN" sz="1200" kern="10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2"/>
                  </a:ext>
                </a:extLst>
              </a:tr>
              <a:tr h="297709">
                <a:tc>
                  <a:txBody>
                    <a:bodyPr/>
                    <a:lstStyle/>
                    <a:p>
                      <a:pPr indent="127000" algn="ctr">
                        <a:lnSpc>
                          <a:spcPct val="150000"/>
                        </a:lnSpc>
                        <a:spcAft>
                          <a:spcPts val="0"/>
                        </a:spcAft>
                      </a:pPr>
                      <a:r>
                        <a:rPr lang="en-US" sz="1200" kern="100">
                          <a:effectLst/>
                        </a:rPr>
                        <a:t>%A</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dirty="0">
                          <a:effectLst/>
                        </a:rPr>
                        <a:t>非缩写的星期名</a:t>
                      </a:r>
                      <a:endParaRPr lang="zh-CN" sz="1200" kern="100" dirty="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a:effectLst/>
                        </a:rPr>
                        <a:t>Monday</a:t>
                      </a:r>
                      <a:endParaRPr lang="zh-CN" sz="1200" kern="10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3"/>
                  </a:ext>
                </a:extLst>
              </a:tr>
              <a:tr h="297709">
                <a:tc>
                  <a:txBody>
                    <a:bodyPr/>
                    <a:lstStyle/>
                    <a:p>
                      <a:pPr indent="127000" algn="ctr">
                        <a:lnSpc>
                          <a:spcPct val="150000"/>
                        </a:lnSpc>
                        <a:spcAft>
                          <a:spcPts val="0"/>
                        </a:spcAft>
                      </a:pPr>
                      <a:r>
                        <a:rPr lang="en-US" sz="1200" kern="100">
                          <a:effectLst/>
                        </a:rPr>
                        <a:t>%w</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dirty="0">
                          <a:effectLst/>
                        </a:rPr>
                        <a:t>数字表示的星期天数</a:t>
                      </a:r>
                      <a:endParaRPr lang="zh-CN" sz="1200" kern="100" dirty="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a:effectLst/>
                        </a:rPr>
                        <a:t>0-6</a:t>
                      </a:r>
                      <a:r>
                        <a:rPr lang="zh-CN" sz="1200" kern="100">
                          <a:effectLst/>
                        </a:rPr>
                        <a:t>，周日为</a:t>
                      </a:r>
                      <a:r>
                        <a:rPr lang="en-US" sz="1200" kern="100">
                          <a:effectLst/>
                        </a:rPr>
                        <a:t>0</a:t>
                      </a:r>
                      <a:endParaRPr lang="zh-CN" sz="1200" kern="10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4"/>
                  </a:ext>
                </a:extLst>
              </a:tr>
              <a:tr h="297709">
                <a:tc>
                  <a:txBody>
                    <a:bodyPr/>
                    <a:lstStyle/>
                    <a:p>
                      <a:pPr indent="127000" algn="ctr">
                        <a:lnSpc>
                          <a:spcPct val="150000"/>
                        </a:lnSpc>
                        <a:spcAft>
                          <a:spcPts val="0"/>
                        </a:spcAft>
                      </a:pPr>
                      <a:r>
                        <a:rPr lang="en-US" sz="1200" kern="100">
                          <a:effectLst/>
                        </a:rPr>
                        <a:t>%m</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dirty="0">
                          <a:effectLst/>
                        </a:rPr>
                        <a:t>数字表示的月份（</a:t>
                      </a:r>
                      <a:r>
                        <a:rPr lang="en-US" sz="1200" kern="100" dirty="0">
                          <a:effectLst/>
                        </a:rPr>
                        <a:t>00~12</a:t>
                      </a:r>
                      <a:r>
                        <a:rPr lang="zh-CN" sz="1200" kern="100" dirty="0">
                          <a:effectLst/>
                        </a:rPr>
                        <a:t>）</a:t>
                      </a:r>
                      <a:endParaRPr lang="zh-CN" sz="1200" kern="100" dirty="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a:effectLst/>
                        </a:rPr>
                        <a:t>00~12</a:t>
                      </a:r>
                      <a:endParaRPr lang="zh-CN" sz="1200" kern="10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5"/>
                  </a:ext>
                </a:extLst>
              </a:tr>
              <a:tr h="297709">
                <a:tc>
                  <a:txBody>
                    <a:bodyPr/>
                    <a:lstStyle/>
                    <a:p>
                      <a:pPr indent="127000" algn="ctr">
                        <a:lnSpc>
                          <a:spcPct val="150000"/>
                        </a:lnSpc>
                        <a:spcAft>
                          <a:spcPts val="0"/>
                        </a:spcAft>
                      </a:pPr>
                      <a:r>
                        <a:rPr lang="en-US" sz="1200" kern="100">
                          <a:effectLst/>
                        </a:rPr>
                        <a:t>%b</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dirty="0">
                          <a:effectLst/>
                        </a:rPr>
                        <a:t>缩写的月份</a:t>
                      </a:r>
                      <a:endParaRPr lang="zh-CN" sz="1200" kern="100" dirty="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a:effectLst/>
                        </a:rPr>
                        <a:t>Jan</a:t>
                      </a:r>
                      <a:endParaRPr lang="zh-CN" sz="1200" kern="10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6"/>
                  </a:ext>
                </a:extLst>
              </a:tr>
              <a:tr h="297709">
                <a:tc>
                  <a:txBody>
                    <a:bodyPr/>
                    <a:lstStyle/>
                    <a:p>
                      <a:pPr indent="127000" algn="ctr">
                        <a:lnSpc>
                          <a:spcPct val="150000"/>
                        </a:lnSpc>
                        <a:spcAft>
                          <a:spcPts val="0"/>
                        </a:spcAft>
                      </a:pPr>
                      <a:r>
                        <a:rPr lang="en-US" sz="1200" kern="100">
                          <a:effectLst/>
                        </a:rPr>
                        <a:t>%B</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dirty="0">
                          <a:effectLst/>
                        </a:rPr>
                        <a:t>非缩写的月份</a:t>
                      </a:r>
                      <a:endParaRPr lang="zh-CN" sz="1200" kern="100" dirty="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dirty="0">
                          <a:effectLst/>
                        </a:rPr>
                        <a:t>January</a:t>
                      </a:r>
                      <a:endParaRPr lang="zh-CN" sz="12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7"/>
                  </a:ext>
                </a:extLst>
              </a:tr>
              <a:tr h="297709">
                <a:tc>
                  <a:txBody>
                    <a:bodyPr/>
                    <a:lstStyle/>
                    <a:p>
                      <a:pPr indent="127000" algn="ctr">
                        <a:lnSpc>
                          <a:spcPct val="150000"/>
                        </a:lnSpc>
                        <a:spcAft>
                          <a:spcPts val="0"/>
                        </a:spcAft>
                      </a:pPr>
                      <a:r>
                        <a:rPr lang="en-US" sz="1200" kern="100">
                          <a:effectLst/>
                        </a:rPr>
                        <a:t>%y</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a:effectLst/>
                        </a:rPr>
                        <a:t>二位数的年份</a:t>
                      </a:r>
                      <a:endParaRPr lang="zh-CN" sz="1200" kern="10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dirty="0">
                          <a:effectLst/>
                        </a:rPr>
                        <a:t>16</a:t>
                      </a:r>
                      <a:endParaRPr lang="zh-CN" sz="12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8"/>
                  </a:ext>
                </a:extLst>
              </a:tr>
              <a:tr h="297709">
                <a:tc>
                  <a:txBody>
                    <a:bodyPr/>
                    <a:lstStyle/>
                    <a:p>
                      <a:pPr indent="127000" algn="ctr">
                        <a:lnSpc>
                          <a:spcPct val="150000"/>
                        </a:lnSpc>
                        <a:spcAft>
                          <a:spcPts val="0"/>
                        </a:spcAft>
                      </a:pPr>
                      <a:r>
                        <a:rPr lang="en-US" sz="1200" kern="100">
                          <a:effectLst/>
                        </a:rPr>
                        <a:t>%Y</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a:effectLst/>
                        </a:rPr>
                        <a:t>四位数的年份</a:t>
                      </a:r>
                      <a:endParaRPr lang="zh-CN" sz="1200" kern="10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dirty="0">
                          <a:effectLst/>
                        </a:rPr>
                        <a:t>2016</a:t>
                      </a:r>
                      <a:endParaRPr lang="zh-CN" sz="12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9"/>
                  </a:ext>
                </a:extLst>
              </a:tr>
              <a:tr h="297709">
                <a:tc>
                  <a:txBody>
                    <a:bodyPr/>
                    <a:lstStyle/>
                    <a:p>
                      <a:pPr indent="127000" algn="ctr">
                        <a:lnSpc>
                          <a:spcPct val="150000"/>
                        </a:lnSpc>
                        <a:spcAft>
                          <a:spcPts val="0"/>
                        </a:spcAft>
                      </a:pPr>
                      <a:r>
                        <a:rPr lang="en-US" sz="1200" kern="100">
                          <a:effectLst/>
                        </a:rPr>
                        <a:t>%H</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en-US" sz="1200" kern="100">
                          <a:effectLst/>
                        </a:rPr>
                        <a:t>24</a:t>
                      </a:r>
                      <a:r>
                        <a:rPr lang="zh-CN" sz="1200" kern="100">
                          <a:effectLst/>
                        </a:rPr>
                        <a:t>小时制小时</a:t>
                      </a:r>
                      <a:endParaRPr lang="zh-CN" sz="1200" kern="10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dirty="0">
                          <a:effectLst/>
                        </a:rPr>
                        <a:t>00-23</a:t>
                      </a:r>
                      <a:endParaRPr lang="zh-CN" sz="12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10"/>
                  </a:ext>
                </a:extLst>
              </a:tr>
              <a:tr h="297709">
                <a:tc>
                  <a:txBody>
                    <a:bodyPr/>
                    <a:lstStyle/>
                    <a:p>
                      <a:pPr indent="127000" algn="ctr">
                        <a:lnSpc>
                          <a:spcPct val="150000"/>
                        </a:lnSpc>
                        <a:spcAft>
                          <a:spcPts val="0"/>
                        </a:spcAft>
                      </a:pPr>
                      <a:r>
                        <a:rPr lang="en-US" sz="1200" kern="100">
                          <a:effectLst/>
                        </a:rPr>
                        <a:t>%I</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en-US" sz="1200" kern="100">
                          <a:effectLst/>
                        </a:rPr>
                        <a:t>12</a:t>
                      </a:r>
                      <a:r>
                        <a:rPr lang="zh-CN" sz="1200" kern="100">
                          <a:effectLst/>
                        </a:rPr>
                        <a:t>小时制小时</a:t>
                      </a:r>
                      <a:endParaRPr lang="zh-CN" sz="1200" kern="10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dirty="0">
                          <a:effectLst/>
                        </a:rPr>
                        <a:t>01-12</a:t>
                      </a:r>
                      <a:endParaRPr lang="zh-CN" sz="12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11"/>
                  </a:ext>
                </a:extLst>
              </a:tr>
              <a:tr h="297709">
                <a:tc>
                  <a:txBody>
                    <a:bodyPr/>
                    <a:lstStyle/>
                    <a:p>
                      <a:pPr indent="127000" algn="ctr">
                        <a:lnSpc>
                          <a:spcPct val="150000"/>
                        </a:lnSpc>
                        <a:spcAft>
                          <a:spcPts val="0"/>
                        </a:spcAft>
                      </a:pPr>
                      <a:r>
                        <a:rPr lang="en-US" sz="1200" kern="100">
                          <a:effectLst/>
                        </a:rPr>
                        <a:t>%p</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en-US" sz="1200" kern="100">
                          <a:effectLst/>
                        </a:rPr>
                        <a:t>AM/PM</a:t>
                      </a:r>
                      <a:r>
                        <a:rPr lang="zh-CN" sz="1200" kern="100">
                          <a:effectLst/>
                        </a:rPr>
                        <a:t>指示</a:t>
                      </a:r>
                      <a:endParaRPr lang="zh-CN" sz="1200" kern="10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dirty="0">
                          <a:effectLst/>
                        </a:rPr>
                        <a:t>AM/PM</a:t>
                      </a:r>
                      <a:endParaRPr lang="zh-CN" sz="12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12"/>
                  </a:ext>
                </a:extLst>
              </a:tr>
              <a:tr h="297709">
                <a:tc>
                  <a:txBody>
                    <a:bodyPr/>
                    <a:lstStyle/>
                    <a:p>
                      <a:pPr indent="127000" algn="ctr">
                        <a:lnSpc>
                          <a:spcPct val="150000"/>
                        </a:lnSpc>
                        <a:spcAft>
                          <a:spcPts val="0"/>
                        </a:spcAft>
                      </a:pPr>
                      <a:r>
                        <a:rPr lang="en-US" sz="1200" kern="100">
                          <a:effectLst/>
                        </a:rPr>
                        <a:t>%M</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a:effectLst/>
                        </a:rPr>
                        <a:t>十进制的分钟</a:t>
                      </a:r>
                      <a:endParaRPr lang="zh-CN" sz="1200" kern="10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dirty="0">
                          <a:effectLst/>
                        </a:rPr>
                        <a:t>00-60</a:t>
                      </a:r>
                      <a:endParaRPr lang="zh-CN" sz="12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13"/>
                  </a:ext>
                </a:extLst>
              </a:tr>
              <a:tr h="297709">
                <a:tc>
                  <a:txBody>
                    <a:bodyPr/>
                    <a:lstStyle/>
                    <a:p>
                      <a:pPr indent="127000" algn="ctr">
                        <a:lnSpc>
                          <a:spcPct val="150000"/>
                        </a:lnSpc>
                        <a:spcAft>
                          <a:spcPts val="0"/>
                        </a:spcAft>
                      </a:pPr>
                      <a:r>
                        <a:rPr lang="en-US" sz="1200" kern="100">
                          <a:effectLst/>
                        </a:rPr>
                        <a:t>%S</a:t>
                      </a:r>
                      <a:endParaRPr lang="zh-CN" sz="12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200" kern="100">
                          <a:effectLst/>
                        </a:rPr>
                        <a:t>十进制的秒</a:t>
                      </a:r>
                      <a:endParaRPr lang="zh-CN" sz="1200" kern="10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en-US" sz="1200" kern="100" dirty="0">
                          <a:effectLst/>
                        </a:rPr>
                        <a:t>00-60</a:t>
                      </a:r>
                      <a:endParaRPr lang="zh-CN" sz="12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14"/>
                  </a:ext>
                </a:extLst>
              </a:tr>
            </a:tbl>
          </a:graphicData>
        </a:graphic>
      </p:graphicFrame>
      <p:sp>
        <p:nvSpPr>
          <p:cNvPr id="30788" name="标题 2">
            <a:extLst>
              <a:ext uri="{FF2B5EF4-FFF2-40B4-BE49-F238E27FC236}">
                <a16:creationId xmlns:a16="http://schemas.microsoft.com/office/drawing/2014/main" id="{2DDDC02C-1168-446C-96C0-E9DA974E935C}"/>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0789" name="内容占位符 3">
            <a:extLst>
              <a:ext uri="{FF2B5EF4-FFF2-40B4-BE49-F238E27FC236}">
                <a16:creationId xmlns:a16="http://schemas.microsoft.com/office/drawing/2014/main" id="{F9111ABA-71BF-4106-9C03-98DFB0F0E194}"/>
              </a:ext>
            </a:extLst>
          </p:cNvPr>
          <p:cNvSpPr>
            <a:spLocks noGrp="1"/>
          </p:cNvSpPr>
          <p:nvPr>
            <p:ph idx="10"/>
          </p:nvPr>
        </p:nvSpPr>
        <p:spPr>
          <a:xfrm>
            <a:off x="423863" y="1138238"/>
            <a:ext cx="11107737" cy="427037"/>
          </a:xfrm>
        </p:spPr>
        <p:txBody>
          <a:bodyPr/>
          <a:lstStyle/>
          <a:p>
            <a:r>
              <a:t>读入日期的格式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5B5E303C-46C8-43BD-B1E5-B53F8F52FEAE}"/>
              </a:ext>
            </a:extLst>
          </p:cNvPr>
          <p:cNvSpPr>
            <a:spLocks noGrp="1"/>
          </p:cNvSpPr>
          <p:nvPr>
            <p:ph idx="1"/>
          </p:nvPr>
        </p:nvSpPr>
        <p:spPr>
          <a:xfrm>
            <a:off x="423863" y="1754188"/>
            <a:ext cx="11107737" cy="4338637"/>
          </a:xfrm>
        </p:spPr>
        <p:txBody>
          <a:bodyPr/>
          <a:lstStyle/>
          <a:p>
            <a:pPr marL="361950" indent="-361950"/>
            <a:r>
              <a:rPr lang="en-US" altLang="zh-CN"/>
              <a:t># </a:t>
            </a:r>
            <a:r>
              <a:rPr lang="zh-CN" altLang="en-US"/>
              <a:t>日期变量的转换</a:t>
            </a:r>
          </a:p>
          <a:p>
            <a:pPr marL="361950" indent="-361950"/>
            <a:r>
              <a:rPr lang="en-US" altLang="zh-CN"/>
              <a:t># </a:t>
            </a:r>
            <a:r>
              <a:rPr lang="zh-CN" altLang="en-US"/>
              <a:t>创建字符串的日期值</a:t>
            </a:r>
          </a:p>
          <a:p>
            <a:pPr marL="361950" indent="-361950"/>
            <a:r>
              <a:rPr lang="en-US" altLang="zh-CN"/>
              <a:t>dates &lt;- c("01/27/2016", "02/27/2016", "01/14/2016", "02/28/2016", "02/01/2016")</a:t>
            </a:r>
          </a:p>
          <a:p>
            <a:pPr marL="361950" indent="-361950"/>
            <a:r>
              <a:rPr lang="en-US" altLang="zh-CN"/>
              <a:t># </a:t>
            </a:r>
            <a:r>
              <a:rPr lang="zh-CN" altLang="en-US"/>
              <a:t>按照月日年的格式进行转换</a:t>
            </a:r>
          </a:p>
          <a:p>
            <a:pPr marL="361950" indent="-361950"/>
            <a:r>
              <a:rPr lang="en-US" altLang="zh-CN"/>
              <a:t>(date &lt;- as.Date(dates, "%m/%d/%Y"))</a:t>
            </a:r>
          </a:p>
          <a:p>
            <a:pPr marL="361950" indent="-361950"/>
            <a:r>
              <a:rPr lang="en-US" altLang="zh-CN"/>
              <a:t>[1] "2016-01-27" "2016-02-27" "2016-01-14" "2016-02-28" "2016-02-01"</a:t>
            </a:r>
          </a:p>
          <a:p>
            <a:pPr marL="361950" indent="-361950"/>
            <a:endParaRPr lang="zh-CN" altLang="en-US"/>
          </a:p>
        </p:txBody>
      </p:sp>
      <p:sp>
        <p:nvSpPr>
          <p:cNvPr id="31747" name="标题 2">
            <a:extLst>
              <a:ext uri="{FF2B5EF4-FFF2-40B4-BE49-F238E27FC236}">
                <a16:creationId xmlns:a16="http://schemas.microsoft.com/office/drawing/2014/main" id="{54115898-6766-4512-A3DD-31EB13E6BC53}"/>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1748" name="内容占位符 3">
            <a:extLst>
              <a:ext uri="{FF2B5EF4-FFF2-40B4-BE49-F238E27FC236}">
                <a16:creationId xmlns:a16="http://schemas.microsoft.com/office/drawing/2014/main" id="{C35C9CE6-3515-477E-B6D1-A021B88FD8CF}"/>
              </a:ext>
            </a:extLst>
          </p:cNvPr>
          <p:cNvSpPr>
            <a:spLocks noGrp="1"/>
          </p:cNvSpPr>
          <p:nvPr>
            <p:ph idx="10"/>
          </p:nvPr>
        </p:nvSpPr>
        <p:spPr>
          <a:xfrm>
            <a:off x="423863" y="1138238"/>
            <a:ext cx="11107737" cy="427037"/>
          </a:xfrm>
        </p:spPr>
        <p:txBody>
          <a:bodyPr/>
          <a:lstStyle/>
          <a:p>
            <a:r>
              <a:rPr lang="en-US" altLang="zh-CN"/>
              <a:t>as.Date</a:t>
            </a:r>
            <a:r>
              <a:t>函数示例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DFE33452-C7D0-4EA8-8117-ADD0FFBD1F5F}"/>
              </a:ext>
            </a:extLst>
          </p:cNvPr>
          <p:cNvGraphicFramePr>
            <a:graphicFrameLocks noGrp="1"/>
          </p:cNvGraphicFramePr>
          <p:nvPr>
            <p:ph idx="1"/>
          </p:nvPr>
        </p:nvGraphicFramePr>
        <p:xfrm>
          <a:off x="2279650" y="2060575"/>
          <a:ext cx="7056438" cy="3486150"/>
        </p:xfrm>
        <a:graphic>
          <a:graphicData uri="http://schemas.openxmlformats.org/drawingml/2006/table">
            <a:tbl>
              <a:tblPr firstRow="1" firstCol="1" bandRow="1">
                <a:tableStyleId>{5C22544A-7EE6-4342-B048-85BDC9FD1C3A}</a:tableStyleId>
              </a:tblPr>
              <a:tblGrid>
                <a:gridCol w="3502892">
                  <a:extLst>
                    <a:ext uri="{9D8B030D-6E8A-4147-A177-3AD203B41FA5}">
                      <a16:colId xmlns:a16="http://schemas.microsoft.com/office/drawing/2014/main" val="20000"/>
                    </a:ext>
                  </a:extLst>
                </a:gridCol>
                <a:gridCol w="3553546">
                  <a:extLst>
                    <a:ext uri="{9D8B030D-6E8A-4147-A177-3AD203B41FA5}">
                      <a16:colId xmlns:a16="http://schemas.microsoft.com/office/drawing/2014/main" val="20001"/>
                    </a:ext>
                  </a:extLst>
                </a:gridCol>
              </a:tblGrid>
              <a:tr h="697230">
                <a:tc>
                  <a:txBody>
                    <a:bodyPr/>
                    <a:lstStyle/>
                    <a:p>
                      <a:pPr indent="127000" algn="ctr">
                        <a:lnSpc>
                          <a:spcPct val="150000"/>
                        </a:lnSpc>
                        <a:spcAft>
                          <a:spcPts val="0"/>
                        </a:spcAft>
                      </a:pPr>
                      <a:r>
                        <a:rPr lang="zh-CN" sz="1800" kern="100" dirty="0">
                          <a:effectLst/>
                        </a:rPr>
                        <a:t>参数</a:t>
                      </a:r>
                      <a:endParaRPr lang="zh-CN" sz="1800" kern="100" dirty="0">
                        <a:effectLst/>
                        <a:latin typeface="Times New Roman"/>
                        <a:ea typeface="宋体"/>
                        <a:cs typeface="Times New Roman"/>
                      </a:endParaRPr>
                    </a:p>
                  </a:txBody>
                  <a:tcPr marL="68577" marR="68577" marT="0" marB="0" anchor="ctr"/>
                </a:tc>
                <a:tc>
                  <a:txBody>
                    <a:bodyPr/>
                    <a:lstStyle/>
                    <a:p>
                      <a:pPr indent="127000" algn="ctr">
                        <a:lnSpc>
                          <a:spcPct val="150000"/>
                        </a:lnSpc>
                        <a:spcAft>
                          <a:spcPts val="0"/>
                        </a:spcAft>
                      </a:pPr>
                      <a:r>
                        <a:rPr lang="zh-CN" sz="1800" kern="100">
                          <a:effectLst/>
                        </a:rPr>
                        <a:t>描述</a:t>
                      </a:r>
                      <a:endParaRPr lang="zh-CN" sz="1800" kern="100">
                        <a:effectLst/>
                        <a:latin typeface="Times New Roman"/>
                        <a:ea typeface="宋体"/>
                        <a:cs typeface="Times New Roman"/>
                      </a:endParaRPr>
                    </a:p>
                  </a:txBody>
                  <a:tcPr marL="68577" marR="68577" marT="0" marB="0" anchor="ctr"/>
                </a:tc>
                <a:extLst>
                  <a:ext uri="{0D108BD9-81ED-4DB2-BD59-A6C34878D82A}">
                    <a16:rowId xmlns:a16="http://schemas.microsoft.com/office/drawing/2014/main" val="10000"/>
                  </a:ext>
                </a:extLst>
              </a:tr>
              <a:tr h="697230">
                <a:tc>
                  <a:txBody>
                    <a:bodyPr/>
                    <a:lstStyle/>
                    <a:p>
                      <a:pPr indent="127000" algn="ctr">
                        <a:lnSpc>
                          <a:spcPct val="150000"/>
                        </a:lnSpc>
                        <a:spcAft>
                          <a:spcPts val="0"/>
                        </a:spcAft>
                      </a:pPr>
                      <a:r>
                        <a:rPr lang="en-US" sz="1800" kern="100" dirty="0">
                          <a:effectLst/>
                        </a:rPr>
                        <a:t>x</a:t>
                      </a:r>
                      <a:endParaRPr lang="zh-CN" sz="1800" kern="100" dirty="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800" kern="100" dirty="0">
                          <a:effectLst/>
                        </a:rPr>
                        <a:t>想要转换的字符串型日期时间值。</a:t>
                      </a:r>
                      <a:endParaRPr lang="zh-CN" sz="1800" kern="100" dirty="0">
                        <a:effectLst/>
                        <a:latin typeface="Times New Roman"/>
                        <a:ea typeface="宋体"/>
                        <a:cs typeface="Times New Roman"/>
                      </a:endParaRPr>
                    </a:p>
                  </a:txBody>
                  <a:tcPr marL="68577" marR="68577" marT="0" marB="0"/>
                </a:tc>
                <a:extLst>
                  <a:ext uri="{0D108BD9-81ED-4DB2-BD59-A6C34878D82A}">
                    <a16:rowId xmlns:a16="http://schemas.microsoft.com/office/drawing/2014/main" val="10001"/>
                  </a:ext>
                </a:extLst>
              </a:tr>
              <a:tr h="697230">
                <a:tc>
                  <a:txBody>
                    <a:bodyPr/>
                    <a:lstStyle/>
                    <a:p>
                      <a:pPr indent="127000" algn="ctr">
                        <a:lnSpc>
                          <a:spcPct val="150000"/>
                        </a:lnSpc>
                        <a:spcAft>
                          <a:spcPts val="0"/>
                        </a:spcAft>
                      </a:pPr>
                      <a:r>
                        <a:rPr lang="en-US" sz="1800" kern="100">
                          <a:effectLst/>
                        </a:rPr>
                        <a:t>tz</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800" kern="100" dirty="0">
                          <a:effectLst/>
                        </a:rPr>
                        <a:t>指定转换后的时区。</a:t>
                      </a:r>
                      <a:endParaRPr lang="zh-CN" sz="1800" kern="100" dirty="0">
                        <a:effectLst/>
                        <a:latin typeface="Times New Roman"/>
                        <a:ea typeface="宋体"/>
                        <a:cs typeface="Times New Roman"/>
                      </a:endParaRPr>
                    </a:p>
                  </a:txBody>
                  <a:tcPr marL="68577" marR="68577" marT="0" marB="0"/>
                </a:tc>
                <a:extLst>
                  <a:ext uri="{0D108BD9-81ED-4DB2-BD59-A6C34878D82A}">
                    <a16:rowId xmlns:a16="http://schemas.microsoft.com/office/drawing/2014/main" val="10002"/>
                  </a:ext>
                </a:extLst>
              </a:tr>
              <a:tr h="697230">
                <a:tc>
                  <a:txBody>
                    <a:bodyPr/>
                    <a:lstStyle/>
                    <a:p>
                      <a:pPr indent="127000" algn="ctr">
                        <a:lnSpc>
                          <a:spcPct val="150000"/>
                        </a:lnSpc>
                        <a:spcAft>
                          <a:spcPts val="0"/>
                        </a:spcAft>
                      </a:pPr>
                      <a:r>
                        <a:rPr lang="en-US" sz="1800" kern="100">
                          <a:effectLst/>
                        </a:rPr>
                        <a:t>format</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zh-CN" sz="1800" kern="100" dirty="0">
                          <a:effectLst/>
                        </a:rPr>
                        <a:t>指定要转换的日期值的格式</a:t>
                      </a:r>
                      <a:endParaRPr lang="zh-CN" sz="1800" kern="100" dirty="0">
                        <a:effectLst/>
                        <a:latin typeface="Times New Roman"/>
                        <a:ea typeface="宋体"/>
                        <a:cs typeface="Times New Roman"/>
                      </a:endParaRPr>
                    </a:p>
                  </a:txBody>
                  <a:tcPr marL="68577" marR="68577" marT="0" marB="0"/>
                </a:tc>
                <a:extLst>
                  <a:ext uri="{0D108BD9-81ED-4DB2-BD59-A6C34878D82A}">
                    <a16:rowId xmlns:a16="http://schemas.microsoft.com/office/drawing/2014/main" val="10003"/>
                  </a:ext>
                </a:extLst>
              </a:tr>
              <a:tr h="697230">
                <a:tc>
                  <a:txBody>
                    <a:bodyPr/>
                    <a:lstStyle/>
                    <a:p>
                      <a:pPr indent="127000" algn="ctr">
                        <a:lnSpc>
                          <a:spcPct val="150000"/>
                        </a:lnSpc>
                        <a:spcAft>
                          <a:spcPts val="0"/>
                        </a:spcAft>
                      </a:pPr>
                      <a:r>
                        <a:rPr lang="en-US" sz="1800" kern="100">
                          <a:effectLst/>
                        </a:rPr>
                        <a:t>…</a:t>
                      </a:r>
                      <a:endParaRPr lang="zh-CN" sz="1800" kern="100">
                        <a:effectLst/>
                        <a:latin typeface="Times New Roman"/>
                        <a:ea typeface="宋体"/>
                        <a:cs typeface="Times New Roman"/>
                      </a:endParaRPr>
                    </a:p>
                  </a:txBody>
                  <a:tcPr marL="68577" marR="68577" marT="0" marB="0" anchor="ctr"/>
                </a:tc>
                <a:tc>
                  <a:txBody>
                    <a:bodyPr/>
                    <a:lstStyle/>
                    <a:p>
                      <a:pPr indent="127000" algn="just">
                        <a:lnSpc>
                          <a:spcPct val="150000"/>
                        </a:lnSpc>
                        <a:spcAft>
                          <a:spcPts val="0"/>
                        </a:spcAft>
                      </a:pPr>
                      <a:r>
                        <a:rPr lang="en-US" sz="1800" kern="100" dirty="0">
                          <a:effectLst/>
                        </a:rPr>
                        <a:t> </a:t>
                      </a:r>
                      <a:endParaRPr lang="zh-CN" sz="1800" kern="100" dirty="0">
                        <a:effectLst/>
                        <a:latin typeface="Times New Roman"/>
                        <a:ea typeface="宋体"/>
                        <a:cs typeface="Times New Roman"/>
                      </a:endParaRPr>
                    </a:p>
                  </a:txBody>
                  <a:tcPr marL="68577" marR="68577" marT="0" marB="0"/>
                </a:tc>
                <a:extLst>
                  <a:ext uri="{0D108BD9-81ED-4DB2-BD59-A6C34878D82A}">
                    <a16:rowId xmlns:a16="http://schemas.microsoft.com/office/drawing/2014/main" val="10004"/>
                  </a:ext>
                </a:extLst>
              </a:tr>
            </a:tbl>
          </a:graphicData>
        </a:graphic>
      </p:graphicFrame>
      <p:sp>
        <p:nvSpPr>
          <p:cNvPr id="32790" name="标题 2">
            <a:extLst>
              <a:ext uri="{FF2B5EF4-FFF2-40B4-BE49-F238E27FC236}">
                <a16:creationId xmlns:a16="http://schemas.microsoft.com/office/drawing/2014/main" id="{E4B1A368-EB1F-4A69-A9E3-698FCF495883}"/>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2791" name="内容占位符 3">
            <a:extLst>
              <a:ext uri="{FF2B5EF4-FFF2-40B4-BE49-F238E27FC236}">
                <a16:creationId xmlns:a16="http://schemas.microsoft.com/office/drawing/2014/main" id="{4C51F6C3-4CE8-4FFB-AEAC-B33B14886856}"/>
              </a:ext>
            </a:extLst>
          </p:cNvPr>
          <p:cNvSpPr>
            <a:spLocks noGrp="1"/>
          </p:cNvSpPr>
          <p:nvPr>
            <p:ph idx="10"/>
          </p:nvPr>
        </p:nvSpPr>
        <p:spPr>
          <a:xfrm>
            <a:off x="423863" y="1138238"/>
            <a:ext cx="11107737" cy="427037"/>
          </a:xfrm>
        </p:spPr>
        <p:txBody>
          <a:bodyPr/>
          <a:lstStyle/>
          <a:p>
            <a:r>
              <a:rPr lang="en-US" altLang="zh-CN"/>
              <a:t>as.POSIXlt</a:t>
            </a:r>
            <a:r>
              <a:t>函数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a:extLst>
              <a:ext uri="{FF2B5EF4-FFF2-40B4-BE49-F238E27FC236}">
                <a16:creationId xmlns:a16="http://schemas.microsoft.com/office/drawing/2014/main" id="{DF508461-1734-472F-9C01-679C48835103}"/>
              </a:ext>
            </a:extLst>
          </p:cNvPr>
          <p:cNvSpPr>
            <a:spLocks noGrp="1"/>
          </p:cNvSpPr>
          <p:nvPr>
            <p:ph idx="1"/>
          </p:nvPr>
        </p:nvSpPr>
        <p:spPr>
          <a:xfrm>
            <a:off x="423863" y="1754188"/>
            <a:ext cx="11107737" cy="4338637"/>
          </a:xfrm>
        </p:spPr>
        <p:txBody>
          <a:bodyPr/>
          <a:lstStyle/>
          <a:p>
            <a:pPr marL="361950" indent="-361950"/>
            <a:r>
              <a:rPr lang="en-US" altLang="zh-CN"/>
              <a:t># </a:t>
            </a:r>
            <a:r>
              <a:rPr lang="zh-CN" altLang="en-US"/>
              <a:t>时间变量的转换</a:t>
            </a:r>
          </a:p>
          <a:p>
            <a:pPr marL="361950" indent="-361950"/>
            <a:r>
              <a:rPr lang="en-US" altLang="zh-CN"/>
              <a:t># </a:t>
            </a:r>
            <a:r>
              <a:rPr lang="zh-CN" altLang="en-US"/>
              <a:t>创建一个字符型日期时间变量</a:t>
            </a:r>
          </a:p>
          <a:p>
            <a:pPr marL="361950" indent="-361950"/>
            <a:r>
              <a:rPr lang="en-US" altLang="zh-CN"/>
              <a:t>x &lt;- c("2016-02-08 10:07:52", "2016-08-07 19:33:02")</a:t>
            </a:r>
          </a:p>
          <a:p>
            <a:pPr marL="361950" indent="-361950"/>
            <a:r>
              <a:rPr lang="en-US" altLang="zh-CN"/>
              <a:t># </a:t>
            </a:r>
            <a:r>
              <a:rPr lang="zh-CN" altLang="en-US"/>
              <a:t>判定是否为字符型变量</a:t>
            </a:r>
          </a:p>
          <a:p>
            <a:pPr marL="361950" indent="-361950"/>
            <a:r>
              <a:rPr lang="en-US" altLang="zh-CN"/>
              <a:t>&gt; is.character(x)</a:t>
            </a:r>
          </a:p>
          <a:p>
            <a:pPr marL="361950" indent="-361950"/>
            <a:r>
              <a:rPr lang="en-US" altLang="zh-CN"/>
              <a:t>[1] TRUE</a:t>
            </a:r>
          </a:p>
          <a:p>
            <a:pPr marL="361950" indent="-361950"/>
            <a:r>
              <a:rPr lang="en-US" altLang="zh-CN"/>
              <a:t># </a:t>
            </a:r>
            <a:r>
              <a:rPr lang="zh-CN" altLang="en-US"/>
              <a:t>对字符串形式的日期时间值按照格式进行转换</a:t>
            </a:r>
          </a:p>
          <a:p>
            <a:pPr marL="361950" indent="-361950"/>
            <a:r>
              <a:rPr lang="en-US" altLang="zh-CN"/>
              <a:t>as.POSIXlt(x, tz = "", "%Y-%m-%d %H:%M:%S")</a:t>
            </a:r>
          </a:p>
          <a:p>
            <a:pPr marL="361950" indent="-361950"/>
            <a:r>
              <a:rPr lang="en-US" altLang="zh-CN"/>
              <a:t>[1] "2016-02-08 10:07:52 CST" "2016-08-07 19:33:02 CST"</a:t>
            </a:r>
          </a:p>
        </p:txBody>
      </p:sp>
      <p:sp>
        <p:nvSpPr>
          <p:cNvPr id="33795" name="标题 2">
            <a:extLst>
              <a:ext uri="{FF2B5EF4-FFF2-40B4-BE49-F238E27FC236}">
                <a16:creationId xmlns:a16="http://schemas.microsoft.com/office/drawing/2014/main" id="{05F478CC-E4A3-4E0A-92FD-187500FA5679}"/>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3796" name="内容占位符 3">
            <a:extLst>
              <a:ext uri="{FF2B5EF4-FFF2-40B4-BE49-F238E27FC236}">
                <a16:creationId xmlns:a16="http://schemas.microsoft.com/office/drawing/2014/main" id="{02912847-2832-4AD5-9ADA-D1FF279DDDEE}"/>
              </a:ext>
            </a:extLst>
          </p:cNvPr>
          <p:cNvSpPr>
            <a:spLocks noGrp="1"/>
          </p:cNvSpPr>
          <p:nvPr>
            <p:ph idx="10"/>
          </p:nvPr>
        </p:nvSpPr>
        <p:spPr>
          <a:xfrm>
            <a:off x="423863" y="1138238"/>
            <a:ext cx="11107737" cy="427037"/>
          </a:xfrm>
        </p:spPr>
        <p:txBody>
          <a:bodyPr/>
          <a:lstStyle/>
          <a:p>
            <a:r>
              <a:rPr lang="en-US" altLang="zh-CN"/>
              <a:t>as.POSIXlt</a:t>
            </a:r>
            <a:r>
              <a:t>函数示例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8B3AEF90-4690-4C4B-B89B-9B2BDA17B9F1}"/>
              </a:ext>
            </a:extLst>
          </p:cNvPr>
          <p:cNvGraphicFramePr>
            <a:graphicFrameLocks noGrp="1"/>
          </p:cNvGraphicFramePr>
          <p:nvPr>
            <p:ph idx="1"/>
          </p:nvPr>
        </p:nvGraphicFramePr>
        <p:xfrm>
          <a:off x="2566988" y="2205038"/>
          <a:ext cx="6842125" cy="3270250"/>
        </p:xfrm>
        <a:graphic>
          <a:graphicData uri="http://schemas.openxmlformats.org/drawingml/2006/table">
            <a:tbl>
              <a:tblPr firstRow="1" firstCol="1" bandRow="1">
                <a:tableStyleId>{5C22544A-7EE6-4342-B048-85BDC9FD1C3A}</a:tableStyleId>
              </a:tblPr>
              <a:tblGrid>
                <a:gridCol w="3456013">
                  <a:extLst>
                    <a:ext uri="{9D8B030D-6E8A-4147-A177-3AD203B41FA5}">
                      <a16:colId xmlns:a16="http://schemas.microsoft.com/office/drawing/2014/main" val="20000"/>
                    </a:ext>
                  </a:extLst>
                </a:gridCol>
                <a:gridCol w="3386112">
                  <a:extLst>
                    <a:ext uri="{9D8B030D-6E8A-4147-A177-3AD203B41FA5}">
                      <a16:colId xmlns:a16="http://schemas.microsoft.com/office/drawing/2014/main" val="20001"/>
                    </a:ext>
                  </a:extLst>
                </a:gridCol>
              </a:tblGrid>
              <a:tr h="654050">
                <a:tc>
                  <a:txBody>
                    <a:bodyPr/>
                    <a:lstStyle/>
                    <a:p>
                      <a:pPr indent="127000" algn="ctr">
                        <a:lnSpc>
                          <a:spcPct val="150000"/>
                        </a:lnSpc>
                        <a:spcAft>
                          <a:spcPts val="0"/>
                        </a:spcAft>
                      </a:pPr>
                      <a:r>
                        <a:rPr lang="zh-CN" sz="1800" kern="100" dirty="0">
                          <a:effectLst/>
                        </a:rPr>
                        <a:t>参数</a:t>
                      </a:r>
                      <a:endParaRPr lang="zh-CN" sz="1800" kern="100" dirty="0">
                        <a:effectLst/>
                        <a:latin typeface="Times New Roman"/>
                        <a:ea typeface="宋体"/>
                        <a:cs typeface="Times New Roman"/>
                      </a:endParaRPr>
                    </a:p>
                  </a:txBody>
                  <a:tcPr marL="68594" marR="68594" marT="0" marB="0" anchor="ctr"/>
                </a:tc>
                <a:tc>
                  <a:txBody>
                    <a:bodyPr/>
                    <a:lstStyle/>
                    <a:p>
                      <a:pPr indent="127000" algn="ctr">
                        <a:lnSpc>
                          <a:spcPct val="150000"/>
                        </a:lnSpc>
                        <a:spcAft>
                          <a:spcPts val="0"/>
                        </a:spcAft>
                      </a:pPr>
                      <a:r>
                        <a:rPr lang="zh-CN" sz="1800" kern="100">
                          <a:effectLst/>
                        </a:rPr>
                        <a:t>描述</a:t>
                      </a:r>
                      <a:endParaRPr lang="zh-CN" sz="1800" kern="100">
                        <a:effectLst/>
                        <a:latin typeface="Times New Roman"/>
                        <a:ea typeface="宋体"/>
                        <a:cs typeface="Times New Roman"/>
                      </a:endParaRPr>
                    </a:p>
                  </a:txBody>
                  <a:tcPr marL="68594" marR="68594" marT="0" marB="0" anchor="ctr"/>
                </a:tc>
                <a:extLst>
                  <a:ext uri="{0D108BD9-81ED-4DB2-BD59-A6C34878D82A}">
                    <a16:rowId xmlns:a16="http://schemas.microsoft.com/office/drawing/2014/main" val="10000"/>
                  </a:ext>
                </a:extLst>
              </a:tr>
              <a:tr h="654050">
                <a:tc>
                  <a:txBody>
                    <a:bodyPr/>
                    <a:lstStyle/>
                    <a:p>
                      <a:pPr indent="127000" algn="ctr">
                        <a:lnSpc>
                          <a:spcPct val="150000"/>
                        </a:lnSpc>
                        <a:spcAft>
                          <a:spcPts val="0"/>
                        </a:spcAft>
                      </a:pPr>
                      <a:r>
                        <a:rPr lang="en-US" sz="1800" kern="100" dirty="0">
                          <a:effectLst/>
                        </a:rPr>
                        <a:t>x</a:t>
                      </a:r>
                      <a:endParaRPr lang="zh-CN" sz="1800" kern="100" dirty="0">
                        <a:effectLst/>
                        <a:latin typeface="Times New Roman"/>
                        <a:ea typeface="宋体"/>
                        <a:cs typeface="Times New Roman"/>
                      </a:endParaRPr>
                    </a:p>
                  </a:txBody>
                  <a:tcPr marL="68594" marR="68594" marT="0" marB="0" anchor="ctr"/>
                </a:tc>
                <a:tc>
                  <a:txBody>
                    <a:bodyPr/>
                    <a:lstStyle/>
                    <a:p>
                      <a:pPr indent="127000" algn="just">
                        <a:lnSpc>
                          <a:spcPct val="150000"/>
                        </a:lnSpc>
                        <a:spcAft>
                          <a:spcPts val="0"/>
                        </a:spcAft>
                      </a:pPr>
                      <a:r>
                        <a:rPr lang="zh-CN" sz="1800" kern="100" dirty="0">
                          <a:effectLst/>
                        </a:rPr>
                        <a:t>字符型数据。</a:t>
                      </a:r>
                      <a:endParaRPr lang="zh-CN" sz="1800" kern="100" dirty="0">
                        <a:effectLst/>
                        <a:latin typeface="Times New Roman"/>
                        <a:ea typeface="宋体"/>
                        <a:cs typeface="Times New Roman"/>
                      </a:endParaRPr>
                    </a:p>
                  </a:txBody>
                  <a:tcPr marL="68594" marR="68594" marT="0" marB="0"/>
                </a:tc>
                <a:extLst>
                  <a:ext uri="{0D108BD9-81ED-4DB2-BD59-A6C34878D82A}">
                    <a16:rowId xmlns:a16="http://schemas.microsoft.com/office/drawing/2014/main" val="10001"/>
                  </a:ext>
                </a:extLst>
              </a:tr>
              <a:tr h="654050">
                <a:tc>
                  <a:txBody>
                    <a:bodyPr/>
                    <a:lstStyle/>
                    <a:p>
                      <a:pPr indent="127000" algn="ctr">
                        <a:lnSpc>
                          <a:spcPct val="150000"/>
                        </a:lnSpc>
                        <a:spcAft>
                          <a:spcPts val="0"/>
                        </a:spcAft>
                      </a:pPr>
                      <a:r>
                        <a:rPr lang="en-US" sz="1800" kern="100">
                          <a:effectLst/>
                        </a:rPr>
                        <a:t>format</a:t>
                      </a:r>
                      <a:endParaRPr lang="zh-CN" sz="1800" kern="100">
                        <a:effectLst/>
                        <a:latin typeface="Times New Roman"/>
                        <a:ea typeface="宋体"/>
                        <a:cs typeface="Times New Roman"/>
                      </a:endParaRPr>
                    </a:p>
                  </a:txBody>
                  <a:tcPr marL="68594" marR="68594" marT="0" marB="0" anchor="ctr"/>
                </a:tc>
                <a:tc>
                  <a:txBody>
                    <a:bodyPr/>
                    <a:lstStyle/>
                    <a:p>
                      <a:pPr indent="127000" algn="just">
                        <a:lnSpc>
                          <a:spcPct val="150000"/>
                        </a:lnSpc>
                        <a:spcAft>
                          <a:spcPts val="0"/>
                        </a:spcAft>
                      </a:pPr>
                      <a:r>
                        <a:rPr lang="zh-CN" sz="1800" kern="100" dirty="0">
                          <a:effectLst/>
                        </a:rPr>
                        <a:t>指定要转换的日期值的格式。</a:t>
                      </a:r>
                      <a:endParaRPr lang="zh-CN" sz="1800" kern="100" dirty="0">
                        <a:effectLst/>
                        <a:latin typeface="Times New Roman"/>
                        <a:ea typeface="宋体"/>
                        <a:cs typeface="Times New Roman"/>
                      </a:endParaRPr>
                    </a:p>
                  </a:txBody>
                  <a:tcPr marL="68594" marR="68594" marT="0" marB="0"/>
                </a:tc>
                <a:extLst>
                  <a:ext uri="{0D108BD9-81ED-4DB2-BD59-A6C34878D82A}">
                    <a16:rowId xmlns:a16="http://schemas.microsoft.com/office/drawing/2014/main" val="10002"/>
                  </a:ext>
                </a:extLst>
              </a:tr>
              <a:tr h="654050">
                <a:tc>
                  <a:txBody>
                    <a:bodyPr/>
                    <a:lstStyle/>
                    <a:p>
                      <a:pPr indent="127000" algn="ctr">
                        <a:lnSpc>
                          <a:spcPct val="150000"/>
                        </a:lnSpc>
                        <a:spcAft>
                          <a:spcPts val="0"/>
                        </a:spcAft>
                      </a:pPr>
                      <a:r>
                        <a:rPr lang="en-US" sz="1800" kern="100">
                          <a:effectLst/>
                        </a:rPr>
                        <a:t>tz</a:t>
                      </a:r>
                      <a:endParaRPr lang="zh-CN" sz="1800" kern="100">
                        <a:effectLst/>
                        <a:latin typeface="Times New Roman"/>
                        <a:ea typeface="宋体"/>
                        <a:cs typeface="Times New Roman"/>
                      </a:endParaRPr>
                    </a:p>
                  </a:txBody>
                  <a:tcPr marL="68594" marR="68594" marT="0" marB="0" anchor="ctr"/>
                </a:tc>
                <a:tc>
                  <a:txBody>
                    <a:bodyPr/>
                    <a:lstStyle/>
                    <a:p>
                      <a:pPr indent="127000" algn="just">
                        <a:lnSpc>
                          <a:spcPct val="150000"/>
                        </a:lnSpc>
                        <a:spcAft>
                          <a:spcPts val="0"/>
                        </a:spcAft>
                      </a:pPr>
                      <a:r>
                        <a:rPr lang="zh-CN" sz="1800" kern="100" dirty="0">
                          <a:effectLst/>
                        </a:rPr>
                        <a:t>指定时区。</a:t>
                      </a:r>
                      <a:endParaRPr lang="zh-CN" sz="1800" kern="100" dirty="0">
                        <a:effectLst/>
                        <a:latin typeface="Times New Roman"/>
                        <a:ea typeface="宋体"/>
                        <a:cs typeface="Times New Roman"/>
                      </a:endParaRPr>
                    </a:p>
                  </a:txBody>
                  <a:tcPr marL="68594" marR="68594" marT="0" marB="0"/>
                </a:tc>
                <a:extLst>
                  <a:ext uri="{0D108BD9-81ED-4DB2-BD59-A6C34878D82A}">
                    <a16:rowId xmlns:a16="http://schemas.microsoft.com/office/drawing/2014/main" val="10003"/>
                  </a:ext>
                </a:extLst>
              </a:tr>
              <a:tr h="654050">
                <a:tc>
                  <a:txBody>
                    <a:bodyPr/>
                    <a:lstStyle/>
                    <a:p>
                      <a:pPr indent="127000" algn="ctr">
                        <a:lnSpc>
                          <a:spcPct val="150000"/>
                        </a:lnSpc>
                        <a:spcAft>
                          <a:spcPts val="0"/>
                        </a:spcAft>
                      </a:pPr>
                      <a:r>
                        <a:rPr lang="en-US" sz="1800" kern="100">
                          <a:effectLst/>
                        </a:rPr>
                        <a:t>…</a:t>
                      </a:r>
                      <a:endParaRPr lang="zh-CN" sz="1800" kern="100">
                        <a:effectLst/>
                        <a:latin typeface="Times New Roman"/>
                        <a:ea typeface="宋体"/>
                        <a:cs typeface="Times New Roman"/>
                      </a:endParaRPr>
                    </a:p>
                  </a:txBody>
                  <a:tcPr marL="68594" marR="68594" marT="0" marB="0" anchor="ctr"/>
                </a:tc>
                <a:tc>
                  <a:txBody>
                    <a:bodyPr/>
                    <a:lstStyle/>
                    <a:p>
                      <a:pPr indent="127000" algn="just">
                        <a:lnSpc>
                          <a:spcPct val="150000"/>
                        </a:lnSpc>
                        <a:spcAft>
                          <a:spcPts val="0"/>
                        </a:spcAft>
                      </a:pPr>
                      <a:r>
                        <a:rPr lang="en-US" sz="1800" kern="100" dirty="0">
                          <a:effectLst/>
                        </a:rPr>
                        <a:t> </a:t>
                      </a:r>
                      <a:endParaRPr lang="zh-CN" sz="1800" kern="100" dirty="0">
                        <a:effectLst/>
                        <a:latin typeface="Times New Roman"/>
                        <a:ea typeface="宋体"/>
                        <a:cs typeface="Times New Roman"/>
                      </a:endParaRPr>
                    </a:p>
                  </a:txBody>
                  <a:tcPr marL="68594" marR="68594" marT="0" marB="0"/>
                </a:tc>
                <a:extLst>
                  <a:ext uri="{0D108BD9-81ED-4DB2-BD59-A6C34878D82A}">
                    <a16:rowId xmlns:a16="http://schemas.microsoft.com/office/drawing/2014/main" val="10004"/>
                  </a:ext>
                </a:extLst>
              </a:tr>
            </a:tbl>
          </a:graphicData>
        </a:graphic>
      </p:graphicFrame>
      <p:sp>
        <p:nvSpPr>
          <p:cNvPr id="34838" name="标题 2">
            <a:extLst>
              <a:ext uri="{FF2B5EF4-FFF2-40B4-BE49-F238E27FC236}">
                <a16:creationId xmlns:a16="http://schemas.microsoft.com/office/drawing/2014/main" id="{EAB470A8-BEEF-4072-9021-1B3AC86924FA}"/>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4839" name="内容占位符 3">
            <a:extLst>
              <a:ext uri="{FF2B5EF4-FFF2-40B4-BE49-F238E27FC236}">
                <a16:creationId xmlns:a16="http://schemas.microsoft.com/office/drawing/2014/main" id="{20E6D79F-E215-490A-84FB-6767786640E9}"/>
              </a:ext>
            </a:extLst>
          </p:cNvPr>
          <p:cNvSpPr>
            <a:spLocks noGrp="1"/>
          </p:cNvSpPr>
          <p:nvPr>
            <p:ph idx="10"/>
          </p:nvPr>
        </p:nvSpPr>
        <p:spPr>
          <a:xfrm>
            <a:off x="423863" y="1138238"/>
            <a:ext cx="11107737" cy="427037"/>
          </a:xfrm>
        </p:spPr>
        <p:txBody>
          <a:bodyPr/>
          <a:lstStyle/>
          <a:p>
            <a:r>
              <a:rPr lang="en-US" altLang="zh-CN"/>
              <a:t>as.POSIXlt</a:t>
            </a:r>
            <a:r>
              <a:t>函数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a:extLst>
              <a:ext uri="{FF2B5EF4-FFF2-40B4-BE49-F238E27FC236}">
                <a16:creationId xmlns:a16="http://schemas.microsoft.com/office/drawing/2014/main" id="{083A0F0D-748F-423E-BAAF-208763BA74EB}"/>
              </a:ext>
            </a:extLst>
          </p:cNvPr>
          <p:cNvSpPr>
            <a:spLocks noGrp="1"/>
          </p:cNvSpPr>
          <p:nvPr>
            <p:ph idx="1"/>
          </p:nvPr>
        </p:nvSpPr>
        <p:spPr>
          <a:xfrm>
            <a:off x="423863" y="1754188"/>
            <a:ext cx="11107737" cy="4338637"/>
          </a:xfrm>
        </p:spPr>
        <p:txBody>
          <a:bodyPr/>
          <a:lstStyle/>
          <a:p>
            <a:pPr marL="361950" indent="-361950"/>
            <a:r>
              <a:rPr lang="en-US" altLang="zh-CN"/>
              <a:t># </a:t>
            </a:r>
            <a:r>
              <a:rPr lang="zh-CN" altLang="en-US"/>
              <a:t>时间变量的转换</a:t>
            </a:r>
          </a:p>
          <a:p>
            <a:pPr marL="361950" indent="-361950"/>
            <a:r>
              <a:rPr lang="en-US" altLang="zh-CN"/>
              <a:t># </a:t>
            </a:r>
            <a:r>
              <a:rPr lang="zh-CN" altLang="en-US"/>
              <a:t>创建一个字符型日期时间变量</a:t>
            </a:r>
          </a:p>
          <a:p>
            <a:pPr marL="361950" indent="-361950"/>
            <a:r>
              <a:rPr lang="en-US" altLang="zh-CN"/>
              <a:t>x &lt;- c("2016-02-08 10:07:52", "2016-08-07 19:33:02")</a:t>
            </a:r>
          </a:p>
          <a:p>
            <a:pPr marL="361950" indent="-361950"/>
            <a:r>
              <a:rPr lang="en-US" altLang="zh-CN"/>
              <a:t># </a:t>
            </a:r>
            <a:r>
              <a:rPr lang="zh-CN" altLang="en-US"/>
              <a:t>判定是否为字符型变量</a:t>
            </a:r>
          </a:p>
          <a:p>
            <a:pPr marL="361950" indent="-361950"/>
            <a:r>
              <a:rPr lang="en-US" altLang="zh-CN"/>
              <a:t>&gt; is.character(x)</a:t>
            </a:r>
          </a:p>
          <a:p>
            <a:pPr marL="361950" indent="-361950"/>
            <a:r>
              <a:rPr lang="en-US" altLang="zh-CN"/>
              <a:t>[1] TRUE</a:t>
            </a:r>
          </a:p>
          <a:p>
            <a:pPr marL="361950" indent="-361950"/>
            <a:r>
              <a:rPr lang="en-US" altLang="zh-CN"/>
              <a:t># </a:t>
            </a:r>
            <a:r>
              <a:rPr lang="zh-CN" altLang="en-US"/>
              <a:t>对字符串形式的日期时间值按照格式进行转换</a:t>
            </a:r>
          </a:p>
          <a:p>
            <a:pPr marL="361950" indent="-361950"/>
            <a:r>
              <a:rPr lang="en-US" altLang="zh-CN"/>
              <a:t>as.POSIXlt(x, tz = "", "%Y-%m-%d %H:%M:%S")</a:t>
            </a:r>
          </a:p>
          <a:p>
            <a:pPr marL="361950" indent="-361950"/>
            <a:r>
              <a:rPr lang="en-US" altLang="zh-CN"/>
              <a:t>[1] "2016-02-08 10:07:52 CST" "2016-08-07 19:33:02 CST"</a:t>
            </a:r>
          </a:p>
          <a:p>
            <a:pPr marL="361950" indent="-361950"/>
            <a:endParaRPr lang="zh-CN" altLang="en-US"/>
          </a:p>
        </p:txBody>
      </p:sp>
      <p:sp>
        <p:nvSpPr>
          <p:cNvPr id="35843" name="标题 2">
            <a:extLst>
              <a:ext uri="{FF2B5EF4-FFF2-40B4-BE49-F238E27FC236}">
                <a16:creationId xmlns:a16="http://schemas.microsoft.com/office/drawing/2014/main" id="{A13DA7BA-88D7-4614-BBD9-CD2C96E20B01}"/>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5844" name="内容占位符 3">
            <a:extLst>
              <a:ext uri="{FF2B5EF4-FFF2-40B4-BE49-F238E27FC236}">
                <a16:creationId xmlns:a16="http://schemas.microsoft.com/office/drawing/2014/main" id="{4C707166-3C2A-4352-BA13-5A776BBAE4D5}"/>
              </a:ext>
            </a:extLst>
          </p:cNvPr>
          <p:cNvSpPr>
            <a:spLocks noGrp="1"/>
          </p:cNvSpPr>
          <p:nvPr>
            <p:ph idx="10"/>
          </p:nvPr>
        </p:nvSpPr>
        <p:spPr>
          <a:xfrm>
            <a:off x="423863" y="1138238"/>
            <a:ext cx="11107737" cy="427037"/>
          </a:xfrm>
        </p:spPr>
        <p:txBody>
          <a:bodyPr/>
          <a:lstStyle/>
          <a:p>
            <a:endParaRPr lang="en-US" altLang="zh-CN"/>
          </a:p>
          <a:p>
            <a:r>
              <a:rPr lang="en-US" altLang="zh-CN"/>
              <a:t>as.POSIXlt</a:t>
            </a:r>
            <a:r>
              <a:t>函数示例</a:t>
            </a:r>
          </a:p>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A88A2B64-D162-4EF3-B6C8-4A479CFC9F12}"/>
              </a:ext>
            </a:extLst>
          </p:cNvPr>
          <p:cNvGraphicFramePr>
            <a:graphicFrameLocks noGrp="1"/>
          </p:cNvGraphicFramePr>
          <p:nvPr>
            <p:ph idx="1"/>
          </p:nvPr>
        </p:nvGraphicFramePr>
        <p:xfrm>
          <a:off x="2424113" y="2205038"/>
          <a:ext cx="6911975" cy="3773487"/>
        </p:xfrm>
        <a:graphic>
          <a:graphicData uri="http://schemas.openxmlformats.org/drawingml/2006/table">
            <a:tbl>
              <a:tblPr firstRow="1" firstCol="1" bandRow="1">
                <a:tableStyleId>{5C22544A-7EE6-4342-B048-85BDC9FD1C3A}</a:tableStyleId>
              </a:tblPr>
              <a:tblGrid>
                <a:gridCol w="3491295">
                  <a:extLst>
                    <a:ext uri="{9D8B030D-6E8A-4147-A177-3AD203B41FA5}">
                      <a16:colId xmlns:a16="http://schemas.microsoft.com/office/drawing/2014/main" val="20000"/>
                    </a:ext>
                  </a:extLst>
                </a:gridCol>
                <a:gridCol w="3420680">
                  <a:extLst>
                    <a:ext uri="{9D8B030D-6E8A-4147-A177-3AD203B41FA5}">
                      <a16:colId xmlns:a16="http://schemas.microsoft.com/office/drawing/2014/main" val="20001"/>
                    </a:ext>
                  </a:extLst>
                </a:gridCol>
              </a:tblGrid>
              <a:tr h="754697">
                <a:tc>
                  <a:txBody>
                    <a:bodyPr/>
                    <a:lstStyle/>
                    <a:p>
                      <a:pPr indent="127000" algn="ctr">
                        <a:lnSpc>
                          <a:spcPct val="150000"/>
                        </a:lnSpc>
                        <a:spcAft>
                          <a:spcPts val="0"/>
                        </a:spcAft>
                      </a:pPr>
                      <a:r>
                        <a:rPr lang="zh-CN" sz="1800" kern="100" dirty="0">
                          <a:effectLst/>
                        </a:rPr>
                        <a:t>参数</a:t>
                      </a:r>
                      <a:endParaRPr lang="zh-CN" sz="1800" kern="100" dirty="0">
                        <a:effectLst/>
                        <a:latin typeface="Times New Roman"/>
                        <a:ea typeface="宋体"/>
                        <a:cs typeface="Times New Roman"/>
                      </a:endParaRPr>
                    </a:p>
                  </a:txBody>
                  <a:tcPr marL="68572" marR="68572" marT="0" marB="0" anchor="ctr"/>
                </a:tc>
                <a:tc>
                  <a:txBody>
                    <a:bodyPr/>
                    <a:lstStyle/>
                    <a:p>
                      <a:pPr indent="127000" algn="ctr">
                        <a:lnSpc>
                          <a:spcPct val="150000"/>
                        </a:lnSpc>
                        <a:spcAft>
                          <a:spcPts val="0"/>
                        </a:spcAft>
                      </a:pPr>
                      <a:r>
                        <a:rPr lang="zh-CN" sz="1800" kern="100">
                          <a:effectLst/>
                        </a:rPr>
                        <a:t>描述</a:t>
                      </a:r>
                      <a:endParaRPr lang="zh-CN" sz="1800" kern="100">
                        <a:effectLst/>
                        <a:latin typeface="Times New Roman"/>
                        <a:ea typeface="宋体"/>
                        <a:cs typeface="Times New Roman"/>
                      </a:endParaRPr>
                    </a:p>
                  </a:txBody>
                  <a:tcPr marL="68572" marR="68572" marT="0" marB="0" anchor="ctr"/>
                </a:tc>
                <a:extLst>
                  <a:ext uri="{0D108BD9-81ED-4DB2-BD59-A6C34878D82A}">
                    <a16:rowId xmlns:a16="http://schemas.microsoft.com/office/drawing/2014/main" val="10000"/>
                  </a:ext>
                </a:extLst>
              </a:tr>
              <a:tr h="754697">
                <a:tc>
                  <a:txBody>
                    <a:bodyPr/>
                    <a:lstStyle/>
                    <a:p>
                      <a:pPr indent="127000" algn="ctr">
                        <a:lnSpc>
                          <a:spcPct val="150000"/>
                        </a:lnSpc>
                        <a:spcAft>
                          <a:spcPts val="0"/>
                        </a:spcAft>
                      </a:pPr>
                      <a:r>
                        <a:rPr lang="en-US" sz="1800" kern="100" dirty="0">
                          <a:effectLst/>
                        </a:rPr>
                        <a:t>x</a:t>
                      </a:r>
                      <a:endParaRPr lang="zh-CN" sz="1800" kern="100" dirty="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800" kern="100" dirty="0">
                          <a:effectLst/>
                        </a:rPr>
                        <a:t>字符型数据。</a:t>
                      </a:r>
                      <a:endParaRPr lang="zh-CN" sz="1800" kern="100" dirty="0">
                        <a:effectLst/>
                        <a:latin typeface="Times New Roman"/>
                        <a:ea typeface="宋体"/>
                        <a:cs typeface="Times New Roman"/>
                      </a:endParaRPr>
                    </a:p>
                  </a:txBody>
                  <a:tcPr marL="68572" marR="68572" marT="0" marB="0"/>
                </a:tc>
                <a:extLst>
                  <a:ext uri="{0D108BD9-81ED-4DB2-BD59-A6C34878D82A}">
                    <a16:rowId xmlns:a16="http://schemas.microsoft.com/office/drawing/2014/main" val="10001"/>
                  </a:ext>
                </a:extLst>
              </a:tr>
              <a:tr h="754697">
                <a:tc>
                  <a:txBody>
                    <a:bodyPr/>
                    <a:lstStyle/>
                    <a:p>
                      <a:pPr indent="127000" algn="ctr">
                        <a:lnSpc>
                          <a:spcPct val="150000"/>
                        </a:lnSpc>
                        <a:spcAft>
                          <a:spcPts val="0"/>
                        </a:spcAft>
                      </a:pPr>
                      <a:r>
                        <a:rPr lang="en-US" sz="1800" kern="100">
                          <a:effectLst/>
                        </a:rPr>
                        <a:t>format</a:t>
                      </a:r>
                      <a:endParaRPr lang="zh-CN" sz="18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800" kern="100" dirty="0">
                          <a:effectLst/>
                        </a:rPr>
                        <a:t>指定要转换的日期值的格式。</a:t>
                      </a:r>
                      <a:endParaRPr lang="zh-CN" sz="1800" kern="100" dirty="0">
                        <a:effectLst/>
                        <a:latin typeface="Times New Roman"/>
                        <a:ea typeface="宋体"/>
                        <a:cs typeface="Times New Roman"/>
                      </a:endParaRPr>
                    </a:p>
                  </a:txBody>
                  <a:tcPr marL="68572" marR="68572" marT="0" marB="0"/>
                </a:tc>
                <a:extLst>
                  <a:ext uri="{0D108BD9-81ED-4DB2-BD59-A6C34878D82A}">
                    <a16:rowId xmlns:a16="http://schemas.microsoft.com/office/drawing/2014/main" val="10002"/>
                  </a:ext>
                </a:extLst>
              </a:tr>
              <a:tr h="754697">
                <a:tc>
                  <a:txBody>
                    <a:bodyPr/>
                    <a:lstStyle/>
                    <a:p>
                      <a:pPr indent="127000" algn="ctr">
                        <a:lnSpc>
                          <a:spcPct val="150000"/>
                        </a:lnSpc>
                        <a:spcAft>
                          <a:spcPts val="0"/>
                        </a:spcAft>
                      </a:pPr>
                      <a:r>
                        <a:rPr lang="en-US" sz="1800" kern="100">
                          <a:effectLst/>
                        </a:rPr>
                        <a:t>tz</a:t>
                      </a:r>
                      <a:endParaRPr lang="zh-CN" sz="18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zh-CN" sz="1800" kern="100" dirty="0">
                          <a:effectLst/>
                        </a:rPr>
                        <a:t>指定时区。</a:t>
                      </a:r>
                      <a:endParaRPr lang="zh-CN" sz="1800" kern="100" dirty="0">
                        <a:effectLst/>
                        <a:latin typeface="Times New Roman"/>
                        <a:ea typeface="宋体"/>
                        <a:cs typeface="Times New Roman"/>
                      </a:endParaRPr>
                    </a:p>
                  </a:txBody>
                  <a:tcPr marL="68572" marR="68572" marT="0" marB="0"/>
                </a:tc>
                <a:extLst>
                  <a:ext uri="{0D108BD9-81ED-4DB2-BD59-A6C34878D82A}">
                    <a16:rowId xmlns:a16="http://schemas.microsoft.com/office/drawing/2014/main" val="10003"/>
                  </a:ext>
                </a:extLst>
              </a:tr>
              <a:tr h="754697">
                <a:tc>
                  <a:txBody>
                    <a:bodyPr/>
                    <a:lstStyle/>
                    <a:p>
                      <a:pPr indent="127000" algn="ctr">
                        <a:lnSpc>
                          <a:spcPct val="150000"/>
                        </a:lnSpc>
                        <a:spcAft>
                          <a:spcPts val="0"/>
                        </a:spcAft>
                      </a:pPr>
                      <a:r>
                        <a:rPr lang="en-US" sz="1800" kern="100">
                          <a:effectLst/>
                        </a:rPr>
                        <a:t>…</a:t>
                      </a:r>
                      <a:endParaRPr lang="zh-CN" sz="1800" kern="100">
                        <a:effectLst/>
                        <a:latin typeface="Times New Roman"/>
                        <a:ea typeface="宋体"/>
                        <a:cs typeface="Times New Roman"/>
                      </a:endParaRPr>
                    </a:p>
                  </a:txBody>
                  <a:tcPr marL="68572" marR="68572" marT="0" marB="0" anchor="ctr"/>
                </a:tc>
                <a:tc>
                  <a:txBody>
                    <a:bodyPr/>
                    <a:lstStyle/>
                    <a:p>
                      <a:pPr indent="127000" algn="just">
                        <a:lnSpc>
                          <a:spcPct val="150000"/>
                        </a:lnSpc>
                        <a:spcAft>
                          <a:spcPts val="0"/>
                        </a:spcAft>
                      </a:pPr>
                      <a:r>
                        <a:rPr lang="en-US" sz="1800" kern="100" dirty="0">
                          <a:effectLst/>
                        </a:rPr>
                        <a:t> </a:t>
                      </a:r>
                      <a:endParaRPr lang="zh-CN" sz="1800" kern="100" dirty="0">
                        <a:effectLst/>
                        <a:latin typeface="Times New Roman"/>
                        <a:ea typeface="宋体"/>
                        <a:cs typeface="Times New Roman"/>
                      </a:endParaRPr>
                    </a:p>
                  </a:txBody>
                  <a:tcPr marL="68572" marR="68572" marT="0" marB="0"/>
                </a:tc>
                <a:extLst>
                  <a:ext uri="{0D108BD9-81ED-4DB2-BD59-A6C34878D82A}">
                    <a16:rowId xmlns:a16="http://schemas.microsoft.com/office/drawing/2014/main" val="10004"/>
                  </a:ext>
                </a:extLst>
              </a:tr>
            </a:tbl>
          </a:graphicData>
        </a:graphic>
      </p:graphicFrame>
      <p:sp>
        <p:nvSpPr>
          <p:cNvPr id="36886" name="标题 2">
            <a:extLst>
              <a:ext uri="{FF2B5EF4-FFF2-40B4-BE49-F238E27FC236}">
                <a16:creationId xmlns:a16="http://schemas.microsoft.com/office/drawing/2014/main" id="{869252B8-A9AC-4B5B-9A3D-729FDA2886B4}"/>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6887" name="内容占位符 3">
            <a:extLst>
              <a:ext uri="{FF2B5EF4-FFF2-40B4-BE49-F238E27FC236}">
                <a16:creationId xmlns:a16="http://schemas.microsoft.com/office/drawing/2014/main" id="{D6150927-BEA7-420E-9688-B591DBAE418B}"/>
              </a:ext>
            </a:extLst>
          </p:cNvPr>
          <p:cNvSpPr>
            <a:spLocks noGrp="1"/>
          </p:cNvSpPr>
          <p:nvPr>
            <p:ph idx="10"/>
          </p:nvPr>
        </p:nvSpPr>
        <p:spPr>
          <a:xfrm>
            <a:off x="423863" y="1138238"/>
            <a:ext cx="11107737" cy="427037"/>
          </a:xfrm>
        </p:spPr>
        <p:txBody>
          <a:bodyPr/>
          <a:lstStyle/>
          <a:p>
            <a:r>
              <a:rPr lang="en-US" altLang="zh-CN"/>
              <a:t>strptime</a:t>
            </a:r>
            <a:r>
              <a:t>函数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D69A8D-68C4-4D4D-93F0-296626BB812F}"/>
              </a:ext>
            </a:extLst>
          </p:cNvPr>
          <p:cNvSpPr>
            <a:spLocks noGrp="1"/>
          </p:cNvSpPr>
          <p:nvPr>
            <p:ph idx="1"/>
          </p:nvPr>
        </p:nvSpPr>
        <p:spPr>
          <a:xfrm>
            <a:off x="423863" y="1754188"/>
            <a:ext cx="11107737" cy="4338637"/>
          </a:xfrm>
        </p:spPr>
        <p:txBody>
          <a:bodyPr/>
          <a:lstStyle/>
          <a:p>
            <a:pPr>
              <a:defRPr/>
            </a:pPr>
            <a:r>
              <a:rPr lang="en-US" altLang="zh-CN" dirty="0"/>
              <a:t># </a:t>
            </a:r>
            <a:r>
              <a:rPr lang="zh-CN" altLang="en-US" dirty="0"/>
              <a:t>时间变量的转换</a:t>
            </a:r>
          </a:p>
          <a:p>
            <a:pPr>
              <a:defRPr/>
            </a:pPr>
            <a:r>
              <a:rPr lang="en-US" altLang="zh-CN" dirty="0"/>
              <a:t># </a:t>
            </a:r>
            <a:r>
              <a:rPr lang="zh-CN" altLang="en-US" dirty="0"/>
              <a:t>沿用上例的数据</a:t>
            </a:r>
          </a:p>
          <a:p>
            <a:pPr>
              <a:defRPr/>
            </a:pPr>
            <a:r>
              <a:rPr lang="en-US" altLang="zh-CN" dirty="0"/>
              <a:t>x</a:t>
            </a:r>
          </a:p>
          <a:p>
            <a:pPr>
              <a:defRPr/>
            </a:pPr>
            <a:r>
              <a:rPr lang="en-US" altLang="zh-CN" dirty="0"/>
              <a:t>[1] "2016-02-08 10:07:52" "2016-08-07 19:33:02" </a:t>
            </a:r>
          </a:p>
          <a:p>
            <a:pPr>
              <a:defRPr/>
            </a:pPr>
            <a:r>
              <a:rPr lang="en-US" altLang="zh-CN" dirty="0"/>
              <a:t># </a:t>
            </a:r>
            <a:r>
              <a:rPr lang="zh-CN" altLang="en-US" dirty="0"/>
              <a:t>按年月日 时分秒的格式转换为时间变量</a:t>
            </a:r>
          </a:p>
          <a:p>
            <a:pPr>
              <a:defRPr/>
            </a:pPr>
            <a:r>
              <a:rPr lang="en-US" altLang="zh-CN" dirty="0"/>
              <a:t>(x &lt;- </a:t>
            </a:r>
            <a:r>
              <a:rPr lang="en-US" altLang="zh-CN" dirty="0" err="1"/>
              <a:t>strptime</a:t>
            </a:r>
            <a:r>
              <a:rPr lang="en-US" altLang="zh-CN" dirty="0"/>
              <a:t>(x, "%Y-%m-%d %H:%M:%S")) </a:t>
            </a:r>
          </a:p>
          <a:p>
            <a:pPr>
              <a:defRPr/>
            </a:pPr>
            <a:r>
              <a:rPr lang="en-US" altLang="zh-CN" dirty="0"/>
              <a:t>[1] "2016-02-08 10:07:52 CST" "2016-08-07 19:33:02 CST"</a:t>
            </a:r>
          </a:p>
          <a:p>
            <a:pPr marL="0" indent="0">
              <a:buFont typeface="Wingdings" pitchFamily="2" charset="2"/>
              <a:buNone/>
              <a:defRPr/>
            </a:pPr>
            <a:r>
              <a:rPr lang="zh-CN" altLang="en-US" dirty="0"/>
              <a:t>可以看出，</a:t>
            </a:r>
            <a:r>
              <a:rPr lang="en-US" altLang="zh-CN" dirty="0" err="1"/>
              <a:t>strptime</a:t>
            </a:r>
            <a:r>
              <a:rPr lang="zh-CN" altLang="en-US" dirty="0"/>
              <a:t>函数的格式与</a:t>
            </a:r>
            <a:r>
              <a:rPr lang="en-US" altLang="zh-CN" dirty="0" err="1"/>
              <a:t>as.POSIXlt</a:t>
            </a:r>
            <a:r>
              <a:rPr lang="zh-CN" altLang="en-US" dirty="0"/>
              <a:t>函数的格式略有不同。</a:t>
            </a:r>
          </a:p>
        </p:txBody>
      </p:sp>
      <p:sp>
        <p:nvSpPr>
          <p:cNvPr id="37891" name="标题 2">
            <a:extLst>
              <a:ext uri="{FF2B5EF4-FFF2-40B4-BE49-F238E27FC236}">
                <a16:creationId xmlns:a16="http://schemas.microsoft.com/office/drawing/2014/main" id="{6B93BF03-A027-477C-8585-EEE0BF648E9E}"/>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7892" name="内容占位符 3">
            <a:extLst>
              <a:ext uri="{FF2B5EF4-FFF2-40B4-BE49-F238E27FC236}">
                <a16:creationId xmlns:a16="http://schemas.microsoft.com/office/drawing/2014/main" id="{D22B57E7-C44C-4F1B-A24F-E5A5B1299213}"/>
              </a:ext>
            </a:extLst>
          </p:cNvPr>
          <p:cNvSpPr>
            <a:spLocks noGrp="1"/>
          </p:cNvSpPr>
          <p:nvPr>
            <p:ph idx="10"/>
          </p:nvPr>
        </p:nvSpPr>
        <p:spPr>
          <a:xfrm>
            <a:off x="423863" y="1138238"/>
            <a:ext cx="11107737" cy="427037"/>
          </a:xfrm>
        </p:spPr>
        <p:txBody>
          <a:bodyPr/>
          <a:lstStyle/>
          <a:p>
            <a:r>
              <a:rPr lang="en-US" altLang="zh-CN"/>
              <a:t>strptime</a:t>
            </a:r>
            <a:r>
              <a:t>函数示例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4FCEA3-E718-4479-BA22-EC54757D5F52}"/>
              </a:ext>
            </a:extLst>
          </p:cNvPr>
          <p:cNvSpPr>
            <a:spLocks noGrp="1"/>
          </p:cNvSpPr>
          <p:nvPr>
            <p:ph idx="1"/>
          </p:nvPr>
        </p:nvSpPr>
        <p:spPr>
          <a:xfrm>
            <a:off x="423863" y="1754188"/>
            <a:ext cx="11107737" cy="4338637"/>
          </a:xfrm>
        </p:spPr>
        <p:txBody>
          <a:bodyPr/>
          <a:lstStyle/>
          <a:p>
            <a:pPr>
              <a:defRPr/>
            </a:pPr>
            <a:r>
              <a:rPr lang="en-US" altLang="zh-CN" dirty="0"/>
              <a:t># </a:t>
            </a:r>
            <a:r>
              <a:rPr lang="zh-CN" altLang="en-US" dirty="0"/>
              <a:t>转化日期时间变量为字符串</a:t>
            </a:r>
          </a:p>
          <a:p>
            <a:pPr>
              <a:defRPr/>
            </a:pPr>
            <a:r>
              <a:rPr lang="en-US" altLang="zh-CN" dirty="0"/>
              <a:t># </a:t>
            </a:r>
            <a:r>
              <a:rPr lang="zh-CN" altLang="en-US" dirty="0"/>
              <a:t>使用上例的结果</a:t>
            </a:r>
          </a:p>
          <a:p>
            <a:pPr>
              <a:defRPr/>
            </a:pPr>
            <a:r>
              <a:rPr lang="en-US" altLang="zh-CN" dirty="0"/>
              <a:t>x</a:t>
            </a:r>
          </a:p>
          <a:p>
            <a:pPr>
              <a:defRPr/>
            </a:pPr>
            <a:r>
              <a:rPr lang="en-US" altLang="zh-CN" dirty="0"/>
              <a:t>[1] "2016-02-08 10:07:52 CST" "2016-08-07 19:33:02 CST"</a:t>
            </a:r>
          </a:p>
          <a:p>
            <a:pPr>
              <a:defRPr/>
            </a:pPr>
            <a:r>
              <a:rPr lang="en-US" altLang="zh-CN" dirty="0"/>
              <a:t># </a:t>
            </a:r>
            <a:r>
              <a:rPr lang="zh-CN" altLang="en-US" dirty="0"/>
              <a:t>输出的格式转换成</a:t>
            </a:r>
            <a:r>
              <a:rPr lang="en-US" altLang="zh-CN" dirty="0"/>
              <a:t>format</a:t>
            </a:r>
            <a:r>
              <a:rPr lang="zh-CN" altLang="en-US" dirty="0"/>
              <a:t>指定的格式</a:t>
            </a:r>
          </a:p>
          <a:p>
            <a:pPr>
              <a:defRPr/>
            </a:pPr>
            <a:r>
              <a:rPr lang="en-US" altLang="zh-CN" dirty="0" err="1"/>
              <a:t>strftime</a:t>
            </a:r>
            <a:r>
              <a:rPr lang="en-US" altLang="zh-CN" dirty="0"/>
              <a:t>(x, format = "%Y/%m/%d")  </a:t>
            </a:r>
          </a:p>
          <a:p>
            <a:pPr>
              <a:defRPr/>
            </a:pPr>
            <a:r>
              <a:rPr lang="en-US" altLang="zh-CN" dirty="0"/>
              <a:t>[1] "2016/02/08" "2016/08/07"</a:t>
            </a:r>
          </a:p>
          <a:p>
            <a:pPr marL="0" indent="0">
              <a:buFont typeface="Wingdings" pitchFamily="2" charset="2"/>
              <a:buNone/>
              <a:defRPr/>
            </a:pPr>
            <a:r>
              <a:rPr lang="en-US" altLang="zh-CN" dirty="0" err="1"/>
              <a:t>strftime</a:t>
            </a:r>
            <a:r>
              <a:rPr lang="zh-CN" altLang="en-US" dirty="0"/>
              <a:t>函数的作用与</a:t>
            </a:r>
            <a:r>
              <a:rPr lang="en-US" altLang="zh-CN" dirty="0" err="1"/>
              <a:t>strptime</a:t>
            </a:r>
            <a:r>
              <a:rPr lang="zh-CN" altLang="en-US" dirty="0"/>
              <a:t>函数相对应，</a:t>
            </a:r>
            <a:r>
              <a:rPr lang="en-US" altLang="zh-CN" dirty="0" err="1"/>
              <a:t>strftime</a:t>
            </a:r>
            <a:r>
              <a:rPr lang="zh-CN" altLang="en-US" dirty="0"/>
              <a:t>函数用于将时间变量按指定的格式转换为字符型日期值</a:t>
            </a:r>
          </a:p>
        </p:txBody>
      </p:sp>
      <p:sp>
        <p:nvSpPr>
          <p:cNvPr id="38915" name="标题 2">
            <a:extLst>
              <a:ext uri="{FF2B5EF4-FFF2-40B4-BE49-F238E27FC236}">
                <a16:creationId xmlns:a16="http://schemas.microsoft.com/office/drawing/2014/main" id="{AD439C55-A298-4B3B-8386-15A0AFA8D2FF}"/>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8916" name="内容占位符 3">
            <a:extLst>
              <a:ext uri="{FF2B5EF4-FFF2-40B4-BE49-F238E27FC236}">
                <a16:creationId xmlns:a16="http://schemas.microsoft.com/office/drawing/2014/main" id="{DB901712-1CF6-482E-8FBA-4F51427FFA39}"/>
              </a:ext>
            </a:extLst>
          </p:cNvPr>
          <p:cNvSpPr>
            <a:spLocks noGrp="1"/>
          </p:cNvSpPr>
          <p:nvPr>
            <p:ph idx="10"/>
          </p:nvPr>
        </p:nvSpPr>
        <p:spPr>
          <a:xfrm>
            <a:off x="423863" y="1138238"/>
            <a:ext cx="11107737" cy="427037"/>
          </a:xfrm>
        </p:spPr>
        <p:txBody>
          <a:bodyPr/>
          <a:lstStyle/>
          <a:p>
            <a:r>
              <a:rPr lang="en-US" altLang="zh-CN"/>
              <a:t>strftime</a:t>
            </a:r>
            <a:r>
              <a:t>函数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705B46-DD9A-47F7-B7CD-C8B0D88BE686}"/>
              </a:ext>
            </a:extLst>
          </p:cNvPr>
          <p:cNvSpPr>
            <a:spLocks noGrp="1"/>
          </p:cNvSpPr>
          <p:nvPr>
            <p:ph idx="1"/>
          </p:nvPr>
        </p:nvSpPr>
        <p:spPr>
          <a:xfrm>
            <a:off x="423863" y="1754188"/>
            <a:ext cx="11107737" cy="4338637"/>
          </a:xfrm>
        </p:spPr>
        <p:txBody>
          <a:bodyPr/>
          <a:lstStyle/>
          <a:p>
            <a:pPr>
              <a:defRPr/>
            </a:pPr>
            <a:r>
              <a:rPr lang="en-US" altLang="zh-CN" dirty="0"/>
              <a:t># </a:t>
            </a:r>
            <a:r>
              <a:rPr lang="zh-CN" altLang="en-US" dirty="0"/>
              <a:t>使用</a:t>
            </a:r>
            <a:r>
              <a:rPr lang="en-US" altLang="zh-CN" dirty="0"/>
              <a:t>format()</a:t>
            </a:r>
            <a:r>
              <a:rPr lang="zh-CN" altLang="en-US" dirty="0"/>
              <a:t>函数转换为字符串</a:t>
            </a:r>
          </a:p>
          <a:p>
            <a:pPr>
              <a:defRPr/>
            </a:pPr>
            <a:r>
              <a:rPr lang="en-US" altLang="zh-CN" dirty="0"/>
              <a:t># </a:t>
            </a:r>
            <a:r>
              <a:rPr lang="zh-CN" altLang="en-US" dirty="0"/>
              <a:t>使用和上例的同样的数据</a:t>
            </a:r>
          </a:p>
          <a:p>
            <a:pPr>
              <a:defRPr/>
            </a:pPr>
            <a:r>
              <a:rPr lang="en-US" altLang="zh-CN" dirty="0"/>
              <a:t>x</a:t>
            </a:r>
          </a:p>
          <a:p>
            <a:pPr>
              <a:defRPr/>
            </a:pPr>
            <a:r>
              <a:rPr lang="en-US" altLang="zh-CN" dirty="0"/>
              <a:t>[1] "2016-02-08 10:07:52 CST" "2016-08-07 19:33:02 CST"</a:t>
            </a:r>
          </a:p>
          <a:p>
            <a:pPr>
              <a:defRPr/>
            </a:pPr>
            <a:r>
              <a:rPr lang="en-US" altLang="zh-CN" dirty="0"/>
              <a:t># </a:t>
            </a:r>
            <a:r>
              <a:rPr lang="zh-CN" altLang="en-US" dirty="0"/>
              <a:t>输出的格式转换成</a:t>
            </a:r>
            <a:r>
              <a:rPr lang="en-US" altLang="zh-CN" dirty="0"/>
              <a:t>format</a:t>
            </a:r>
            <a:r>
              <a:rPr lang="zh-CN" altLang="en-US" dirty="0"/>
              <a:t>定义的格式</a:t>
            </a:r>
          </a:p>
          <a:p>
            <a:pPr>
              <a:defRPr/>
            </a:pPr>
            <a:r>
              <a:rPr lang="en-US" altLang="zh-CN" dirty="0"/>
              <a:t>format(</a:t>
            </a:r>
            <a:r>
              <a:rPr lang="en-US" altLang="zh-CN" dirty="0" err="1"/>
              <a:t>x,"%d</a:t>
            </a:r>
            <a:r>
              <a:rPr lang="en-US" altLang="zh-CN" dirty="0"/>
              <a:t>/%m/%Y")</a:t>
            </a:r>
          </a:p>
          <a:p>
            <a:pPr>
              <a:defRPr/>
            </a:pPr>
            <a:r>
              <a:rPr lang="en-US" altLang="zh-CN" dirty="0"/>
              <a:t>[1] "08/02/2016" "07/08/2016"</a:t>
            </a:r>
          </a:p>
          <a:p>
            <a:pPr marL="0" indent="0">
              <a:buFont typeface="Wingdings" pitchFamily="2" charset="2"/>
              <a:buNone/>
              <a:defRPr/>
            </a:pPr>
            <a:r>
              <a:rPr lang="zh-CN" altLang="en-US" dirty="0"/>
              <a:t>注意：</a:t>
            </a:r>
            <a:r>
              <a:rPr lang="en-US" altLang="zh-CN" dirty="0"/>
              <a:t>format</a:t>
            </a:r>
            <a:r>
              <a:rPr lang="zh-CN" altLang="en-US" dirty="0"/>
              <a:t>函数不仅限于将日期变量按格式转化为字符串，也可以将其他类型的变量转化为字符串。</a:t>
            </a:r>
          </a:p>
        </p:txBody>
      </p:sp>
      <p:sp>
        <p:nvSpPr>
          <p:cNvPr id="39939" name="标题 2">
            <a:extLst>
              <a:ext uri="{FF2B5EF4-FFF2-40B4-BE49-F238E27FC236}">
                <a16:creationId xmlns:a16="http://schemas.microsoft.com/office/drawing/2014/main" id="{EC81569A-98E9-42A7-A2D1-4ECCB7BB8408}"/>
              </a:ext>
            </a:extLst>
          </p:cNvPr>
          <p:cNvSpPr>
            <a:spLocks noGrp="1"/>
          </p:cNvSpPr>
          <p:nvPr>
            <p:ph type="title"/>
          </p:nvPr>
        </p:nvSpPr>
        <p:spPr>
          <a:xfrm>
            <a:off x="255588" y="358775"/>
            <a:ext cx="10972800" cy="528638"/>
          </a:xfrm>
        </p:spPr>
        <p:txBody>
          <a:bodyPr/>
          <a:lstStyle/>
          <a:p>
            <a:r>
              <a:rPr lang="zh-CN" altLang="en-US"/>
              <a:t>处理日期变量</a:t>
            </a:r>
          </a:p>
        </p:txBody>
      </p:sp>
      <p:sp>
        <p:nvSpPr>
          <p:cNvPr id="39940" name="内容占位符 3">
            <a:extLst>
              <a:ext uri="{FF2B5EF4-FFF2-40B4-BE49-F238E27FC236}">
                <a16:creationId xmlns:a16="http://schemas.microsoft.com/office/drawing/2014/main" id="{70A5169E-D7D6-4CFD-B501-648A571ED9F6}"/>
              </a:ext>
            </a:extLst>
          </p:cNvPr>
          <p:cNvSpPr>
            <a:spLocks noGrp="1"/>
          </p:cNvSpPr>
          <p:nvPr>
            <p:ph idx="10"/>
          </p:nvPr>
        </p:nvSpPr>
        <p:spPr>
          <a:xfrm>
            <a:off x="423863" y="1138238"/>
            <a:ext cx="11107737" cy="427037"/>
          </a:xfrm>
        </p:spPr>
        <p:txBody>
          <a:bodyPr/>
          <a:lstStyle/>
          <a:p>
            <a:r>
              <a:rPr lang="en-US" altLang="zh-CN"/>
              <a:t> format</a:t>
            </a:r>
            <a:r>
              <a:t>函数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a:extLst>
              <a:ext uri="{FF2B5EF4-FFF2-40B4-BE49-F238E27FC236}">
                <a16:creationId xmlns:a16="http://schemas.microsoft.com/office/drawing/2014/main" id="{9F24E4EE-4915-4F89-899B-7A0BDC05581C}"/>
              </a:ext>
            </a:extLst>
          </p:cNvPr>
          <p:cNvSpPr>
            <a:spLocks noGrp="1"/>
          </p:cNvSpPr>
          <p:nvPr>
            <p:ph idx="1"/>
          </p:nvPr>
        </p:nvSpPr>
        <p:spPr>
          <a:xfrm>
            <a:off x="423863" y="1196975"/>
            <a:ext cx="11107737" cy="5111750"/>
          </a:xfrm>
        </p:spPr>
        <p:txBody>
          <a:bodyPr/>
          <a:lstStyle/>
          <a:p>
            <a:pPr marL="361950" indent="-361950"/>
            <a:r>
              <a:rPr lang="en-US" altLang="zh-CN"/>
              <a:t># </a:t>
            </a:r>
            <a:r>
              <a:rPr lang="zh-CN" altLang="en-US"/>
              <a:t>示例数据</a:t>
            </a:r>
          </a:p>
          <a:p>
            <a:pPr marL="361950" indent="-361950"/>
            <a:r>
              <a:rPr lang="en-US" altLang="zh-CN"/>
              <a:t>data.iris &lt;- data.frame(Sepal.Length = c(5.1, 4.9, 4.7, 4.6), Sepal.Width = c(3.5, 3.0, 3.2, 3.1),Petal.Length = c(1.4, 1.4, 1.3, 1.5), Pe.tal.Width = rep(0.2, 4))</a:t>
            </a:r>
          </a:p>
          <a:p>
            <a:pPr marL="361950" indent="-361950"/>
            <a:r>
              <a:rPr lang="en-US" altLang="zh-CN"/>
              <a:t># </a:t>
            </a:r>
            <a:r>
              <a:rPr lang="zh-CN" altLang="en-US"/>
              <a:t>列索引</a:t>
            </a:r>
          </a:p>
          <a:p>
            <a:pPr marL="361950" indent="-361950"/>
            <a:r>
              <a:rPr lang="en-US" altLang="zh-CN"/>
              <a:t>data.iris[, 1]  # </a:t>
            </a:r>
            <a:r>
              <a:rPr lang="zh-CN" altLang="en-US"/>
              <a:t>索引第一列</a:t>
            </a:r>
          </a:p>
          <a:p>
            <a:pPr marL="361950" indent="-361950"/>
            <a:r>
              <a:rPr lang="en-US" altLang="zh-CN"/>
              <a:t>data.iris$Sepal.Length  # </a:t>
            </a:r>
            <a:r>
              <a:rPr lang="zh-CN" altLang="en-US"/>
              <a:t>按列的名称索引</a:t>
            </a:r>
          </a:p>
          <a:p>
            <a:pPr marL="361950" indent="-361950"/>
            <a:r>
              <a:rPr lang="en-US" altLang="zh-CN"/>
              <a:t>data.iris["Sepal.Length"]  # </a:t>
            </a:r>
            <a:r>
              <a:rPr lang="zh-CN" altLang="en-US"/>
              <a:t>按列的名称索引</a:t>
            </a:r>
          </a:p>
          <a:p>
            <a:pPr marL="361950" indent="-361950"/>
            <a:r>
              <a:rPr lang="en-US" altLang="zh-CN"/>
              <a:t># </a:t>
            </a:r>
            <a:r>
              <a:rPr lang="zh-CN" altLang="en-US"/>
              <a:t>行索引</a:t>
            </a:r>
          </a:p>
          <a:p>
            <a:pPr marL="361950" indent="-361950"/>
            <a:r>
              <a:rPr lang="en-US" altLang="zh-CN"/>
              <a:t>data.iris[1, ]  # </a:t>
            </a:r>
            <a:r>
              <a:rPr lang="zh-CN" altLang="en-US"/>
              <a:t>索引第一行</a:t>
            </a:r>
          </a:p>
          <a:p>
            <a:pPr marL="361950" indent="-361950"/>
            <a:r>
              <a:rPr lang="en-US" altLang="zh-CN"/>
              <a:t>data.iris[1:3, ]  # </a:t>
            </a:r>
            <a:r>
              <a:rPr lang="zh-CN" altLang="en-US"/>
              <a:t>索引第一至三行</a:t>
            </a:r>
          </a:p>
          <a:p>
            <a:pPr marL="361950" indent="-361950"/>
            <a:endParaRPr lang="zh-CN" altLang="en-US"/>
          </a:p>
          <a:p>
            <a:pPr marL="361950" indent="-361950"/>
            <a:endParaRPr lang="zh-CN" altLang="en-US"/>
          </a:p>
        </p:txBody>
      </p:sp>
      <p:sp>
        <p:nvSpPr>
          <p:cNvPr id="13315" name="标题 1">
            <a:extLst>
              <a:ext uri="{FF2B5EF4-FFF2-40B4-BE49-F238E27FC236}">
                <a16:creationId xmlns:a16="http://schemas.microsoft.com/office/drawing/2014/main" id="{F84F45E8-916C-448C-BCE0-75F4C0136DA1}"/>
              </a:ext>
            </a:extLst>
          </p:cNvPr>
          <p:cNvSpPr>
            <a:spLocks noGrp="1"/>
          </p:cNvSpPr>
          <p:nvPr>
            <p:ph type="title"/>
          </p:nvPr>
        </p:nvSpPr>
        <p:spPr>
          <a:xfrm>
            <a:off x="255588" y="358775"/>
            <a:ext cx="10972800" cy="528638"/>
          </a:xfrm>
        </p:spPr>
        <p:txBody>
          <a:bodyPr/>
          <a:lstStyle/>
          <a:p>
            <a:r>
              <a:rPr lang="zh-CN" altLang="en-US"/>
              <a:t>访问数据框变量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3">
            <a:extLst>
              <a:ext uri="{FF2B5EF4-FFF2-40B4-BE49-F238E27FC236}">
                <a16:creationId xmlns:a16="http://schemas.microsoft.com/office/drawing/2014/main" id="{B584FBA1-4875-4080-A6C0-1A59C034A9A3}"/>
              </a:ext>
            </a:extLst>
          </p:cNvPr>
          <p:cNvSpPr>
            <a:spLocks noGrp="1"/>
          </p:cNvSpPr>
          <p:nvPr>
            <p:ph idx="1"/>
          </p:nvPr>
        </p:nvSpPr>
        <p:spPr>
          <a:xfrm>
            <a:off x="423863" y="1123950"/>
            <a:ext cx="11107737" cy="4987925"/>
          </a:xfrm>
        </p:spPr>
        <p:txBody>
          <a:bodyPr/>
          <a:lstStyle/>
          <a:p>
            <a:pPr marL="271463" indent="-271463"/>
            <a:r>
              <a:rPr lang="en-US" altLang="zh-CN"/>
              <a:t>R</a:t>
            </a:r>
            <a:r>
              <a:rPr lang="zh-CN" altLang="en-US"/>
              <a:t>中涉及排序的基本函数有</a:t>
            </a:r>
            <a:r>
              <a:rPr lang="en-US" altLang="zh-CN"/>
              <a:t>order</a:t>
            </a:r>
            <a:r>
              <a:rPr lang="zh-CN" altLang="en-US"/>
              <a:t>、</a:t>
            </a:r>
            <a:r>
              <a:rPr lang="en-US" altLang="zh-CN"/>
              <a:t>sort</a:t>
            </a:r>
            <a:r>
              <a:rPr lang="zh-CN" altLang="en-US"/>
              <a:t>和</a:t>
            </a:r>
            <a:r>
              <a:rPr lang="en-US" altLang="zh-CN"/>
              <a:t>rank</a:t>
            </a:r>
            <a:r>
              <a:rPr lang="zh-CN" altLang="en-US"/>
              <a:t>三个。下面看下其基本用法：</a:t>
            </a:r>
          </a:p>
          <a:p>
            <a:pPr lvl="1">
              <a:buFont typeface="Arial" panose="020B0604020202020204" pitchFamily="34" charset="0"/>
              <a:buChar char="•"/>
            </a:pPr>
            <a:r>
              <a:rPr lang="en-US" altLang="zh-CN" sz="1800">
                <a:latin typeface="Lucida Console" panose="020B0609040504020204" pitchFamily="49" charset="0"/>
              </a:rPr>
              <a:t>sort(x, decreasing = FALSE,  ...)</a:t>
            </a:r>
          </a:p>
          <a:p>
            <a:pPr lvl="1">
              <a:buFont typeface="Arial" panose="020B0604020202020204" pitchFamily="34" charset="0"/>
              <a:buChar char="•"/>
            </a:pPr>
            <a:r>
              <a:rPr lang="en-US" altLang="zh-CN" sz="1800">
                <a:latin typeface="Lucida Console" panose="020B0609040504020204" pitchFamily="49" charset="0"/>
              </a:rPr>
              <a:t>order(...,  na.last = TRUE, decreasing = FALSE)</a:t>
            </a:r>
          </a:p>
          <a:p>
            <a:pPr lvl="1">
              <a:buFont typeface="Arial" panose="020B0604020202020204" pitchFamily="34" charset="0"/>
              <a:buChar char="•"/>
            </a:pPr>
            <a:r>
              <a:rPr lang="en-US" altLang="zh-CN" sz="1800">
                <a:latin typeface="Lucida Console" panose="020B0609040504020204" pitchFamily="49" charset="0"/>
              </a:rPr>
              <a:t>rank(x, na.last = TRUE, ties.method = c("average",  "first",  "random",  "max", "min")) </a:t>
            </a:r>
          </a:p>
          <a:p>
            <a:pPr marL="271463" indent="-271463"/>
            <a:r>
              <a:rPr lang="en-US" altLang="zh-CN"/>
              <a:t>x</a:t>
            </a:r>
            <a:r>
              <a:rPr lang="zh-CN" altLang="en-US"/>
              <a:t>表示需要排序的数据，</a:t>
            </a:r>
            <a:r>
              <a:rPr lang="en-US" altLang="zh-CN"/>
              <a:t>decreasing</a:t>
            </a:r>
            <a:r>
              <a:rPr lang="zh-CN" altLang="en-US"/>
              <a:t>表示是否按降序排序数据，</a:t>
            </a:r>
            <a:r>
              <a:rPr lang="en-US" altLang="zh-CN"/>
              <a:t>method</a:t>
            </a:r>
            <a:r>
              <a:rPr lang="zh-CN" altLang="en-US"/>
              <a:t>表示所使用的排序算法，</a:t>
            </a:r>
            <a:r>
              <a:rPr lang="en-US" altLang="zh-CN"/>
              <a:t>na.last</a:t>
            </a:r>
            <a:r>
              <a:rPr lang="zh-CN" altLang="en-US"/>
              <a:t>用来说明如何处理</a:t>
            </a:r>
            <a:r>
              <a:rPr lang="en-US" altLang="zh-CN"/>
              <a:t>NA</a:t>
            </a:r>
            <a:r>
              <a:rPr lang="zh-CN" altLang="en-US"/>
              <a:t>值，如果为</a:t>
            </a:r>
            <a:r>
              <a:rPr lang="en-US" altLang="zh-CN"/>
              <a:t>FALSE</a:t>
            </a:r>
            <a:r>
              <a:rPr lang="zh-CN" altLang="en-US"/>
              <a:t>，则会删除这些值，如果为</a:t>
            </a:r>
            <a:r>
              <a:rPr lang="en-US" altLang="zh-CN"/>
              <a:t>TRUE</a:t>
            </a:r>
            <a:r>
              <a:rPr lang="zh-CN" altLang="en-US"/>
              <a:t>，就会把这些值放到最后。</a:t>
            </a:r>
          </a:p>
          <a:p>
            <a:pPr marL="271463" indent="-271463"/>
            <a:endParaRPr lang="zh-CN" altLang="en-US"/>
          </a:p>
        </p:txBody>
      </p:sp>
      <p:sp>
        <p:nvSpPr>
          <p:cNvPr id="40963" name="标题 1">
            <a:extLst>
              <a:ext uri="{FF2B5EF4-FFF2-40B4-BE49-F238E27FC236}">
                <a16:creationId xmlns:a16="http://schemas.microsoft.com/office/drawing/2014/main" id="{4AD72B4D-F07D-496C-B3A6-BCF9B05C7478}"/>
              </a:ext>
            </a:extLst>
          </p:cNvPr>
          <p:cNvSpPr>
            <a:spLocks noGrp="1" noChangeArrowheads="1"/>
          </p:cNvSpPr>
          <p:nvPr>
            <p:ph type="title"/>
          </p:nvPr>
        </p:nvSpPr>
        <p:spPr>
          <a:xfrm>
            <a:off x="255588" y="358775"/>
            <a:ext cx="10972800" cy="528638"/>
          </a:xfrm>
        </p:spPr>
        <p:txBody>
          <a:bodyPr/>
          <a:lstStyle/>
          <a:p>
            <a:r>
              <a:rPr lang="zh-CN" altLang="en-US">
                <a:latin typeface="微软雅黑" panose="020B0503020204020204" pitchFamily="34" charset="-122"/>
              </a:rPr>
              <a:t>数据排序</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1A3CCDC-885F-4364-B264-6C3AC56F80C8}"/>
              </a:ext>
            </a:extLst>
          </p:cNvPr>
          <p:cNvGraphicFramePr>
            <a:graphicFrameLocks noGrp="1"/>
          </p:cNvGraphicFramePr>
          <p:nvPr>
            <p:ph idx="1"/>
          </p:nvPr>
        </p:nvGraphicFramePr>
        <p:xfrm>
          <a:off x="2279650" y="1700213"/>
          <a:ext cx="7129463" cy="4686300"/>
        </p:xfrm>
        <a:graphic>
          <a:graphicData uri="http://schemas.openxmlformats.org/drawingml/2006/table">
            <a:tbl>
              <a:tblPr firstRow="1" firstCol="1" bandRow="1">
                <a:tableStyleId>{5C22544A-7EE6-4342-B048-85BDC9FD1C3A}</a:tableStyleId>
              </a:tblPr>
              <a:tblGrid>
                <a:gridCol w="3601151">
                  <a:extLst>
                    <a:ext uri="{9D8B030D-6E8A-4147-A177-3AD203B41FA5}">
                      <a16:colId xmlns:a16="http://schemas.microsoft.com/office/drawing/2014/main" val="20000"/>
                    </a:ext>
                  </a:extLst>
                </a:gridCol>
                <a:gridCol w="3528312">
                  <a:extLst>
                    <a:ext uri="{9D8B030D-6E8A-4147-A177-3AD203B41FA5}">
                      <a16:colId xmlns:a16="http://schemas.microsoft.com/office/drawing/2014/main" val="20001"/>
                    </a:ext>
                  </a:extLst>
                </a:gridCol>
              </a:tblGrid>
              <a:tr h="426842">
                <a:tc>
                  <a:txBody>
                    <a:bodyPr/>
                    <a:lstStyle/>
                    <a:p>
                      <a:pPr indent="127000" algn="ctr">
                        <a:lnSpc>
                          <a:spcPct val="150000"/>
                        </a:lnSpc>
                        <a:spcAft>
                          <a:spcPts val="0"/>
                        </a:spcAft>
                      </a:pPr>
                      <a:r>
                        <a:rPr lang="zh-CN" sz="1800" kern="100" dirty="0">
                          <a:effectLst/>
                        </a:rPr>
                        <a:t>参数</a:t>
                      </a:r>
                      <a:endParaRPr lang="zh-CN" sz="1800" kern="100" dirty="0">
                        <a:effectLst/>
                        <a:latin typeface="Times New Roman"/>
                        <a:ea typeface="宋体"/>
                        <a:cs typeface="Times New Roman"/>
                      </a:endParaRPr>
                    </a:p>
                  </a:txBody>
                  <a:tcPr marL="68586" marR="68586" marT="0" marB="0" anchor="ctr"/>
                </a:tc>
                <a:tc>
                  <a:txBody>
                    <a:bodyPr/>
                    <a:lstStyle/>
                    <a:p>
                      <a:pPr indent="127000" algn="ctr">
                        <a:lnSpc>
                          <a:spcPct val="150000"/>
                        </a:lnSpc>
                        <a:spcAft>
                          <a:spcPts val="0"/>
                        </a:spcAft>
                      </a:pPr>
                      <a:r>
                        <a:rPr lang="zh-CN" sz="1800" kern="100">
                          <a:effectLst/>
                        </a:rPr>
                        <a:t>描述</a:t>
                      </a:r>
                      <a:endParaRPr lang="zh-CN" sz="1800" kern="10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0"/>
                  </a:ext>
                </a:extLst>
              </a:tr>
              <a:tr h="426842">
                <a:tc>
                  <a:txBody>
                    <a:bodyPr/>
                    <a:lstStyle/>
                    <a:p>
                      <a:pPr indent="127000" algn="ctr">
                        <a:lnSpc>
                          <a:spcPct val="150000"/>
                        </a:lnSpc>
                        <a:spcAft>
                          <a:spcPts val="0"/>
                        </a:spcAft>
                      </a:pPr>
                      <a:r>
                        <a:rPr lang="en-US" sz="1800" kern="100" dirty="0">
                          <a:effectLst/>
                        </a:rPr>
                        <a:t>x</a:t>
                      </a:r>
                      <a:endParaRPr lang="zh-CN" sz="1800" kern="100" dirty="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800" kern="100" dirty="0">
                          <a:effectLst/>
                        </a:rPr>
                        <a:t>表示需要排序的数据集。</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1"/>
                  </a:ext>
                </a:extLst>
              </a:tr>
              <a:tr h="2469106">
                <a:tc>
                  <a:txBody>
                    <a:bodyPr/>
                    <a:lstStyle/>
                    <a:p>
                      <a:pPr indent="127000" algn="ctr">
                        <a:lnSpc>
                          <a:spcPct val="150000"/>
                        </a:lnSpc>
                        <a:spcAft>
                          <a:spcPts val="0"/>
                        </a:spcAft>
                      </a:pPr>
                      <a:r>
                        <a:rPr lang="en-US" sz="1800" kern="100">
                          <a:effectLst/>
                        </a:rPr>
                        <a:t>na.last</a:t>
                      </a:r>
                      <a:endParaRPr lang="zh-CN" sz="18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800" kern="100" dirty="0">
                          <a:effectLst/>
                        </a:rPr>
                        <a:t>设定对数据集中缺失值的处理，</a:t>
                      </a:r>
                      <a:r>
                        <a:rPr lang="en-US" sz="1800" kern="100" dirty="0" err="1">
                          <a:effectLst/>
                        </a:rPr>
                        <a:t>na.last</a:t>
                      </a:r>
                      <a:r>
                        <a:rPr lang="en-US" sz="1800" kern="100" dirty="0">
                          <a:effectLst/>
                        </a:rPr>
                        <a:t>=NA</a:t>
                      </a:r>
                      <a:r>
                        <a:rPr lang="zh-CN" sz="1800" kern="100" dirty="0">
                          <a:effectLst/>
                        </a:rPr>
                        <a:t>（默认）表示在排序结果中缺失值将被删除。</a:t>
                      </a:r>
                      <a:r>
                        <a:rPr lang="en-US" sz="1800" kern="100" dirty="0" err="1">
                          <a:effectLst/>
                        </a:rPr>
                        <a:t>na.last</a:t>
                      </a:r>
                      <a:r>
                        <a:rPr lang="en-US" sz="1800" kern="100" dirty="0">
                          <a:effectLst/>
                        </a:rPr>
                        <a:t>=TRUE</a:t>
                      </a:r>
                      <a:r>
                        <a:rPr lang="zh-CN" sz="1800" kern="100" dirty="0">
                          <a:effectLst/>
                        </a:rPr>
                        <a:t>表示将数据缺失值放在最后，</a:t>
                      </a:r>
                      <a:r>
                        <a:rPr lang="en-US" sz="1800" kern="100" dirty="0" err="1">
                          <a:effectLst/>
                        </a:rPr>
                        <a:t>na.last</a:t>
                      </a:r>
                      <a:r>
                        <a:rPr lang="en-US" sz="1800" kern="100" dirty="0">
                          <a:effectLst/>
                        </a:rPr>
                        <a:t>=FALSE</a:t>
                      </a:r>
                      <a:r>
                        <a:rPr lang="zh-CN" sz="1800" kern="100" dirty="0">
                          <a:effectLst/>
                        </a:rPr>
                        <a:t>表示将数据缺失值放在前面。</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2"/>
                  </a:ext>
                </a:extLst>
              </a:tr>
              <a:tr h="1363510">
                <a:tc>
                  <a:txBody>
                    <a:bodyPr/>
                    <a:lstStyle/>
                    <a:p>
                      <a:pPr indent="127000" algn="ctr">
                        <a:lnSpc>
                          <a:spcPct val="150000"/>
                        </a:lnSpc>
                        <a:spcAft>
                          <a:spcPts val="0"/>
                        </a:spcAft>
                      </a:pPr>
                      <a:r>
                        <a:rPr lang="en-US" sz="1800" kern="100">
                          <a:effectLst/>
                        </a:rPr>
                        <a:t>decreasing</a:t>
                      </a:r>
                      <a:endParaRPr lang="zh-CN" sz="18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en-US" sz="1800" kern="100" dirty="0">
                          <a:effectLst/>
                        </a:rPr>
                        <a:t>decreasing = FALSE</a:t>
                      </a:r>
                      <a:r>
                        <a:rPr lang="zh-CN" sz="1800" kern="100" dirty="0">
                          <a:effectLst/>
                        </a:rPr>
                        <a:t>表示按从小到大的顺序进行排序，</a:t>
                      </a:r>
                      <a:r>
                        <a:rPr lang="en-US" sz="1800" kern="100" dirty="0">
                          <a:effectLst/>
                        </a:rPr>
                        <a:t>decreasing =TRUE</a:t>
                      </a:r>
                      <a:r>
                        <a:rPr lang="zh-CN" sz="1800" kern="100" dirty="0">
                          <a:effectLst/>
                        </a:rPr>
                        <a:t>表示按从大到小的顺序排序。</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3"/>
                  </a:ext>
                </a:extLst>
              </a:tr>
            </a:tbl>
          </a:graphicData>
        </a:graphic>
      </p:graphicFrame>
      <p:sp>
        <p:nvSpPr>
          <p:cNvPr id="42003" name="标题 2">
            <a:extLst>
              <a:ext uri="{FF2B5EF4-FFF2-40B4-BE49-F238E27FC236}">
                <a16:creationId xmlns:a16="http://schemas.microsoft.com/office/drawing/2014/main" id="{D72EE38A-C9ED-426A-AA14-E089048C8B23}"/>
              </a:ext>
            </a:extLst>
          </p:cNvPr>
          <p:cNvSpPr>
            <a:spLocks noGrp="1"/>
          </p:cNvSpPr>
          <p:nvPr>
            <p:ph type="title"/>
          </p:nvPr>
        </p:nvSpPr>
        <p:spPr>
          <a:xfrm>
            <a:off x="255588" y="358775"/>
            <a:ext cx="10972800" cy="528638"/>
          </a:xfrm>
        </p:spPr>
        <p:txBody>
          <a:bodyPr/>
          <a:lstStyle/>
          <a:p>
            <a:r>
              <a:rPr lang="zh-CN" altLang="en-US"/>
              <a:t>数据排序</a:t>
            </a:r>
          </a:p>
        </p:txBody>
      </p:sp>
      <p:sp>
        <p:nvSpPr>
          <p:cNvPr id="42004" name="内容占位符 3">
            <a:extLst>
              <a:ext uri="{FF2B5EF4-FFF2-40B4-BE49-F238E27FC236}">
                <a16:creationId xmlns:a16="http://schemas.microsoft.com/office/drawing/2014/main" id="{BCF26586-33DC-4603-8A70-703701E28142}"/>
              </a:ext>
            </a:extLst>
          </p:cNvPr>
          <p:cNvSpPr>
            <a:spLocks noGrp="1"/>
          </p:cNvSpPr>
          <p:nvPr>
            <p:ph idx="10"/>
          </p:nvPr>
        </p:nvSpPr>
        <p:spPr>
          <a:xfrm>
            <a:off x="423863" y="1138238"/>
            <a:ext cx="11107737" cy="427037"/>
          </a:xfrm>
        </p:spPr>
        <p:txBody>
          <a:bodyPr/>
          <a:lstStyle/>
          <a:p>
            <a:r>
              <a:rPr lang="en-US" altLang="zh-CN"/>
              <a:t>sort</a:t>
            </a:r>
            <a:r>
              <a:t>函数：对向量进行排序，返回的结果是经过排序后的向量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CDB38736-192A-40F5-B937-6C34E5570A33}"/>
              </a:ext>
            </a:extLst>
          </p:cNvPr>
          <p:cNvGraphicFramePr>
            <a:graphicFrameLocks noGrp="1"/>
          </p:cNvGraphicFramePr>
          <p:nvPr>
            <p:ph idx="1"/>
          </p:nvPr>
        </p:nvGraphicFramePr>
        <p:xfrm>
          <a:off x="982663" y="1700213"/>
          <a:ext cx="9793287" cy="4545012"/>
        </p:xfrm>
        <a:graphic>
          <a:graphicData uri="http://schemas.openxmlformats.org/drawingml/2006/table">
            <a:tbl>
              <a:tblPr firstRow="1" firstCol="1" bandRow="1">
                <a:tableStyleId>{5C22544A-7EE6-4342-B048-85BDC9FD1C3A}</a:tableStyleId>
              </a:tblPr>
              <a:tblGrid>
                <a:gridCol w="2137971">
                  <a:extLst>
                    <a:ext uri="{9D8B030D-6E8A-4147-A177-3AD203B41FA5}">
                      <a16:colId xmlns:a16="http://schemas.microsoft.com/office/drawing/2014/main" val="20000"/>
                    </a:ext>
                  </a:extLst>
                </a:gridCol>
                <a:gridCol w="7655316">
                  <a:extLst>
                    <a:ext uri="{9D8B030D-6E8A-4147-A177-3AD203B41FA5}">
                      <a16:colId xmlns:a16="http://schemas.microsoft.com/office/drawing/2014/main" val="20001"/>
                    </a:ext>
                  </a:extLst>
                </a:gridCol>
              </a:tblGrid>
              <a:tr h="411506">
                <a:tc>
                  <a:txBody>
                    <a:bodyPr/>
                    <a:lstStyle/>
                    <a:p>
                      <a:pPr indent="127000" algn="ctr">
                        <a:lnSpc>
                          <a:spcPct val="150000"/>
                        </a:lnSpc>
                        <a:spcAft>
                          <a:spcPts val="0"/>
                        </a:spcAft>
                      </a:pPr>
                      <a:r>
                        <a:rPr lang="zh-CN" sz="1800" kern="100" dirty="0">
                          <a:effectLst/>
                        </a:rPr>
                        <a:t>参数</a:t>
                      </a:r>
                      <a:endParaRPr lang="zh-CN" sz="1800" kern="100" dirty="0">
                        <a:effectLst/>
                        <a:latin typeface="Times New Roman"/>
                        <a:ea typeface="宋体"/>
                        <a:cs typeface="Times New Roman"/>
                      </a:endParaRPr>
                    </a:p>
                  </a:txBody>
                  <a:tcPr marL="68581" marR="68581" marT="0" marB="0" anchor="ctr"/>
                </a:tc>
                <a:tc>
                  <a:txBody>
                    <a:bodyPr/>
                    <a:lstStyle/>
                    <a:p>
                      <a:pPr indent="127000" algn="ctr">
                        <a:lnSpc>
                          <a:spcPct val="150000"/>
                        </a:lnSpc>
                        <a:spcAft>
                          <a:spcPts val="0"/>
                        </a:spcAft>
                      </a:pPr>
                      <a:r>
                        <a:rPr lang="zh-CN" sz="1800" kern="100">
                          <a:effectLst/>
                        </a:rPr>
                        <a:t>描述</a:t>
                      </a:r>
                      <a:endParaRPr lang="zh-CN" sz="1800" kern="100">
                        <a:effectLst/>
                        <a:latin typeface="Times New Roman"/>
                        <a:ea typeface="宋体"/>
                        <a:cs typeface="Times New Roman"/>
                      </a:endParaRPr>
                    </a:p>
                  </a:txBody>
                  <a:tcPr marL="68581" marR="68581" marT="0" marB="0" anchor="ctr"/>
                </a:tc>
                <a:extLst>
                  <a:ext uri="{0D108BD9-81ED-4DB2-BD59-A6C34878D82A}">
                    <a16:rowId xmlns:a16="http://schemas.microsoft.com/office/drawing/2014/main" val="10000"/>
                  </a:ext>
                </a:extLst>
              </a:tr>
              <a:tr h="411506">
                <a:tc>
                  <a:txBody>
                    <a:bodyPr/>
                    <a:lstStyle/>
                    <a:p>
                      <a:pPr indent="127000" algn="ctr">
                        <a:lnSpc>
                          <a:spcPct val="150000"/>
                        </a:lnSpc>
                        <a:spcAft>
                          <a:spcPts val="0"/>
                        </a:spcAft>
                      </a:pPr>
                      <a:r>
                        <a:rPr lang="en-US" sz="1800" kern="100" dirty="0">
                          <a:effectLst/>
                        </a:rPr>
                        <a:t>x</a:t>
                      </a:r>
                      <a:endParaRPr lang="zh-CN" sz="1800" kern="100" dirty="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800" kern="100">
                          <a:effectLst/>
                        </a:rPr>
                        <a:t>表示需要排序的数据集。</a:t>
                      </a:r>
                      <a:endParaRPr lang="zh-CN" sz="1800" kern="100">
                        <a:effectLst/>
                        <a:latin typeface="Times New Roman"/>
                        <a:ea typeface="宋体"/>
                        <a:cs typeface="Times New Roman"/>
                      </a:endParaRPr>
                    </a:p>
                  </a:txBody>
                  <a:tcPr marL="68581" marR="68581" marT="0" marB="0"/>
                </a:tc>
                <a:extLst>
                  <a:ext uri="{0D108BD9-81ED-4DB2-BD59-A6C34878D82A}">
                    <a16:rowId xmlns:a16="http://schemas.microsoft.com/office/drawing/2014/main" val="10001"/>
                  </a:ext>
                </a:extLst>
              </a:tr>
              <a:tr h="1252965">
                <a:tc>
                  <a:txBody>
                    <a:bodyPr/>
                    <a:lstStyle/>
                    <a:p>
                      <a:pPr indent="127000" algn="ctr">
                        <a:lnSpc>
                          <a:spcPct val="150000"/>
                        </a:lnSpc>
                        <a:spcAft>
                          <a:spcPts val="0"/>
                        </a:spcAft>
                      </a:pPr>
                      <a:r>
                        <a:rPr lang="en-US" sz="1800" kern="100" dirty="0" err="1">
                          <a:effectLst/>
                        </a:rPr>
                        <a:t>na.last</a:t>
                      </a:r>
                      <a:endParaRPr lang="zh-CN" sz="1800" kern="100" dirty="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800" kern="100" dirty="0">
                          <a:effectLst/>
                        </a:rPr>
                        <a:t>设定对数据集中缺失值的处理，</a:t>
                      </a:r>
                      <a:r>
                        <a:rPr lang="en-US" sz="1800" kern="100" dirty="0" err="1">
                          <a:effectLst/>
                        </a:rPr>
                        <a:t>na.last</a:t>
                      </a:r>
                      <a:r>
                        <a:rPr lang="en-US" sz="1800" kern="100" dirty="0">
                          <a:effectLst/>
                        </a:rPr>
                        <a:t>=NA</a:t>
                      </a:r>
                      <a:r>
                        <a:rPr lang="zh-CN" sz="1800" kern="100" dirty="0">
                          <a:effectLst/>
                        </a:rPr>
                        <a:t>（默认）表示在排序结果中缺失值将被删除。</a:t>
                      </a:r>
                      <a:r>
                        <a:rPr lang="en-US" sz="1800" kern="100" dirty="0" err="1">
                          <a:effectLst/>
                        </a:rPr>
                        <a:t>na.last</a:t>
                      </a:r>
                      <a:r>
                        <a:rPr lang="en-US" sz="1800" kern="100" dirty="0">
                          <a:effectLst/>
                        </a:rPr>
                        <a:t>=TRUE</a:t>
                      </a:r>
                      <a:r>
                        <a:rPr lang="zh-CN" sz="1800" kern="100" dirty="0">
                          <a:effectLst/>
                        </a:rPr>
                        <a:t>表示将数据缺失值放在最后，</a:t>
                      </a:r>
                      <a:r>
                        <a:rPr lang="en-US" sz="1800" kern="100" dirty="0" err="1">
                          <a:effectLst/>
                        </a:rPr>
                        <a:t>na.last</a:t>
                      </a:r>
                      <a:r>
                        <a:rPr lang="en-US" sz="1800" kern="100" dirty="0">
                          <a:effectLst/>
                        </a:rPr>
                        <a:t>=FALSE</a:t>
                      </a:r>
                      <a:r>
                        <a:rPr lang="zh-CN" sz="1800" kern="100" dirty="0">
                          <a:effectLst/>
                        </a:rPr>
                        <a:t>表示将数据缺失值放在前面。</a:t>
                      </a:r>
                      <a:endParaRPr lang="zh-CN" sz="1800" kern="100" dirty="0">
                        <a:effectLst/>
                        <a:latin typeface="Times New Roman"/>
                        <a:ea typeface="宋体"/>
                        <a:cs typeface="Times New Roman"/>
                      </a:endParaRPr>
                    </a:p>
                  </a:txBody>
                  <a:tcPr marL="68581" marR="68581" marT="0" marB="0"/>
                </a:tc>
                <a:extLst>
                  <a:ext uri="{0D108BD9-81ED-4DB2-BD59-A6C34878D82A}">
                    <a16:rowId xmlns:a16="http://schemas.microsoft.com/office/drawing/2014/main" val="10002"/>
                  </a:ext>
                </a:extLst>
              </a:tr>
              <a:tr h="2469035">
                <a:tc>
                  <a:txBody>
                    <a:bodyPr/>
                    <a:lstStyle/>
                    <a:p>
                      <a:pPr indent="127000" algn="ctr">
                        <a:lnSpc>
                          <a:spcPct val="150000"/>
                        </a:lnSpc>
                        <a:spcAft>
                          <a:spcPts val="0"/>
                        </a:spcAft>
                      </a:pPr>
                      <a:r>
                        <a:rPr lang="en-US" sz="1800" kern="100">
                          <a:effectLst/>
                        </a:rPr>
                        <a:t>ties.method</a:t>
                      </a:r>
                      <a:endParaRPr lang="zh-CN" sz="1800" kern="10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en-US" sz="1800" kern="100" dirty="0" err="1">
                          <a:effectLst/>
                        </a:rPr>
                        <a:t>ties.method</a:t>
                      </a:r>
                      <a:r>
                        <a:rPr lang="zh-CN" sz="1800" kern="100" dirty="0">
                          <a:effectLst/>
                        </a:rPr>
                        <a:t>用于设定对数据集中重复数据的秩的处理方式，</a:t>
                      </a:r>
                      <a:r>
                        <a:rPr lang="en-US" sz="1800" kern="100" dirty="0" err="1">
                          <a:effectLst/>
                        </a:rPr>
                        <a:t>ties.method</a:t>
                      </a:r>
                      <a:r>
                        <a:rPr lang="en-US" sz="1800" kern="100" dirty="0">
                          <a:effectLst/>
                        </a:rPr>
                        <a:t> = "average"</a:t>
                      </a:r>
                      <a:r>
                        <a:rPr lang="zh-CN" sz="1800" kern="100" dirty="0">
                          <a:effectLst/>
                        </a:rPr>
                        <a:t>表示对重复数据的秩取平均值作为这几个数据共同的秩，</a:t>
                      </a:r>
                      <a:r>
                        <a:rPr lang="en-US" sz="1800" kern="100" dirty="0" err="1">
                          <a:effectLst/>
                        </a:rPr>
                        <a:t>ties.method</a:t>
                      </a:r>
                      <a:r>
                        <a:rPr lang="en-US" sz="1800" kern="100" dirty="0">
                          <a:effectLst/>
                        </a:rPr>
                        <a:t> = "first"</a:t>
                      </a:r>
                      <a:r>
                        <a:rPr lang="zh-CN" sz="1800" kern="100" dirty="0">
                          <a:effectLst/>
                        </a:rPr>
                        <a:t>表示重复数据中的位于前面的数据的秩取小，位于后边的依次递增，“</a:t>
                      </a:r>
                      <a:r>
                        <a:rPr lang="en-US" sz="1800" kern="100" dirty="0">
                          <a:effectLst/>
                        </a:rPr>
                        <a:t>random</a:t>
                      </a:r>
                      <a:r>
                        <a:rPr lang="zh-CN" sz="1800" kern="100" dirty="0">
                          <a:effectLst/>
                        </a:rPr>
                        <a:t>”表示随机定义重复数据的秩，“</a:t>
                      </a:r>
                      <a:r>
                        <a:rPr lang="en-US" sz="1800" kern="100" dirty="0">
                          <a:effectLst/>
                        </a:rPr>
                        <a:t>max</a:t>
                      </a:r>
                      <a:r>
                        <a:rPr lang="zh-CN" sz="1800" kern="100" dirty="0">
                          <a:effectLst/>
                        </a:rPr>
                        <a:t>”表示以重复数据可能对应的最大秩作为这几个数据共同的秩，“</a:t>
                      </a:r>
                      <a:r>
                        <a:rPr lang="en-US" sz="1800" kern="100" dirty="0">
                          <a:effectLst/>
                        </a:rPr>
                        <a:t>min</a:t>
                      </a:r>
                      <a:r>
                        <a:rPr lang="zh-CN" sz="1800" kern="100" dirty="0">
                          <a:effectLst/>
                        </a:rPr>
                        <a:t>”表示以重复数据可能对应的最小秩作为这几个数据共同的秩。</a:t>
                      </a:r>
                      <a:endParaRPr lang="zh-CN" sz="1800" kern="100" dirty="0">
                        <a:effectLst/>
                        <a:latin typeface="Times New Roman"/>
                        <a:ea typeface="宋体"/>
                        <a:cs typeface="Times New Roman"/>
                      </a:endParaRPr>
                    </a:p>
                  </a:txBody>
                  <a:tcPr marL="68581" marR="68581" marT="0" marB="0"/>
                </a:tc>
                <a:extLst>
                  <a:ext uri="{0D108BD9-81ED-4DB2-BD59-A6C34878D82A}">
                    <a16:rowId xmlns:a16="http://schemas.microsoft.com/office/drawing/2014/main" val="10003"/>
                  </a:ext>
                </a:extLst>
              </a:tr>
            </a:tbl>
          </a:graphicData>
        </a:graphic>
      </p:graphicFrame>
      <p:sp>
        <p:nvSpPr>
          <p:cNvPr id="43027" name="标题 2">
            <a:extLst>
              <a:ext uri="{FF2B5EF4-FFF2-40B4-BE49-F238E27FC236}">
                <a16:creationId xmlns:a16="http://schemas.microsoft.com/office/drawing/2014/main" id="{24FE7D79-018D-44F7-B7E9-7A375FCD0FEE}"/>
              </a:ext>
            </a:extLst>
          </p:cNvPr>
          <p:cNvSpPr>
            <a:spLocks noGrp="1"/>
          </p:cNvSpPr>
          <p:nvPr>
            <p:ph type="title"/>
          </p:nvPr>
        </p:nvSpPr>
        <p:spPr>
          <a:xfrm>
            <a:off x="255588" y="358775"/>
            <a:ext cx="10972800" cy="528638"/>
          </a:xfrm>
        </p:spPr>
        <p:txBody>
          <a:bodyPr/>
          <a:lstStyle/>
          <a:p>
            <a:r>
              <a:rPr lang="zh-CN" altLang="en-US"/>
              <a:t>数据排序</a:t>
            </a:r>
          </a:p>
        </p:txBody>
      </p:sp>
      <p:sp>
        <p:nvSpPr>
          <p:cNvPr id="43028" name="内容占位符 3">
            <a:extLst>
              <a:ext uri="{FF2B5EF4-FFF2-40B4-BE49-F238E27FC236}">
                <a16:creationId xmlns:a16="http://schemas.microsoft.com/office/drawing/2014/main" id="{92E433E3-BD4E-4187-90F4-23440FE0357E}"/>
              </a:ext>
            </a:extLst>
          </p:cNvPr>
          <p:cNvSpPr>
            <a:spLocks noGrp="1"/>
          </p:cNvSpPr>
          <p:nvPr>
            <p:ph idx="10"/>
          </p:nvPr>
        </p:nvSpPr>
        <p:spPr>
          <a:xfrm>
            <a:off x="423863" y="1138238"/>
            <a:ext cx="11107737" cy="427037"/>
          </a:xfrm>
        </p:spPr>
        <p:txBody>
          <a:bodyPr/>
          <a:lstStyle/>
          <a:p>
            <a:r>
              <a:rPr lang="en-US" altLang="zh-CN"/>
              <a:t>rank</a:t>
            </a:r>
            <a:r>
              <a:t>函数：</a:t>
            </a:r>
            <a:r>
              <a:rPr lang="en-US" altLang="zh-CN"/>
              <a:t>rank</a:t>
            </a:r>
            <a:r>
              <a:rPr altLang="zh-CN"/>
              <a:t>函数功能为返回向量中每个数值对应的秩</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a:extLst>
              <a:ext uri="{FF2B5EF4-FFF2-40B4-BE49-F238E27FC236}">
                <a16:creationId xmlns:a16="http://schemas.microsoft.com/office/drawing/2014/main" id="{6A066EA0-EFD2-4F5C-96AC-428F81B03E42}"/>
              </a:ext>
            </a:extLst>
          </p:cNvPr>
          <p:cNvSpPr>
            <a:spLocks noGrp="1"/>
          </p:cNvSpPr>
          <p:nvPr>
            <p:ph idx="1"/>
          </p:nvPr>
        </p:nvSpPr>
        <p:spPr>
          <a:xfrm>
            <a:off x="423863" y="1754188"/>
            <a:ext cx="11107737" cy="4370387"/>
          </a:xfrm>
        </p:spPr>
        <p:txBody>
          <a:bodyPr/>
          <a:lstStyle/>
          <a:p>
            <a:pPr marL="361950" indent="-361950"/>
            <a:r>
              <a:rPr lang="en-US" altLang="zh-CN"/>
              <a:t>order</a:t>
            </a:r>
            <a:r>
              <a:rPr lang="zh-CN" altLang="en-US"/>
              <a:t>函数的功能为对数据进行排序，返回值为最小（大）值、次小（大）值</a:t>
            </a:r>
            <a:r>
              <a:rPr lang="en-US" altLang="zh-CN"/>
              <a:t>……</a:t>
            </a:r>
            <a:r>
              <a:rPr lang="zh-CN" altLang="en-US"/>
              <a:t>次大（小）值、最大（小）值所在的位置</a:t>
            </a:r>
          </a:p>
          <a:p>
            <a:pPr marL="361950" indent="-361950"/>
            <a:r>
              <a:rPr lang="en-US" altLang="zh-CN"/>
              <a:t>x</a:t>
            </a:r>
            <a:r>
              <a:rPr lang="zh-CN" altLang="en-US"/>
              <a:t>和</a:t>
            </a:r>
            <a:r>
              <a:rPr lang="en-US" altLang="zh-CN"/>
              <a:t>na.last</a:t>
            </a:r>
            <a:r>
              <a:rPr lang="zh-CN" altLang="en-US"/>
              <a:t>参数含义同</a:t>
            </a:r>
            <a:r>
              <a:rPr lang="en-US" altLang="zh-CN"/>
              <a:t>sort</a:t>
            </a:r>
            <a:r>
              <a:rPr lang="zh-CN" altLang="en-US"/>
              <a:t>函数。与前面两个排序函数不同的是，</a:t>
            </a:r>
            <a:r>
              <a:rPr lang="en-US" altLang="zh-CN"/>
              <a:t>order</a:t>
            </a:r>
            <a:r>
              <a:rPr lang="zh-CN" altLang="en-US"/>
              <a:t>函数可以对数据框进行排序</a:t>
            </a:r>
          </a:p>
          <a:p>
            <a:pPr marL="361950" indent="-361950"/>
            <a:endParaRPr lang="zh-CN" altLang="en-US"/>
          </a:p>
        </p:txBody>
      </p:sp>
      <p:sp>
        <p:nvSpPr>
          <p:cNvPr id="44035" name="标题 2">
            <a:extLst>
              <a:ext uri="{FF2B5EF4-FFF2-40B4-BE49-F238E27FC236}">
                <a16:creationId xmlns:a16="http://schemas.microsoft.com/office/drawing/2014/main" id="{1FA03C41-DD94-448C-A888-BF4D9DD9A10C}"/>
              </a:ext>
            </a:extLst>
          </p:cNvPr>
          <p:cNvSpPr>
            <a:spLocks noGrp="1"/>
          </p:cNvSpPr>
          <p:nvPr>
            <p:ph type="title"/>
          </p:nvPr>
        </p:nvSpPr>
        <p:spPr>
          <a:xfrm>
            <a:off x="255588" y="358775"/>
            <a:ext cx="10972800" cy="528638"/>
          </a:xfrm>
        </p:spPr>
        <p:txBody>
          <a:bodyPr/>
          <a:lstStyle/>
          <a:p>
            <a:r>
              <a:rPr lang="zh-CN" altLang="en-US"/>
              <a:t>数据排序</a:t>
            </a:r>
          </a:p>
        </p:txBody>
      </p:sp>
      <p:sp>
        <p:nvSpPr>
          <p:cNvPr id="44036" name="内容占位符 3">
            <a:extLst>
              <a:ext uri="{FF2B5EF4-FFF2-40B4-BE49-F238E27FC236}">
                <a16:creationId xmlns:a16="http://schemas.microsoft.com/office/drawing/2014/main" id="{26D04F3E-D118-4C3F-AD4D-A9486979EC54}"/>
              </a:ext>
            </a:extLst>
          </p:cNvPr>
          <p:cNvSpPr>
            <a:spLocks noGrp="1"/>
          </p:cNvSpPr>
          <p:nvPr>
            <p:ph idx="10"/>
          </p:nvPr>
        </p:nvSpPr>
        <p:spPr>
          <a:xfrm>
            <a:off x="423863" y="1138238"/>
            <a:ext cx="11107737" cy="427037"/>
          </a:xfrm>
        </p:spPr>
        <p:txBody>
          <a:bodyPr/>
          <a:lstStyle/>
          <a:p>
            <a:endParaRPr lang="en-US" altLang="zh-CN"/>
          </a:p>
          <a:p>
            <a:r>
              <a:rPr lang="en-US" altLang="zh-CN"/>
              <a:t>order</a:t>
            </a:r>
            <a:r>
              <a:t>函数</a:t>
            </a:r>
          </a:p>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3">
            <a:extLst>
              <a:ext uri="{FF2B5EF4-FFF2-40B4-BE49-F238E27FC236}">
                <a16:creationId xmlns:a16="http://schemas.microsoft.com/office/drawing/2014/main" id="{24D68CA3-5D91-4185-9249-5B1691929527}"/>
              </a:ext>
            </a:extLst>
          </p:cNvPr>
          <p:cNvSpPr>
            <a:spLocks noGrp="1"/>
          </p:cNvSpPr>
          <p:nvPr>
            <p:ph idx="1"/>
          </p:nvPr>
        </p:nvSpPr>
        <p:spPr>
          <a:xfrm>
            <a:off x="423863" y="1123950"/>
            <a:ext cx="11107737" cy="4987925"/>
          </a:xfrm>
        </p:spPr>
        <p:txBody>
          <a:bodyPr/>
          <a:lstStyle/>
          <a:p>
            <a:pPr marL="271463" indent="-271463"/>
            <a:r>
              <a:rPr lang="zh-CN" altLang="en-US"/>
              <a:t>下面通过例子，来更加深刻地理解这些问题：</a:t>
            </a:r>
            <a:endParaRPr lang="en-US" altLang="zh-CN"/>
          </a:p>
          <a:p>
            <a:pPr marL="271463" indent="-271463"/>
            <a:endParaRPr lang="en-US" altLang="zh-CN"/>
          </a:p>
          <a:p>
            <a:pPr marL="271463" indent="-271463"/>
            <a:endParaRPr lang="en-US" altLang="zh-CN"/>
          </a:p>
          <a:p>
            <a:pPr marL="271463" indent="-271463"/>
            <a:endParaRPr lang="en-US" altLang="zh-CN"/>
          </a:p>
          <a:p>
            <a:pPr marL="271463" indent="-271463"/>
            <a:endParaRPr lang="en-US" altLang="zh-CN"/>
          </a:p>
          <a:p>
            <a:pPr marL="271463" indent="-271463"/>
            <a:endParaRPr lang="en-US" altLang="zh-CN"/>
          </a:p>
          <a:p>
            <a:pPr marL="271463" indent="-271463"/>
            <a:r>
              <a:rPr lang="zh-CN" altLang="en-US"/>
              <a:t>从结果中可以很容易看出三个函数之间的区别：</a:t>
            </a:r>
            <a:endParaRPr lang="en-US" altLang="zh-CN"/>
          </a:p>
          <a:p>
            <a:pPr marL="315913" lvl="1" indent="0">
              <a:buFont typeface="Wingdings" pitchFamily="2" charset="2"/>
              <a:buNone/>
            </a:pPr>
            <a:r>
              <a:rPr lang="en-US" altLang="zh-CN" sz="1800"/>
              <a:t>order</a:t>
            </a:r>
            <a:r>
              <a:rPr lang="zh-CN" altLang="en-US" sz="1800"/>
              <a:t>函数返回的是排序数据所在向量中的索引；</a:t>
            </a:r>
            <a:endParaRPr lang="en-US" altLang="zh-CN" sz="1800"/>
          </a:p>
          <a:p>
            <a:pPr marL="315913" lvl="1" indent="0">
              <a:buFont typeface="Wingdings" pitchFamily="2" charset="2"/>
              <a:buNone/>
            </a:pPr>
            <a:r>
              <a:rPr lang="en-US" altLang="zh-CN" sz="1800"/>
              <a:t>rank</a:t>
            </a:r>
            <a:r>
              <a:rPr lang="zh-CN" altLang="en-US" sz="1800"/>
              <a:t>函数返回该值处于第几位（在统计学上称为秩）；</a:t>
            </a:r>
            <a:endParaRPr lang="en-US" altLang="zh-CN" sz="1800"/>
          </a:p>
          <a:p>
            <a:pPr marL="315913" lvl="1" indent="0">
              <a:buFont typeface="Wingdings" pitchFamily="2" charset="2"/>
              <a:buNone/>
            </a:pPr>
            <a:r>
              <a:rPr lang="en-US" altLang="zh-CN" sz="1800"/>
              <a:t>sort</a:t>
            </a:r>
            <a:r>
              <a:rPr lang="zh-CN" altLang="en-US" sz="1800"/>
              <a:t>函数则返回的是按次排好的数据。</a:t>
            </a:r>
          </a:p>
          <a:p>
            <a:pPr marL="271463" indent="-271463"/>
            <a:endParaRPr lang="zh-CN" altLang="en-US"/>
          </a:p>
        </p:txBody>
      </p:sp>
      <p:sp>
        <p:nvSpPr>
          <p:cNvPr id="45059" name="标题 1">
            <a:extLst>
              <a:ext uri="{FF2B5EF4-FFF2-40B4-BE49-F238E27FC236}">
                <a16:creationId xmlns:a16="http://schemas.microsoft.com/office/drawing/2014/main" id="{0008C377-43D5-4C2E-A2E2-F97FDE586E26}"/>
              </a:ext>
            </a:extLst>
          </p:cNvPr>
          <p:cNvSpPr>
            <a:spLocks noGrp="1" noChangeArrowheads="1"/>
          </p:cNvSpPr>
          <p:nvPr>
            <p:ph type="title"/>
          </p:nvPr>
        </p:nvSpPr>
        <p:spPr>
          <a:xfrm>
            <a:off x="255588" y="358775"/>
            <a:ext cx="10972800" cy="528638"/>
          </a:xfrm>
        </p:spPr>
        <p:txBody>
          <a:bodyPr/>
          <a:lstStyle/>
          <a:p>
            <a:r>
              <a:rPr lang="zh-CN" altLang="en-US">
                <a:latin typeface="微软雅黑" panose="020B0503020204020204" pitchFamily="34" charset="-122"/>
              </a:rPr>
              <a:t>数据排序</a:t>
            </a:r>
            <a:endParaRPr lang="zh-CN" altLang="en-US"/>
          </a:p>
        </p:txBody>
      </p:sp>
      <p:sp>
        <p:nvSpPr>
          <p:cNvPr id="5" name="矩形 4">
            <a:extLst>
              <a:ext uri="{FF2B5EF4-FFF2-40B4-BE49-F238E27FC236}">
                <a16:creationId xmlns:a16="http://schemas.microsoft.com/office/drawing/2014/main" id="{0548A300-1DAC-47A9-87A5-AFD654103D32}"/>
              </a:ext>
            </a:extLst>
          </p:cNvPr>
          <p:cNvSpPr/>
          <p:nvPr/>
        </p:nvSpPr>
        <p:spPr>
          <a:xfrm>
            <a:off x="830263" y="1700213"/>
            <a:ext cx="9823450" cy="2032000"/>
          </a:xfrm>
          <a:prstGeom prst="rect">
            <a:avLst/>
          </a:prstGeom>
          <a:solidFill>
            <a:schemeClr val="bg1"/>
          </a:solidFill>
        </p:spPr>
        <p:txBody>
          <a:bodyPr>
            <a:spAutoFit/>
          </a:bodyPr>
          <a:lstStyle/>
          <a:p>
            <a:pPr>
              <a:defRPr/>
            </a:pPr>
            <a:r>
              <a:rPr lang="en-US" altLang="zh-CN" kern="0" dirty="0">
                <a:solidFill>
                  <a:srgbClr val="0000FF"/>
                </a:solidFill>
                <a:latin typeface="Lucida Console" panose="020B0609040504020204" pitchFamily="49" charset="0"/>
                <a:ea typeface="微软雅黑" pitchFamily="34" charset="-122"/>
              </a:rPr>
              <a:t>&gt; x &lt;- c(19, 84, 64, 2)</a:t>
            </a:r>
          </a:p>
          <a:p>
            <a:pPr>
              <a:defRPr/>
            </a:pPr>
            <a:r>
              <a:rPr lang="en-US" altLang="zh-CN" kern="0" dirty="0">
                <a:solidFill>
                  <a:srgbClr val="0000FF"/>
                </a:solidFill>
                <a:latin typeface="Lucida Console" panose="020B0609040504020204" pitchFamily="49" charset="0"/>
                <a:ea typeface="微软雅黑" pitchFamily="34" charset="-122"/>
              </a:rPr>
              <a:t>&gt; order(x)</a:t>
            </a:r>
          </a:p>
          <a:p>
            <a:pPr>
              <a:defRPr/>
            </a:pPr>
            <a:r>
              <a:rPr lang="en-US" altLang="zh-CN" kern="0" dirty="0">
                <a:latin typeface="Lucida Console" panose="020B0609040504020204" pitchFamily="49" charset="0"/>
                <a:ea typeface="微软雅黑" pitchFamily="34" charset="-122"/>
              </a:rPr>
              <a:t>[1] 4 1 3 2</a:t>
            </a:r>
          </a:p>
          <a:p>
            <a:pPr>
              <a:defRPr/>
            </a:pPr>
            <a:r>
              <a:rPr lang="en-US" altLang="zh-CN" kern="0" dirty="0">
                <a:solidFill>
                  <a:srgbClr val="0000FF"/>
                </a:solidFill>
                <a:latin typeface="Lucida Console" panose="020B0609040504020204" pitchFamily="49" charset="0"/>
                <a:ea typeface="微软雅黑" pitchFamily="34" charset="-122"/>
              </a:rPr>
              <a:t>&gt; rank(x)</a:t>
            </a:r>
          </a:p>
          <a:p>
            <a:pPr>
              <a:defRPr/>
            </a:pPr>
            <a:r>
              <a:rPr lang="en-US" altLang="zh-CN" kern="0" dirty="0">
                <a:latin typeface="Lucida Console" panose="020B0609040504020204" pitchFamily="49" charset="0"/>
                <a:ea typeface="微软雅黑" pitchFamily="34" charset="-122"/>
              </a:rPr>
              <a:t>[1] 2 4 3 1</a:t>
            </a:r>
          </a:p>
          <a:p>
            <a:pPr>
              <a:defRPr/>
            </a:pPr>
            <a:r>
              <a:rPr lang="en-US" altLang="zh-CN" kern="0" dirty="0">
                <a:solidFill>
                  <a:srgbClr val="0000FF"/>
                </a:solidFill>
                <a:latin typeface="Lucida Console" panose="020B0609040504020204" pitchFamily="49" charset="0"/>
                <a:ea typeface="微软雅黑" pitchFamily="34" charset="-122"/>
              </a:rPr>
              <a:t>&gt; sort(x)</a:t>
            </a:r>
          </a:p>
          <a:p>
            <a:pPr>
              <a:defRPr/>
            </a:pPr>
            <a:r>
              <a:rPr lang="en-US" altLang="zh-CN" kern="0" dirty="0">
                <a:latin typeface="Lucida Console" panose="020B0609040504020204" pitchFamily="49" charset="0"/>
                <a:ea typeface="微软雅黑" pitchFamily="34" charset="-122"/>
              </a:rPr>
              <a:t>[1]  2 19 64 84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C5F45786-2920-4DFB-A710-C44D009853E8}"/>
              </a:ext>
            </a:extLst>
          </p:cNvPr>
          <p:cNvSpPr>
            <a:spLocks noGrp="1"/>
          </p:cNvSpPr>
          <p:nvPr>
            <p:ph idx="1"/>
          </p:nvPr>
        </p:nvSpPr>
        <p:spPr>
          <a:xfrm>
            <a:off x="423863" y="1341438"/>
            <a:ext cx="11107737" cy="4770437"/>
          </a:xfrm>
        </p:spPr>
        <p:txBody>
          <a:bodyPr/>
          <a:lstStyle/>
          <a:p>
            <a:pPr marL="361950" indent="-361950"/>
            <a:r>
              <a:rPr lang="zh-CN" altLang="en-US"/>
              <a:t>数据框的编辑可以通过</a:t>
            </a:r>
            <a:r>
              <a:rPr lang="en-US" altLang="zh-CN"/>
              <a:t>rbind</a:t>
            </a:r>
            <a:r>
              <a:rPr lang="zh-CN" altLang="en-US"/>
              <a:t>和</a:t>
            </a:r>
            <a:r>
              <a:rPr lang="en-US" altLang="zh-CN"/>
              <a:t>cbind</a:t>
            </a:r>
            <a:r>
              <a:rPr lang="zh-CN" altLang="en-US"/>
              <a:t>函数。需要注意的是，使用</a:t>
            </a:r>
            <a:r>
              <a:rPr lang="en-US" altLang="zh-CN"/>
              <a:t>rbind</a:t>
            </a:r>
            <a:r>
              <a:rPr lang="zh-CN" altLang="en-US"/>
              <a:t>和</a:t>
            </a:r>
            <a:r>
              <a:rPr lang="en-US" altLang="zh-CN"/>
              <a:t>cbind</a:t>
            </a:r>
            <a:r>
              <a:rPr lang="zh-CN" altLang="en-US"/>
              <a:t>函数对于数据框而言，分别为增加新的样本数据和增加新属性变量。</a:t>
            </a:r>
            <a:endParaRPr lang="en-US" altLang="zh-CN"/>
          </a:p>
          <a:p>
            <a:pPr marL="361950" indent="-361950"/>
            <a:r>
              <a:rPr lang="en-US" altLang="zh-CN"/>
              <a:t>rbind</a:t>
            </a:r>
            <a:r>
              <a:rPr lang="zh-CN" altLang="en-US"/>
              <a:t>的自变量的宽度（列数）应该与原数据框的宽度相等，</a:t>
            </a:r>
            <a:r>
              <a:rPr lang="en-US" altLang="zh-CN"/>
              <a:t>cbind</a:t>
            </a:r>
            <a:r>
              <a:rPr lang="zh-CN" altLang="en-US"/>
              <a:t>的自变量的高度（行数）应该与原数据框的高度相等。</a:t>
            </a:r>
          </a:p>
        </p:txBody>
      </p:sp>
      <p:sp>
        <p:nvSpPr>
          <p:cNvPr id="46083" name="标题 2">
            <a:extLst>
              <a:ext uri="{FF2B5EF4-FFF2-40B4-BE49-F238E27FC236}">
                <a16:creationId xmlns:a16="http://schemas.microsoft.com/office/drawing/2014/main" id="{0C8A67AC-8B20-44C1-8C20-F80A51ADA7B2}"/>
              </a:ext>
            </a:extLst>
          </p:cNvPr>
          <p:cNvSpPr>
            <a:spLocks noGrp="1"/>
          </p:cNvSpPr>
          <p:nvPr>
            <p:ph type="title"/>
          </p:nvPr>
        </p:nvSpPr>
        <p:spPr>
          <a:xfrm>
            <a:off x="255588" y="358775"/>
            <a:ext cx="10972800" cy="528638"/>
          </a:xfrm>
        </p:spPr>
        <p:txBody>
          <a:bodyPr/>
          <a:lstStyle/>
          <a:p>
            <a:r>
              <a:rPr lang="zh-CN" altLang="en-US"/>
              <a:t>合并数据集</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A4CA339-C60D-445C-A13A-88229896BA58}"/>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F4397C70-3A27-4819-A931-FD7FA2ED5998}"/>
              </a:ext>
            </a:extLst>
          </p:cNvPr>
          <p:cNvSpPr>
            <a:spLocks noChangeShapeType="1"/>
          </p:cNvSpPr>
          <p:nvPr/>
        </p:nvSpPr>
        <p:spPr bwMode="auto">
          <a:xfrm>
            <a:off x="2662238" y="36464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B952D388-1B50-4D8D-AB34-7093D73D0143}"/>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C831C25F-DE44-456B-BDDE-C4A7FB1A7BE0}"/>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rgbClr val="FEFFFF"/>
                </a:solidFill>
                <a:latin typeface="微软雅黑" pitchFamily="34" charset="-122"/>
                <a:ea typeface="微软雅黑" pitchFamily="34" charset="-122"/>
                <a:sym typeface="微软雅黑" pitchFamily="34" charset="-122"/>
              </a:rPr>
              <a:t>清洗数据</a:t>
            </a:r>
            <a:endParaRPr lang="zh-CN" altLang="en-US" sz="2400" dirty="0">
              <a:latin typeface="微软雅黑" pitchFamily="34" charset="-122"/>
              <a:ea typeface="微软雅黑" pitchFamily="34" charset="-122"/>
              <a:sym typeface="微软雅黑" pitchFamily="34" charset="-122"/>
            </a:endParaRPr>
          </a:p>
        </p:txBody>
      </p:sp>
      <p:sp>
        <p:nvSpPr>
          <p:cNvPr id="47114" name="标题 3">
            <a:extLst>
              <a:ext uri="{FF2B5EF4-FFF2-40B4-BE49-F238E27FC236}">
                <a16:creationId xmlns:a16="http://schemas.microsoft.com/office/drawing/2014/main" id="{A56BD215-D0D4-4E62-B44E-E4B8F6855B02}"/>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4482FCA7-CE01-4B4E-A9A5-3D940CE593FC}"/>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新增数据属性列</a:t>
            </a:r>
          </a:p>
        </p:txBody>
      </p:sp>
      <p:sp>
        <p:nvSpPr>
          <p:cNvPr id="15" name="Oval 15">
            <a:extLst>
              <a:ext uri="{FF2B5EF4-FFF2-40B4-BE49-F238E27FC236}">
                <a16:creationId xmlns:a16="http://schemas.microsoft.com/office/drawing/2014/main" id="{EEF26089-FE78-4AA3-A30D-2D3B261D5124}"/>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00C4E995-DBCF-47AB-8556-AAFEFE3C08BA}"/>
              </a:ext>
            </a:extLst>
          </p:cNvPr>
          <p:cNvSpPr>
            <a:spLocks noChangeArrowheads="1"/>
          </p:cNvSpPr>
          <p:nvPr/>
        </p:nvSpPr>
        <p:spPr bwMode="auto">
          <a:xfrm>
            <a:off x="4012450" y="33052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选取变量及数据</a:t>
            </a:r>
          </a:p>
        </p:txBody>
      </p:sp>
      <p:sp>
        <p:nvSpPr>
          <p:cNvPr id="22" name="Oval 15">
            <a:extLst>
              <a:ext uri="{FF2B5EF4-FFF2-40B4-BE49-F238E27FC236}">
                <a16:creationId xmlns:a16="http://schemas.microsoft.com/office/drawing/2014/main" id="{9FBB4BC2-07A9-4B77-8116-9E9902144D30}"/>
              </a:ext>
            </a:extLst>
          </p:cNvPr>
          <p:cNvSpPr>
            <a:spLocks noChangeArrowheads="1"/>
          </p:cNvSpPr>
          <p:nvPr/>
        </p:nvSpPr>
        <p:spPr bwMode="auto">
          <a:xfrm>
            <a:off x="2928857" y="33232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E35DCCFE-65D7-4291-AC1E-68BB165408CE}"/>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29" name="Oval 15">
            <a:extLst>
              <a:ext uri="{FF2B5EF4-FFF2-40B4-BE49-F238E27FC236}">
                <a16:creationId xmlns:a16="http://schemas.microsoft.com/office/drawing/2014/main" id="{434C3F22-CF42-4AC4-89CA-37BD9F6979B8}"/>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60B8C0A7-3633-4983-B3BC-F4084DF8B88C}"/>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16" name="Oval 15">
            <a:extLst>
              <a:ext uri="{FF2B5EF4-FFF2-40B4-BE49-F238E27FC236}">
                <a16:creationId xmlns:a16="http://schemas.microsoft.com/office/drawing/2014/main" id="{779CE81F-0BFC-483A-BF83-C88065BEE39F}"/>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544A33F-A6F9-4663-AF61-1E2FC10A3D4D}"/>
              </a:ext>
            </a:extLst>
          </p:cNvPr>
          <p:cNvSpPr>
            <a:spLocks noGrp="1"/>
          </p:cNvSpPr>
          <p:nvPr>
            <p:ph idx="1"/>
          </p:nvPr>
        </p:nvSpPr>
        <p:spPr>
          <a:xfrm>
            <a:off x="423863" y="1754188"/>
            <a:ext cx="11107737" cy="4370387"/>
          </a:xfrm>
        </p:spPr>
        <p:txBody>
          <a:bodyPr/>
          <a:lstStyle/>
          <a:p>
            <a:pPr>
              <a:defRPr/>
            </a:pPr>
            <a:r>
              <a:rPr lang="zh-CN" altLang="en-US" dirty="0"/>
              <a:t>在分析数据时，从一个大数据集中选择有限数量的变量来创建一个新的数据集是必不可少的一部分。</a:t>
            </a:r>
            <a:endParaRPr lang="en-US" altLang="zh-CN" dirty="0"/>
          </a:p>
          <a:p>
            <a:pPr marL="0" indent="0">
              <a:buFont typeface="Wingdings" panose="05000000000000000000" pitchFamily="2" charset="2"/>
              <a:buNone/>
              <a:defRPr/>
            </a:pPr>
            <a:r>
              <a:rPr lang="en-US" altLang="zh-CN" dirty="0"/>
              <a:t># </a:t>
            </a:r>
            <a:r>
              <a:rPr lang="zh-CN" altLang="en-US" dirty="0"/>
              <a:t>选取向量中的变量</a:t>
            </a:r>
          </a:p>
          <a:p>
            <a:pPr marL="0" indent="0">
              <a:buFont typeface="Wingdings" panose="05000000000000000000" pitchFamily="2" charset="2"/>
              <a:buNone/>
              <a:defRPr/>
            </a:pPr>
            <a:r>
              <a:rPr lang="en-US" altLang="zh-CN" dirty="0"/>
              <a:t>vector &lt;- c(1, 2, 3, 4)</a:t>
            </a:r>
          </a:p>
          <a:p>
            <a:pPr marL="0" indent="0">
              <a:buFont typeface="Wingdings" panose="05000000000000000000" pitchFamily="2" charset="2"/>
              <a:buNone/>
              <a:defRPr/>
            </a:pPr>
            <a:r>
              <a:rPr lang="en-US" altLang="zh-CN" dirty="0"/>
              <a:t>vector[1]  # </a:t>
            </a:r>
            <a:r>
              <a:rPr lang="zh-CN" altLang="en-US" dirty="0"/>
              <a:t>选取第一个元素</a:t>
            </a:r>
          </a:p>
          <a:p>
            <a:pPr marL="0" indent="0">
              <a:buFont typeface="Wingdings" panose="05000000000000000000" pitchFamily="2" charset="2"/>
              <a:buNone/>
              <a:defRPr/>
            </a:pPr>
            <a:r>
              <a:rPr lang="en-US" altLang="zh-CN" dirty="0"/>
              <a:t>vector[c(1:3)]  # </a:t>
            </a:r>
            <a:r>
              <a:rPr lang="zh-CN" altLang="en-US" dirty="0"/>
              <a:t>选取前</a:t>
            </a:r>
            <a:r>
              <a:rPr lang="en-US" altLang="zh-CN" dirty="0"/>
              <a:t>3</a:t>
            </a:r>
            <a:r>
              <a:rPr lang="zh-CN" altLang="en-US" dirty="0"/>
              <a:t>个元素</a:t>
            </a:r>
          </a:p>
          <a:p>
            <a:pPr>
              <a:defRPr/>
            </a:pPr>
            <a:endParaRPr lang="zh-CN" altLang="en-US" dirty="0"/>
          </a:p>
        </p:txBody>
      </p:sp>
      <p:sp>
        <p:nvSpPr>
          <p:cNvPr id="48131" name="标题 2">
            <a:extLst>
              <a:ext uri="{FF2B5EF4-FFF2-40B4-BE49-F238E27FC236}">
                <a16:creationId xmlns:a16="http://schemas.microsoft.com/office/drawing/2014/main" id="{1BF83199-8C33-44F1-BE8B-0816854DEC9B}"/>
              </a:ext>
            </a:extLst>
          </p:cNvPr>
          <p:cNvSpPr>
            <a:spLocks noGrp="1"/>
          </p:cNvSpPr>
          <p:nvPr>
            <p:ph type="title"/>
          </p:nvPr>
        </p:nvSpPr>
        <p:spPr>
          <a:xfrm>
            <a:off x="255588" y="358775"/>
            <a:ext cx="10972800" cy="528638"/>
          </a:xfrm>
        </p:spPr>
        <p:txBody>
          <a:bodyPr/>
          <a:lstStyle/>
          <a:p>
            <a:r>
              <a:rPr lang="zh-CN" altLang="en-US">
                <a:sym typeface="微软雅黑" panose="020B0503020204020204" pitchFamily="34" charset="-122"/>
              </a:rPr>
              <a:t>选取变量及数据</a:t>
            </a:r>
          </a:p>
        </p:txBody>
      </p:sp>
      <p:sp>
        <p:nvSpPr>
          <p:cNvPr id="48132" name="内容占位符 3">
            <a:extLst>
              <a:ext uri="{FF2B5EF4-FFF2-40B4-BE49-F238E27FC236}">
                <a16:creationId xmlns:a16="http://schemas.microsoft.com/office/drawing/2014/main" id="{0BE0E6D4-1CCF-4602-A909-395384B9594E}"/>
              </a:ext>
            </a:extLst>
          </p:cNvPr>
          <p:cNvSpPr>
            <a:spLocks noGrp="1"/>
          </p:cNvSpPr>
          <p:nvPr>
            <p:ph idx="10"/>
          </p:nvPr>
        </p:nvSpPr>
        <p:spPr>
          <a:xfrm>
            <a:off x="423863" y="1138238"/>
            <a:ext cx="11107737" cy="427037"/>
          </a:xfrm>
        </p:spPr>
        <p:txBody>
          <a:bodyPr/>
          <a:lstStyle/>
          <a:p>
            <a:r>
              <a:t>选取变量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4860D2-64D9-4F7A-AC67-4DAAB7A3F6A2}"/>
              </a:ext>
            </a:extLst>
          </p:cNvPr>
          <p:cNvSpPr>
            <a:spLocks noGrp="1"/>
          </p:cNvSpPr>
          <p:nvPr>
            <p:ph idx="1"/>
          </p:nvPr>
        </p:nvSpPr>
        <p:spPr>
          <a:xfrm>
            <a:off x="423863" y="1754188"/>
            <a:ext cx="11107737" cy="4370387"/>
          </a:xfrm>
        </p:spPr>
        <p:txBody>
          <a:bodyPr/>
          <a:lstStyle/>
          <a:p>
            <a:pPr>
              <a:defRPr/>
            </a:pPr>
            <a:r>
              <a:rPr lang="zh-CN" altLang="en-US" dirty="0"/>
              <a:t>删除变量的原因有很多。例如，当某个变量中有很多缺失值，可能需要在进一步分析之前将其删除。删除变量是保留变量的逆向操作。选择哪一种方式进行变量筛选依赖于两种方式的编码难易程度。如果有许多变量需要丢弃，那么直接保留需要留下的变量可能更简单，反之亦然</a:t>
            </a:r>
            <a:endParaRPr lang="en-US" altLang="zh-CN" dirty="0"/>
          </a:p>
          <a:p>
            <a:pPr marL="0" indent="0">
              <a:buFont typeface="Wingdings" panose="05000000000000000000" pitchFamily="2" charset="2"/>
              <a:buNone/>
              <a:defRPr/>
            </a:pPr>
            <a:r>
              <a:rPr lang="en-US" altLang="zh-CN" dirty="0"/>
              <a:t># </a:t>
            </a:r>
            <a:r>
              <a:rPr lang="zh-CN" altLang="en-US" dirty="0"/>
              <a:t>删除向量中的变量</a:t>
            </a:r>
          </a:p>
          <a:p>
            <a:pPr marL="0" indent="0">
              <a:buFont typeface="Wingdings" panose="05000000000000000000" pitchFamily="2" charset="2"/>
              <a:buNone/>
              <a:defRPr/>
            </a:pPr>
            <a:r>
              <a:rPr lang="en-US" altLang="zh-CN" dirty="0"/>
              <a:t>vector &lt;- c(1, 2, 3, 4)</a:t>
            </a:r>
          </a:p>
          <a:p>
            <a:pPr marL="0" indent="0">
              <a:buFont typeface="Wingdings" panose="05000000000000000000" pitchFamily="2" charset="2"/>
              <a:buNone/>
              <a:defRPr/>
            </a:pPr>
            <a:r>
              <a:rPr lang="en-US" altLang="zh-CN" dirty="0"/>
              <a:t>vector[-1]  # </a:t>
            </a:r>
            <a:r>
              <a:rPr lang="zh-CN" altLang="en-US" dirty="0"/>
              <a:t>删除第一个元素</a:t>
            </a:r>
          </a:p>
          <a:p>
            <a:pPr marL="0" indent="0">
              <a:buFont typeface="Wingdings" panose="05000000000000000000" pitchFamily="2" charset="2"/>
              <a:buNone/>
              <a:defRPr/>
            </a:pPr>
            <a:r>
              <a:rPr lang="en-US" altLang="zh-CN" dirty="0"/>
              <a:t>vector[-c(1:3)]  # </a:t>
            </a:r>
            <a:r>
              <a:rPr lang="zh-CN" altLang="en-US" dirty="0"/>
              <a:t>删除前</a:t>
            </a:r>
            <a:r>
              <a:rPr lang="en-US" altLang="zh-CN" dirty="0"/>
              <a:t>3</a:t>
            </a:r>
            <a:r>
              <a:rPr lang="zh-CN" altLang="en-US" dirty="0"/>
              <a:t>个元素</a:t>
            </a:r>
          </a:p>
          <a:p>
            <a:pPr>
              <a:defRPr/>
            </a:pPr>
            <a:endParaRPr lang="zh-CN" altLang="en-US" dirty="0"/>
          </a:p>
        </p:txBody>
      </p:sp>
      <p:sp>
        <p:nvSpPr>
          <p:cNvPr id="49155" name="标题 2">
            <a:extLst>
              <a:ext uri="{FF2B5EF4-FFF2-40B4-BE49-F238E27FC236}">
                <a16:creationId xmlns:a16="http://schemas.microsoft.com/office/drawing/2014/main" id="{04886EE1-FC1E-4959-AA4F-45426A08DDB6}"/>
              </a:ext>
            </a:extLst>
          </p:cNvPr>
          <p:cNvSpPr>
            <a:spLocks noGrp="1"/>
          </p:cNvSpPr>
          <p:nvPr>
            <p:ph type="title"/>
          </p:nvPr>
        </p:nvSpPr>
        <p:spPr>
          <a:xfrm>
            <a:off x="255588" y="358775"/>
            <a:ext cx="10972800" cy="528638"/>
          </a:xfrm>
        </p:spPr>
        <p:txBody>
          <a:bodyPr/>
          <a:lstStyle/>
          <a:p>
            <a:r>
              <a:rPr lang="zh-CN" altLang="en-US">
                <a:sym typeface="微软雅黑" panose="020B0503020204020204" pitchFamily="34" charset="-122"/>
              </a:rPr>
              <a:t>选取变量及数据</a:t>
            </a:r>
          </a:p>
        </p:txBody>
      </p:sp>
      <p:sp>
        <p:nvSpPr>
          <p:cNvPr id="49156" name="内容占位符 3">
            <a:extLst>
              <a:ext uri="{FF2B5EF4-FFF2-40B4-BE49-F238E27FC236}">
                <a16:creationId xmlns:a16="http://schemas.microsoft.com/office/drawing/2014/main" id="{21D17E47-AA41-4E1B-B17A-10E1C7C6C604}"/>
              </a:ext>
            </a:extLst>
          </p:cNvPr>
          <p:cNvSpPr>
            <a:spLocks noGrp="1"/>
          </p:cNvSpPr>
          <p:nvPr>
            <p:ph idx="10"/>
          </p:nvPr>
        </p:nvSpPr>
        <p:spPr>
          <a:xfrm>
            <a:off x="423863" y="1138238"/>
            <a:ext cx="11107737" cy="427037"/>
          </a:xfrm>
        </p:spPr>
        <p:txBody>
          <a:bodyPr/>
          <a:lstStyle/>
          <a:p>
            <a:r>
              <a:t>删除变量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a:extLst>
              <a:ext uri="{FF2B5EF4-FFF2-40B4-BE49-F238E27FC236}">
                <a16:creationId xmlns:a16="http://schemas.microsoft.com/office/drawing/2014/main" id="{9808601B-793F-459A-B376-70C58336B0E9}"/>
              </a:ext>
            </a:extLst>
          </p:cNvPr>
          <p:cNvSpPr>
            <a:spLocks noGrp="1"/>
          </p:cNvSpPr>
          <p:nvPr>
            <p:ph idx="1"/>
          </p:nvPr>
        </p:nvSpPr>
        <p:spPr>
          <a:xfrm>
            <a:off x="423863" y="1754188"/>
            <a:ext cx="11107737" cy="4370387"/>
          </a:xfrm>
        </p:spPr>
        <p:txBody>
          <a:bodyPr/>
          <a:lstStyle/>
          <a:p>
            <a:pPr marL="361950" indent="-361950"/>
            <a:r>
              <a:rPr lang="en-US" altLang="zh-CN"/>
              <a:t>subset</a:t>
            </a:r>
            <a:r>
              <a:rPr lang="zh-CN" altLang="en-US"/>
              <a:t>函数是一种较为简便的方法用来选取变量与观测变量，功能为选取变量与观测变量</a:t>
            </a:r>
            <a:r>
              <a:rPr lang="en-US" altLang="zh-CN"/>
              <a:t>.</a:t>
            </a:r>
            <a:endParaRPr lang="zh-CN" altLang="en-US"/>
          </a:p>
        </p:txBody>
      </p:sp>
      <p:sp>
        <p:nvSpPr>
          <p:cNvPr id="50179" name="标题 2">
            <a:extLst>
              <a:ext uri="{FF2B5EF4-FFF2-40B4-BE49-F238E27FC236}">
                <a16:creationId xmlns:a16="http://schemas.microsoft.com/office/drawing/2014/main" id="{029D761D-2F4C-43DE-99F1-11E35339C586}"/>
              </a:ext>
            </a:extLst>
          </p:cNvPr>
          <p:cNvSpPr>
            <a:spLocks noGrp="1"/>
          </p:cNvSpPr>
          <p:nvPr>
            <p:ph type="title"/>
          </p:nvPr>
        </p:nvSpPr>
        <p:spPr>
          <a:xfrm>
            <a:off x="255588" y="358775"/>
            <a:ext cx="10972800" cy="528638"/>
          </a:xfrm>
        </p:spPr>
        <p:txBody>
          <a:bodyPr/>
          <a:lstStyle/>
          <a:p>
            <a:r>
              <a:rPr lang="zh-CN" altLang="en-US">
                <a:sym typeface="微软雅黑" panose="020B0503020204020204" pitchFamily="34" charset="-122"/>
              </a:rPr>
              <a:t>选取变量及数据</a:t>
            </a:r>
          </a:p>
        </p:txBody>
      </p:sp>
      <p:sp>
        <p:nvSpPr>
          <p:cNvPr id="50180" name="内容占位符 3">
            <a:extLst>
              <a:ext uri="{FF2B5EF4-FFF2-40B4-BE49-F238E27FC236}">
                <a16:creationId xmlns:a16="http://schemas.microsoft.com/office/drawing/2014/main" id="{B76137B3-80B3-4497-A4CA-A416C01EAFA6}"/>
              </a:ext>
            </a:extLst>
          </p:cNvPr>
          <p:cNvSpPr>
            <a:spLocks noGrp="1"/>
          </p:cNvSpPr>
          <p:nvPr>
            <p:ph idx="10"/>
          </p:nvPr>
        </p:nvSpPr>
        <p:spPr>
          <a:xfrm>
            <a:off x="423863" y="1138238"/>
            <a:ext cx="11107737" cy="427037"/>
          </a:xfrm>
        </p:spPr>
        <p:txBody>
          <a:bodyPr/>
          <a:lstStyle/>
          <a:p>
            <a:r>
              <a:t>使用</a:t>
            </a:r>
            <a:r>
              <a:rPr lang="en-US" altLang="zh-CN"/>
              <a:t>subset</a:t>
            </a:r>
            <a:r>
              <a:t>函数选取数据</a:t>
            </a:r>
          </a:p>
        </p:txBody>
      </p:sp>
      <p:graphicFrame>
        <p:nvGraphicFramePr>
          <p:cNvPr id="5" name="表格 4">
            <a:extLst>
              <a:ext uri="{FF2B5EF4-FFF2-40B4-BE49-F238E27FC236}">
                <a16:creationId xmlns:a16="http://schemas.microsoft.com/office/drawing/2014/main" id="{AA796E3F-292A-4371-8962-85C8EE273306}"/>
              </a:ext>
            </a:extLst>
          </p:cNvPr>
          <p:cNvGraphicFramePr>
            <a:graphicFrameLocks noGrp="1"/>
          </p:cNvGraphicFramePr>
          <p:nvPr/>
        </p:nvGraphicFramePr>
        <p:xfrm>
          <a:off x="1992313" y="2636838"/>
          <a:ext cx="7704137" cy="3240087"/>
        </p:xfrm>
        <a:graphic>
          <a:graphicData uri="http://schemas.openxmlformats.org/drawingml/2006/table">
            <a:tbl>
              <a:tblPr firstRow="1" firstCol="1" bandRow="1">
                <a:tableStyleId>{5C22544A-7EE6-4342-B048-85BDC9FD1C3A}</a:tableStyleId>
              </a:tblPr>
              <a:tblGrid>
                <a:gridCol w="3891424">
                  <a:extLst>
                    <a:ext uri="{9D8B030D-6E8A-4147-A177-3AD203B41FA5}">
                      <a16:colId xmlns:a16="http://schemas.microsoft.com/office/drawing/2014/main" val="20000"/>
                    </a:ext>
                  </a:extLst>
                </a:gridCol>
                <a:gridCol w="3812713">
                  <a:extLst>
                    <a:ext uri="{9D8B030D-6E8A-4147-A177-3AD203B41FA5}">
                      <a16:colId xmlns:a16="http://schemas.microsoft.com/office/drawing/2014/main" val="20001"/>
                    </a:ext>
                  </a:extLst>
                </a:gridCol>
              </a:tblGrid>
              <a:tr h="540014">
                <a:tc>
                  <a:txBody>
                    <a:bodyPr/>
                    <a:lstStyle/>
                    <a:p>
                      <a:pPr indent="127000" algn="ctr">
                        <a:lnSpc>
                          <a:spcPct val="150000"/>
                        </a:lnSpc>
                        <a:spcAft>
                          <a:spcPts val="0"/>
                        </a:spcAft>
                      </a:pPr>
                      <a:r>
                        <a:rPr lang="zh-CN" sz="1800" kern="100" dirty="0">
                          <a:effectLst/>
                        </a:rPr>
                        <a:t>参数</a:t>
                      </a:r>
                      <a:endParaRPr lang="zh-CN" sz="1800" kern="100" dirty="0">
                        <a:effectLst/>
                        <a:latin typeface="Times New Roman"/>
                        <a:ea typeface="宋体"/>
                        <a:cs typeface="Times New Roman"/>
                      </a:endParaRPr>
                    </a:p>
                  </a:txBody>
                  <a:tcPr marL="47999" marR="47999" marT="0" marB="0" anchor="ctr"/>
                </a:tc>
                <a:tc>
                  <a:txBody>
                    <a:bodyPr/>
                    <a:lstStyle/>
                    <a:p>
                      <a:pPr indent="127000" algn="ctr">
                        <a:lnSpc>
                          <a:spcPct val="150000"/>
                        </a:lnSpc>
                        <a:spcAft>
                          <a:spcPts val="0"/>
                        </a:spcAft>
                      </a:pPr>
                      <a:r>
                        <a:rPr lang="zh-CN" sz="1800" kern="100">
                          <a:effectLst/>
                        </a:rPr>
                        <a:t>描述</a:t>
                      </a:r>
                      <a:endParaRPr lang="zh-CN" sz="1800" kern="100">
                        <a:effectLst/>
                        <a:latin typeface="Times New Roman"/>
                        <a:ea typeface="宋体"/>
                        <a:cs typeface="Times New Roman"/>
                      </a:endParaRPr>
                    </a:p>
                  </a:txBody>
                  <a:tcPr marL="47999" marR="47999" marT="0" marB="0" anchor="ctr"/>
                </a:tc>
                <a:extLst>
                  <a:ext uri="{0D108BD9-81ED-4DB2-BD59-A6C34878D82A}">
                    <a16:rowId xmlns:a16="http://schemas.microsoft.com/office/drawing/2014/main" val="10000"/>
                  </a:ext>
                </a:extLst>
              </a:tr>
              <a:tr h="540014">
                <a:tc>
                  <a:txBody>
                    <a:bodyPr/>
                    <a:lstStyle/>
                    <a:p>
                      <a:pPr indent="127000" algn="ctr">
                        <a:lnSpc>
                          <a:spcPct val="150000"/>
                        </a:lnSpc>
                        <a:spcAft>
                          <a:spcPts val="0"/>
                        </a:spcAft>
                      </a:pPr>
                      <a:r>
                        <a:rPr lang="en-US" sz="1800" kern="100" dirty="0">
                          <a:effectLst/>
                        </a:rPr>
                        <a:t>x</a:t>
                      </a:r>
                      <a:endParaRPr lang="zh-CN" sz="1800" kern="100" dirty="0">
                        <a:effectLst/>
                        <a:latin typeface="Times New Roman"/>
                        <a:ea typeface="宋体"/>
                        <a:cs typeface="Times New Roman"/>
                      </a:endParaRPr>
                    </a:p>
                  </a:txBody>
                  <a:tcPr marL="47999" marR="47999" marT="0" marB="0" anchor="ctr"/>
                </a:tc>
                <a:tc>
                  <a:txBody>
                    <a:bodyPr/>
                    <a:lstStyle/>
                    <a:p>
                      <a:pPr indent="127000" algn="just">
                        <a:lnSpc>
                          <a:spcPct val="150000"/>
                        </a:lnSpc>
                        <a:spcAft>
                          <a:spcPts val="0"/>
                        </a:spcAft>
                      </a:pPr>
                      <a:r>
                        <a:rPr lang="zh-CN" sz="1800" kern="100">
                          <a:effectLst/>
                        </a:rPr>
                        <a:t>所要选择的数据框。</a:t>
                      </a:r>
                      <a:endParaRPr lang="zh-CN" sz="1800" kern="100">
                        <a:effectLst/>
                        <a:latin typeface="Times New Roman"/>
                        <a:ea typeface="宋体"/>
                        <a:cs typeface="Times New Roman"/>
                      </a:endParaRPr>
                    </a:p>
                  </a:txBody>
                  <a:tcPr marL="47999" marR="47999" marT="0" marB="0"/>
                </a:tc>
                <a:extLst>
                  <a:ext uri="{0D108BD9-81ED-4DB2-BD59-A6C34878D82A}">
                    <a16:rowId xmlns:a16="http://schemas.microsoft.com/office/drawing/2014/main" val="10001"/>
                  </a:ext>
                </a:extLst>
              </a:tr>
              <a:tr h="1080031">
                <a:tc>
                  <a:txBody>
                    <a:bodyPr/>
                    <a:lstStyle/>
                    <a:p>
                      <a:pPr indent="127000" algn="ctr">
                        <a:lnSpc>
                          <a:spcPct val="150000"/>
                        </a:lnSpc>
                        <a:spcAft>
                          <a:spcPts val="0"/>
                        </a:spcAft>
                      </a:pPr>
                      <a:r>
                        <a:rPr lang="en-US" sz="1800" kern="100" dirty="0">
                          <a:effectLst/>
                        </a:rPr>
                        <a:t>subset</a:t>
                      </a:r>
                      <a:endParaRPr lang="zh-CN" sz="1800" kern="100" dirty="0">
                        <a:effectLst/>
                        <a:latin typeface="Times New Roman"/>
                        <a:ea typeface="宋体"/>
                        <a:cs typeface="Times New Roman"/>
                      </a:endParaRPr>
                    </a:p>
                  </a:txBody>
                  <a:tcPr marL="47999" marR="47999" marT="0" marB="0" anchor="ctr"/>
                </a:tc>
                <a:tc>
                  <a:txBody>
                    <a:bodyPr/>
                    <a:lstStyle/>
                    <a:p>
                      <a:pPr indent="127000" algn="just">
                        <a:lnSpc>
                          <a:spcPct val="150000"/>
                        </a:lnSpc>
                        <a:spcAft>
                          <a:spcPts val="0"/>
                        </a:spcAft>
                      </a:pPr>
                      <a:r>
                        <a:rPr lang="zh-CN" sz="1800" kern="100" dirty="0">
                          <a:effectLst/>
                        </a:rPr>
                        <a:t>所要查看信息的方法，比如某个范围等等。</a:t>
                      </a:r>
                      <a:endParaRPr lang="zh-CN" sz="1800" kern="100" dirty="0">
                        <a:effectLst/>
                        <a:latin typeface="Times New Roman"/>
                        <a:ea typeface="宋体"/>
                        <a:cs typeface="Times New Roman"/>
                      </a:endParaRPr>
                    </a:p>
                  </a:txBody>
                  <a:tcPr marL="47999" marR="47999" marT="0" marB="0"/>
                </a:tc>
                <a:extLst>
                  <a:ext uri="{0D108BD9-81ED-4DB2-BD59-A6C34878D82A}">
                    <a16:rowId xmlns:a16="http://schemas.microsoft.com/office/drawing/2014/main" val="10002"/>
                  </a:ext>
                </a:extLst>
              </a:tr>
              <a:tr h="540014">
                <a:tc>
                  <a:txBody>
                    <a:bodyPr/>
                    <a:lstStyle/>
                    <a:p>
                      <a:pPr indent="127000" algn="ctr">
                        <a:lnSpc>
                          <a:spcPct val="150000"/>
                        </a:lnSpc>
                        <a:spcAft>
                          <a:spcPts val="0"/>
                        </a:spcAft>
                      </a:pPr>
                      <a:r>
                        <a:rPr lang="en-US" sz="1800" kern="100">
                          <a:effectLst/>
                        </a:rPr>
                        <a:t>select</a:t>
                      </a:r>
                      <a:endParaRPr lang="zh-CN" sz="1800" kern="100">
                        <a:effectLst/>
                        <a:latin typeface="Times New Roman"/>
                        <a:ea typeface="宋体"/>
                        <a:cs typeface="Times New Roman"/>
                      </a:endParaRPr>
                    </a:p>
                  </a:txBody>
                  <a:tcPr marL="47999" marR="47999" marT="0" marB="0" anchor="ctr"/>
                </a:tc>
                <a:tc>
                  <a:txBody>
                    <a:bodyPr/>
                    <a:lstStyle/>
                    <a:p>
                      <a:pPr indent="127000" algn="just">
                        <a:lnSpc>
                          <a:spcPct val="150000"/>
                        </a:lnSpc>
                        <a:spcAft>
                          <a:spcPts val="0"/>
                        </a:spcAft>
                      </a:pPr>
                      <a:r>
                        <a:rPr lang="zh-CN" sz="1800" kern="100" dirty="0">
                          <a:effectLst/>
                        </a:rPr>
                        <a:t>所选取的要查看的某个区域。</a:t>
                      </a:r>
                      <a:endParaRPr lang="zh-CN" sz="1800" kern="100" dirty="0">
                        <a:effectLst/>
                        <a:latin typeface="Times New Roman"/>
                        <a:ea typeface="宋体"/>
                        <a:cs typeface="Times New Roman"/>
                      </a:endParaRPr>
                    </a:p>
                  </a:txBody>
                  <a:tcPr marL="47999" marR="47999" marT="0" marB="0"/>
                </a:tc>
                <a:extLst>
                  <a:ext uri="{0D108BD9-81ED-4DB2-BD59-A6C34878D82A}">
                    <a16:rowId xmlns:a16="http://schemas.microsoft.com/office/drawing/2014/main" val="10003"/>
                  </a:ext>
                </a:extLst>
              </a:tr>
              <a:tr h="540014">
                <a:tc>
                  <a:txBody>
                    <a:bodyPr/>
                    <a:lstStyle/>
                    <a:p>
                      <a:pPr indent="127000" algn="ctr">
                        <a:lnSpc>
                          <a:spcPct val="150000"/>
                        </a:lnSpc>
                        <a:spcAft>
                          <a:spcPts val="0"/>
                        </a:spcAft>
                      </a:pPr>
                      <a:r>
                        <a:rPr lang="en-US" sz="1800" kern="100">
                          <a:effectLst/>
                        </a:rPr>
                        <a:t>…</a:t>
                      </a:r>
                      <a:endParaRPr lang="zh-CN" sz="1800" kern="100">
                        <a:effectLst/>
                        <a:latin typeface="Times New Roman"/>
                        <a:ea typeface="宋体"/>
                        <a:cs typeface="Times New Roman"/>
                      </a:endParaRPr>
                    </a:p>
                  </a:txBody>
                  <a:tcPr marL="47999" marR="47999" marT="0" marB="0" anchor="ctr"/>
                </a:tc>
                <a:tc>
                  <a:txBody>
                    <a:bodyPr/>
                    <a:lstStyle/>
                    <a:p>
                      <a:pPr indent="127000" algn="just">
                        <a:lnSpc>
                          <a:spcPct val="150000"/>
                        </a:lnSpc>
                        <a:spcAft>
                          <a:spcPts val="0"/>
                        </a:spcAft>
                      </a:pPr>
                      <a:r>
                        <a:rPr lang="en-US" sz="1800" kern="100" dirty="0">
                          <a:effectLst/>
                        </a:rPr>
                        <a:t> </a:t>
                      </a:r>
                      <a:endParaRPr lang="zh-CN" sz="1800" kern="100" dirty="0">
                        <a:effectLst/>
                        <a:latin typeface="Times New Roman"/>
                        <a:ea typeface="宋体"/>
                        <a:cs typeface="Times New Roman"/>
                      </a:endParaRPr>
                    </a:p>
                  </a:txBody>
                  <a:tcPr marL="47999" marR="47999"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a:extLst>
              <a:ext uri="{FF2B5EF4-FFF2-40B4-BE49-F238E27FC236}">
                <a16:creationId xmlns:a16="http://schemas.microsoft.com/office/drawing/2014/main" id="{79E2D3CC-A4DD-495C-9BD6-A2F44E70E487}"/>
              </a:ext>
            </a:extLst>
          </p:cNvPr>
          <p:cNvSpPr>
            <a:spLocks noGrp="1"/>
          </p:cNvSpPr>
          <p:nvPr>
            <p:ph idx="1"/>
          </p:nvPr>
        </p:nvSpPr>
        <p:spPr>
          <a:xfrm>
            <a:off x="423863" y="1196975"/>
            <a:ext cx="11107737" cy="4959350"/>
          </a:xfrm>
        </p:spPr>
        <p:txBody>
          <a:bodyPr/>
          <a:lstStyle/>
          <a:p>
            <a:pPr marL="361950" indent="-361950"/>
            <a:r>
              <a:rPr lang="en-US" altLang="zh-CN"/>
              <a:t>#</a:t>
            </a:r>
            <a:r>
              <a:rPr lang="zh-CN" altLang="en-US"/>
              <a:t>元素索引</a:t>
            </a:r>
          </a:p>
          <a:p>
            <a:pPr marL="361950" indent="-361950"/>
            <a:r>
              <a:rPr lang="en-US" altLang="zh-CN"/>
              <a:t>data.iris[1, 1]  # </a:t>
            </a:r>
            <a:r>
              <a:rPr lang="zh-CN" altLang="en-US"/>
              <a:t>索引第一列第一个元素</a:t>
            </a:r>
          </a:p>
          <a:p>
            <a:pPr marL="361950" indent="-361950"/>
            <a:r>
              <a:rPr lang="en-US" altLang="zh-CN"/>
              <a:t>data.iris$Sepal.Length[1]  # </a:t>
            </a:r>
            <a:r>
              <a:rPr lang="zh-CN" altLang="en-US"/>
              <a:t>索引</a:t>
            </a:r>
            <a:r>
              <a:rPr lang="en-US" altLang="zh-CN"/>
              <a:t>Sepal.Length</a:t>
            </a:r>
            <a:r>
              <a:rPr lang="zh-CN" altLang="en-US"/>
              <a:t>列第一个元素</a:t>
            </a:r>
          </a:p>
          <a:p>
            <a:pPr marL="361950" indent="-361950"/>
            <a:r>
              <a:rPr lang="en-US" altLang="zh-CN"/>
              <a:t>data.iris["Sepal.Length"][1]  # </a:t>
            </a:r>
            <a:r>
              <a:rPr lang="zh-CN" altLang="en-US"/>
              <a:t>索引</a:t>
            </a:r>
            <a:r>
              <a:rPr lang="en-US" altLang="zh-CN"/>
              <a:t>Sepal.Length</a:t>
            </a:r>
            <a:r>
              <a:rPr lang="zh-CN" altLang="en-US"/>
              <a:t>列第一个元素</a:t>
            </a:r>
          </a:p>
          <a:p>
            <a:pPr marL="361950" indent="-361950"/>
            <a:r>
              <a:rPr lang="en-US" altLang="zh-CN"/>
              <a:t># subset</a:t>
            </a:r>
            <a:r>
              <a:rPr lang="zh-CN" altLang="en-US"/>
              <a:t>函数索引 </a:t>
            </a:r>
          </a:p>
          <a:p>
            <a:pPr marL="361950" indent="-361950"/>
            <a:r>
              <a:rPr lang="en-US" altLang="zh-CN"/>
              <a:t>subset(data.iris, Sepal.Length &lt; 5)  # </a:t>
            </a:r>
            <a:r>
              <a:rPr lang="zh-CN" altLang="en-US"/>
              <a:t>按条件索引行  </a:t>
            </a:r>
          </a:p>
          <a:p>
            <a:pPr marL="361950" indent="-361950"/>
            <a:r>
              <a:rPr lang="en-US" altLang="zh-CN"/>
              <a:t># sqldf</a:t>
            </a:r>
            <a:r>
              <a:rPr lang="zh-CN" altLang="en-US"/>
              <a:t>函数索引</a:t>
            </a:r>
          </a:p>
          <a:p>
            <a:pPr marL="361950" indent="-361950"/>
            <a:r>
              <a:rPr lang="en-US" altLang="zh-CN"/>
              <a:t>library(sqldf)</a:t>
            </a:r>
          </a:p>
          <a:p>
            <a:pPr marL="361950" indent="-361950"/>
            <a:r>
              <a:rPr lang="en-US" altLang="zh-CN"/>
              <a:t>newdf &lt;- sqldf("select * from mtcars where carb = 1 order by mpg", row.names = TRUE)</a:t>
            </a:r>
          </a:p>
          <a:p>
            <a:pPr marL="361950" indent="-361950"/>
            <a:endParaRPr lang="zh-CN" altLang="en-US"/>
          </a:p>
        </p:txBody>
      </p:sp>
      <p:sp>
        <p:nvSpPr>
          <p:cNvPr id="14339" name="标题 1">
            <a:extLst>
              <a:ext uri="{FF2B5EF4-FFF2-40B4-BE49-F238E27FC236}">
                <a16:creationId xmlns:a16="http://schemas.microsoft.com/office/drawing/2014/main" id="{9A9858B1-3D93-47D4-95EA-7AEEF7D25E2D}"/>
              </a:ext>
            </a:extLst>
          </p:cNvPr>
          <p:cNvSpPr>
            <a:spLocks noGrp="1"/>
          </p:cNvSpPr>
          <p:nvPr>
            <p:ph type="title"/>
          </p:nvPr>
        </p:nvSpPr>
        <p:spPr>
          <a:xfrm>
            <a:off x="255588" y="358775"/>
            <a:ext cx="10972800" cy="528638"/>
          </a:xfrm>
        </p:spPr>
        <p:txBody>
          <a:bodyPr/>
          <a:lstStyle/>
          <a:p>
            <a:r>
              <a:rPr lang="zh-CN" altLang="en-US"/>
              <a:t>访问数据框变量</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a:extLst>
              <a:ext uri="{FF2B5EF4-FFF2-40B4-BE49-F238E27FC236}">
                <a16:creationId xmlns:a16="http://schemas.microsoft.com/office/drawing/2014/main" id="{E43EC920-33DC-4FB3-99BF-80B27CE46434}"/>
              </a:ext>
            </a:extLst>
          </p:cNvPr>
          <p:cNvSpPr>
            <a:spLocks noGrp="1"/>
          </p:cNvSpPr>
          <p:nvPr>
            <p:ph idx="1"/>
          </p:nvPr>
        </p:nvSpPr>
        <p:spPr>
          <a:xfrm>
            <a:off x="423863" y="1754188"/>
            <a:ext cx="11107737" cy="4338637"/>
          </a:xfrm>
        </p:spPr>
        <p:txBody>
          <a:bodyPr/>
          <a:lstStyle/>
          <a:p>
            <a:pPr marL="361950" indent="-361950"/>
            <a:r>
              <a:rPr lang="en-US" altLang="zh-CN"/>
              <a:t># </a:t>
            </a:r>
            <a:r>
              <a:rPr lang="zh-CN" altLang="en-US"/>
              <a:t>使用</a:t>
            </a:r>
            <a:r>
              <a:rPr lang="en-US" altLang="zh-CN"/>
              <a:t>subset</a:t>
            </a:r>
            <a:r>
              <a:rPr lang="zh-CN" altLang="en-US"/>
              <a:t>函数选取数据</a:t>
            </a:r>
          </a:p>
          <a:p>
            <a:pPr marL="361950" indent="-361950"/>
            <a:r>
              <a:rPr lang="en-US" altLang="zh-CN"/>
              <a:t>df1 &lt;- data.frame(name = c("aa", "bb", "cc"), age = c(20, 29, 30), </a:t>
            </a:r>
          </a:p>
          <a:p>
            <a:pPr marL="361950" indent="-361950"/>
            <a:r>
              <a:rPr lang="en-US" altLang="zh-CN"/>
              <a:t>                  sex = c("f", "m", "f"))</a:t>
            </a:r>
          </a:p>
          <a:p>
            <a:pPr marL="361950" indent="-361950"/>
            <a:r>
              <a:rPr lang="en-US" altLang="zh-CN"/>
              <a:t>selectresult1 &lt;- subset(df1, name == "aa", select = c(age, sex))</a:t>
            </a:r>
          </a:p>
          <a:p>
            <a:pPr marL="361950" indent="-361950"/>
            <a:r>
              <a:rPr lang="en-US" altLang="zh-CN"/>
              <a:t>selectresult2 &lt;- subset(df1, name == "aa" &amp; sex == "f", select = c(age, sex))</a:t>
            </a:r>
          </a:p>
          <a:p>
            <a:pPr marL="361950" indent="-361950"/>
            <a:r>
              <a:rPr lang="en-US" altLang="zh-CN"/>
              <a:t>df1</a:t>
            </a:r>
          </a:p>
          <a:p>
            <a:pPr marL="361950" indent="-361950"/>
            <a:r>
              <a:rPr lang="en-US" altLang="zh-CN"/>
              <a:t>selectresult1</a:t>
            </a:r>
          </a:p>
          <a:p>
            <a:pPr marL="361950" indent="-361950"/>
            <a:r>
              <a:rPr lang="en-US" altLang="zh-CN"/>
              <a:t>selectresult2</a:t>
            </a:r>
          </a:p>
          <a:p>
            <a:pPr marL="361950" indent="-361950"/>
            <a:r>
              <a:rPr lang="en-US" altLang="zh-CN"/>
              <a:t>#</a:t>
            </a:r>
            <a:r>
              <a:rPr lang="zh-CN" altLang="en-US"/>
              <a:t>结果如下</a:t>
            </a:r>
          </a:p>
        </p:txBody>
      </p:sp>
      <p:sp>
        <p:nvSpPr>
          <p:cNvPr id="51203" name="标题 2">
            <a:extLst>
              <a:ext uri="{FF2B5EF4-FFF2-40B4-BE49-F238E27FC236}">
                <a16:creationId xmlns:a16="http://schemas.microsoft.com/office/drawing/2014/main" id="{36860D94-1DA0-4C25-862B-3CB848DBD8F9}"/>
              </a:ext>
            </a:extLst>
          </p:cNvPr>
          <p:cNvSpPr>
            <a:spLocks noGrp="1"/>
          </p:cNvSpPr>
          <p:nvPr>
            <p:ph type="title"/>
          </p:nvPr>
        </p:nvSpPr>
        <p:spPr>
          <a:xfrm>
            <a:off x="255588" y="358775"/>
            <a:ext cx="10972800" cy="528638"/>
          </a:xfrm>
        </p:spPr>
        <p:txBody>
          <a:bodyPr/>
          <a:lstStyle/>
          <a:p>
            <a:r>
              <a:rPr lang="zh-CN" altLang="en-US">
                <a:sym typeface="微软雅黑" panose="020B0503020204020204" pitchFamily="34" charset="-122"/>
              </a:rPr>
              <a:t>选取变量及数据</a:t>
            </a:r>
          </a:p>
        </p:txBody>
      </p:sp>
      <p:sp>
        <p:nvSpPr>
          <p:cNvPr id="51204" name="内容占位符 3">
            <a:extLst>
              <a:ext uri="{FF2B5EF4-FFF2-40B4-BE49-F238E27FC236}">
                <a16:creationId xmlns:a16="http://schemas.microsoft.com/office/drawing/2014/main" id="{4D85F5ED-9E60-4FB6-9024-C8BC1308C4BA}"/>
              </a:ext>
            </a:extLst>
          </p:cNvPr>
          <p:cNvSpPr>
            <a:spLocks noGrp="1"/>
          </p:cNvSpPr>
          <p:nvPr>
            <p:ph idx="10"/>
          </p:nvPr>
        </p:nvSpPr>
        <p:spPr>
          <a:xfrm>
            <a:off x="423863" y="1138238"/>
            <a:ext cx="11107737" cy="427037"/>
          </a:xfrm>
        </p:spPr>
        <p:txBody>
          <a:bodyPr/>
          <a:lstStyle/>
          <a:p>
            <a:endParaRPr lang="en-US" altLang="zh-CN"/>
          </a:p>
          <a:p>
            <a:r>
              <a:rPr lang="en-US" altLang="zh-CN"/>
              <a:t>subset</a:t>
            </a:r>
            <a:r>
              <a:t>函数示例</a:t>
            </a:r>
          </a:p>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a:extLst>
              <a:ext uri="{FF2B5EF4-FFF2-40B4-BE49-F238E27FC236}">
                <a16:creationId xmlns:a16="http://schemas.microsoft.com/office/drawing/2014/main" id="{DDD37ACB-4D10-4F96-B231-B16538F45C9D}"/>
              </a:ext>
            </a:extLst>
          </p:cNvPr>
          <p:cNvSpPr>
            <a:spLocks noGrp="1"/>
          </p:cNvSpPr>
          <p:nvPr>
            <p:ph idx="1"/>
          </p:nvPr>
        </p:nvSpPr>
        <p:spPr>
          <a:xfrm>
            <a:off x="423863" y="1125538"/>
            <a:ext cx="11107737" cy="5472112"/>
          </a:xfrm>
        </p:spPr>
        <p:txBody>
          <a:bodyPr/>
          <a:lstStyle/>
          <a:p>
            <a:pPr marL="361950" indent="-361950"/>
            <a:r>
              <a:rPr lang="en-US" altLang="zh-CN"/>
              <a:t>&gt; df1</a:t>
            </a:r>
          </a:p>
          <a:p>
            <a:pPr marL="361950" indent="-361950"/>
            <a:r>
              <a:rPr lang="en-US" altLang="zh-CN"/>
              <a:t>  name age sex</a:t>
            </a:r>
          </a:p>
          <a:p>
            <a:pPr marL="361950" indent="-361950"/>
            <a:r>
              <a:rPr lang="en-US" altLang="zh-CN"/>
              <a:t>1   aa  20   f</a:t>
            </a:r>
          </a:p>
          <a:p>
            <a:pPr marL="361950" indent="-361950"/>
            <a:r>
              <a:rPr lang="en-US" altLang="zh-CN"/>
              <a:t>2   bb  29   m</a:t>
            </a:r>
          </a:p>
          <a:p>
            <a:pPr marL="361950" indent="-361950"/>
            <a:r>
              <a:rPr lang="en-US" altLang="zh-CN"/>
              <a:t>3   cc  30   f</a:t>
            </a:r>
          </a:p>
          <a:p>
            <a:pPr marL="361950" indent="-361950"/>
            <a:r>
              <a:rPr lang="en-US" altLang="zh-CN"/>
              <a:t>&gt; selectresult1</a:t>
            </a:r>
          </a:p>
          <a:p>
            <a:pPr marL="361950" indent="-361950"/>
            <a:r>
              <a:rPr lang="en-US" altLang="zh-CN"/>
              <a:t>  age sex</a:t>
            </a:r>
          </a:p>
          <a:p>
            <a:pPr marL="361950" indent="-361950"/>
            <a:r>
              <a:rPr lang="en-US" altLang="zh-CN"/>
              <a:t>1  20   f</a:t>
            </a:r>
          </a:p>
          <a:p>
            <a:pPr marL="361950" indent="-361950"/>
            <a:r>
              <a:rPr lang="en-US" altLang="zh-CN"/>
              <a:t>&gt; selectresult2</a:t>
            </a:r>
          </a:p>
          <a:p>
            <a:pPr marL="361950" indent="-361950"/>
            <a:r>
              <a:rPr lang="en-US" altLang="zh-CN"/>
              <a:t>  age sex</a:t>
            </a:r>
          </a:p>
          <a:p>
            <a:pPr marL="361950" indent="-361950"/>
            <a:r>
              <a:rPr lang="en-US" altLang="zh-CN"/>
              <a:t>1  20   f</a:t>
            </a:r>
          </a:p>
          <a:p>
            <a:pPr marL="361950" indent="-361950"/>
            <a:endParaRPr lang="zh-CN" altLang="en-US"/>
          </a:p>
        </p:txBody>
      </p:sp>
      <p:sp>
        <p:nvSpPr>
          <p:cNvPr id="52227" name="标题 2">
            <a:extLst>
              <a:ext uri="{FF2B5EF4-FFF2-40B4-BE49-F238E27FC236}">
                <a16:creationId xmlns:a16="http://schemas.microsoft.com/office/drawing/2014/main" id="{EC9E0886-7B3A-4F72-B396-61D1E4384682}"/>
              </a:ext>
            </a:extLst>
          </p:cNvPr>
          <p:cNvSpPr>
            <a:spLocks noGrp="1"/>
          </p:cNvSpPr>
          <p:nvPr>
            <p:ph type="title"/>
          </p:nvPr>
        </p:nvSpPr>
        <p:spPr>
          <a:xfrm>
            <a:off x="255588" y="358775"/>
            <a:ext cx="10972800" cy="528638"/>
          </a:xfrm>
        </p:spPr>
        <p:txBody>
          <a:bodyPr/>
          <a:lstStyle/>
          <a:p>
            <a:br>
              <a:rPr lang="en-US" altLang="zh-CN"/>
            </a:br>
            <a:r>
              <a:rPr lang="en-US" altLang="zh-CN"/>
              <a:t>subset</a:t>
            </a:r>
            <a:r>
              <a:rPr lang="zh-CN" altLang="en-US"/>
              <a:t>函数示例</a:t>
            </a:r>
            <a:br>
              <a:rPr lang="zh-CN" altLang="en-US"/>
            </a:b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4A836D9-91DA-4510-91C0-EBAA8F624003}"/>
              </a:ext>
            </a:extLst>
          </p:cNvPr>
          <p:cNvSpPr>
            <a:spLocks noGrp="1"/>
          </p:cNvSpPr>
          <p:nvPr>
            <p:ph idx="1"/>
          </p:nvPr>
        </p:nvSpPr>
        <p:spPr>
          <a:xfrm>
            <a:off x="423863" y="1123950"/>
            <a:ext cx="11107737" cy="4987925"/>
          </a:xfrm>
        </p:spPr>
        <p:txBody>
          <a:bodyPr/>
          <a:lstStyle/>
          <a:p>
            <a:pPr>
              <a:defRPr/>
            </a:pPr>
            <a:r>
              <a:rPr lang="zh-CN" altLang="en-US" dirty="0"/>
              <a:t>简单随机抽样可通过</a:t>
            </a:r>
            <a:r>
              <a:rPr lang="en-US" altLang="zh-CN" dirty="0" err="1"/>
              <a:t>srswr</a:t>
            </a:r>
            <a:r>
              <a:rPr lang="zh-CN" altLang="en-US" dirty="0"/>
              <a:t>函数，</a:t>
            </a:r>
            <a:r>
              <a:rPr lang="en-US" altLang="zh-CN" dirty="0" err="1"/>
              <a:t>srswor</a:t>
            </a:r>
            <a:r>
              <a:rPr lang="zh-CN" altLang="en-US" dirty="0"/>
              <a:t>和</a:t>
            </a:r>
            <a:r>
              <a:rPr lang="en-US" altLang="zh-CN" dirty="0"/>
              <a:t>sample</a:t>
            </a:r>
            <a:r>
              <a:rPr lang="zh-CN" altLang="en-US" dirty="0"/>
              <a:t>函数实现。</a:t>
            </a:r>
            <a:r>
              <a:rPr lang="en-US" altLang="zh-CN" dirty="0" err="1"/>
              <a:t>srswr</a:t>
            </a:r>
            <a:r>
              <a:rPr lang="zh-CN" altLang="en-US" dirty="0"/>
              <a:t>函数和</a:t>
            </a:r>
            <a:r>
              <a:rPr lang="en-US" altLang="zh-CN" dirty="0" err="1"/>
              <a:t>srswor</a:t>
            </a:r>
            <a:r>
              <a:rPr lang="zh-CN" altLang="en-US" dirty="0"/>
              <a:t>函数在</a:t>
            </a:r>
            <a:r>
              <a:rPr lang="en-US" altLang="zh-CN" dirty="0"/>
              <a:t>sampling</a:t>
            </a:r>
            <a:r>
              <a:rPr lang="zh-CN" altLang="en-US" dirty="0"/>
              <a:t>包中，使用前需要先加载</a:t>
            </a:r>
            <a:r>
              <a:rPr lang="en-US" altLang="zh-CN" dirty="0"/>
              <a:t>sampling</a:t>
            </a:r>
            <a:r>
              <a:rPr lang="zh-CN" altLang="en-US" dirty="0"/>
              <a:t>包。下面看下其基本用法：</a:t>
            </a:r>
          </a:p>
          <a:p>
            <a:pPr lvl="1">
              <a:buFont typeface="Arial" panose="020B0604020202020204" pitchFamily="34" charset="0"/>
              <a:buChar char="•"/>
              <a:defRPr/>
            </a:pPr>
            <a:r>
              <a:rPr lang="en-US" altLang="zh-CN" sz="1800" dirty="0" err="1">
                <a:latin typeface="Lucida Console" panose="020B0609040504020204" pitchFamily="49" charset="0"/>
              </a:rPr>
              <a:t>srswr</a:t>
            </a:r>
            <a:r>
              <a:rPr lang="en-US" altLang="zh-CN" sz="1800" dirty="0">
                <a:latin typeface="Lucida Console" panose="020B0609040504020204" pitchFamily="49" charset="0"/>
              </a:rPr>
              <a:t>(n, N)</a:t>
            </a:r>
          </a:p>
          <a:p>
            <a:pPr lvl="1">
              <a:buFont typeface="Arial" panose="020B0604020202020204" pitchFamily="34" charset="0"/>
              <a:buChar char="•"/>
              <a:defRPr/>
            </a:pPr>
            <a:r>
              <a:rPr lang="en-US" altLang="zh-CN" sz="1800" dirty="0" err="1">
                <a:latin typeface="Lucida Console" panose="020B0609040504020204" pitchFamily="49" charset="0"/>
              </a:rPr>
              <a:t>srswor</a:t>
            </a:r>
            <a:r>
              <a:rPr lang="en-US" altLang="zh-CN" sz="1800" dirty="0">
                <a:latin typeface="Lucida Console" panose="020B0609040504020204" pitchFamily="49" charset="0"/>
              </a:rPr>
              <a:t>(n, N)</a:t>
            </a:r>
          </a:p>
          <a:p>
            <a:pPr lvl="1">
              <a:buFont typeface="Arial" panose="020B0604020202020204" pitchFamily="34" charset="0"/>
              <a:buChar char="•"/>
              <a:defRPr/>
            </a:pPr>
            <a:r>
              <a:rPr lang="en-US" altLang="zh-CN" sz="1800" dirty="0">
                <a:latin typeface="Lucida Console" panose="020B0609040504020204" pitchFamily="49" charset="0"/>
              </a:rPr>
              <a:t>sample(x, size, replace = FALSE, </a:t>
            </a:r>
            <a:r>
              <a:rPr lang="en-US" altLang="zh-CN" sz="1800" dirty="0" err="1">
                <a:latin typeface="Lucida Console" panose="020B0609040504020204" pitchFamily="49" charset="0"/>
              </a:rPr>
              <a:t>prob</a:t>
            </a:r>
            <a:r>
              <a:rPr lang="en-US" altLang="zh-CN" sz="1800" dirty="0">
                <a:latin typeface="Lucida Console" panose="020B0609040504020204" pitchFamily="49" charset="0"/>
              </a:rPr>
              <a:t> = NULL)</a:t>
            </a:r>
            <a:endParaRPr lang="en-US" altLang="zh-CN" dirty="0"/>
          </a:p>
          <a:p>
            <a:pPr>
              <a:defRPr/>
            </a:pPr>
            <a:r>
              <a:rPr lang="en-US" altLang="zh-CN" dirty="0" err="1"/>
              <a:t>srswr</a:t>
            </a:r>
            <a:r>
              <a:rPr lang="zh-CN" altLang="en-US" dirty="0"/>
              <a:t>函数可实现放回简单随机抽样，表示在总体</a:t>
            </a:r>
            <a:r>
              <a:rPr lang="en-US" altLang="zh-CN" dirty="0"/>
              <a:t>N</a:t>
            </a:r>
            <a:r>
              <a:rPr lang="zh-CN" altLang="en-US" dirty="0"/>
              <a:t>中有放回地抽取</a:t>
            </a:r>
            <a:r>
              <a:rPr lang="en-US" altLang="zh-CN" dirty="0"/>
              <a:t>n</a:t>
            </a:r>
            <a:r>
              <a:rPr lang="zh-CN" altLang="en-US" dirty="0"/>
              <a:t>个样本，返回一个长度为</a:t>
            </a:r>
            <a:r>
              <a:rPr lang="en-US" altLang="zh-CN" dirty="0"/>
              <a:t>N</a:t>
            </a:r>
            <a:r>
              <a:rPr lang="zh-CN" altLang="en-US" dirty="0"/>
              <a:t>的向量，每个分量的值表示抽取次数。</a:t>
            </a:r>
            <a:endParaRPr lang="en-US" altLang="zh-CN" dirty="0"/>
          </a:p>
          <a:p>
            <a:pPr>
              <a:defRPr/>
            </a:pPr>
            <a:r>
              <a:rPr lang="en-US" altLang="zh-CN" dirty="0" err="1"/>
              <a:t>srswor</a:t>
            </a:r>
            <a:r>
              <a:rPr lang="zh-CN" altLang="en-US" dirty="0"/>
              <a:t>可函数实现不放回简单随机抽样，表示在总体</a:t>
            </a:r>
            <a:r>
              <a:rPr lang="en-US" altLang="zh-CN" dirty="0"/>
              <a:t>N</a:t>
            </a:r>
            <a:r>
              <a:rPr lang="zh-CN" altLang="en-US" dirty="0"/>
              <a:t>中无放回地抽取</a:t>
            </a:r>
            <a:r>
              <a:rPr lang="en-US" altLang="zh-CN" dirty="0"/>
              <a:t>n</a:t>
            </a:r>
            <a:r>
              <a:rPr lang="zh-CN" altLang="en-US" dirty="0"/>
              <a:t>个样本，返回一个长度为</a:t>
            </a:r>
            <a:r>
              <a:rPr lang="en-US" altLang="zh-CN" dirty="0"/>
              <a:t>N</a:t>
            </a:r>
            <a:r>
              <a:rPr lang="zh-CN" altLang="en-US" dirty="0"/>
              <a:t>的向量，每个分量的值表示抽取次数，取值为</a:t>
            </a:r>
            <a:r>
              <a:rPr lang="en-US" altLang="zh-CN" dirty="0"/>
              <a:t>0</a:t>
            </a:r>
            <a:r>
              <a:rPr lang="zh-CN" altLang="en-US" dirty="0"/>
              <a:t>或</a:t>
            </a:r>
            <a:r>
              <a:rPr lang="en-US" altLang="zh-CN" dirty="0"/>
              <a:t>1</a:t>
            </a:r>
            <a:r>
              <a:rPr lang="zh-CN" altLang="en-US" dirty="0"/>
              <a:t>。</a:t>
            </a:r>
            <a:endParaRPr lang="en-US" altLang="zh-CN" dirty="0"/>
          </a:p>
          <a:p>
            <a:pPr>
              <a:defRPr/>
            </a:pPr>
            <a:r>
              <a:rPr lang="en-US" altLang="zh-CN" dirty="0"/>
              <a:t>sample</a:t>
            </a:r>
            <a:r>
              <a:rPr lang="zh-CN" altLang="en-US" dirty="0"/>
              <a:t>函数可实现放回简单抽样和不放回简单随机抽样，同时也可对数据进行随机分组。</a:t>
            </a:r>
          </a:p>
        </p:txBody>
      </p:sp>
      <p:sp>
        <p:nvSpPr>
          <p:cNvPr id="53251" name="标题 1">
            <a:extLst>
              <a:ext uri="{FF2B5EF4-FFF2-40B4-BE49-F238E27FC236}">
                <a16:creationId xmlns:a16="http://schemas.microsoft.com/office/drawing/2014/main" id="{E3525EB9-F4DC-48E7-837A-B7C512607F71}"/>
              </a:ext>
            </a:extLst>
          </p:cNvPr>
          <p:cNvSpPr>
            <a:spLocks noGrp="1" noChangeArrowheads="1"/>
          </p:cNvSpPr>
          <p:nvPr>
            <p:ph type="title"/>
          </p:nvPr>
        </p:nvSpPr>
        <p:spPr>
          <a:xfrm>
            <a:off x="255588" y="358775"/>
            <a:ext cx="10972800" cy="528638"/>
          </a:xfrm>
        </p:spPr>
        <p:txBody>
          <a:bodyPr/>
          <a:lstStyle/>
          <a:p>
            <a:r>
              <a:rPr lang="zh-CN" altLang="en-US">
                <a:latin typeface="微软雅黑" panose="020B0503020204020204" pitchFamily="34" charset="-122"/>
              </a:rPr>
              <a:t>随机抽样</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0A424E2-A4B5-4EAC-B2E2-052B134DDDDB}"/>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0F2D4CBC-8002-4B9E-AB19-685E39287271}"/>
              </a:ext>
            </a:extLst>
          </p:cNvPr>
          <p:cNvSpPr>
            <a:spLocks noChangeShapeType="1"/>
          </p:cNvSpPr>
          <p:nvPr/>
        </p:nvSpPr>
        <p:spPr bwMode="auto">
          <a:xfrm>
            <a:off x="2636838" y="46577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76059DE1-4F06-47B9-99A0-08DFDD131321}"/>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E71FB0D6-4058-4A51-8EFD-AD6EBBF8E6D2}"/>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rPr>
              <a:t>清洗数据</a:t>
            </a:r>
          </a:p>
        </p:txBody>
      </p:sp>
      <p:sp>
        <p:nvSpPr>
          <p:cNvPr id="54282" name="标题 3">
            <a:extLst>
              <a:ext uri="{FF2B5EF4-FFF2-40B4-BE49-F238E27FC236}">
                <a16:creationId xmlns:a16="http://schemas.microsoft.com/office/drawing/2014/main" id="{1CCF424E-9F6C-47C9-A912-98E5A0A93173}"/>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3434B505-F862-4B22-8F02-46B61F47662B}"/>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新增数据属性列</a:t>
            </a:r>
          </a:p>
        </p:txBody>
      </p:sp>
      <p:sp>
        <p:nvSpPr>
          <p:cNvPr id="15" name="Oval 15">
            <a:extLst>
              <a:ext uri="{FF2B5EF4-FFF2-40B4-BE49-F238E27FC236}">
                <a16:creationId xmlns:a16="http://schemas.microsoft.com/office/drawing/2014/main" id="{51C8D559-FCE6-489F-9259-1C4E3EBC0D5A}"/>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523ADD57-ED63-4D3A-A1C0-02CC5FF717D1}"/>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选取变量及数据</a:t>
            </a:r>
          </a:p>
        </p:txBody>
      </p:sp>
      <p:sp>
        <p:nvSpPr>
          <p:cNvPr id="22" name="Oval 15">
            <a:extLst>
              <a:ext uri="{FF2B5EF4-FFF2-40B4-BE49-F238E27FC236}">
                <a16:creationId xmlns:a16="http://schemas.microsoft.com/office/drawing/2014/main" id="{2E66E21F-5860-42C4-B484-BC37CFA9F728}"/>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3238968E-D1AB-42F1-AFE3-ACDEE5857758}"/>
              </a:ext>
            </a:extLst>
          </p:cNvPr>
          <p:cNvSpPr>
            <a:spLocks noChangeArrowheads="1"/>
          </p:cNvSpPr>
          <p:nvPr/>
        </p:nvSpPr>
        <p:spPr bwMode="auto">
          <a:xfrm>
            <a:off x="4012450" y="431544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29" name="Oval 15">
            <a:extLst>
              <a:ext uri="{FF2B5EF4-FFF2-40B4-BE49-F238E27FC236}">
                <a16:creationId xmlns:a16="http://schemas.microsoft.com/office/drawing/2014/main" id="{53D54C5E-2796-4377-88B2-5F7890175A12}"/>
              </a:ext>
            </a:extLst>
          </p:cNvPr>
          <p:cNvSpPr>
            <a:spLocks noChangeArrowheads="1"/>
          </p:cNvSpPr>
          <p:nvPr/>
        </p:nvSpPr>
        <p:spPr bwMode="auto">
          <a:xfrm>
            <a:off x="2904947" y="433344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E48DBA6F-4207-4F52-A5C7-D1024E8B7394}"/>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16" name="Oval 15">
            <a:extLst>
              <a:ext uri="{FF2B5EF4-FFF2-40B4-BE49-F238E27FC236}">
                <a16:creationId xmlns:a16="http://schemas.microsoft.com/office/drawing/2014/main" id="{30A42E7D-E5C1-4AB5-87ED-900A34C62A2B}"/>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a:extLst>
              <a:ext uri="{FF2B5EF4-FFF2-40B4-BE49-F238E27FC236}">
                <a16:creationId xmlns:a16="http://schemas.microsoft.com/office/drawing/2014/main" id="{9623C7F8-E1CA-4ADE-ACB6-5B7BB342B595}"/>
              </a:ext>
            </a:extLst>
          </p:cNvPr>
          <p:cNvSpPr>
            <a:spLocks noGrp="1"/>
          </p:cNvSpPr>
          <p:nvPr>
            <p:ph idx="1"/>
          </p:nvPr>
        </p:nvSpPr>
        <p:spPr>
          <a:xfrm>
            <a:off x="423863" y="1754188"/>
            <a:ext cx="11107737" cy="4370387"/>
          </a:xfrm>
        </p:spPr>
        <p:txBody>
          <a:bodyPr/>
          <a:lstStyle/>
          <a:p>
            <a:pPr marL="361950" indent="-361950"/>
            <a:r>
              <a:rPr lang="zh-CN" altLang="en-US"/>
              <a:t>虽然在</a:t>
            </a:r>
            <a:r>
              <a:rPr lang="en-US" altLang="zh-CN"/>
              <a:t>R</a:t>
            </a:r>
            <a:r>
              <a:rPr lang="zh-CN" altLang="en-US"/>
              <a:t>语言中有很多优秀的函数如</a:t>
            </a:r>
            <a:r>
              <a:rPr lang="en-US" altLang="zh-CN"/>
              <a:t>aggregate</a:t>
            </a:r>
            <a:r>
              <a:rPr lang="zh-CN" altLang="en-US"/>
              <a:t>和</a:t>
            </a:r>
            <a:r>
              <a:rPr lang="en-US" altLang="zh-CN"/>
              <a:t>daply</a:t>
            </a:r>
            <a:r>
              <a:rPr lang="zh-CN" altLang="en-US"/>
              <a:t>可以对数据框统计，但</a:t>
            </a:r>
            <a:r>
              <a:rPr lang="en-US" altLang="zh-CN"/>
              <a:t>sql</a:t>
            </a:r>
            <a:r>
              <a:rPr lang="zh-CN" altLang="en-US"/>
              <a:t>功能强大，不仅能实现数据的清洗、统计、运算，还可以实现数据存储、控制、定义和调用。</a:t>
            </a:r>
          </a:p>
        </p:txBody>
      </p:sp>
      <p:sp>
        <p:nvSpPr>
          <p:cNvPr id="55299" name="标题 2">
            <a:extLst>
              <a:ext uri="{FF2B5EF4-FFF2-40B4-BE49-F238E27FC236}">
                <a16:creationId xmlns:a16="http://schemas.microsoft.com/office/drawing/2014/main" id="{79B2C9C8-631E-4CE6-A3AA-2C3035E44215}"/>
              </a:ext>
            </a:extLst>
          </p:cNvPr>
          <p:cNvSpPr>
            <a:spLocks noGrp="1"/>
          </p:cNvSpPr>
          <p:nvPr>
            <p:ph type="title"/>
          </p:nvPr>
        </p:nvSpPr>
        <p:spPr>
          <a:xfrm>
            <a:off x="255588" y="358775"/>
            <a:ext cx="10972800" cy="528638"/>
          </a:xfrm>
        </p:spPr>
        <p:txBody>
          <a:bodyPr/>
          <a:lstStyle/>
          <a:p>
            <a:r>
              <a:rPr lang="zh-CN" altLang="en-US"/>
              <a:t>使用</a:t>
            </a:r>
            <a:r>
              <a:rPr lang="en-US" altLang="zh-CN"/>
              <a:t>SQL</a:t>
            </a:r>
            <a:r>
              <a:rPr lang="zh-CN" altLang="en-US"/>
              <a:t>语句操作数据</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a:extLst>
              <a:ext uri="{FF2B5EF4-FFF2-40B4-BE49-F238E27FC236}">
                <a16:creationId xmlns:a16="http://schemas.microsoft.com/office/drawing/2014/main" id="{9FEE6D86-4572-49BB-B437-B84B1E7DB934}"/>
              </a:ext>
            </a:extLst>
          </p:cNvPr>
          <p:cNvSpPr>
            <a:spLocks noGrp="1"/>
          </p:cNvSpPr>
          <p:nvPr>
            <p:ph idx="1"/>
          </p:nvPr>
        </p:nvSpPr>
        <p:spPr>
          <a:xfrm>
            <a:off x="423863" y="1196975"/>
            <a:ext cx="11107737" cy="4959350"/>
          </a:xfrm>
        </p:spPr>
        <p:txBody>
          <a:bodyPr/>
          <a:lstStyle/>
          <a:p>
            <a:pPr marL="361950" indent="-361950"/>
            <a:r>
              <a:rPr lang="en-US" altLang="zh-CN"/>
              <a:t># </a:t>
            </a:r>
            <a:r>
              <a:rPr lang="zh-CN" altLang="en-US"/>
              <a:t>使用</a:t>
            </a:r>
            <a:r>
              <a:rPr lang="en-US" altLang="zh-CN"/>
              <a:t>SQL</a:t>
            </a:r>
            <a:r>
              <a:rPr lang="zh-CN" altLang="en-US"/>
              <a:t>语句操作数据</a:t>
            </a:r>
          </a:p>
          <a:p>
            <a:pPr marL="361950" indent="-361950"/>
            <a:r>
              <a:rPr lang="en-US" altLang="zh-CN"/>
              <a:t>name &lt;- c(rep("</a:t>
            </a:r>
            <a:r>
              <a:rPr lang="zh-CN" altLang="en-US"/>
              <a:t>张三</a:t>
            </a:r>
            <a:r>
              <a:rPr lang="en-US" altLang="zh-CN"/>
              <a:t>", 1, 3), rep("</a:t>
            </a:r>
            <a:r>
              <a:rPr lang="zh-CN" altLang="en-US"/>
              <a:t>李四</a:t>
            </a:r>
            <a:r>
              <a:rPr lang="en-US" altLang="zh-CN"/>
              <a:t>", 3))</a:t>
            </a:r>
          </a:p>
          <a:p>
            <a:pPr marL="361950" indent="-361950"/>
            <a:r>
              <a:rPr lang="en-US" altLang="zh-CN"/>
              <a:t>subject &lt;- c("</a:t>
            </a:r>
            <a:r>
              <a:rPr lang="zh-CN" altLang="en-US"/>
              <a:t>数学</a:t>
            </a:r>
            <a:r>
              <a:rPr lang="en-US" altLang="zh-CN"/>
              <a:t>", "</a:t>
            </a:r>
            <a:r>
              <a:rPr lang="zh-CN" altLang="en-US"/>
              <a:t>语文</a:t>
            </a:r>
            <a:r>
              <a:rPr lang="en-US" altLang="zh-CN"/>
              <a:t>", "</a:t>
            </a:r>
            <a:r>
              <a:rPr lang="zh-CN" altLang="en-US"/>
              <a:t>英语</a:t>
            </a:r>
            <a:r>
              <a:rPr lang="en-US" altLang="zh-CN"/>
              <a:t>", "</a:t>
            </a:r>
            <a:r>
              <a:rPr lang="zh-CN" altLang="en-US"/>
              <a:t>数学</a:t>
            </a:r>
            <a:r>
              <a:rPr lang="en-US" altLang="zh-CN"/>
              <a:t>", "</a:t>
            </a:r>
            <a:r>
              <a:rPr lang="zh-CN" altLang="en-US"/>
              <a:t>语文</a:t>
            </a:r>
            <a:r>
              <a:rPr lang="en-US" altLang="zh-CN"/>
              <a:t>", "</a:t>
            </a:r>
            <a:r>
              <a:rPr lang="zh-CN" altLang="en-US"/>
              <a:t>英语</a:t>
            </a:r>
            <a:r>
              <a:rPr lang="en-US" altLang="zh-CN"/>
              <a:t>")</a:t>
            </a:r>
          </a:p>
          <a:p>
            <a:pPr marL="361950" indent="-361950"/>
            <a:r>
              <a:rPr lang="en-US" altLang="zh-CN"/>
              <a:t>score &lt;- c(89, 80, 70, 90, 70, 80)</a:t>
            </a:r>
          </a:p>
          <a:p>
            <a:pPr marL="361950" indent="-361950"/>
            <a:r>
              <a:rPr lang="en-US" altLang="zh-CN"/>
              <a:t>stuid &lt;- c(1, 1, 1, 2, 2, 2)</a:t>
            </a:r>
          </a:p>
          <a:p>
            <a:pPr marL="361950" indent="-361950"/>
            <a:r>
              <a:rPr lang="en-US" altLang="zh-CN"/>
              <a:t>stuscore &lt;- data.frame(name, subject, score, stuid)</a:t>
            </a:r>
          </a:p>
          <a:p>
            <a:pPr marL="361950" indent="-361950"/>
            <a:r>
              <a:rPr lang="en-US" altLang="zh-CN"/>
              <a:t>library(sqldf)</a:t>
            </a:r>
          </a:p>
          <a:p>
            <a:pPr marL="361950" indent="-361950"/>
            <a:r>
              <a:rPr lang="en-US" altLang="zh-CN"/>
              <a:t># </a:t>
            </a:r>
            <a:r>
              <a:rPr lang="zh-CN" altLang="en-US"/>
              <a:t>计算每个人的总成绩并排名</a:t>
            </a:r>
            <a:r>
              <a:rPr lang="en-US" altLang="zh-CN"/>
              <a:t>(</a:t>
            </a:r>
            <a:r>
              <a:rPr lang="zh-CN" altLang="en-US"/>
              <a:t>要求显示字段：姓名，总成绩</a:t>
            </a:r>
            <a:r>
              <a:rPr lang="en-US" altLang="zh-CN"/>
              <a:t>)</a:t>
            </a:r>
          </a:p>
          <a:p>
            <a:pPr marL="361950" indent="-361950"/>
            <a:r>
              <a:rPr lang="en-US" altLang="zh-CN"/>
              <a:t>sqldf("select name, sum(score) as allscore from stuscore group by name order </a:t>
            </a:r>
          </a:p>
          <a:p>
            <a:pPr marL="361950" indent="-361950"/>
            <a:r>
              <a:rPr lang="en-US" altLang="zh-CN"/>
              <a:t>      by allscore")</a:t>
            </a:r>
          </a:p>
          <a:p>
            <a:pPr marL="361950" indent="-361950"/>
            <a:endParaRPr lang="zh-CN" altLang="en-US"/>
          </a:p>
        </p:txBody>
      </p:sp>
      <p:sp>
        <p:nvSpPr>
          <p:cNvPr id="56323" name="标题 2">
            <a:extLst>
              <a:ext uri="{FF2B5EF4-FFF2-40B4-BE49-F238E27FC236}">
                <a16:creationId xmlns:a16="http://schemas.microsoft.com/office/drawing/2014/main" id="{8AC882B4-D4D6-43BD-979D-B820969539BD}"/>
              </a:ext>
            </a:extLst>
          </p:cNvPr>
          <p:cNvSpPr>
            <a:spLocks noGrp="1"/>
          </p:cNvSpPr>
          <p:nvPr>
            <p:ph type="title"/>
          </p:nvPr>
        </p:nvSpPr>
        <p:spPr>
          <a:xfrm>
            <a:off x="255588" y="358775"/>
            <a:ext cx="10972800" cy="528638"/>
          </a:xfrm>
        </p:spPr>
        <p:txBody>
          <a:bodyPr/>
          <a:lstStyle/>
          <a:p>
            <a:br>
              <a:rPr lang="en-US" altLang="zh-CN"/>
            </a:br>
            <a:r>
              <a:rPr lang="en-US" altLang="zh-CN"/>
              <a:t> </a:t>
            </a:r>
            <a:r>
              <a:rPr lang="zh-CN" altLang="en-US"/>
              <a:t>使用</a:t>
            </a:r>
            <a:r>
              <a:rPr lang="en-US" altLang="zh-CN"/>
              <a:t>SQL</a:t>
            </a:r>
            <a:r>
              <a:rPr lang="zh-CN" altLang="en-US"/>
              <a:t>语句操作数据示例</a:t>
            </a:r>
            <a:br>
              <a:rPr lang="zh-CN" altLang="en-US"/>
            </a:b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a:extLst>
              <a:ext uri="{FF2B5EF4-FFF2-40B4-BE49-F238E27FC236}">
                <a16:creationId xmlns:a16="http://schemas.microsoft.com/office/drawing/2014/main" id="{510B75C6-07E3-4757-A870-1950462AFA79}"/>
              </a:ext>
            </a:extLst>
          </p:cNvPr>
          <p:cNvSpPr>
            <a:spLocks noGrp="1"/>
          </p:cNvSpPr>
          <p:nvPr>
            <p:ph idx="1"/>
          </p:nvPr>
        </p:nvSpPr>
        <p:spPr>
          <a:xfrm>
            <a:off x="423863" y="908050"/>
            <a:ext cx="11107737" cy="5473700"/>
          </a:xfrm>
        </p:spPr>
        <p:txBody>
          <a:bodyPr/>
          <a:lstStyle/>
          <a:p>
            <a:pPr marL="361950" indent="-361950"/>
            <a:r>
              <a:rPr lang="en-US" altLang="zh-CN"/>
              <a:t>&gt; stuscore</a:t>
            </a:r>
          </a:p>
          <a:p>
            <a:pPr marL="361950" indent="-361950"/>
            <a:r>
              <a:rPr lang="en-US" altLang="zh-CN"/>
              <a:t>  name subject score stuid</a:t>
            </a:r>
          </a:p>
          <a:p>
            <a:pPr marL="361950" indent="-361950"/>
            <a:r>
              <a:rPr lang="en-US" altLang="zh-CN"/>
              <a:t>1 </a:t>
            </a:r>
            <a:r>
              <a:rPr lang="zh-CN" altLang="en-US"/>
              <a:t>张三    数学    </a:t>
            </a:r>
            <a:r>
              <a:rPr lang="en-US" altLang="zh-CN"/>
              <a:t>89     1</a:t>
            </a:r>
          </a:p>
          <a:p>
            <a:pPr marL="361950" indent="-361950"/>
            <a:r>
              <a:rPr lang="en-US" altLang="zh-CN"/>
              <a:t>2 </a:t>
            </a:r>
            <a:r>
              <a:rPr lang="zh-CN" altLang="en-US"/>
              <a:t>张三    语文    </a:t>
            </a:r>
            <a:r>
              <a:rPr lang="en-US" altLang="zh-CN"/>
              <a:t>80     1</a:t>
            </a:r>
          </a:p>
          <a:p>
            <a:pPr marL="361950" indent="-361950"/>
            <a:r>
              <a:rPr lang="en-US" altLang="zh-CN"/>
              <a:t>3 </a:t>
            </a:r>
            <a:r>
              <a:rPr lang="zh-CN" altLang="en-US"/>
              <a:t>张三    英语    </a:t>
            </a:r>
            <a:r>
              <a:rPr lang="en-US" altLang="zh-CN"/>
              <a:t>70     1</a:t>
            </a:r>
          </a:p>
          <a:p>
            <a:pPr marL="361950" indent="-361950"/>
            <a:r>
              <a:rPr lang="en-US" altLang="zh-CN"/>
              <a:t>…</a:t>
            </a:r>
          </a:p>
          <a:p>
            <a:pPr marL="361950" indent="-361950"/>
            <a:r>
              <a:rPr lang="en-US" altLang="zh-CN"/>
              <a:t>&gt; sqldf("select name, sum(score) as allscore from stuscore group by name order</a:t>
            </a:r>
          </a:p>
          <a:p>
            <a:pPr marL="361950" indent="-361950"/>
            <a:r>
              <a:rPr lang="en-US" altLang="zh-CN"/>
              <a:t>+ by allscore")</a:t>
            </a:r>
          </a:p>
          <a:p>
            <a:pPr marL="361950" indent="-361950"/>
            <a:r>
              <a:rPr lang="en-US" altLang="zh-CN"/>
              <a:t>  name allscore</a:t>
            </a:r>
          </a:p>
          <a:p>
            <a:pPr marL="361950" indent="-361950"/>
            <a:r>
              <a:rPr lang="en-US" altLang="zh-CN"/>
              <a:t>1 </a:t>
            </a:r>
            <a:r>
              <a:rPr lang="zh-CN" altLang="en-US"/>
              <a:t>张三      </a:t>
            </a:r>
            <a:r>
              <a:rPr lang="en-US" altLang="zh-CN"/>
              <a:t>239</a:t>
            </a:r>
          </a:p>
          <a:p>
            <a:pPr marL="361950" indent="-361950"/>
            <a:r>
              <a:rPr lang="en-US" altLang="zh-CN"/>
              <a:t>2 </a:t>
            </a:r>
            <a:r>
              <a:rPr lang="zh-CN" altLang="en-US"/>
              <a:t>李四      </a:t>
            </a:r>
            <a:r>
              <a:rPr lang="en-US" altLang="zh-CN"/>
              <a:t>240</a:t>
            </a:r>
          </a:p>
          <a:p>
            <a:pPr marL="361950" indent="-361950"/>
            <a:endParaRPr lang="zh-CN" altLang="en-US"/>
          </a:p>
        </p:txBody>
      </p:sp>
      <p:sp>
        <p:nvSpPr>
          <p:cNvPr id="57347" name="标题 2">
            <a:extLst>
              <a:ext uri="{FF2B5EF4-FFF2-40B4-BE49-F238E27FC236}">
                <a16:creationId xmlns:a16="http://schemas.microsoft.com/office/drawing/2014/main" id="{36B69091-BA68-402B-BC57-B2C57B2D9AF8}"/>
              </a:ext>
            </a:extLst>
          </p:cNvPr>
          <p:cNvSpPr>
            <a:spLocks noGrp="1"/>
          </p:cNvSpPr>
          <p:nvPr>
            <p:ph type="title"/>
          </p:nvPr>
        </p:nvSpPr>
        <p:spPr>
          <a:xfrm>
            <a:off x="255588" y="358775"/>
            <a:ext cx="10972800" cy="528638"/>
          </a:xfrm>
        </p:spPr>
        <p:txBody>
          <a:bodyPr/>
          <a:lstStyle/>
          <a:p>
            <a:br>
              <a:rPr lang="en-US" altLang="zh-CN"/>
            </a:br>
            <a:r>
              <a:rPr lang="en-US" altLang="zh-CN"/>
              <a:t> </a:t>
            </a:r>
            <a:r>
              <a:rPr lang="zh-CN" altLang="en-US"/>
              <a:t>输出结果</a:t>
            </a:r>
            <a:br>
              <a:rPr lang="zh-CN" altLang="en-US"/>
            </a:b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ED165391-476C-45E5-BBE3-C46C3B76D0E4}"/>
              </a:ext>
            </a:extLst>
          </p:cNvPr>
          <p:cNvSpPr>
            <a:spLocks noGrp="1"/>
          </p:cNvSpPr>
          <p:nvPr>
            <p:ph idx="1"/>
          </p:nvPr>
        </p:nvSpPr>
        <p:spPr>
          <a:xfrm>
            <a:off x="423863" y="1754188"/>
            <a:ext cx="11107737" cy="4370387"/>
          </a:xfrm>
        </p:spPr>
        <p:txBody>
          <a:bodyPr/>
          <a:lstStyle/>
          <a:p>
            <a:pPr>
              <a:defRPr/>
            </a:pPr>
            <a:r>
              <a:rPr lang="zh-CN" altLang="en-US" dirty="0"/>
              <a:t>数据汇总统计通过</a:t>
            </a:r>
            <a:r>
              <a:rPr lang="en-US" altLang="zh-CN" dirty="0"/>
              <a:t>aggregate()</a:t>
            </a:r>
            <a:r>
              <a:rPr lang="zh-CN" altLang="en-US" dirty="0"/>
              <a:t>实现。它首先将数据进行分组（按行），然后对每一组数据进行函数统计，最后把结果组合成一个表格返回。</a:t>
            </a:r>
          </a:p>
          <a:p>
            <a:pPr>
              <a:defRPr/>
            </a:pPr>
            <a:r>
              <a:rPr lang="zh-CN" altLang="en-US" dirty="0"/>
              <a:t>使用格式：</a:t>
            </a:r>
          </a:p>
          <a:p>
            <a:pPr marL="0" indent="0" algn="ctr">
              <a:buFont typeface="Wingdings" panose="05000000000000000000" pitchFamily="2" charset="2"/>
              <a:buNone/>
              <a:defRPr/>
            </a:pPr>
            <a:r>
              <a:rPr lang="en-US" altLang="zh-CN" dirty="0"/>
              <a:t>aggregate(x, by, FUN)</a:t>
            </a:r>
          </a:p>
          <a:p>
            <a:pPr>
              <a:defRPr/>
            </a:pPr>
            <a:r>
              <a:rPr lang="zh-CN" altLang="en-US" dirty="0"/>
              <a:t>其中</a:t>
            </a:r>
            <a:r>
              <a:rPr lang="en-US" altLang="zh-CN" dirty="0"/>
              <a:t>x</a:t>
            </a:r>
            <a:r>
              <a:rPr lang="zh-CN" altLang="en-US" dirty="0"/>
              <a:t>是待折叠的数据对象，</a:t>
            </a:r>
            <a:r>
              <a:rPr lang="en-US" altLang="zh-CN" dirty="0"/>
              <a:t>by</a:t>
            </a:r>
            <a:r>
              <a:rPr lang="zh-CN" altLang="en-US" dirty="0"/>
              <a:t>是一个变量名组成的列表，这些变量将被去掉以形成新的观测，而</a:t>
            </a:r>
            <a:r>
              <a:rPr lang="en-US" altLang="zh-CN" dirty="0"/>
              <a:t>FUN</a:t>
            </a:r>
            <a:r>
              <a:rPr lang="zh-CN" altLang="en-US" dirty="0"/>
              <a:t>则是用来计算描述性统计量的标量函数，它将被用来计算新观测中的值。</a:t>
            </a:r>
          </a:p>
          <a:p>
            <a:pPr>
              <a:defRPr/>
            </a:pPr>
            <a:endParaRPr lang="zh-CN" altLang="en-US" dirty="0"/>
          </a:p>
        </p:txBody>
      </p:sp>
      <p:sp>
        <p:nvSpPr>
          <p:cNvPr id="58371" name="标题 1">
            <a:extLst>
              <a:ext uri="{FF2B5EF4-FFF2-40B4-BE49-F238E27FC236}">
                <a16:creationId xmlns:a16="http://schemas.microsoft.com/office/drawing/2014/main" id="{2DFBDA4B-4B2B-4C70-A161-2204C602826A}"/>
              </a:ext>
            </a:extLst>
          </p:cNvPr>
          <p:cNvSpPr>
            <a:spLocks noGrp="1" noChangeArrowheads="1"/>
          </p:cNvSpPr>
          <p:nvPr>
            <p:ph type="title"/>
          </p:nvPr>
        </p:nvSpPr>
        <p:spPr>
          <a:xfrm>
            <a:off x="255588" y="358775"/>
            <a:ext cx="10972800" cy="528638"/>
          </a:xfrm>
        </p:spPr>
        <p:txBody>
          <a:bodyPr/>
          <a:lstStyle/>
          <a:p>
            <a:r>
              <a:rPr lang="zh-CN" altLang="en-US"/>
              <a:t>数据整合</a:t>
            </a:r>
          </a:p>
        </p:txBody>
      </p:sp>
      <p:sp>
        <p:nvSpPr>
          <p:cNvPr id="58372" name="内容占位符 7">
            <a:extLst>
              <a:ext uri="{FF2B5EF4-FFF2-40B4-BE49-F238E27FC236}">
                <a16:creationId xmlns:a16="http://schemas.microsoft.com/office/drawing/2014/main" id="{D51B4D23-94A9-437F-BC17-57B48CE509F9}"/>
              </a:ext>
            </a:extLst>
          </p:cNvPr>
          <p:cNvSpPr>
            <a:spLocks noGrp="1"/>
          </p:cNvSpPr>
          <p:nvPr>
            <p:ph idx="10"/>
          </p:nvPr>
        </p:nvSpPr>
        <p:spPr>
          <a:xfrm>
            <a:off x="423863" y="1138238"/>
            <a:ext cx="11107737" cy="427037"/>
          </a:xfrm>
        </p:spPr>
        <p:txBody>
          <a:bodyPr/>
          <a:lstStyle/>
          <a:p>
            <a:r>
              <a:t>数据汇总统计</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a:extLst>
              <a:ext uri="{FF2B5EF4-FFF2-40B4-BE49-F238E27FC236}">
                <a16:creationId xmlns:a16="http://schemas.microsoft.com/office/drawing/2014/main" id="{D9181100-1872-444E-A81D-B423E071477E}"/>
              </a:ext>
            </a:extLst>
          </p:cNvPr>
          <p:cNvSpPr>
            <a:spLocks noGrp="1"/>
          </p:cNvSpPr>
          <p:nvPr>
            <p:ph idx="1"/>
          </p:nvPr>
        </p:nvSpPr>
        <p:spPr>
          <a:xfrm>
            <a:off x="423863" y="1754188"/>
            <a:ext cx="11107737" cy="4370387"/>
          </a:xfrm>
        </p:spPr>
        <p:txBody>
          <a:bodyPr/>
          <a:lstStyle/>
          <a:p>
            <a:pPr marL="361950" indent="-361950"/>
            <a:r>
              <a:rPr lang="en-US" altLang="zh-CN"/>
              <a:t>merge</a:t>
            </a:r>
            <a:r>
              <a:rPr lang="zh-CN" altLang="en-US"/>
              <a:t>通过相同的列或行名来识别，合并两个数据框或列表，其调用格式如下：</a:t>
            </a:r>
          </a:p>
          <a:p>
            <a:pPr marL="361950" indent="-361950"/>
            <a:endParaRPr lang="zh-CN" altLang="en-US"/>
          </a:p>
        </p:txBody>
      </p:sp>
      <p:sp>
        <p:nvSpPr>
          <p:cNvPr id="59395" name="内容占位符 2">
            <a:extLst>
              <a:ext uri="{FF2B5EF4-FFF2-40B4-BE49-F238E27FC236}">
                <a16:creationId xmlns:a16="http://schemas.microsoft.com/office/drawing/2014/main" id="{19DE40D9-778E-492D-AF2E-C00050F0A23C}"/>
              </a:ext>
            </a:extLst>
          </p:cNvPr>
          <p:cNvSpPr>
            <a:spLocks noGrp="1"/>
          </p:cNvSpPr>
          <p:nvPr>
            <p:ph idx="10"/>
          </p:nvPr>
        </p:nvSpPr>
        <p:spPr>
          <a:xfrm>
            <a:off x="423863" y="1138238"/>
            <a:ext cx="11107737" cy="427037"/>
          </a:xfrm>
        </p:spPr>
        <p:txBody>
          <a:bodyPr/>
          <a:lstStyle/>
          <a:p>
            <a:r>
              <a:rPr kumimoji="0"/>
              <a:t>粘贴数据结构</a:t>
            </a:r>
            <a:r>
              <a:rPr kumimoji="0" lang="en-US" altLang="zh-CN"/>
              <a:t>——</a:t>
            </a:r>
            <a:r>
              <a:rPr kumimoji="0" lang="en-US" altLang="zh-CN">
                <a:solidFill>
                  <a:srgbClr val="000000"/>
                </a:solidFill>
              </a:rPr>
              <a:t>R</a:t>
            </a:r>
            <a:r>
              <a:rPr kumimoji="0">
                <a:solidFill>
                  <a:srgbClr val="000000"/>
                </a:solidFill>
              </a:rPr>
              <a:t>中合并两个数据集可以通过专门的函数</a:t>
            </a:r>
            <a:r>
              <a:rPr kumimoji="0" lang="en-US" altLang="zh-CN">
                <a:solidFill>
                  <a:srgbClr val="000000"/>
                </a:solidFill>
              </a:rPr>
              <a:t>merge( )</a:t>
            </a:r>
            <a:r>
              <a:rPr kumimoji="0">
                <a:solidFill>
                  <a:srgbClr val="000000"/>
                </a:solidFill>
              </a:rPr>
              <a:t>来实现。</a:t>
            </a:r>
            <a:endParaRPr kumimoji="0" lang="en-US" altLang="zh-CN">
              <a:solidFill>
                <a:srgbClr val="000000"/>
              </a:solidFill>
            </a:endParaRPr>
          </a:p>
        </p:txBody>
      </p:sp>
      <p:graphicFrame>
        <p:nvGraphicFramePr>
          <p:cNvPr id="8" name="表格 7">
            <a:extLst>
              <a:ext uri="{FF2B5EF4-FFF2-40B4-BE49-F238E27FC236}">
                <a16:creationId xmlns:a16="http://schemas.microsoft.com/office/drawing/2014/main" id="{3684B482-E32E-483E-B43B-E0DD91E3A283}"/>
              </a:ext>
            </a:extLst>
          </p:cNvPr>
          <p:cNvGraphicFramePr>
            <a:graphicFrameLocks noGrp="1"/>
          </p:cNvGraphicFramePr>
          <p:nvPr/>
        </p:nvGraphicFramePr>
        <p:xfrm>
          <a:off x="982663" y="2349500"/>
          <a:ext cx="9012237" cy="2185988"/>
        </p:xfrm>
        <a:graphic>
          <a:graphicData uri="http://schemas.openxmlformats.org/drawingml/2006/table">
            <a:tbl>
              <a:tblPr firstRow="1" firstCol="1">
                <a:tableStyleId>{5C22544A-7EE6-4342-B048-85BDC9FD1C3A}</a:tableStyleId>
              </a:tblPr>
              <a:tblGrid>
                <a:gridCol w="1882949">
                  <a:extLst>
                    <a:ext uri="{9D8B030D-6E8A-4147-A177-3AD203B41FA5}">
                      <a16:colId xmlns:a16="http://schemas.microsoft.com/office/drawing/2014/main" val="20000"/>
                    </a:ext>
                  </a:extLst>
                </a:gridCol>
                <a:gridCol w="7129288">
                  <a:extLst>
                    <a:ext uri="{9D8B030D-6E8A-4147-A177-3AD203B41FA5}">
                      <a16:colId xmlns:a16="http://schemas.microsoft.com/office/drawing/2014/main" val="20001"/>
                    </a:ext>
                  </a:extLst>
                </a:gridCol>
              </a:tblGrid>
              <a:tr h="366486">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bg1"/>
                          </a:solidFill>
                          <a:effectLst/>
                        </a:rPr>
                        <a:t>参数</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bg1"/>
                          </a:solidFill>
                          <a:effectLst/>
                        </a:rPr>
                        <a:t>含义</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extLst>
                  <a:ext uri="{0D108BD9-81ED-4DB2-BD59-A6C34878D82A}">
                    <a16:rowId xmlns:a16="http://schemas.microsoft.com/office/drawing/2014/main" val="10000"/>
                  </a:ext>
                </a:extLst>
              </a:tr>
              <a:tr h="366486">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solidFill>
                            <a:schemeClr val="bg1"/>
                          </a:solidFill>
                          <a:effectLst/>
                        </a:rPr>
                        <a:t>x,y</a:t>
                      </a: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要合并的数据集</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extLst>
                  <a:ext uri="{0D108BD9-81ED-4DB2-BD59-A6C34878D82A}">
                    <a16:rowId xmlns:a16="http://schemas.microsoft.com/office/drawing/2014/main" val="10001"/>
                  </a:ext>
                </a:extLst>
              </a:tr>
              <a:tr h="366486">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solidFill>
                            <a:schemeClr val="bg1"/>
                          </a:solidFill>
                          <a:effectLst/>
                        </a:rPr>
                        <a:t>by</a:t>
                      </a: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指定合并的依据（相同的行或列）</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extLst>
                  <a:ext uri="{0D108BD9-81ED-4DB2-BD59-A6C34878D82A}">
                    <a16:rowId xmlns:a16="http://schemas.microsoft.com/office/drawing/2014/main" val="10002"/>
                  </a:ext>
                </a:extLst>
              </a:tr>
              <a:tr h="366486">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solidFill>
                            <a:schemeClr val="bg1"/>
                          </a:solidFill>
                          <a:effectLst/>
                        </a:rPr>
                        <a:t>by.x,by.y</a:t>
                      </a: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分别为第一个数据框和第二个数据框要连接的列名</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extLst>
                  <a:ext uri="{0D108BD9-81ED-4DB2-BD59-A6C34878D82A}">
                    <a16:rowId xmlns:a16="http://schemas.microsoft.com/office/drawing/2014/main" val="10003"/>
                  </a:ext>
                </a:extLst>
              </a:tr>
              <a:tr h="720043">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solidFill>
                            <a:schemeClr val="bg1"/>
                          </a:solidFill>
                          <a:effectLst/>
                        </a:rPr>
                        <a:t>all,all.x,all.y</a:t>
                      </a: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tc>
                  <a:txBody>
                    <a:bodyPr/>
                    <a:lstStyle>
                      <a:lvl1pPr eaLnBrk="0" hangingPunct="0">
                        <a:spcBef>
                          <a:spcPct val="20000"/>
                        </a:spcBef>
                        <a:defRPr kumimoji="1"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逻辑值，默认为</a:t>
                      </a:r>
                      <a:r>
                        <a:rPr kumimoji="0" lang="en-US" altLang="zh-CN" sz="1800" u="none" strike="noStrike" cap="none" normalizeH="0" baseline="0" dirty="0">
                          <a:ln>
                            <a:noFill/>
                          </a:ln>
                          <a:effectLst/>
                        </a:rPr>
                        <a:t>FALSE</a:t>
                      </a:r>
                      <a:r>
                        <a:rPr kumimoji="0" lang="zh-CN" altLang="en-US" sz="1800" u="none" strike="noStrike" cap="none" normalizeH="0" baseline="0" dirty="0">
                          <a:ln>
                            <a:noFill/>
                          </a:ln>
                          <a:effectLst/>
                        </a:rPr>
                        <a:t>。以</a:t>
                      </a:r>
                      <a:r>
                        <a:rPr kumimoji="0" lang="en-US" altLang="zh-CN" sz="1800" u="none" strike="noStrike" cap="none" normalizeH="0" baseline="0" dirty="0" err="1">
                          <a:ln>
                            <a:noFill/>
                          </a:ln>
                          <a:effectLst/>
                        </a:rPr>
                        <a:t>all.x</a:t>
                      </a:r>
                      <a:r>
                        <a:rPr kumimoji="0" lang="en-US" altLang="zh-CN" sz="1800" u="none" strike="noStrike" cap="none" normalizeH="0" baseline="0" dirty="0">
                          <a:ln>
                            <a:noFill/>
                          </a:ln>
                          <a:effectLst/>
                        </a:rPr>
                        <a:t>=TRUE</a:t>
                      </a:r>
                      <a:r>
                        <a:rPr kumimoji="0" lang="zh-CN" altLang="en-US" sz="1800" u="none" strike="noStrike" cap="none" normalizeH="0" baseline="0" dirty="0">
                          <a:ln>
                            <a:noFill/>
                          </a:ln>
                          <a:effectLst/>
                        </a:rPr>
                        <a:t>为例，表示当</a:t>
                      </a:r>
                      <a:r>
                        <a:rPr kumimoji="0" lang="en-US" altLang="zh-CN" sz="1800" u="none" strike="noStrike" cap="none" normalizeH="0" baseline="0" dirty="0">
                          <a:ln>
                            <a:noFill/>
                          </a:ln>
                          <a:effectLst/>
                        </a:rPr>
                        <a:t>x</a:t>
                      </a:r>
                      <a:r>
                        <a:rPr kumimoji="0" lang="zh-CN" altLang="en-US" sz="1800" u="none" strike="noStrike" cap="none" normalizeH="0" baseline="0" dirty="0">
                          <a:ln>
                            <a:noFill/>
                          </a:ln>
                          <a:effectLst/>
                        </a:rPr>
                        <a:t>中的行没有响应的</a:t>
                      </a:r>
                      <a:r>
                        <a:rPr kumimoji="0" lang="en-US" altLang="zh-CN" sz="1800" u="none" strike="noStrike" cap="none" normalizeH="0" baseline="0" dirty="0">
                          <a:ln>
                            <a:noFill/>
                          </a:ln>
                          <a:effectLst/>
                        </a:rPr>
                        <a:t>y</a:t>
                      </a:r>
                      <a:r>
                        <a:rPr kumimoji="0" lang="zh-CN" altLang="en-US" sz="1800" u="none" strike="noStrike" cap="none" normalizeH="0" baseline="0" dirty="0">
                          <a:ln>
                            <a:noFill/>
                          </a:ln>
                          <a:effectLst/>
                        </a:rPr>
                        <a:t>进行匹配时，用</a:t>
                      </a:r>
                      <a:r>
                        <a:rPr kumimoji="0" lang="en-US" altLang="zh-CN" sz="1800" u="none" strike="noStrike" cap="none" normalizeH="0" baseline="0" dirty="0">
                          <a:ln>
                            <a:noFill/>
                          </a:ln>
                          <a:effectLst/>
                        </a:rPr>
                        <a:t>NA</a:t>
                      </a:r>
                      <a:r>
                        <a:rPr kumimoji="0" lang="zh-CN" altLang="en-US" sz="1800" u="none" strike="noStrike" cap="none" normalizeH="0" baseline="0" dirty="0">
                          <a:ln>
                            <a:noFill/>
                          </a:ln>
                          <a:effectLst/>
                        </a:rPr>
                        <a:t>填充；若为</a:t>
                      </a:r>
                      <a:r>
                        <a:rPr kumimoji="0" lang="en-US" altLang="zh-CN" sz="1800" u="none" strike="noStrike" cap="none" normalizeH="0" baseline="0" dirty="0">
                          <a:ln>
                            <a:noFill/>
                          </a:ln>
                          <a:effectLst/>
                        </a:rPr>
                        <a:t>FALSE</a:t>
                      </a:r>
                      <a:r>
                        <a:rPr kumimoji="0" lang="zh-CN" altLang="en-US" sz="1800" u="none" strike="noStrike" cap="none" normalizeH="0" baseline="0" dirty="0">
                          <a:ln>
                            <a:noFill/>
                          </a:ln>
                          <a:effectLst/>
                        </a:rPr>
                        <a:t>，那么仅输出</a:t>
                      </a:r>
                      <a:r>
                        <a:rPr kumimoji="0" lang="en-US" altLang="zh-CN" sz="1800" u="none" strike="noStrike" cap="none" normalizeH="0" baseline="0" dirty="0">
                          <a:ln>
                            <a:noFill/>
                          </a:ln>
                          <a:effectLst/>
                        </a:rPr>
                        <a:t>x</a:t>
                      </a:r>
                      <a:r>
                        <a:rPr kumimoji="0" lang="zh-CN" altLang="en-US" sz="1800" u="none" strike="noStrike" cap="none" normalizeH="0" baseline="0" dirty="0">
                          <a:ln>
                            <a:noFill/>
                          </a:ln>
                          <a:effectLst/>
                        </a:rPr>
                        <a:t>和</a:t>
                      </a:r>
                      <a:r>
                        <a:rPr kumimoji="0" lang="en-US" altLang="zh-CN" sz="1800" u="none" strike="noStrike" cap="none" normalizeH="0" baseline="0" dirty="0">
                          <a:ln>
                            <a:noFill/>
                          </a:ln>
                          <a:effectLst/>
                        </a:rPr>
                        <a:t>y</a:t>
                      </a:r>
                      <a:r>
                        <a:rPr kumimoji="0" lang="zh-CN" altLang="en-US" sz="1800" u="none" strike="noStrike" cap="none" normalizeH="0" baseline="0" dirty="0">
                          <a:ln>
                            <a:noFill/>
                          </a:ln>
                          <a:effectLst/>
                        </a:rPr>
                        <a:t>中都包含的行</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9" marR="91439" marT="46075" marB="46075" anchor="ctr" horzOverflow="overflow"/>
                </a:tc>
                <a:extLst>
                  <a:ext uri="{0D108BD9-81ED-4DB2-BD59-A6C34878D82A}">
                    <a16:rowId xmlns:a16="http://schemas.microsoft.com/office/drawing/2014/main" val="10004"/>
                  </a:ext>
                </a:extLst>
              </a:tr>
            </a:tbl>
          </a:graphicData>
        </a:graphic>
      </p:graphicFrame>
      <p:sp>
        <p:nvSpPr>
          <p:cNvPr id="59416" name="标题 1">
            <a:extLst>
              <a:ext uri="{FF2B5EF4-FFF2-40B4-BE49-F238E27FC236}">
                <a16:creationId xmlns:a16="http://schemas.microsoft.com/office/drawing/2014/main" id="{31DDB435-91D5-4465-A458-E1CDFEE9B8B7}"/>
              </a:ext>
            </a:extLst>
          </p:cNvPr>
          <p:cNvSpPr>
            <a:spLocks noGrp="1" noChangeArrowheads="1"/>
          </p:cNvSpPr>
          <p:nvPr>
            <p:ph type="title"/>
          </p:nvPr>
        </p:nvSpPr>
        <p:spPr>
          <a:xfrm>
            <a:off x="255588" y="358775"/>
            <a:ext cx="10972800" cy="528638"/>
          </a:xfrm>
        </p:spPr>
        <p:txBody>
          <a:bodyPr/>
          <a:lstStyle/>
          <a:p>
            <a:r>
              <a:rPr lang="zh-CN" altLang="en-US"/>
              <a:t>数据整合</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917F72F2-AA85-41AD-9CA2-EB8F2477448F}"/>
              </a:ext>
            </a:extLst>
          </p:cNvPr>
          <p:cNvSpPr>
            <a:spLocks noGrp="1"/>
          </p:cNvSpPr>
          <p:nvPr>
            <p:ph idx="1"/>
          </p:nvPr>
        </p:nvSpPr>
        <p:spPr>
          <a:xfrm>
            <a:off x="423863" y="1754188"/>
            <a:ext cx="11107737" cy="4370387"/>
          </a:xfrm>
        </p:spPr>
        <p:txBody>
          <a:bodyPr/>
          <a:lstStyle/>
          <a:p>
            <a:pPr>
              <a:defRPr/>
            </a:pPr>
            <a:r>
              <a:rPr lang="zh-CN" altLang="en-US" dirty="0"/>
              <a:t>在</a:t>
            </a:r>
            <a:r>
              <a:rPr lang="en-US" altLang="zh-CN" dirty="0"/>
              <a:t>R</a:t>
            </a:r>
            <a:r>
              <a:rPr lang="zh-CN" altLang="en-US" dirty="0"/>
              <a:t>中，数据融合通过</a:t>
            </a:r>
            <a:r>
              <a:rPr lang="en-US" altLang="zh-CN" dirty="0"/>
              <a:t>reshape2</a:t>
            </a:r>
            <a:r>
              <a:rPr lang="zh-CN" altLang="en-US" dirty="0"/>
              <a:t>包中的</a:t>
            </a:r>
            <a:r>
              <a:rPr lang="en-US" altLang="zh-CN" dirty="0"/>
              <a:t>melt()</a:t>
            </a:r>
            <a:r>
              <a:rPr lang="zh-CN" altLang="en-US" dirty="0"/>
              <a:t>函数实现。它会根据数据类型（数据框，数组或列表）选择</a:t>
            </a:r>
            <a:r>
              <a:rPr lang="en-US" altLang="zh-CN" dirty="0" err="1"/>
              <a:t>melt.data.frame</a:t>
            </a:r>
            <a:r>
              <a:rPr lang="en-US" altLang="zh-CN" dirty="0"/>
              <a:t>, </a:t>
            </a:r>
            <a:r>
              <a:rPr lang="en-US" altLang="zh-CN" dirty="0" err="1"/>
              <a:t>melt.array</a:t>
            </a:r>
            <a:r>
              <a:rPr lang="en-US" altLang="zh-CN" dirty="0"/>
              <a:t> </a:t>
            </a:r>
            <a:r>
              <a:rPr lang="zh-CN" altLang="en-US" dirty="0"/>
              <a:t>或</a:t>
            </a:r>
            <a:r>
              <a:rPr lang="en-US" altLang="zh-CN" dirty="0" err="1"/>
              <a:t>melt.list</a:t>
            </a:r>
            <a:r>
              <a:rPr lang="zh-CN" altLang="en-US" dirty="0"/>
              <a:t>函数进行实际操作。</a:t>
            </a:r>
          </a:p>
          <a:p>
            <a:pPr>
              <a:defRPr/>
            </a:pPr>
            <a:r>
              <a:rPr lang="zh-CN" altLang="en-US" dirty="0"/>
              <a:t>使用格式：</a:t>
            </a:r>
          </a:p>
          <a:p>
            <a:pPr marL="0" indent="0" algn="ctr">
              <a:buFont typeface="Wingdings" panose="05000000000000000000" pitchFamily="2" charset="2"/>
              <a:buNone/>
              <a:defRPr/>
            </a:pPr>
            <a:r>
              <a:rPr lang="en-US" altLang="zh-CN" dirty="0"/>
              <a:t>melt(data, </a:t>
            </a:r>
            <a:r>
              <a:rPr lang="en-US" altLang="zh-CN" dirty="0" err="1"/>
              <a:t>varnames</a:t>
            </a:r>
            <a:r>
              <a:rPr lang="en-US" altLang="zh-CN" dirty="0"/>
              <a:t>, value.name = "value", na.rm = FALSE)</a:t>
            </a:r>
          </a:p>
          <a:p>
            <a:pPr>
              <a:defRPr/>
            </a:pPr>
            <a:r>
              <a:rPr lang="zh-CN" altLang="en-US" dirty="0"/>
              <a:t>其中，</a:t>
            </a:r>
            <a:r>
              <a:rPr lang="en-US" altLang="zh-CN" dirty="0"/>
              <a:t>data</a:t>
            </a:r>
            <a:r>
              <a:rPr lang="zh-CN" altLang="en-US" dirty="0"/>
              <a:t>为用于融合的数据集；</a:t>
            </a:r>
            <a:r>
              <a:rPr lang="en-US" altLang="zh-CN" dirty="0" err="1"/>
              <a:t>varnames</a:t>
            </a:r>
            <a:r>
              <a:rPr lang="zh-CN" altLang="en-US" dirty="0"/>
              <a:t>为融合后各维度的变量名；</a:t>
            </a:r>
            <a:r>
              <a:rPr lang="en-US" altLang="zh-CN" dirty="0"/>
              <a:t>value.name</a:t>
            </a:r>
            <a:r>
              <a:rPr lang="zh-CN" altLang="en-US" dirty="0"/>
              <a:t>为观测值的变量名；</a:t>
            </a:r>
            <a:r>
              <a:rPr lang="en-US" altLang="zh-CN" dirty="0"/>
              <a:t>na.rm</a:t>
            </a:r>
            <a:r>
              <a:rPr lang="zh-CN" altLang="en-US" dirty="0"/>
              <a:t>表示是否从数据集中删除缺失值，默认为</a:t>
            </a:r>
            <a:r>
              <a:rPr lang="en-US" altLang="zh-CN" dirty="0"/>
              <a:t>FALSE</a:t>
            </a:r>
            <a:r>
              <a:rPr lang="zh-CN" altLang="en-US" dirty="0"/>
              <a:t>，不删除。</a:t>
            </a:r>
          </a:p>
          <a:p>
            <a:pPr>
              <a:defRPr/>
            </a:pPr>
            <a:endParaRPr lang="zh-CN" altLang="en-US" dirty="0"/>
          </a:p>
        </p:txBody>
      </p:sp>
      <p:sp>
        <p:nvSpPr>
          <p:cNvPr id="60419" name="标题 1">
            <a:extLst>
              <a:ext uri="{FF2B5EF4-FFF2-40B4-BE49-F238E27FC236}">
                <a16:creationId xmlns:a16="http://schemas.microsoft.com/office/drawing/2014/main" id="{A4F7A70A-D5F0-42B7-BD0F-5197AE58227C}"/>
              </a:ext>
            </a:extLst>
          </p:cNvPr>
          <p:cNvSpPr>
            <a:spLocks noGrp="1" noChangeArrowheads="1"/>
          </p:cNvSpPr>
          <p:nvPr>
            <p:ph type="title"/>
          </p:nvPr>
        </p:nvSpPr>
        <p:spPr>
          <a:xfrm>
            <a:off x="255588" y="358775"/>
            <a:ext cx="10972800" cy="528638"/>
          </a:xfrm>
        </p:spPr>
        <p:txBody>
          <a:bodyPr/>
          <a:lstStyle/>
          <a:p>
            <a:r>
              <a:rPr lang="zh-CN" altLang="en-US"/>
              <a:t>数据整合</a:t>
            </a:r>
          </a:p>
        </p:txBody>
      </p:sp>
      <p:sp>
        <p:nvSpPr>
          <p:cNvPr id="60420" name="内容占位符 7">
            <a:extLst>
              <a:ext uri="{FF2B5EF4-FFF2-40B4-BE49-F238E27FC236}">
                <a16:creationId xmlns:a16="http://schemas.microsoft.com/office/drawing/2014/main" id="{5E051C74-AFA2-4D89-8EBC-622DB30BBBDD}"/>
              </a:ext>
            </a:extLst>
          </p:cNvPr>
          <p:cNvSpPr>
            <a:spLocks noGrp="1"/>
          </p:cNvSpPr>
          <p:nvPr>
            <p:ph idx="10"/>
          </p:nvPr>
        </p:nvSpPr>
        <p:spPr>
          <a:xfrm>
            <a:off x="423863" y="1138238"/>
            <a:ext cx="11107737" cy="427037"/>
          </a:xfrm>
        </p:spPr>
        <p:txBody>
          <a:bodyPr/>
          <a:lstStyle/>
          <a:p>
            <a:r>
              <a:t>数据融合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a:extLst>
              <a:ext uri="{FF2B5EF4-FFF2-40B4-BE49-F238E27FC236}">
                <a16:creationId xmlns:a16="http://schemas.microsoft.com/office/drawing/2014/main" id="{1D3C49C5-7BDD-4FE7-BABC-925E725E0D54}"/>
              </a:ext>
            </a:extLst>
          </p:cNvPr>
          <p:cNvSpPr>
            <a:spLocks noGrp="1"/>
          </p:cNvSpPr>
          <p:nvPr>
            <p:ph idx="1"/>
          </p:nvPr>
        </p:nvSpPr>
        <p:spPr>
          <a:xfrm>
            <a:off x="423863" y="1754188"/>
            <a:ext cx="11107737" cy="4338637"/>
          </a:xfrm>
        </p:spPr>
        <p:txBody>
          <a:bodyPr/>
          <a:lstStyle/>
          <a:p>
            <a:pPr marL="361950" indent="-361950"/>
            <a:r>
              <a:rPr lang="en-US" altLang="zh-CN"/>
              <a:t># </a:t>
            </a:r>
            <a:r>
              <a:rPr lang="zh-CN" altLang="en-US"/>
              <a:t>创建数据框</a:t>
            </a:r>
          </a:p>
          <a:p>
            <a:pPr marL="361950" indent="-361950"/>
            <a:r>
              <a:rPr lang="en-US" altLang="zh-CN"/>
              <a:t>mydata &lt;- data.frame(x1 = c(2, 2, 6, 4), x2 = c(3, 4, 2, 8))</a:t>
            </a:r>
          </a:p>
          <a:p>
            <a:pPr marL="361950" indent="-361950"/>
            <a:r>
              <a:rPr lang="en-US" altLang="zh-CN"/>
              <a:t># </a:t>
            </a:r>
            <a:r>
              <a:rPr lang="zh-CN" altLang="en-US"/>
              <a:t>创建新变量方法一</a:t>
            </a:r>
          </a:p>
          <a:p>
            <a:pPr marL="361950" indent="-361950"/>
            <a:r>
              <a:rPr lang="en-US" altLang="zh-CN"/>
              <a:t>mydata$sumx &lt;- mydata$x1 + mydata$x2</a:t>
            </a:r>
          </a:p>
          <a:p>
            <a:pPr marL="361950" indent="-361950"/>
            <a:r>
              <a:rPr lang="en-US" altLang="zh-CN"/>
              <a:t>mydata$meanx &lt;- (mydata$x1 + mydata$x2) / 2</a:t>
            </a:r>
          </a:p>
          <a:p>
            <a:pPr marL="361950" indent="-361950"/>
            <a:r>
              <a:rPr lang="en-US" altLang="zh-CN"/>
              <a:t># </a:t>
            </a:r>
            <a:r>
              <a:rPr lang="zh-CN" altLang="en-US"/>
              <a:t>创建新变量方法二</a:t>
            </a:r>
          </a:p>
          <a:p>
            <a:pPr marL="361950" indent="-361950"/>
            <a:r>
              <a:rPr lang="en-US" altLang="zh-CN"/>
              <a:t>mydata &lt;- transform(mydata, sumx = x1 + x2, meanx = (x1 + x2) / 2)</a:t>
            </a:r>
          </a:p>
          <a:p>
            <a:pPr marL="361950" indent="-361950"/>
            <a:endParaRPr lang="zh-CN" altLang="en-US"/>
          </a:p>
        </p:txBody>
      </p:sp>
      <p:sp>
        <p:nvSpPr>
          <p:cNvPr id="15363" name="标题 2">
            <a:extLst>
              <a:ext uri="{FF2B5EF4-FFF2-40B4-BE49-F238E27FC236}">
                <a16:creationId xmlns:a16="http://schemas.microsoft.com/office/drawing/2014/main" id="{6C4FBDD9-6CE9-4007-A11B-95E10BDDCA90}"/>
              </a:ext>
            </a:extLst>
          </p:cNvPr>
          <p:cNvSpPr>
            <a:spLocks noGrp="1"/>
          </p:cNvSpPr>
          <p:nvPr>
            <p:ph type="title"/>
          </p:nvPr>
        </p:nvSpPr>
        <p:spPr>
          <a:xfrm>
            <a:off x="255588" y="358775"/>
            <a:ext cx="10972800" cy="528638"/>
          </a:xfrm>
        </p:spPr>
        <p:txBody>
          <a:bodyPr/>
          <a:lstStyle/>
          <a:p>
            <a:r>
              <a:rPr lang="zh-CN" altLang="en-US"/>
              <a:t>创建新变量</a:t>
            </a:r>
          </a:p>
        </p:txBody>
      </p:sp>
      <p:sp>
        <p:nvSpPr>
          <p:cNvPr id="15364" name="内容占位符 3">
            <a:extLst>
              <a:ext uri="{FF2B5EF4-FFF2-40B4-BE49-F238E27FC236}">
                <a16:creationId xmlns:a16="http://schemas.microsoft.com/office/drawing/2014/main" id="{ED040372-4D1C-4113-979E-312D084171DC}"/>
              </a:ext>
            </a:extLst>
          </p:cNvPr>
          <p:cNvSpPr>
            <a:spLocks noGrp="1"/>
          </p:cNvSpPr>
          <p:nvPr>
            <p:ph idx="10"/>
          </p:nvPr>
        </p:nvSpPr>
        <p:spPr>
          <a:xfrm>
            <a:off x="423863" y="1138238"/>
            <a:ext cx="11107737" cy="427037"/>
          </a:xfrm>
        </p:spPr>
        <p:txBody>
          <a:bodyPr/>
          <a:lstStyle/>
          <a:p>
            <a:r>
              <a:t>如何创建新变量？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334C96E-3DF8-40DF-900A-0FDA8BCA856B}"/>
              </a:ext>
            </a:extLst>
          </p:cNvPr>
          <p:cNvSpPr>
            <a:spLocks noGrp="1"/>
          </p:cNvSpPr>
          <p:nvPr>
            <p:ph idx="1"/>
          </p:nvPr>
        </p:nvSpPr>
        <p:spPr>
          <a:xfrm>
            <a:off x="423863" y="1754188"/>
            <a:ext cx="11107737" cy="4370387"/>
          </a:xfrm>
        </p:spPr>
        <p:txBody>
          <a:bodyPr/>
          <a:lstStyle/>
          <a:p>
            <a:pPr>
              <a:defRPr/>
            </a:pPr>
            <a:r>
              <a:rPr lang="en-US" altLang="zh-CN" dirty="0"/>
              <a:t>melt</a:t>
            </a:r>
            <a:r>
              <a:rPr lang="zh-CN" altLang="en-US" dirty="0"/>
              <a:t>获得的数据可以用 </a:t>
            </a:r>
            <a:r>
              <a:rPr lang="en-US" altLang="zh-CN" dirty="0" err="1"/>
              <a:t>acast</a:t>
            </a:r>
            <a:r>
              <a:rPr lang="en-US" altLang="zh-CN" dirty="0"/>
              <a:t> </a:t>
            </a:r>
            <a:r>
              <a:rPr lang="zh-CN" altLang="en-US" dirty="0"/>
              <a:t>或 </a:t>
            </a:r>
            <a:r>
              <a:rPr lang="en-US" altLang="zh-CN" dirty="0" err="1"/>
              <a:t>dcast</a:t>
            </a:r>
            <a:r>
              <a:rPr lang="en-US" altLang="zh-CN" dirty="0"/>
              <a:t> </a:t>
            </a:r>
            <a:r>
              <a:rPr lang="zh-CN" altLang="en-US" dirty="0"/>
              <a:t>还原。</a:t>
            </a:r>
            <a:r>
              <a:rPr lang="en-US" altLang="zh-CN" dirty="0" err="1"/>
              <a:t>acast</a:t>
            </a:r>
            <a:r>
              <a:rPr lang="zh-CN" altLang="en-US" dirty="0"/>
              <a:t>获得数组，</a:t>
            </a:r>
            <a:r>
              <a:rPr lang="en-US" altLang="zh-CN" dirty="0" err="1"/>
              <a:t>dcast</a:t>
            </a:r>
            <a:r>
              <a:rPr lang="zh-CN" altLang="en-US" dirty="0"/>
              <a:t>获得数据框。</a:t>
            </a:r>
          </a:p>
          <a:p>
            <a:pPr>
              <a:defRPr/>
            </a:pPr>
            <a:r>
              <a:rPr lang="zh-CN" altLang="en-US" dirty="0"/>
              <a:t>使用格式：</a:t>
            </a:r>
          </a:p>
          <a:p>
            <a:pPr marL="0" indent="0" algn="ctr">
              <a:buFont typeface="Wingdings" panose="05000000000000000000" pitchFamily="2" charset="2"/>
              <a:buNone/>
              <a:defRPr/>
            </a:pPr>
            <a:r>
              <a:rPr lang="en-US" altLang="zh-CN" dirty="0"/>
              <a:t>cast(data, formula, </a:t>
            </a:r>
            <a:r>
              <a:rPr lang="en-US" altLang="zh-CN" dirty="0" err="1"/>
              <a:t>fun.aggregate</a:t>
            </a:r>
            <a:r>
              <a:rPr lang="en-US" altLang="zh-CN" dirty="0"/>
              <a:t> = NULL,…)</a:t>
            </a:r>
          </a:p>
          <a:p>
            <a:pPr>
              <a:defRPr/>
            </a:pPr>
            <a:r>
              <a:rPr lang="zh-CN" altLang="en-US" dirty="0"/>
              <a:t>其中，</a:t>
            </a:r>
            <a:r>
              <a:rPr lang="en-US" altLang="zh-CN" dirty="0"/>
              <a:t>x</a:t>
            </a:r>
            <a:r>
              <a:rPr lang="zh-CN" altLang="en-US" dirty="0"/>
              <a:t>为已融合的数据；</a:t>
            </a:r>
            <a:r>
              <a:rPr lang="en-US" altLang="zh-CN" dirty="0"/>
              <a:t>formula</a:t>
            </a:r>
            <a:r>
              <a:rPr lang="zh-CN" altLang="en-US" dirty="0"/>
              <a:t>描述了想要的最后结果，公式的左边每个变量都会作为结果中的一列，而右边的变量被当成因子类型，每个水平都会在结果中产生一列；</a:t>
            </a:r>
            <a:r>
              <a:rPr lang="en-US" altLang="zh-CN" dirty="0" err="1"/>
              <a:t>fun.aggregate</a:t>
            </a:r>
            <a:r>
              <a:rPr lang="zh-CN" altLang="en-US" dirty="0"/>
              <a:t>是数据整合函数。</a:t>
            </a:r>
          </a:p>
          <a:p>
            <a:pPr>
              <a:defRPr/>
            </a:pPr>
            <a:endParaRPr lang="zh-CN" altLang="en-US" dirty="0"/>
          </a:p>
        </p:txBody>
      </p:sp>
      <p:sp>
        <p:nvSpPr>
          <p:cNvPr id="61443" name="标题 1">
            <a:extLst>
              <a:ext uri="{FF2B5EF4-FFF2-40B4-BE49-F238E27FC236}">
                <a16:creationId xmlns:a16="http://schemas.microsoft.com/office/drawing/2014/main" id="{1ED5EBF1-EED0-4153-B843-9ACD0C0C1078}"/>
              </a:ext>
            </a:extLst>
          </p:cNvPr>
          <p:cNvSpPr>
            <a:spLocks noGrp="1" noChangeArrowheads="1"/>
          </p:cNvSpPr>
          <p:nvPr>
            <p:ph type="title"/>
          </p:nvPr>
        </p:nvSpPr>
        <p:spPr>
          <a:xfrm>
            <a:off x="255588" y="358775"/>
            <a:ext cx="10972800" cy="528638"/>
          </a:xfrm>
        </p:spPr>
        <p:txBody>
          <a:bodyPr/>
          <a:lstStyle/>
          <a:p>
            <a:r>
              <a:rPr lang="zh-CN" altLang="en-US"/>
              <a:t>数据整合</a:t>
            </a:r>
          </a:p>
        </p:txBody>
      </p:sp>
      <p:sp>
        <p:nvSpPr>
          <p:cNvPr id="61444" name="内容占位符 7">
            <a:extLst>
              <a:ext uri="{FF2B5EF4-FFF2-40B4-BE49-F238E27FC236}">
                <a16:creationId xmlns:a16="http://schemas.microsoft.com/office/drawing/2014/main" id="{CD948B1A-885A-41E3-97E6-89E5C1941C77}"/>
              </a:ext>
            </a:extLst>
          </p:cNvPr>
          <p:cNvSpPr>
            <a:spLocks noGrp="1"/>
          </p:cNvSpPr>
          <p:nvPr>
            <p:ph idx="10"/>
          </p:nvPr>
        </p:nvSpPr>
        <p:spPr>
          <a:xfrm>
            <a:off x="423863" y="1138238"/>
            <a:ext cx="11107737" cy="427037"/>
          </a:xfrm>
        </p:spPr>
        <p:txBody>
          <a:bodyPr/>
          <a:lstStyle/>
          <a:p>
            <a:r>
              <a:t>数据重塑</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1E70A8B-C5B8-4481-AECF-43B8CBDDAD0B}"/>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32A5DBC9-C972-440C-BF06-49FBB8F4B353}"/>
              </a:ext>
            </a:extLst>
          </p:cNvPr>
          <p:cNvSpPr>
            <a:spLocks noChangeShapeType="1"/>
          </p:cNvSpPr>
          <p:nvPr/>
        </p:nvSpPr>
        <p:spPr bwMode="auto">
          <a:xfrm>
            <a:off x="2649538" y="56118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AAF80644-3731-4F2F-8A78-34C7812694AF}"/>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FBD0A164-14BB-411C-8D00-9AD51C70B054}"/>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rPr>
              <a:t>清洗数据</a:t>
            </a:r>
          </a:p>
        </p:txBody>
      </p:sp>
      <p:sp>
        <p:nvSpPr>
          <p:cNvPr id="62474" name="标题 3">
            <a:extLst>
              <a:ext uri="{FF2B5EF4-FFF2-40B4-BE49-F238E27FC236}">
                <a16:creationId xmlns:a16="http://schemas.microsoft.com/office/drawing/2014/main" id="{B43C7797-303E-4830-91D9-2CA72A1C9D27}"/>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157A6613-3831-4B15-BBB5-5FB6D609F6BD}"/>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新增数据属性列</a:t>
            </a:r>
          </a:p>
        </p:txBody>
      </p:sp>
      <p:sp>
        <p:nvSpPr>
          <p:cNvPr id="15" name="Oval 15">
            <a:extLst>
              <a:ext uri="{FF2B5EF4-FFF2-40B4-BE49-F238E27FC236}">
                <a16:creationId xmlns:a16="http://schemas.microsoft.com/office/drawing/2014/main" id="{47BA8C4D-2721-408C-AC7F-9FA74BBA0FEA}"/>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89FD784E-BDC2-445D-A4EE-B4AB65B719D8}"/>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sym typeface="微软雅黑" pitchFamily="34" charset="-122"/>
              </a:rPr>
              <a:t>选取变量及数据</a:t>
            </a:r>
          </a:p>
        </p:txBody>
      </p:sp>
      <p:sp>
        <p:nvSpPr>
          <p:cNvPr id="22" name="Oval 15">
            <a:extLst>
              <a:ext uri="{FF2B5EF4-FFF2-40B4-BE49-F238E27FC236}">
                <a16:creationId xmlns:a16="http://schemas.microsoft.com/office/drawing/2014/main" id="{DD6BE78C-0468-4B17-BFEA-1DF42AA11F8E}"/>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1E3B498C-42EB-4C5E-A2BA-6AC483F062DD}"/>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29" name="Oval 15">
            <a:extLst>
              <a:ext uri="{FF2B5EF4-FFF2-40B4-BE49-F238E27FC236}">
                <a16:creationId xmlns:a16="http://schemas.microsoft.com/office/drawing/2014/main" id="{25ACBF6A-938C-4CE4-BEFA-9F90946B9FFC}"/>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F223E0E0-BA68-4D7B-91DE-5BA119C6D813}"/>
              </a:ext>
            </a:extLst>
          </p:cNvPr>
          <p:cNvSpPr>
            <a:spLocks noChangeArrowheads="1"/>
          </p:cNvSpPr>
          <p:nvPr/>
        </p:nvSpPr>
        <p:spPr bwMode="auto">
          <a:xfrm>
            <a:off x="4036360" y="52702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整合数据</a:t>
            </a:r>
          </a:p>
        </p:txBody>
      </p:sp>
      <p:sp>
        <p:nvSpPr>
          <p:cNvPr id="16" name="Oval 15">
            <a:extLst>
              <a:ext uri="{FF2B5EF4-FFF2-40B4-BE49-F238E27FC236}">
                <a16:creationId xmlns:a16="http://schemas.microsoft.com/office/drawing/2014/main" id="{9A0FE1D4-79E3-4468-9DAF-3B926EC9D7DD}"/>
              </a:ext>
            </a:extLst>
          </p:cNvPr>
          <p:cNvSpPr>
            <a:spLocks noChangeArrowheads="1"/>
          </p:cNvSpPr>
          <p:nvPr/>
        </p:nvSpPr>
        <p:spPr bwMode="auto">
          <a:xfrm>
            <a:off x="2928857" y="52882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6">
            <a:extLst>
              <a:ext uri="{FF2B5EF4-FFF2-40B4-BE49-F238E27FC236}">
                <a16:creationId xmlns:a16="http://schemas.microsoft.com/office/drawing/2014/main" id="{F899C7DF-3949-4370-A424-CEBF15F1DD8D}"/>
              </a:ext>
            </a:extLst>
          </p:cNvPr>
          <p:cNvSpPr>
            <a:spLocks noGrp="1"/>
          </p:cNvSpPr>
          <p:nvPr>
            <p:ph idx="1"/>
          </p:nvPr>
        </p:nvSpPr>
        <p:spPr>
          <a:xfrm>
            <a:off x="423863" y="1754188"/>
            <a:ext cx="11107737" cy="4370387"/>
          </a:xfrm>
        </p:spPr>
        <p:txBody>
          <a:bodyPr/>
          <a:lstStyle/>
          <a:p>
            <a:pPr marL="361950" indent="-361950"/>
            <a:r>
              <a:rPr lang="zh-CN" altLang="en-US"/>
              <a:t>正则表达式是用于描述或匹配一个文本集合的表达式。所有英文字母、数字和很多可显示的字符本身就是正则表达式，用于匹配它们自己。</a:t>
            </a:r>
          </a:p>
          <a:p>
            <a:pPr marL="361950" indent="-361950"/>
            <a:r>
              <a:rPr lang="zh-CN" altLang="en-US"/>
              <a:t>一些特殊的字符在正则表达式中不在用来描述它自身，它们在正则表达式中已经被“转义”，这些字符称为“元字符”。</a:t>
            </a:r>
          </a:p>
          <a:p>
            <a:pPr marL="361950" indent="-361950"/>
            <a:endParaRPr lang="zh-CN" altLang="en-US"/>
          </a:p>
        </p:txBody>
      </p:sp>
      <p:sp>
        <p:nvSpPr>
          <p:cNvPr id="63491" name="标题 1">
            <a:extLst>
              <a:ext uri="{FF2B5EF4-FFF2-40B4-BE49-F238E27FC236}">
                <a16:creationId xmlns:a16="http://schemas.microsoft.com/office/drawing/2014/main" id="{806FD38B-8340-4E4E-A523-AED6A2376852}"/>
              </a:ext>
            </a:extLst>
          </p:cNvPr>
          <p:cNvSpPr>
            <a:spLocks noGrp="1" noChangeArrowheads="1"/>
          </p:cNvSpPr>
          <p:nvPr>
            <p:ph type="title"/>
          </p:nvPr>
        </p:nvSpPr>
        <p:spPr>
          <a:xfrm>
            <a:off x="255588" y="358775"/>
            <a:ext cx="10972800" cy="528638"/>
          </a:xfrm>
        </p:spPr>
        <p:txBody>
          <a:bodyPr/>
          <a:lstStyle/>
          <a:p>
            <a:r>
              <a:rPr lang="zh-CN" altLang="en-US"/>
              <a:t>字符串处理</a:t>
            </a:r>
          </a:p>
        </p:txBody>
      </p:sp>
      <p:sp>
        <p:nvSpPr>
          <p:cNvPr id="63492" name="内容占位符 7">
            <a:extLst>
              <a:ext uri="{FF2B5EF4-FFF2-40B4-BE49-F238E27FC236}">
                <a16:creationId xmlns:a16="http://schemas.microsoft.com/office/drawing/2014/main" id="{B3F83D06-4196-4920-A9DD-F4F5D13AA2B1}"/>
              </a:ext>
            </a:extLst>
          </p:cNvPr>
          <p:cNvSpPr>
            <a:spLocks noGrp="1"/>
          </p:cNvSpPr>
          <p:nvPr>
            <p:ph idx="10"/>
          </p:nvPr>
        </p:nvSpPr>
        <p:spPr>
          <a:xfrm>
            <a:off x="423863" y="1138238"/>
            <a:ext cx="11107737" cy="427037"/>
          </a:xfrm>
        </p:spPr>
        <p:txBody>
          <a:bodyPr/>
          <a:lstStyle/>
          <a:p>
            <a:r>
              <a:t>正则表达式简介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B5F14372-AA6D-4B31-94E1-B79DF781F8C1}"/>
              </a:ext>
            </a:extLst>
          </p:cNvPr>
          <p:cNvSpPr>
            <a:spLocks noGrp="1" noChangeArrowheads="1"/>
          </p:cNvSpPr>
          <p:nvPr>
            <p:ph type="title"/>
          </p:nvPr>
        </p:nvSpPr>
        <p:spPr>
          <a:xfrm>
            <a:off x="255588" y="358775"/>
            <a:ext cx="10972800" cy="528638"/>
          </a:xfrm>
        </p:spPr>
        <p:txBody>
          <a:bodyPr/>
          <a:lstStyle/>
          <a:p>
            <a:r>
              <a:rPr lang="zh-CN" altLang="en-US"/>
              <a:t>字符串处理</a:t>
            </a:r>
          </a:p>
        </p:txBody>
      </p:sp>
      <p:sp>
        <p:nvSpPr>
          <p:cNvPr id="64515" name="内容占位符 7">
            <a:extLst>
              <a:ext uri="{FF2B5EF4-FFF2-40B4-BE49-F238E27FC236}">
                <a16:creationId xmlns:a16="http://schemas.microsoft.com/office/drawing/2014/main" id="{68ABBAD0-EB93-4E91-BE45-6CA2C3759571}"/>
              </a:ext>
            </a:extLst>
          </p:cNvPr>
          <p:cNvSpPr>
            <a:spLocks noGrp="1"/>
          </p:cNvSpPr>
          <p:nvPr>
            <p:ph idx="10"/>
          </p:nvPr>
        </p:nvSpPr>
        <p:spPr>
          <a:xfrm>
            <a:off x="423863" y="1138238"/>
            <a:ext cx="11107737" cy="427037"/>
          </a:xfrm>
        </p:spPr>
        <p:txBody>
          <a:bodyPr/>
          <a:lstStyle/>
          <a:p>
            <a:r>
              <a:t>常用元字符：</a:t>
            </a:r>
          </a:p>
        </p:txBody>
      </p:sp>
      <p:graphicFrame>
        <p:nvGraphicFramePr>
          <p:cNvPr id="2" name="表格 1">
            <a:extLst>
              <a:ext uri="{FF2B5EF4-FFF2-40B4-BE49-F238E27FC236}">
                <a16:creationId xmlns:a16="http://schemas.microsoft.com/office/drawing/2014/main" id="{BD6A9C25-AAD2-43DF-979D-B1B06D4ED1F6}"/>
              </a:ext>
            </a:extLst>
          </p:cNvPr>
          <p:cNvGraphicFramePr>
            <a:graphicFrameLocks noGrp="1"/>
          </p:cNvGraphicFramePr>
          <p:nvPr/>
        </p:nvGraphicFramePr>
        <p:xfrm>
          <a:off x="1365250" y="1581150"/>
          <a:ext cx="9224963" cy="4697413"/>
        </p:xfrm>
        <a:graphic>
          <a:graphicData uri="http://schemas.openxmlformats.org/drawingml/2006/table">
            <a:tbl>
              <a:tblPr firstRow="1" firstCol="1" bandRow="1">
                <a:tableStyleId>{5C22544A-7EE6-4342-B048-85BDC9FD1C3A}</a:tableStyleId>
              </a:tblPr>
              <a:tblGrid>
                <a:gridCol w="725439">
                  <a:extLst>
                    <a:ext uri="{9D8B030D-6E8A-4147-A177-3AD203B41FA5}">
                      <a16:colId xmlns:a16="http://schemas.microsoft.com/office/drawing/2014/main" val="20000"/>
                    </a:ext>
                  </a:extLst>
                </a:gridCol>
                <a:gridCol w="8499524">
                  <a:extLst>
                    <a:ext uri="{9D8B030D-6E8A-4147-A177-3AD203B41FA5}">
                      <a16:colId xmlns:a16="http://schemas.microsoft.com/office/drawing/2014/main" val="20001"/>
                    </a:ext>
                  </a:extLst>
                </a:gridCol>
              </a:tblGrid>
              <a:tr h="360010">
                <a:tc>
                  <a:txBody>
                    <a:bodyPr/>
                    <a:lstStyle/>
                    <a:p>
                      <a:pPr algn="ctr">
                        <a:spcAft>
                          <a:spcPts val="0"/>
                        </a:spcAft>
                      </a:pPr>
                      <a:r>
                        <a:rPr lang="zh-CN" sz="1800" kern="100">
                          <a:effectLst/>
                        </a:rPr>
                        <a:t>符号</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描述</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0"/>
                  </a:ext>
                </a:extLst>
              </a:tr>
              <a:tr h="360010">
                <a:tc>
                  <a:txBody>
                    <a:bodyPr/>
                    <a:lstStyle/>
                    <a:p>
                      <a:pPr algn="ctr">
                        <a:spcAft>
                          <a:spcPts val="0"/>
                        </a:spcAft>
                      </a:pPr>
                      <a:r>
                        <a:rPr lang="en-US" sz="1800" kern="100">
                          <a:effectLst/>
                        </a:rPr>
                        <a:t>.</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除了换行以外的任意字符</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1"/>
                  </a:ext>
                </a:extLst>
              </a:tr>
              <a:tr h="360010">
                <a:tc>
                  <a:txBody>
                    <a:bodyPr/>
                    <a:lstStyle/>
                    <a:p>
                      <a:pPr algn="ctr">
                        <a:spcAft>
                          <a:spcPts val="0"/>
                        </a:spcAft>
                      </a:pPr>
                      <a:r>
                        <a:rPr lang="en-US" sz="1800" kern="100">
                          <a:effectLst/>
                        </a:rPr>
                        <a:t>\\</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转义字符，如要匹配括号就要写成</a:t>
                      </a:r>
                      <a:r>
                        <a:rPr lang="en-US" sz="1800" kern="100" dirty="0">
                          <a:effectLst/>
                        </a:rPr>
                        <a:t> "\\(\\)"</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2"/>
                  </a:ext>
                </a:extLst>
              </a:tr>
              <a:tr h="360010">
                <a:tc>
                  <a:txBody>
                    <a:bodyPr/>
                    <a:lstStyle/>
                    <a:p>
                      <a:pPr algn="ctr">
                        <a:spcAft>
                          <a:spcPts val="0"/>
                        </a:spcAft>
                      </a:pPr>
                      <a:r>
                        <a:rPr lang="en-US" sz="1800" kern="100">
                          <a:effectLst/>
                        </a:rPr>
                        <a:t>|</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表示可选项，即</a:t>
                      </a:r>
                      <a:r>
                        <a:rPr lang="en-US" sz="1800" kern="100" dirty="0">
                          <a:effectLst/>
                        </a:rPr>
                        <a:t> | </a:t>
                      </a:r>
                      <a:r>
                        <a:rPr lang="zh-CN" sz="1800" kern="100" dirty="0">
                          <a:effectLst/>
                        </a:rPr>
                        <a:t>前后的表达式任选一个。</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3"/>
                  </a:ext>
                </a:extLst>
              </a:tr>
              <a:tr h="548656">
                <a:tc>
                  <a:txBody>
                    <a:bodyPr/>
                    <a:lstStyle/>
                    <a:p>
                      <a:pPr algn="ctr">
                        <a:spcAft>
                          <a:spcPts val="0"/>
                        </a:spcAft>
                      </a:pPr>
                      <a:r>
                        <a:rPr lang="en-US" sz="1800" kern="100" dirty="0">
                          <a:effectLst/>
                        </a:rPr>
                        <a:t>^</a:t>
                      </a:r>
                      <a:endParaRPr lang="zh-CN" sz="1800" kern="100" dirty="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放在表达式开始出表示匹配文本开始位置，</a:t>
                      </a:r>
                      <a:endParaRPr lang="en-US" altLang="zh-CN" sz="1800" kern="100" dirty="0">
                        <a:effectLst/>
                      </a:endParaRPr>
                    </a:p>
                    <a:p>
                      <a:pPr algn="ctr">
                        <a:spcAft>
                          <a:spcPts val="0"/>
                        </a:spcAft>
                      </a:pPr>
                      <a:r>
                        <a:rPr lang="zh-CN" sz="1800" kern="100" dirty="0">
                          <a:effectLst/>
                        </a:rPr>
                        <a:t>放在方括号内开始处表示非方括号内的任一字符</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4"/>
                  </a:ext>
                </a:extLst>
              </a:tr>
              <a:tr h="360010">
                <a:tc>
                  <a:txBody>
                    <a:bodyPr/>
                    <a:lstStyle/>
                    <a:p>
                      <a:pPr algn="ctr">
                        <a:spcAft>
                          <a:spcPts val="0"/>
                        </a:spcAft>
                      </a:pPr>
                      <a:r>
                        <a:rPr lang="en-US" sz="1800" kern="100">
                          <a:effectLst/>
                        </a:rPr>
                        <a:t>$</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放在句尾，表示一行字符串的结束</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5"/>
                  </a:ext>
                </a:extLst>
              </a:tr>
              <a:tr h="360010">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提取匹配的字符串，</a:t>
                      </a:r>
                      <a:r>
                        <a:rPr lang="en-US" sz="1800" kern="100" dirty="0">
                          <a:effectLst/>
                        </a:rPr>
                        <a:t>(\\s*)</a:t>
                      </a:r>
                      <a:r>
                        <a:rPr lang="zh-CN" sz="1800" kern="100" dirty="0">
                          <a:effectLst/>
                        </a:rPr>
                        <a:t>表示连续空格的字符串</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6"/>
                  </a:ext>
                </a:extLst>
              </a:tr>
              <a:tr h="360010">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选择方括号中的任意一个（如</a:t>
                      </a:r>
                      <a:r>
                        <a:rPr lang="en-US" sz="1800" kern="100" dirty="0">
                          <a:effectLst/>
                        </a:rPr>
                        <a:t>[a-z] </a:t>
                      </a:r>
                      <a:r>
                        <a:rPr lang="zh-CN" sz="1800" kern="100" dirty="0">
                          <a:effectLst/>
                        </a:rPr>
                        <a:t>表示任意一个小写字符）</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7"/>
                  </a:ext>
                </a:extLst>
              </a:tr>
              <a:tr h="548656">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前面的字符或表达式的重复次数。</a:t>
                      </a:r>
                      <a:endParaRPr lang="en-US" altLang="zh-CN" sz="1800" kern="100" dirty="0">
                        <a:effectLst/>
                      </a:endParaRPr>
                    </a:p>
                    <a:p>
                      <a:pPr algn="ctr">
                        <a:spcAft>
                          <a:spcPts val="0"/>
                        </a:spcAft>
                      </a:pPr>
                      <a:r>
                        <a:rPr lang="zh-CN" sz="1800" kern="100" dirty="0">
                          <a:effectLst/>
                        </a:rPr>
                        <a:t>如</a:t>
                      </a:r>
                      <a:r>
                        <a:rPr lang="en-US" sz="1800" kern="100" dirty="0">
                          <a:effectLst/>
                        </a:rPr>
                        <a:t>{5,12}</a:t>
                      </a:r>
                      <a:r>
                        <a:rPr lang="zh-CN" sz="1800" kern="100" dirty="0">
                          <a:effectLst/>
                        </a:rPr>
                        <a:t>表示重复的次数不能少于</a:t>
                      </a:r>
                      <a:r>
                        <a:rPr lang="en-US" sz="1800" kern="100" dirty="0">
                          <a:effectLst/>
                        </a:rPr>
                        <a:t>5</a:t>
                      </a:r>
                      <a:r>
                        <a:rPr lang="zh-CN" sz="1800" kern="100" dirty="0">
                          <a:effectLst/>
                        </a:rPr>
                        <a:t>次，不能多于</a:t>
                      </a:r>
                      <a:r>
                        <a:rPr lang="en-US" sz="1800" kern="100" dirty="0">
                          <a:effectLst/>
                        </a:rPr>
                        <a:t>12</a:t>
                      </a:r>
                      <a:r>
                        <a:rPr lang="zh-CN" sz="1800" kern="100" dirty="0">
                          <a:effectLst/>
                        </a:rPr>
                        <a:t>次，否则都不匹配。</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8"/>
                  </a:ext>
                </a:extLst>
              </a:tr>
              <a:tr h="360010">
                <a:tc>
                  <a:txBody>
                    <a:bodyPr/>
                    <a:lstStyle/>
                    <a:p>
                      <a:pPr algn="ctr">
                        <a:spcAft>
                          <a:spcPts val="0"/>
                        </a:spcAft>
                      </a:pPr>
                      <a:r>
                        <a:rPr lang="en-US" sz="1800" kern="100">
                          <a:effectLst/>
                        </a:rPr>
                        <a:t>*</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前面的字符或表达式重复零次或更多次</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09"/>
                  </a:ext>
                </a:extLst>
              </a:tr>
              <a:tr h="360010">
                <a:tc>
                  <a:txBody>
                    <a:bodyPr/>
                    <a:lstStyle/>
                    <a:p>
                      <a:pPr algn="ctr">
                        <a:spcAft>
                          <a:spcPts val="0"/>
                        </a:spcAft>
                      </a:pPr>
                      <a:r>
                        <a:rPr lang="en-US" sz="1800" kern="100">
                          <a:effectLst/>
                        </a:rPr>
                        <a:t>+</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前面的字符或表达式重复一次或更多次</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10"/>
                  </a:ext>
                </a:extLst>
              </a:tr>
              <a:tr h="360010">
                <a:tc>
                  <a:txBody>
                    <a:bodyPr/>
                    <a:lstStyle/>
                    <a:p>
                      <a:pPr algn="ctr">
                        <a:spcAft>
                          <a:spcPts val="0"/>
                        </a:spcAft>
                      </a:pPr>
                      <a:r>
                        <a:rPr lang="en-US" sz="1800" kern="100">
                          <a:effectLst/>
                        </a:rPr>
                        <a:t>?</a:t>
                      </a:r>
                      <a:endParaRPr lang="zh-CN" sz="1800" kern="100">
                        <a:effectLst/>
                        <a:latin typeface="Calibri"/>
                        <a:ea typeface="宋体"/>
                        <a:cs typeface="Times New Roman"/>
                      </a:endParaRPr>
                    </a:p>
                  </a:txBody>
                  <a:tcPr marL="68586" marR="68586" marT="0" marB="0" anchor="ctr"/>
                </a:tc>
                <a:tc>
                  <a:txBody>
                    <a:bodyPr/>
                    <a:lstStyle/>
                    <a:p>
                      <a:pPr algn="ctr">
                        <a:spcAft>
                          <a:spcPts val="0"/>
                        </a:spcAft>
                      </a:pPr>
                      <a:r>
                        <a:rPr lang="zh-CN" sz="1800" kern="100" dirty="0">
                          <a:effectLst/>
                        </a:rPr>
                        <a:t>前面的字符或表达式重复零次或一次</a:t>
                      </a:r>
                      <a:endParaRPr lang="zh-CN" sz="1800" kern="100" dirty="0">
                        <a:effectLst/>
                        <a:latin typeface="Calibri"/>
                        <a:ea typeface="宋体"/>
                        <a:cs typeface="Times New Roman"/>
                      </a:endParaRPr>
                    </a:p>
                  </a:txBody>
                  <a:tcPr marL="68586" marR="68586" marT="0" marB="0"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6">
            <a:extLst>
              <a:ext uri="{FF2B5EF4-FFF2-40B4-BE49-F238E27FC236}">
                <a16:creationId xmlns:a16="http://schemas.microsoft.com/office/drawing/2014/main" id="{063AADAF-C29F-499A-AA99-6F5AB8F42E08}"/>
              </a:ext>
            </a:extLst>
          </p:cNvPr>
          <p:cNvSpPr>
            <a:spLocks noGrp="1"/>
          </p:cNvSpPr>
          <p:nvPr>
            <p:ph idx="1"/>
          </p:nvPr>
        </p:nvSpPr>
        <p:spPr>
          <a:xfrm>
            <a:off x="423863" y="1754188"/>
            <a:ext cx="11107737" cy="4370387"/>
          </a:xfrm>
        </p:spPr>
        <p:txBody>
          <a:bodyPr/>
          <a:lstStyle/>
          <a:p>
            <a:pPr marL="361950" indent="-361950"/>
            <a:r>
              <a:rPr lang="zh-CN" altLang="en-US"/>
              <a:t>字符处理函数可以从文本型数据中抽取信息，或者为打印输出和生成报告重设文本的格式。常用的字符串处理函数：</a:t>
            </a:r>
          </a:p>
          <a:p>
            <a:pPr marL="361950" indent="-361950"/>
            <a:endParaRPr lang="zh-CN" altLang="en-US"/>
          </a:p>
        </p:txBody>
      </p:sp>
      <p:sp>
        <p:nvSpPr>
          <p:cNvPr id="65539" name="标题 1">
            <a:extLst>
              <a:ext uri="{FF2B5EF4-FFF2-40B4-BE49-F238E27FC236}">
                <a16:creationId xmlns:a16="http://schemas.microsoft.com/office/drawing/2014/main" id="{9673A3E1-6372-456D-A164-B3E5A875B13C}"/>
              </a:ext>
            </a:extLst>
          </p:cNvPr>
          <p:cNvSpPr>
            <a:spLocks noGrp="1" noChangeArrowheads="1"/>
          </p:cNvSpPr>
          <p:nvPr>
            <p:ph type="title"/>
          </p:nvPr>
        </p:nvSpPr>
        <p:spPr>
          <a:xfrm>
            <a:off x="255588" y="358775"/>
            <a:ext cx="10972800" cy="528638"/>
          </a:xfrm>
        </p:spPr>
        <p:txBody>
          <a:bodyPr/>
          <a:lstStyle/>
          <a:p>
            <a:r>
              <a:rPr lang="zh-CN" altLang="en-US"/>
              <a:t>字符串处理</a:t>
            </a:r>
          </a:p>
        </p:txBody>
      </p:sp>
      <p:sp>
        <p:nvSpPr>
          <p:cNvPr id="65540" name="内容占位符 7">
            <a:extLst>
              <a:ext uri="{FF2B5EF4-FFF2-40B4-BE49-F238E27FC236}">
                <a16:creationId xmlns:a16="http://schemas.microsoft.com/office/drawing/2014/main" id="{2FA0C3EA-817C-4E16-B602-959EE1BC889F}"/>
              </a:ext>
            </a:extLst>
          </p:cNvPr>
          <p:cNvSpPr>
            <a:spLocks noGrp="1"/>
          </p:cNvSpPr>
          <p:nvPr>
            <p:ph idx="10"/>
          </p:nvPr>
        </p:nvSpPr>
        <p:spPr>
          <a:xfrm>
            <a:off x="423863" y="1138238"/>
            <a:ext cx="11107737" cy="427037"/>
          </a:xfrm>
        </p:spPr>
        <p:txBody>
          <a:bodyPr/>
          <a:lstStyle/>
          <a:p>
            <a:r>
              <a:t>字符串处理函数</a:t>
            </a:r>
          </a:p>
        </p:txBody>
      </p:sp>
      <p:graphicFrame>
        <p:nvGraphicFramePr>
          <p:cNvPr id="3" name="表格 2">
            <a:extLst>
              <a:ext uri="{FF2B5EF4-FFF2-40B4-BE49-F238E27FC236}">
                <a16:creationId xmlns:a16="http://schemas.microsoft.com/office/drawing/2014/main" id="{513198A0-3E3E-46E8-BE81-30708D23EA71}"/>
              </a:ext>
            </a:extLst>
          </p:cNvPr>
          <p:cNvGraphicFramePr>
            <a:graphicFrameLocks noGrp="1"/>
          </p:cNvGraphicFramePr>
          <p:nvPr/>
        </p:nvGraphicFramePr>
        <p:xfrm>
          <a:off x="401638" y="2651125"/>
          <a:ext cx="11504612" cy="3636963"/>
        </p:xfrm>
        <a:graphic>
          <a:graphicData uri="http://schemas.openxmlformats.org/drawingml/2006/table">
            <a:tbl>
              <a:tblPr firstRow="1" firstCol="1" bandRow="1">
                <a:tableStyleId>{5C22544A-7EE6-4342-B048-85BDC9FD1C3A}</a:tableStyleId>
              </a:tblPr>
              <a:tblGrid>
                <a:gridCol w="6128430">
                  <a:extLst>
                    <a:ext uri="{9D8B030D-6E8A-4147-A177-3AD203B41FA5}">
                      <a16:colId xmlns:a16="http://schemas.microsoft.com/office/drawing/2014/main" val="20000"/>
                    </a:ext>
                  </a:extLst>
                </a:gridCol>
                <a:gridCol w="5376182">
                  <a:extLst>
                    <a:ext uri="{9D8B030D-6E8A-4147-A177-3AD203B41FA5}">
                      <a16:colId xmlns:a16="http://schemas.microsoft.com/office/drawing/2014/main" val="20001"/>
                    </a:ext>
                  </a:extLst>
                </a:gridCol>
              </a:tblGrid>
              <a:tr h="330631">
                <a:tc>
                  <a:txBody>
                    <a:bodyPr/>
                    <a:lstStyle/>
                    <a:p>
                      <a:pPr algn="ctr">
                        <a:spcAft>
                          <a:spcPts val="0"/>
                        </a:spcAft>
                      </a:pPr>
                      <a:r>
                        <a:rPr lang="zh-CN" sz="1800" kern="100" dirty="0">
                          <a:effectLst/>
                        </a:rPr>
                        <a:t>函数</a:t>
                      </a:r>
                      <a:endParaRPr lang="zh-CN" sz="1800" kern="100" dirty="0">
                        <a:effectLst/>
                        <a:latin typeface="Calibri"/>
                        <a:ea typeface="宋体"/>
                        <a:cs typeface="Times New Roman"/>
                      </a:endParaRPr>
                    </a:p>
                  </a:txBody>
                  <a:tcPr marL="68588" marR="68588" marT="0" marB="0" anchor="ctr"/>
                </a:tc>
                <a:tc>
                  <a:txBody>
                    <a:bodyPr/>
                    <a:lstStyle/>
                    <a:p>
                      <a:pPr algn="ctr">
                        <a:spcAft>
                          <a:spcPts val="0"/>
                        </a:spcAft>
                      </a:pPr>
                      <a:r>
                        <a:rPr lang="zh-CN" sz="1800" kern="100">
                          <a:effectLst/>
                        </a:rPr>
                        <a:t>描述</a:t>
                      </a:r>
                      <a:endParaRPr lang="zh-CN" sz="1800" kern="100">
                        <a:effectLst/>
                        <a:latin typeface="Calibri"/>
                        <a:ea typeface="宋体"/>
                        <a:cs typeface="Times New Roman"/>
                      </a:endParaRPr>
                    </a:p>
                  </a:txBody>
                  <a:tcPr marL="68588" marR="68588" marT="0" marB="0" anchor="ctr"/>
                </a:tc>
                <a:extLst>
                  <a:ext uri="{0D108BD9-81ED-4DB2-BD59-A6C34878D82A}">
                    <a16:rowId xmlns:a16="http://schemas.microsoft.com/office/drawing/2014/main" val="10000"/>
                  </a:ext>
                </a:extLst>
              </a:tr>
              <a:tr h="330631">
                <a:tc>
                  <a:txBody>
                    <a:bodyPr/>
                    <a:lstStyle/>
                    <a:p>
                      <a:pPr algn="ctr">
                        <a:spcAft>
                          <a:spcPts val="0"/>
                        </a:spcAft>
                      </a:pPr>
                      <a:r>
                        <a:rPr lang="en-US" sz="1800" kern="100" dirty="0" err="1">
                          <a:effectLst/>
                        </a:rPr>
                        <a:t>nchar</a:t>
                      </a:r>
                      <a:r>
                        <a:rPr lang="en-US" sz="1800" kern="100" dirty="0">
                          <a:effectLst/>
                        </a:rPr>
                        <a:t>(x)</a:t>
                      </a:r>
                      <a:endParaRPr lang="zh-CN" sz="1800" kern="100" dirty="0">
                        <a:effectLst/>
                        <a:latin typeface="Calibri"/>
                        <a:ea typeface="宋体"/>
                        <a:cs typeface="Times New Roman"/>
                      </a:endParaRPr>
                    </a:p>
                  </a:txBody>
                  <a:tcPr marL="68588" marR="68588" marT="0" marB="0" anchor="ctr"/>
                </a:tc>
                <a:tc>
                  <a:txBody>
                    <a:bodyPr/>
                    <a:lstStyle/>
                    <a:p>
                      <a:pPr algn="ctr">
                        <a:spcAft>
                          <a:spcPts val="0"/>
                        </a:spcAft>
                      </a:pPr>
                      <a:r>
                        <a:rPr lang="zh-CN" sz="1800" kern="100">
                          <a:effectLst/>
                        </a:rPr>
                        <a:t>计算</a:t>
                      </a:r>
                      <a:r>
                        <a:rPr lang="en-US" sz="1800" kern="100">
                          <a:effectLst/>
                        </a:rPr>
                        <a:t>x</a:t>
                      </a:r>
                      <a:r>
                        <a:rPr lang="zh-CN" sz="1800" kern="100">
                          <a:effectLst/>
                        </a:rPr>
                        <a:t>中的字符数量</a:t>
                      </a:r>
                      <a:endParaRPr lang="zh-CN" sz="1800" kern="100">
                        <a:effectLst/>
                        <a:latin typeface="Calibri"/>
                        <a:ea typeface="宋体"/>
                        <a:cs typeface="Times New Roman"/>
                      </a:endParaRPr>
                    </a:p>
                  </a:txBody>
                  <a:tcPr marL="68588" marR="68588" marT="0" marB="0" anchor="ctr"/>
                </a:tc>
                <a:extLst>
                  <a:ext uri="{0D108BD9-81ED-4DB2-BD59-A6C34878D82A}">
                    <a16:rowId xmlns:a16="http://schemas.microsoft.com/office/drawing/2014/main" val="10001"/>
                  </a:ext>
                </a:extLst>
              </a:tr>
              <a:tr h="330631">
                <a:tc>
                  <a:txBody>
                    <a:bodyPr/>
                    <a:lstStyle/>
                    <a:p>
                      <a:pPr algn="ctr">
                        <a:spcAft>
                          <a:spcPts val="0"/>
                        </a:spcAft>
                      </a:pPr>
                      <a:r>
                        <a:rPr lang="en-US" sz="1800" kern="100" dirty="0" err="1">
                          <a:effectLst/>
                        </a:rPr>
                        <a:t>substr</a:t>
                      </a:r>
                      <a:r>
                        <a:rPr lang="en-US" sz="1800" kern="100" dirty="0">
                          <a:effectLst/>
                        </a:rPr>
                        <a:t>(x,  start,  stop)</a:t>
                      </a:r>
                      <a:endParaRPr lang="zh-CN" sz="1800" kern="100" dirty="0">
                        <a:effectLst/>
                        <a:latin typeface="Calibri"/>
                        <a:ea typeface="宋体"/>
                        <a:cs typeface="Times New Roman"/>
                      </a:endParaRPr>
                    </a:p>
                  </a:txBody>
                  <a:tcPr marL="68588" marR="68588" marT="0" marB="0" anchor="ctr"/>
                </a:tc>
                <a:tc>
                  <a:txBody>
                    <a:bodyPr/>
                    <a:lstStyle/>
                    <a:p>
                      <a:pPr algn="ctr">
                        <a:spcAft>
                          <a:spcPts val="0"/>
                        </a:spcAft>
                      </a:pPr>
                      <a:r>
                        <a:rPr lang="zh-CN" sz="1800" kern="100" dirty="0">
                          <a:effectLst/>
                        </a:rPr>
                        <a:t>提取或替换一个字符向量中的子串</a:t>
                      </a:r>
                      <a:endParaRPr lang="zh-CN" sz="1800" kern="100" dirty="0">
                        <a:effectLst/>
                        <a:latin typeface="Calibri"/>
                        <a:ea typeface="宋体"/>
                        <a:cs typeface="Times New Roman"/>
                      </a:endParaRPr>
                    </a:p>
                  </a:txBody>
                  <a:tcPr marL="68588" marR="68588" marT="0" marB="0" anchor="ctr"/>
                </a:tc>
                <a:extLst>
                  <a:ext uri="{0D108BD9-81ED-4DB2-BD59-A6C34878D82A}">
                    <a16:rowId xmlns:a16="http://schemas.microsoft.com/office/drawing/2014/main" val="10002"/>
                  </a:ext>
                </a:extLst>
              </a:tr>
              <a:tr h="661270">
                <a:tc>
                  <a:txBody>
                    <a:bodyPr/>
                    <a:lstStyle/>
                    <a:p>
                      <a:pPr algn="ctr">
                        <a:spcAft>
                          <a:spcPts val="0"/>
                        </a:spcAft>
                      </a:pPr>
                      <a:r>
                        <a:rPr lang="en-US" sz="1800" kern="100" dirty="0" err="1">
                          <a:effectLst/>
                        </a:rPr>
                        <a:t>grep</a:t>
                      </a:r>
                      <a:r>
                        <a:rPr lang="en-US" sz="1800" kern="100" dirty="0">
                          <a:effectLst/>
                        </a:rPr>
                        <a:t>(pattern,  x,  </a:t>
                      </a:r>
                      <a:r>
                        <a:rPr lang="en-US" sz="1800" kern="100" dirty="0" err="1">
                          <a:effectLst/>
                        </a:rPr>
                        <a:t>ignore.case</a:t>
                      </a:r>
                      <a:r>
                        <a:rPr lang="en-US" sz="1800" kern="100" dirty="0">
                          <a:effectLst/>
                        </a:rPr>
                        <a:t> = FALSE, </a:t>
                      </a:r>
                      <a:r>
                        <a:rPr lang="en-US" sz="1800" kern="100" dirty="0" err="1">
                          <a:effectLst/>
                        </a:rPr>
                        <a:t>perl</a:t>
                      </a:r>
                      <a:r>
                        <a:rPr lang="en-US" sz="1800" kern="100" dirty="0">
                          <a:effectLst/>
                        </a:rPr>
                        <a:t> = FALSE, value = FALSE, fixed = FALSE, </a:t>
                      </a:r>
                      <a:r>
                        <a:rPr lang="en-US" sz="1800" kern="100" dirty="0" err="1">
                          <a:effectLst/>
                        </a:rPr>
                        <a:t>useBytes</a:t>
                      </a:r>
                      <a:r>
                        <a:rPr lang="en-US" sz="1800" kern="100" dirty="0">
                          <a:effectLst/>
                        </a:rPr>
                        <a:t> = FALSE,  invert = FALSE)</a:t>
                      </a:r>
                      <a:endParaRPr lang="zh-CN" sz="1800" kern="100" dirty="0">
                        <a:effectLst/>
                        <a:latin typeface="Calibri"/>
                        <a:ea typeface="宋体"/>
                        <a:cs typeface="Times New Roman"/>
                      </a:endParaRPr>
                    </a:p>
                  </a:txBody>
                  <a:tcPr marL="68588" marR="68588" marT="0" marB="0" anchor="ctr"/>
                </a:tc>
                <a:tc>
                  <a:txBody>
                    <a:bodyPr/>
                    <a:lstStyle/>
                    <a:p>
                      <a:pPr algn="ctr">
                        <a:spcAft>
                          <a:spcPts val="0"/>
                        </a:spcAft>
                      </a:pPr>
                      <a:r>
                        <a:rPr lang="zh-CN" sz="1800" kern="100" dirty="0">
                          <a:effectLst/>
                        </a:rPr>
                        <a:t>字符串查询，返回结果为匹配项的下标。</a:t>
                      </a:r>
                      <a:endParaRPr lang="zh-CN" sz="1800" kern="100" dirty="0">
                        <a:effectLst/>
                        <a:latin typeface="Calibri"/>
                        <a:ea typeface="宋体"/>
                        <a:cs typeface="Times New Roman"/>
                      </a:endParaRPr>
                    </a:p>
                  </a:txBody>
                  <a:tcPr marL="68588" marR="68588" marT="0" marB="0" anchor="ctr"/>
                </a:tc>
                <a:extLst>
                  <a:ext uri="{0D108BD9-81ED-4DB2-BD59-A6C34878D82A}">
                    <a16:rowId xmlns:a16="http://schemas.microsoft.com/office/drawing/2014/main" val="10003"/>
                  </a:ext>
                </a:extLst>
              </a:tr>
              <a:tr h="661270">
                <a:tc>
                  <a:txBody>
                    <a:bodyPr/>
                    <a:lstStyle/>
                    <a:p>
                      <a:pPr algn="ctr">
                        <a:spcAft>
                          <a:spcPts val="0"/>
                        </a:spcAft>
                      </a:pPr>
                      <a:r>
                        <a:rPr lang="en-US" sz="1800" kern="100" dirty="0">
                          <a:effectLst/>
                        </a:rPr>
                        <a:t>sub(pattern, replacement,  x,</a:t>
                      </a:r>
                      <a:endParaRPr lang="zh-CN" sz="1800" kern="100" dirty="0">
                        <a:effectLst/>
                      </a:endParaRPr>
                    </a:p>
                    <a:p>
                      <a:pPr algn="ctr">
                        <a:spcAft>
                          <a:spcPts val="0"/>
                        </a:spcAft>
                      </a:pPr>
                      <a:r>
                        <a:rPr lang="en-US" sz="1800" kern="100" dirty="0" err="1">
                          <a:effectLst/>
                        </a:rPr>
                        <a:t>ignore.case</a:t>
                      </a:r>
                      <a:r>
                        <a:rPr lang="en-US" sz="1800" kern="100" dirty="0">
                          <a:effectLst/>
                        </a:rPr>
                        <a:t> = FALSE, fixed=FALSE)</a:t>
                      </a:r>
                      <a:endParaRPr lang="zh-CN" sz="1800" kern="100" dirty="0">
                        <a:effectLst/>
                        <a:latin typeface="Calibri"/>
                        <a:ea typeface="宋体"/>
                        <a:cs typeface="Times New Roman"/>
                      </a:endParaRPr>
                    </a:p>
                  </a:txBody>
                  <a:tcPr marL="68588" marR="68588" marT="0" marB="0" anchor="ctr"/>
                </a:tc>
                <a:tc>
                  <a:txBody>
                    <a:bodyPr/>
                    <a:lstStyle/>
                    <a:p>
                      <a:pPr algn="ctr">
                        <a:spcAft>
                          <a:spcPts val="0"/>
                        </a:spcAft>
                      </a:pPr>
                      <a:r>
                        <a:rPr lang="zh-CN" sz="1800" kern="100" dirty="0">
                          <a:effectLst/>
                        </a:rPr>
                        <a:t>对第一个满足条件的匹配做替换，原字符串并没有改变，要改变原变量只能通过再赋值的方式。</a:t>
                      </a:r>
                      <a:endParaRPr lang="zh-CN" sz="1800" kern="100" dirty="0">
                        <a:effectLst/>
                        <a:latin typeface="Calibri"/>
                        <a:ea typeface="宋体"/>
                        <a:cs typeface="Times New Roman"/>
                      </a:endParaRPr>
                    </a:p>
                  </a:txBody>
                  <a:tcPr marL="68588" marR="68588" marT="0" marB="0" anchor="ctr"/>
                </a:tc>
                <a:extLst>
                  <a:ext uri="{0D108BD9-81ED-4DB2-BD59-A6C34878D82A}">
                    <a16:rowId xmlns:a16="http://schemas.microsoft.com/office/drawing/2014/main" val="10004"/>
                  </a:ext>
                </a:extLst>
              </a:tr>
              <a:tr h="661270">
                <a:tc>
                  <a:txBody>
                    <a:bodyPr/>
                    <a:lstStyle/>
                    <a:p>
                      <a:pPr algn="ctr">
                        <a:spcAft>
                          <a:spcPts val="0"/>
                        </a:spcAft>
                      </a:pPr>
                      <a:r>
                        <a:rPr lang="en-US" sz="1800" kern="100" dirty="0" err="1">
                          <a:effectLst/>
                        </a:rPr>
                        <a:t>gsub</a:t>
                      </a:r>
                      <a:r>
                        <a:rPr lang="en-US" sz="1800" kern="100" dirty="0">
                          <a:effectLst/>
                        </a:rPr>
                        <a:t>(pattern,  replacement,  x,  </a:t>
                      </a:r>
                      <a:r>
                        <a:rPr lang="en-US" sz="1800" kern="100" dirty="0" err="1">
                          <a:effectLst/>
                        </a:rPr>
                        <a:t>ignore.case</a:t>
                      </a:r>
                      <a:r>
                        <a:rPr lang="en-US" sz="1800" kern="100" dirty="0">
                          <a:effectLst/>
                        </a:rPr>
                        <a:t> = FALSE, </a:t>
                      </a:r>
                      <a:r>
                        <a:rPr lang="en-US" sz="1800" kern="100" dirty="0" err="1">
                          <a:effectLst/>
                        </a:rPr>
                        <a:t>perl</a:t>
                      </a:r>
                      <a:r>
                        <a:rPr lang="en-US" sz="1800" kern="100" dirty="0">
                          <a:effectLst/>
                        </a:rPr>
                        <a:t> = FALSE, fixed = FALSE, </a:t>
                      </a:r>
                      <a:r>
                        <a:rPr lang="en-US" sz="1800" kern="100" dirty="0" err="1">
                          <a:effectLst/>
                        </a:rPr>
                        <a:t>useBytes</a:t>
                      </a:r>
                      <a:r>
                        <a:rPr lang="en-US" sz="1800" kern="100" dirty="0">
                          <a:effectLst/>
                        </a:rPr>
                        <a:t> = FALSE)</a:t>
                      </a:r>
                      <a:endParaRPr lang="zh-CN" sz="1800" kern="100" dirty="0">
                        <a:effectLst/>
                        <a:latin typeface="Calibri"/>
                        <a:ea typeface="宋体"/>
                        <a:cs typeface="Times New Roman"/>
                      </a:endParaRPr>
                    </a:p>
                  </a:txBody>
                  <a:tcPr marL="68588" marR="68588" marT="0" marB="0" anchor="ctr"/>
                </a:tc>
                <a:tc>
                  <a:txBody>
                    <a:bodyPr/>
                    <a:lstStyle/>
                    <a:p>
                      <a:pPr algn="ctr">
                        <a:spcAft>
                          <a:spcPts val="0"/>
                        </a:spcAft>
                      </a:pPr>
                      <a:r>
                        <a:rPr lang="zh-CN" sz="1800" kern="100" dirty="0">
                          <a:effectLst/>
                        </a:rPr>
                        <a:t>把所有满足条件的匹配都做替换，原字符串并没有改变，要改变原变量只能通过再赋值的方式。</a:t>
                      </a:r>
                      <a:endParaRPr lang="zh-CN" sz="1800" kern="100" dirty="0">
                        <a:effectLst/>
                        <a:latin typeface="Calibri"/>
                        <a:ea typeface="宋体"/>
                        <a:cs typeface="Times New Roman"/>
                      </a:endParaRPr>
                    </a:p>
                  </a:txBody>
                  <a:tcPr marL="68588" marR="68588" marT="0" marB="0" anchor="ctr"/>
                </a:tc>
                <a:extLst>
                  <a:ext uri="{0D108BD9-81ED-4DB2-BD59-A6C34878D82A}">
                    <a16:rowId xmlns:a16="http://schemas.microsoft.com/office/drawing/2014/main" val="10005"/>
                  </a:ext>
                </a:extLst>
              </a:tr>
              <a:tr h="330631">
                <a:tc>
                  <a:txBody>
                    <a:bodyPr/>
                    <a:lstStyle/>
                    <a:p>
                      <a:pPr algn="ctr">
                        <a:spcAft>
                          <a:spcPts val="0"/>
                        </a:spcAft>
                      </a:pPr>
                      <a:r>
                        <a:rPr lang="en-US" sz="1800" kern="100" dirty="0" err="1">
                          <a:effectLst/>
                        </a:rPr>
                        <a:t>strsplit</a:t>
                      </a:r>
                      <a:r>
                        <a:rPr lang="en-US" sz="1800" kern="100" dirty="0">
                          <a:effectLst/>
                        </a:rPr>
                        <a:t>(x,  split,  fixed = FALSE, </a:t>
                      </a:r>
                      <a:r>
                        <a:rPr lang="en-US" sz="1800" kern="100" dirty="0" err="1">
                          <a:effectLst/>
                        </a:rPr>
                        <a:t>perl</a:t>
                      </a:r>
                      <a:r>
                        <a:rPr lang="en-US" sz="1800" kern="100" dirty="0">
                          <a:effectLst/>
                        </a:rPr>
                        <a:t> = FALSE, </a:t>
                      </a:r>
                      <a:r>
                        <a:rPr lang="en-US" sz="1800" kern="100" dirty="0" err="1">
                          <a:effectLst/>
                        </a:rPr>
                        <a:t>useBytes</a:t>
                      </a:r>
                      <a:r>
                        <a:rPr lang="en-US" sz="1800" kern="100" dirty="0">
                          <a:effectLst/>
                        </a:rPr>
                        <a:t> = FALSE)</a:t>
                      </a:r>
                      <a:endParaRPr lang="zh-CN" sz="1800" kern="100" dirty="0">
                        <a:effectLst/>
                        <a:latin typeface="Calibri"/>
                        <a:ea typeface="宋体"/>
                        <a:cs typeface="Times New Roman"/>
                      </a:endParaRPr>
                    </a:p>
                  </a:txBody>
                  <a:tcPr marL="68588" marR="68588" marT="0" marB="0" anchor="ctr"/>
                </a:tc>
                <a:tc>
                  <a:txBody>
                    <a:bodyPr/>
                    <a:lstStyle/>
                    <a:p>
                      <a:pPr algn="ctr">
                        <a:spcAft>
                          <a:spcPts val="0"/>
                        </a:spcAft>
                      </a:pPr>
                      <a:r>
                        <a:rPr lang="zh-CN" sz="1800" kern="100">
                          <a:effectLst/>
                        </a:rPr>
                        <a:t>在</a:t>
                      </a:r>
                      <a:r>
                        <a:rPr lang="en-US" sz="1800" kern="100">
                          <a:effectLst/>
                        </a:rPr>
                        <a:t>split</a:t>
                      </a:r>
                      <a:r>
                        <a:rPr lang="zh-CN" sz="1800" kern="100">
                          <a:effectLst/>
                        </a:rPr>
                        <a:t>处分割字符向量</a:t>
                      </a:r>
                      <a:r>
                        <a:rPr lang="en-US" sz="1800" kern="100">
                          <a:effectLst/>
                        </a:rPr>
                        <a:t>x</a:t>
                      </a:r>
                      <a:r>
                        <a:rPr lang="zh-CN" sz="1800" kern="100">
                          <a:effectLst/>
                        </a:rPr>
                        <a:t>中的元素。</a:t>
                      </a:r>
                      <a:endParaRPr lang="zh-CN" sz="1800" kern="100">
                        <a:effectLst/>
                        <a:latin typeface="Calibri"/>
                        <a:ea typeface="宋体"/>
                        <a:cs typeface="Times New Roman"/>
                      </a:endParaRPr>
                    </a:p>
                  </a:txBody>
                  <a:tcPr marL="68588" marR="68588" marT="0" marB="0" anchor="ctr"/>
                </a:tc>
                <a:extLst>
                  <a:ext uri="{0D108BD9-81ED-4DB2-BD59-A6C34878D82A}">
                    <a16:rowId xmlns:a16="http://schemas.microsoft.com/office/drawing/2014/main" val="10006"/>
                  </a:ext>
                </a:extLst>
              </a:tr>
              <a:tr h="330631">
                <a:tc>
                  <a:txBody>
                    <a:bodyPr/>
                    <a:lstStyle/>
                    <a:p>
                      <a:pPr algn="ctr">
                        <a:spcAft>
                          <a:spcPts val="0"/>
                        </a:spcAft>
                      </a:pPr>
                      <a:r>
                        <a:rPr lang="en-US" sz="1800" kern="100" dirty="0">
                          <a:effectLst/>
                        </a:rPr>
                        <a:t>paste (...,  </a:t>
                      </a:r>
                      <a:r>
                        <a:rPr lang="en-US" sz="1800" kern="100" dirty="0" err="1">
                          <a:effectLst/>
                        </a:rPr>
                        <a:t>sep</a:t>
                      </a:r>
                      <a:r>
                        <a:rPr lang="en-US" sz="1800" kern="100" dirty="0">
                          <a:effectLst/>
                        </a:rPr>
                        <a:t> = " ",  collapse = NULL)</a:t>
                      </a:r>
                      <a:endParaRPr lang="zh-CN" sz="1800" kern="100" dirty="0">
                        <a:effectLst/>
                        <a:latin typeface="Calibri"/>
                        <a:ea typeface="宋体"/>
                        <a:cs typeface="Times New Roman"/>
                      </a:endParaRPr>
                    </a:p>
                  </a:txBody>
                  <a:tcPr marL="68588" marR="68588" marT="0" marB="0" anchor="ctr"/>
                </a:tc>
                <a:tc>
                  <a:txBody>
                    <a:bodyPr/>
                    <a:lstStyle/>
                    <a:p>
                      <a:pPr algn="ctr">
                        <a:spcAft>
                          <a:spcPts val="0"/>
                        </a:spcAft>
                      </a:pPr>
                      <a:r>
                        <a:rPr lang="zh-CN" sz="1800" kern="100" dirty="0">
                          <a:effectLst/>
                        </a:rPr>
                        <a:t>连接字符串，分隔符为</a:t>
                      </a:r>
                      <a:r>
                        <a:rPr lang="en-US" sz="1800" kern="100" dirty="0" err="1">
                          <a:effectLst/>
                        </a:rPr>
                        <a:t>sep</a:t>
                      </a:r>
                      <a:endParaRPr lang="zh-CN" sz="1800" kern="100" dirty="0">
                        <a:effectLst/>
                        <a:latin typeface="Calibri"/>
                        <a:ea typeface="宋体"/>
                        <a:cs typeface="Times New Roman"/>
                      </a:endParaRPr>
                    </a:p>
                  </a:txBody>
                  <a:tcPr marL="68588" marR="68588"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a:extLst>
              <a:ext uri="{FF2B5EF4-FFF2-40B4-BE49-F238E27FC236}">
                <a16:creationId xmlns:a16="http://schemas.microsoft.com/office/drawing/2014/main" id="{21F99CF1-55BE-4CA2-8BC2-E3F28A6DA448}"/>
              </a:ext>
            </a:extLst>
          </p:cNvPr>
          <p:cNvSpPr>
            <a:spLocks noGrp="1"/>
          </p:cNvSpPr>
          <p:nvPr>
            <p:ph idx="1"/>
          </p:nvPr>
        </p:nvSpPr>
        <p:spPr>
          <a:xfrm>
            <a:off x="423863" y="1754188"/>
            <a:ext cx="11107737" cy="4370387"/>
          </a:xfrm>
        </p:spPr>
        <p:txBody>
          <a:bodyPr/>
          <a:lstStyle/>
          <a:p>
            <a:pPr marL="361950" indent="-361950"/>
            <a:r>
              <a:rPr lang="en-US" altLang="zh-CN"/>
              <a:t>grep</a:t>
            </a:r>
            <a:r>
              <a:rPr lang="zh-CN" altLang="en-US"/>
              <a:t>函数功能为字符串查询，返回结果为匹配项的下标</a:t>
            </a:r>
            <a:r>
              <a:rPr lang="en-US" altLang="zh-CN"/>
              <a:t>,</a:t>
            </a:r>
            <a:r>
              <a:rPr lang="zh-CN" altLang="en-US"/>
              <a:t> </a:t>
            </a:r>
            <a:r>
              <a:rPr lang="en-US" altLang="zh-CN"/>
              <a:t>grepl</a:t>
            </a:r>
            <a:r>
              <a:rPr lang="zh-CN" altLang="en-US"/>
              <a:t>函数也用于字符串的查询和替换，</a:t>
            </a:r>
            <a:r>
              <a:rPr lang="en-US" altLang="zh-CN"/>
              <a:t>grep</a:t>
            </a:r>
            <a:r>
              <a:rPr lang="zh-CN" altLang="en-US"/>
              <a:t>仅返回匹配项的下标，而</a:t>
            </a:r>
            <a:r>
              <a:rPr lang="en-US" altLang="zh-CN"/>
              <a:t>grepl</a:t>
            </a:r>
            <a:r>
              <a:rPr lang="zh-CN" altLang="en-US"/>
              <a:t>返回一个逻辑向量，</a:t>
            </a:r>
            <a:r>
              <a:rPr lang="en-US" altLang="zh-CN"/>
              <a:t>TRUE</a:t>
            </a:r>
            <a:r>
              <a:rPr lang="zh-CN" altLang="en-US"/>
              <a:t>表示匹配，</a:t>
            </a:r>
            <a:r>
              <a:rPr lang="en-US" altLang="zh-CN"/>
              <a:t>FALSE</a:t>
            </a:r>
            <a:r>
              <a:rPr lang="zh-CN" altLang="en-US"/>
              <a:t>表示不匹配。两者用于提取数据子集的结果都一样。</a:t>
            </a:r>
          </a:p>
          <a:p>
            <a:pPr marL="361950" indent="-361950"/>
            <a:r>
              <a:rPr lang="zh-CN" altLang="en-US"/>
              <a:t>除了</a:t>
            </a:r>
            <a:r>
              <a:rPr lang="en-US" altLang="zh-CN"/>
              <a:t>grep</a:t>
            </a:r>
            <a:r>
              <a:rPr lang="zh-CN" altLang="en-US"/>
              <a:t>函数和</a:t>
            </a:r>
            <a:r>
              <a:rPr lang="en-US" altLang="zh-CN"/>
              <a:t>grep1</a:t>
            </a:r>
            <a:r>
              <a:rPr lang="zh-CN" altLang="en-US"/>
              <a:t>函数，可用于字符串提取的函数还有</a:t>
            </a:r>
            <a:r>
              <a:rPr lang="en-US" altLang="zh-CN"/>
              <a:t>regexpr</a:t>
            </a:r>
            <a:r>
              <a:rPr lang="zh-CN" altLang="en-US"/>
              <a:t>、</a:t>
            </a:r>
            <a:r>
              <a:rPr lang="en-US" altLang="zh-CN"/>
              <a:t>gregexpr</a:t>
            </a:r>
            <a:r>
              <a:rPr lang="zh-CN" altLang="en-US"/>
              <a:t>和</a:t>
            </a:r>
            <a:r>
              <a:rPr lang="en-US" altLang="zh-CN"/>
              <a:t>regexec</a:t>
            </a:r>
            <a:r>
              <a:rPr lang="zh-CN" altLang="en-US"/>
              <a:t>。</a:t>
            </a:r>
          </a:p>
        </p:txBody>
      </p:sp>
      <p:sp>
        <p:nvSpPr>
          <p:cNvPr id="66563" name="标题 2">
            <a:extLst>
              <a:ext uri="{FF2B5EF4-FFF2-40B4-BE49-F238E27FC236}">
                <a16:creationId xmlns:a16="http://schemas.microsoft.com/office/drawing/2014/main" id="{5CCB62C6-7A64-4CE1-8DE0-EBBDEC84FAE4}"/>
              </a:ext>
            </a:extLst>
          </p:cNvPr>
          <p:cNvSpPr>
            <a:spLocks noGrp="1"/>
          </p:cNvSpPr>
          <p:nvPr>
            <p:ph type="title"/>
          </p:nvPr>
        </p:nvSpPr>
        <p:spPr>
          <a:xfrm>
            <a:off x="255588" y="358775"/>
            <a:ext cx="10972800" cy="528638"/>
          </a:xfrm>
        </p:spPr>
        <p:txBody>
          <a:bodyPr/>
          <a:lstStyle/>
          <a:p>
            <a:r>
              <a:rPr lang="zh-CN" altLang="en-US"/>
              <a:t>字符串处理</a:t>
            </a:r>
          </a:p>
        </p:txBody>
      </p:sp>
      <p:sp>
        <p:nvSpPr>
          <p:cNvPr id="66564" name="内容占位符 3">
            <a:extLst>
              <a:ext uri="{FF2B5EF4-FFF2-40B4-BE49-F238E27FC236}">
                <a16:creationId xmlns:a16="http://schemas.microsoft.com/office/drawing/2014/main" id="{83E53E0E-DCB3-49DE-A0AC-5BC08E17EC0E}"/>
              </a:ext>
            </a:extLst>
          </p:cNvPr>
          <p:cNvSpPr>
            <a:spLocks noGrp="1"/>
          </p:cNvSpPr>
          <p:nvPr>
            <p:ph idx="10"/>
          </p:nvPr>
        </p:nvSpPr>
        <p:spPr>
          <a:xfrm>
            <a:off x="423863" y="1138238"/>
            <a:ext cx="11107737" cy="427037"/>
          </a:xfrm>
        </p:spPr>
        <p:txBody>
          <a:bodyPr/>
          <a:lstStyle/>
          <a:p>
            <a:r>
              <a:rPr lang="en-US" altLang="zh-CN"/>
              <a:t>grep</a:t>
            </a:r>
            <a:r>
              <a:t>函数</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a:extLst>
              <a:ext uri="{FF2B5EF4-FFF2-40B4-BE49-F238E27FC236}">
                <a16:creationId xmlns:a16="http://schemas.microsoft.com/office/drawing/2014/main" id="{18F76345-ACDF-48F4-8844-88F3F0124365}"/>
              </a:ext>
            </a:extLst>
          </p:cNvPr>
          <p:cNvSpPr>
            <a:spLocks noGrp="1"/>
          </p:cNvSpPr>
          <p:nvPr>
            <p:ph idx="1"/>
          </p:nvPr>
        </p:nvSpPr>
        <p:spPr>
          <a:xfrm>
            <a:off x="423863" y="1754188"/>
            <a:ext cx="11107737" cy="4370387"/>
          </a:xfrm>
        </p:spPr>
        <p:txBody>
          <a:bodyPr/>
          <a:lstStyle/>
          <a:p>
            <a:pPr marL="361950" indent="-361950"/>
            <a:r>
              <a:rPr lang="en-US" altLang="zh-CN"/>
              <a:t>sub</a:t>
            </a:r>
            <a:r>
              <a:rPr lang="zh-CN" altLang="en-US"/>
              <a:t>函数只对第一个满足条件的匹配做替换，若</a:t>
            </a:r>
            <a:r>
              <a:rPr lang="en-US" altLang="zh-CN"/>
              <a:t>x</a:t>
            </a:r>
            <a:r>
              <a:rPr lang="zh-CN" altLang="en-US"/>
              <a:t>为向量，则对每个分量第一个满足条件的匹配做替换。</a:t>
            </a:r>
            <a:r>
              <a:rPr lang="en-US" altLang="zh-CN"/>
              <a:t>sub</a:t>
            </a:r>
            <a:r>
              <a:rPr lang="zh-CN" altLang="en-US"/>
              <a:t>函数并没有改变原字符串，要改变原字符串只能通过再赋值的方式。</a:t>
            </a:r>
            <a:endParaRPr lang="en-US" altLang="zh-CN"/>
          </a:p>
          <a:p>
            <a:pPr marL="361950" indent="-361950"/>
            <a:r>
              <a:rPr lang="en-US" altLang="zh-CN"/>
              <a:t>gsub</a:t>
            </a:r>
            <a:r>
              <a:rPr lang="zh-CN" altLang="en-US"/>
              <a:t>函数的用法与</a:t>
            </a:r>
            <a:r>
              <a:rPr lang="en-US" altLang="zh-CN"/>
              <a:t>sub</a:t>
            </a:r>
            <a:r>
              <a:rPr lang="zh-CN" altLang="en-US"/>
              <a:t>函数相同，但是二者的结果不同。</a:t>
            </a:r>
            <a:r>
              <a:rPr lang="en-US" altLang="zh-CN"/>
              <a:t>sub</a:t>
            </a:r>
            <a:r>
              <a:rPr lang="zh-CN" altLang="en-US"/>
              <a:t>函数只对第一个满足条件的匹配做替换，而</a:t>
            </a:r>
            <a:r>
              <a:rPr lang="en-US" altLang="zh-CN"/>
              <a:t>gsub</a:t>
            </a:r>
            <a:r>
              <a:rPr lang="zh-CN" altLang="en-US"/>
              <a:t>函数会替换所有满足条件的匹配。</a:t>
            </a:r>
          </a:p>
        </p:txBody>
      </p:sp>
      <p:sp>
        <p:nvSpPr>
          <p:cNvPr id="67587" name="标题 2">
            <a:extLst>
              <a:ext uri="{FF2B5EF4-FFF2-40B4-BE49-F238E27FC236}">
                <a16:creationId xmlns:a16="http://schemas.microsoft.com/office/drawing/2014/main" id="{9C3EB5F6-EE4F-4C17-ACE2-80D3466209DD}"/>
              </a:ext>
            </a:extLst>
          </p:cNvPr>
          <p:cNvSpPr>
            <a:spLocks noGrp="1"/>
          </p:cNvSpPr>
          <p:nvPr>
            <p:ph type="title"/>
          </p:nvPr>
        </p:nvSpPr>
        <p:spPr>
          <a:xfrm>
            <a:off x="255588" y="358775"/>
            <a:ext cx="10972800" cy="528638"/>
          </a:xfrm>
        </p:spPr>
        <p:txBody>
          <a:bodyPr/>
          <a:lstStyle/>
          <a:p>
            <a:r>
              <a:rPr lang="zh-CN" altLang="en-US"/>
              <a:t>字符串处理</a:t>
            </a:r>
          </a:p>
        </p:txBody>
      </p:sp>
      <p:sp>
        <p:nvSpPr>
          <p:cNvPr id="67588" name="内容占位符 3">
            <a:extLst>
              <a:ext uri="{FF2B5EF4-FFF2-40B4-BE49-F238E27FC236}">
                <a16:creationId xmlns:a16="http://schemas.microsoft.com/office/drawing/2014/main" id="{7ACCC58B-FBE7-4074-80DC-61440B188AE0}"/>
              </a:ext>
            </a:extLst>
          </p:cNvPr>
          <p:cNvSpPr>
            <a:spLocks noGrp="1"/>
          </p:cNvSpPr>
          <p:nvPr>
            <p:ph idx="10"/>
          </p:nvPr>
        </p:nvSpPr>
        <p:spPr>
          <a:xfrm>
            <a:off x="423863" y="1138238"/>
            <a:ext cx="11107737" cy="427037"/>
          </a:xfrm>
        </p:spPr>
        <p:txBody>
          <a:bodyPr/>
          <a:lstStyle/>
          <a:p>
            <a:r>
              <a:rPr lang="en-US" altLang="zh-CN"/>
              <a:t>sub</a:t>
            </a:r>
            <a:r>
              <a:t>函数与</a:t>
            </a:r>
            <a:r>
              <a:rPr lang="en-US" altLang="zh-CN"/>
              <a:t>gsub</a:t>
            </a:r>
            <a:r>
              <a:t>函数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a:extLst>
              <a:ext uri="{FF2B5EF4-FFF2-40B4-BE49-F238E27FC236}">
                <a16:creationId xmlns:a16="http://schemas.microsoft.com/office/drawing/2014/main" id="{6A3F4515-F8BC-4672-9E2A-A355CED1BA44}"/>
              </a:ext>
            </a:extLst>
          </p:cNvPr>
          <p:cNvSpPr>
            <a:spLocks noGrp="1"/>
          </p:cNvSpPr>
          <p:nvPr>
            <p:ph idx="1"/>
          </p:nvPr>
        </p:nvSpPr>
        <p:spPr>
          <a:xfrm>
            <a:off x="423863" y="1754188"/>
            <a:ext cx="11107737" cy="4370387"/>
          </a:xfrm>
        </p:spPr>
        <p:txBody>
          <a:bodyPr/>
          <a:lstStyle/>
          <a:p>
            <a:pPr marL="361950" indent="-361950"/>
            <a:r>
              <a:rPr lang="zh-CN" altLang="en-US"/>
              <a:t>在</a:t>
            </a:r>
            <a:r>
              <a:rPr lang="en-US" altLang="zh-CN"/>
              <a:t>split</a:t>
            </a:r>
            <a:r>
              <a:rPr lang="zh-CN" altLang="en-US"/>
              <a:t>处分割字符向量</a:t>
            </a:r>
            <a:r>
              <a:rPr lang="en-US" altLang="zh-CN"/>
              <a:t>x</a:t>
            </a:r>
            <a:r>
              <a:rPr lang="zh-CN" altLang="en-US"/>
              <a:t>中的元素，分割结果为一个列表。若</a:t>
            </a:r>
            <a:r>
              <a:rPr lang="en-US" altLang="zh-CN"/>
              <a:t>fixed=FALSE</a:t>
            </a:r>
            <a:r>
              <a:rPr lang="zh-CN" altLang="en-US"/>
              <a:t>，则</a:t>
            </a:r>
            <a:r>
              <a:rPr lang="en-US" altLang="zh-CN"/>
              <a:t>split</a:t>
            </a:r>
            <a:r>
              <a:rPr lang="zh-CN" altLang="en-US"/>
              <a:t>为一个正则表达式。若</a:t>
            </a:r>
            <a:r>
              <a:rPr lang="en-US" altLang="zh-CN"/>
              <a:t>fixed=TRUE</a:t>
            </a:r>
            <a:r>
              <a:rPr lang="zh-CN" altLang="en-US"/>
              <a:t>，则</a:t>
            </a:r>
            <a:r>
              <a:rPr lang="en-US" altLang="zh-CN"/>
              <a:t>split</a:t>
            </a:r>
            <a:r>
              <a:rPr lang="zh-CN" altLang="en-US"/>
              <a:t>为一个文本字符串。</a:t>
            </a:r>
          </a:p>
        </p:txBody>
      </p:sp>
      <p:sp>
        <p:nvSpPr>
          <p:cNvPr id="68611" name="标题 2">
            <a:extLst>
              <a:ext uri="{FF2B5EF4-FFF2-40B4-BE49-F238E27FC236}">
                <a16:creationId xmlns:a16="http://schemas.microsoft.com/office/drawing/2014/main" id="{88AE3461-D8D3-4EB5-9A88-119F05E20861}"/>
              </a:ext>
            </a:extLst>
          </p:cNvPr>
          <p:cNvSpPr>
            <a:spLocks noGrp="1"/>
          </p:cNvSpPr>
          <p:nvPr>
            <p:ph type="title"/>
          </p:nvPr>
        </p:nvSpPr>
        <p:spPr>
          <a:xfrm>
            <a:off x="255588" y="358775"/>
            <a:ext cx="10972800" cy="528638"/>
          </a:xfrm>
        </p:spPr>
        <p:txBody>
          <a:bodyPr/>
          <a:lstStyle/>
          <a:p>
            <a:r>
              <a:rPr lang="zh-CN" altLang="en-US"/>
              <a:t>字符串处理</a:t>
            </a:r>
          </a:p>
        </p:txBody>
      </p:sp>
      <p:sp>
        <p:nvSpPr>
          <p:cNvPr id="68612" name="内容占位符 3">
            <a:extLst>
              <a:ext uri="{FF2B5EF4-FFF2-40B4-BE49-F238E27FC236}">
                <a16:creationId xmlns:a16="http://schemas.microsoft.com/office/drawing/2014/main" id="{09FC8114-DEE2-489D-B9B8-517BCDD701DD}"/>
              </a:ext>
            </a:extLst>
          </p:cNvPr>
          <p:cNvSpPr>
            <a:spLocks noGrp="1"/>
          </p:cNvSpPr>
          <p:nvPr>
            <p:ph idx="10"/>
          </p:nvPr>
        </p:nvSpPr>
        <p:spPr>
          <a:xfrm>
            <a:off x="423863" y="1138238"/>
            <a:ext cx="11107737" cy="427037"/>
          </a:xfrm>
        </p:spPr>
        <p:txBody>
          <a:bodyPr/>
          <a:lstStyle/>
          <a:p>
            <a:r>
              <a:rPr lang="en-US" altLang="zh-CN"/>
              <a:t>strsplit</a:t>
            </a:r>
            <a:r>
              <a:t>函数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a:extLst>
              <a:ext uri="{FF2B5EF4-FFF2-40B4-BE49-F238E27FC236}">
                <a16:creationId xmlns:a16="http://schemas.microsoft.com/office/drawing/2014/main" id="{1783EA3E-239E-4F42-AEF5-5D96CD7F3B62}"/>
              </a:ext>
            </a:extLst>
          </p:cNvPr>
          <p:cNvSpPr>
            <a:spLocks noGrp="1"/>
          </p:cNvSpPr>
          <p:nvPr>
            <p:ph idx="1"/>
          </p:nvPr>
        </p:nvSpPr>
        <p:spPr>
          <a:xfrm>
            <a:off x="423863" y="1754188"/>
            <a:ext cx="11107737" cy="4370387"/>
          </a:xfrm>
        </p:spPr>
        <p:txBody>
          <a:bodyPr/>
          <a:lstStyle/>
          <a:p>
            <a:pPr marL="361950" indent="-361950"/>
            <a:r>
              <a:rPr lang="zh-CN" altLang="en-US"/>
              <a:t>参数</a:t>
            </a:r>
            <a:r>
              <a:rPr lang="en-US" altLang="zh-CN"/>
              <a:t>sep</a:t>
            </a:r>
            <a:r>
              <a:rPr lang="zh-CN" altLang="en-US"/>
              <a:t>表示分隔符，默认为空格；参数</a:t>
            </a:r>
            <a:r>
              <a:rPr lang="en-US" altLang="zh-CN"/>
              <a:t>collapse</a:t>
            </a:r>
            <a:r>
              <a:rPr lang="zh-CN" altLang="en-US"/>
              <a:t>可选，如果不指定值，那么函数</a:t>
            </a:r>
            <a:r>
              <a:rPr lang="en-US" altLang="zh-CN"/>
              <a:t>paste</a:t>
            </a:r>
            <a:r>
              <a:rPr lang="zh-CN" altLang="en-US"/>
              <a:t>的返回值是自变量之间通过</a:t>
            </a:r>
            <a:r>
              <a:rPr lang="en-US" altLang="zh-CN"/>
              <a:t>sep</a:t>
            </a:r>
            <a:r>
              <a:rPr lang="zh-CN" altLang="en-US"/>
              <a:t>指定的分隔符连接后得到的一个字符型向量；如果为其指定了特定的值，那么自变量连接后的字符型向量会再被连接成一个字符串，之间通过</a:t>
            </a:r>
            <a:r>
              <a:rPr lang="en-US" altLang="zh-CN"/>
              <a:t>collapse</a:t>
            </a:r>
            <a:r>
              <a:rPr lang="zh-CN" altLang="en-US"/>
              <a:t>的值分隔。</a:t>
            </a:r>
          </a:p>
        </p:txBody>
      </p:sp>
      <p:sp>
        <p:nvSpPr>
          <p:cNvPr id="69635" name="标题 2">
            <a:extLst>
              <a:ext uri="{FF2B5EF4-FFF2-40B4-BE49-F238E27FC236}">
                <a16:creationId xmlns:a16="http://schemas.microsoft.com/office/drawing/2014/main" id="{D47AE0EC-E55B-4F89-936E-71174F56FD76}"/>
              </a:ext>
            </a:extLst>
          </p:cNvPr>
          <p:cNvSpPr>
            <a:spLocks noGrp="1"/>
          </p:cNvSpPr>
          <p:nvPr>
            <p:ph type="title"/>
          </p:nvPr>
        </p:nvSpPr>
        <p:spPr>
          <a:xfrm>
            <a:off x="255588" y="358775"/>
            <a:ext cx="10972800" cy="528638"/>
          </a:xfrm>
        </p:spPr>
        <p:txBody>
          <a:bodyPr/>
          <a:lstStyle/>
          <a:p>
            <a:r>
              <a:rPr lang="zh-CN" altLang="en-US"/>
              <a:t>字符串处理</a:t>
            </a:r>
          </a:p>
        </p:txBody>
      </p:sp>
      <p:sp>
        <p:nvSpPr>
          <p:cNvPr id="69636" name="内容占位符 3">
            <a:extLst>
              <a:ext uri="{FF2B5EF4-FFF2-40B4-BE49-F238E27FC236}">
                <a16:creationId xmlns:a16="http://schemas.microsoft.com/office/drawing/2014/main" id="{5035E2AC-A82D-4FC3-B302-289E2F5DA68A}"/>
              </a:ext>
            </a:extLst>
          </p:cNvPr>
          <p:cNvSpPr>
            <a:spLocks noGrp="1"/>
          </p:cNvSpPr>
          <p:nvPr>
            <p:ph idx="10"/>
          </p:nvPr>
        </p:nvSpPr>
        <p:spPr>
          <a:xfrm>
            <a:off x="423863" y="1138238"/>
            <a:ext cx="11107737" cy="427037"/>
          </a:xfrm>
        </p:spPr>
        <p:txBody>
          <a:bodyPr/>
          <a:lstStyle/>
          <a:p>
            <a:r>
              <a:rPr lang="en-US" altLang="zh-CN"/>
              <a:t>paste</a:t>
            </a:r>
            <a:r>
              <a:t>函数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E32CBB39-0288-4E21-AB8D-81740DBDA4C9}"/>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85709085-2D95-4D4A-B645-6A7453DDC445}"/>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sp>
        <p:nvSpPr>
          <p:cNvPr id="5" name="Rectangle 5">
            <a:extLst>
              <a:ext uri="{FF2B5EF4-FFF2-40B4-BE49-F238E27FC236}">
                <a16:creationId xmlns:a16="http://schemas.microsoft.com/office/drawing/2014/main" id="{662E2164-467B-443F-BFA7-65D75E81F3B0}"/>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C6B33386-9139-404D-B0EA-E89BA916957C}"/>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7E43153C-78A0-4DC6-97D2-AC752D30A6C0}"/>
              </a:ext>
            </a:extLst>
          </p:cNvPr>
          <p:cNvSpPr>
            <a:spLocks noGrp="1"/>
          </p:cNvSpPr>
          <p:nvPr>
            <p:ph idx="1"/>
          </p:nvPr>
        </p:nvSpPr>
        <p:spPr>
          <a:xfrm>
            <a:off x="423863" y="1754188"/>
            <a:ext cx="11107737" cy="4338637"/>
          </a:xfrm>
        </p:spPr>
        <p:txBody>
          <a:bodyPr/>
          <a:lstStyle/>
          <a:p>
            <a:pPr marL="361950" indent="-361950"/>
            <a:r>
              <a:rPr lang="en-US" altLang="zh-CN"/>
              <a:t># </a:t>
            </a:r>
            <a:r>
              <a:rPr lang="zh-CN" altLang="en-US"/>
              <a:t>交互式编辑器修改变量名</a:t>
            </a:r>
          </a:p>
          <a:p>
            <a:pPr marL="361950" indent="-361950"/>
            <a:r>
              <a:rPr lang="en-US" altLang="zh-CN"/>
              <a:t>score &lt;- data.frame(student = c("A", "B", "C", "D"), gender = c("M", "M", "F", "F"), math = c(90, 70, 80, 60), Eng = c(88, 78, 69, 98), p1 = c(66, 59, NA, 88))</a:t>
            </a:r>
          </a:p>
          <a:p>
            <a:pPr marL="361950" indent="-361950"/>
            <a:r>
              <a:rPr lang="en-US" altLang="zh-CN"/>
              <a:t>fix(score)  # </a:t>
            </a:r>
            <a:r>
              <a:rPr lang="zh-CN" altLang="en-US"/>
              <a:t>打开交互式编辑器，数据框的交互式编辑器为一个</a:t>
            </a:r>
            <a:r>
              <a:rPr lang="en-US" altLang="zh-CN"/>
              <a:t>Data Editor</a:t>
            </a:r>
          </a:p>
          <a:p>
            <a:pPr marL="361950" indent="-361950"/>
            <a:r>
              <a:rPr lang="en-US" altLang="zh-CN"/>
              <a:t>score.list = as.list(score)  # </a:t>
            </a:r>
            <a:r>
              <a:rPr lang="zh-CN" altLang="en-US"/>
              <a:t>将</a:t>
            </a:r>
            <a:r>
              <a:rPr lang="en-US" altLang="zh-CN"/>
              <a:t>score</a:t>
            </a:r>
            <a:r>
              <a:rPr lang="zh-CN" altLang="en-US"/>
              <a:t>转化为列表</a:t>
            </a:r>
          </a:p>
          <a:p>
            <a:pPr marL="361950" indent="-361950"/>
            <a:r>
              <a:rPr lang="en-US" altLang="zh-CN"/>
              <a:t>fix(score.list)  # </a:t>
            </a:r>
            <a:r>
              <a:rPr lang="zh-CN" altLang="en-US"/>
              <a:t>打开交互式编辑器，列表的交互式编辑器为一个记事本</a:t>
            </a:r>
          </a:p>
          <a:p>
            <a:pPr marL="361950" indent="-361950"/>
            <a:endParaRPr lang="zh-CN" altLang="en-US"/>
          </a:p>
        </p:txBody>
      </p:sp>
      <p:sp>
        <p:nvSpPr>
          <p:cNvPr id="16387" name="标题 2">
            <a:extLst>
              <a:ext uri="{FF2B5EF4-FFF2-40B4-BE49-F238E27FC236}">
                <a16:creationId xmlns:a16="http://schemas.microsoft.com/office/drawing/2014/main" id="{FC2F5D1B-5216-40A4-89CF-F90D106B17A3}"/>
              </a:ext>
            </a:extLst>
          </p:cNvPr>
          <p:cNvSpPr>
            <a:spLocks noGrp="1"/>
          </p:cNvSpPr>
          <p:nvPr>
            <p:ph type="title"/>
          </p:nvPr>
        </p:nvSpPr>
        <p:spPr>
          <a:xfrm>
            <a:off x="255588" y="358775"/>
            <a:ext cx="10972800" cy="528638"/>
          </a:xfrm>
        </p:spPr>
        <p:txBody>
          <a:bodyPr/>
          <a:lstStyle/>
          <a:p>
            <a:br>
              <a:rPr lang="en-US" altLang="zh-CN"/>
            </a:br>
            <a:r>
              <a:rPr lang="zh-CN" altLang="en-US"/>
              <a:t>修改变量名</a:t>
            </a:r>
            <a:br>
              <a:rPr lang="zh-CN" altLang="en-US"/>
            </a:br>
            <a:endParaRPr lang="zh-CN" altLang="en-US"/>
          </a:p>
        </p:txBody>
      </p:sp>
      <p:sp>
        <p:nvSpPr>
          <p:cNvPr id="16388" name="内容占位符 3">
            <a:extLst>
              <a:ext uri="{FF2B5EF4-FFF2-40B4-BE49-F238E27FC236}">
                <a16:creationId xmlns:a16="http://schemas.microsoft.com/office/drawing/2014/main" id="{84A71104-2A68-4863-9E3C-644F1BFF2836}"/>
              </a:ext>
            </a:extLst>
          </p:cNvPr>
          <p:cNvSpPr>
            <a:spLocks noGrp="1"/>
          </p:cNvSpPr>
          <p:nvPr>
            <p:ph idx="10"/>
          </p:nvPr>
        </p:nvSpPr>
        <p:spPr>
          <a:xfrm>
            <a:off x="423863" y="1138238"/>
            <a:ext cx="11107737" cy="427037"/>
          </a:xfrm>
        </p:spPr>
        <p:txBody>
          <a:bodyPr/>
          <a:lstStyle/>
          <a:p>
            <a:r>
              <a:t>交互式编辑器修改变量名</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a:extLst>
              <a:ext uri="{FF2B5EF4-FFF2-40B4-BE49-F238E27FC236}">
                <a16:creationId xmlns:a16="http://schemas.microsoft.com/office/drawing/2014/main" id="{923112E6-6630-410C-BA74-BCD1FBCDF4C5}"/>
              </a:ext>
            </a:extLst>
          </p:cNvPr>
          <p:cNvSpPr>
            <a:spLocks noGrp="1"/>
          </p:cNvSpPr>
          <p:nvPr>
            <p:ph type="title"/>
          </p:nvPr>
        </p:nvSpPr>
        <p:spPr>
          <a:xfrm>
            <a:off x="255588" y="358775"/>
            <a:ext cx="10972800" cy="528638"/>
          </a:xfrm>
        </p:spPr>
        <p:txBody>
          <a:bodyPr/>
          <a:lstStyle/>
          <a:p>
            <a:r>
              <a:rPr lang="zh-CN" altLang="en-US"/>
              <a:t>修改变量名</a:t>
            </a:r>
          </a:p>
        </p:txBody>
      </p:sp>
      <p:sp>
        <p:nvSpPr>
          <p:cNvPr id="17411" name="内容占位符 3">
            <a:extLst>
              <a:ext uri="{FF2B5EF4-FFF2-40B4-BE49-F238E27FC236}">
                <a16:creationId xmlns:a16="http://schemas.microsoft.com/office/drawing/2014/main" id="{B78A1886-BCA8-4653-89AD-93DD6F80D67A}"/>
              </a:ext>
            </a:extLst>
          </p:cNvPr>
          <p:cNvSpPr>
            <a:spLocks noGrp="1"/>
          </p:cNvSpPr>
          <p:nvPr>
            <p:ph idx="10"/>
          </p:nvPr>
        </p:nvSpPr>
        <p:spPr>
          <a:xfrm>
            <a:off x="423863" y="1138238"/>
            <a:ext cx="11107737" cy="427037"/>
          </a:xfrm>
        </p:spPr>
        <p:txBody>
          <a:bodyPr/>
          <a:lstStyle/>
          <a:p>
            <a:r>
              <a:t>显示的交互式编辑器</a:t>
            </a:r>
          </a:p>
        </p:txBody>
      </p:sp>
      <p:pic>
        <p:nvPicPr>
          <p:cNvPr id="17412" name="内容占位符 4">
            <a:extLst>
              <a:ext uri="{FF2B5EF4-FFF2-40B4-BE49-F238E27FC236}">
                <a16:creationId xmlns:a16="http://schemas.microsoft.com/office/drawing/2014/main" id="{A018ABFC-8043-426A-A4D6-9B283AF7557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279650" y="2565400"/>
            <a:ext cx="7186613" cy="3030538"/>
          </a:xfrm>
          <a:ln w="317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a:extLst>
              <a:ext uri="{FF2B5EF4-FFF2-40B4-BE49-F238E27FC236}">
                <a16:creationId xmlns:a16="http://schemas.microsoft.com/office/drawing/2014/main" id="{19EC15A9-7065-4A6C-B603-00D9390980E9}"/>
              </a:ext>
            </a:extLst>
          </p:cNvPr>
          <p:cNvSpPr>
            <a:spLocks noGrp="1"/>
          </p:cNvSpPr>
          <p:nvPr>
            <p:ph type="title"/>
          </p:nvPr>
        </p:nvSpPr>
        <p:spPr>
          <a:xfrm>
            <a:off x="255588" y="358775"/>
            <a:ext cx="10972800" cy="528638"/>
          </a:xfrm>
        </p:spPr>
        <p:txBody>
          <a:bodyPr/>
          <a:lstStyle/>
          <a:p>
            <a:r>
              <a:rPr lang="zh-CN" altLang="en-US"/>
              <a:t>修改变量名</a:t>
            </a:r>
          </a:p>
        </p:txBody>
      </p:sp>
      <p:sp>
        <p:nvSpPr>
          <p:cNvPr id="18435" name="内容占位符 3">
            <a:extLst>
              <a:ext uri="{FF2B5EF4-FFF2-40B4-BE49-F238E27FC236}">
                <a16:creationId xmlns:a16="http://schemas.microsoft.com/office/drawing/2014/main" id="{42FC7721-945E-4E95-A88A-654DE214F851}"/>
              </a:ext>
            </a:extLst>
          </p:cNvPr>
          <p:cNvSpPr>
            <a:spLocks noGrp="1"/>
          </p:cNvSpPr>
          <p:nvPr>
            <p:ph idx="10"/>
          </p:nvPr>
        </p:nvSpPr>
        <p:spPr>
          <a:xfrm>
            <a:off x="423863" y="1138238"/>
            <a:ext cx="11107737" cy="490537"/>
          </a:xfrm>
        </p:spPr>
        <p:txBody>
          <a:bodyPr/>
          <a:lstStyle/>
          <a:p>
            <a:r>
              <a:t>数据集为列表形式，则交互式编辑器为一个记事本，只要修改“</a:t>
            </a:r>
            <a:r>
              <a:rPr lang="en-US" altLang="zh-CN"/>
              <a:t>.Names”</a:t>
            </a:r>
            <a:r>
              <a:t>之后对应的变量名即可实现变量名的修改。</a:t>
            </a:r>
          </a:p>
        </p:txBody>
      </p:sp>
      <p:pic>
        <p:nvPicPr>
          <p:cNvPr id="18436" name="内容占位符 4" descr="C:\Users\tipdm\Documents\Tencent Files\498274779\Image\C2C\4TT4QVCFH7)T]50%FOV7ZEN.png">
            <a:extLst>
              <a:ext uri="{FF2B5EF4-FFF2-40B4-BE49-F238E27FC236}">
                <a16:creationId xmlns:a16="http://schemas.microsoft.com/office/drawing/2014/main" id="{2B305D75-BD9A-4E57-8AD9-5F728E117F0D}"/>
              </a:ext>
            </a:extLst>
          </p:cNvPr>
          <p:cNvPicPr>
            <a:picLocks noGrp="1"/>
          </p:cNvPicPr>
          <p:nvPr>
            <p:ph idx="1"/>
          </p:nvPr>
        </p:nvPicPr>
        <p:blipFill>
          <a:blip r:embed="rId2" r:link="rId3">
            <a:extLst>
              <a:ext uri="{28A0092B-C50C-407E-A947-70E740481C1C}">
                <a14:useLocalDpi xmlns:a14="http://schemas.microsoft.com/office/drawing/2010/main" val="0"/>
              </a:ext>
            </a:extLst>
          </a:blip>
          <a:srcRect/>
          <a:stretch>
            <a:fillRect/>
          </a:stretch>
        </p:blipFill>
        <p:spPr>
          <a:xfrm>
            <a:off x="2424113" y="2349500"/>
            <a:ext cx="6840537" cy="3162300"/>
          </a:xfrm>
          <a:ln w="3175">
            <a:solidFill>
              <a:schemeClr val="tx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502D5403-3035-4801-A80E-2466E0F416B6}"/>
              </a:ext>
            </a:extLst>
          </p:cNvPr>
          <p:cNvSpPr>
            <a:spLocks noGrp="1"/>
          </p:cNvSpPr>
          <p:nvPr>
            <p:ph idx="1"/>
          </p:nvPr>
        </p:nvSpPr>
        <p:spPr>
          <a:xfrm>
            <a:off x="423863" y="1123950"/>
            <a:ext cx="11107737" cy="4987925"/>
          </a:xfrm>
        </p:spPr>
        <p:txBody>
          <a:bodyPr/>
          <a:lstStyle/>
          <a:p>
            <a:pPr marL="0" indent="0">
              <a:buFont typeface="Wingdings" panose="05000000000000000000" pitchFamily="2" charset="2"/>
              <a:buNone/>
              <a:defRPr/>
            </a:pPr>
            <a:r>
              <a:rPr lang="en-US" altLang="zh-CN" dirty="0"/>
              <a:t>R</a:t>
            </a:r>
            <a:r>
              <a:rPr lang="zh-CN" altLang="en-US" dirty="0"/>
              <a:t>修改变量名的方式有很多种，常用</a:t>
            </a:r>
            <a:r>
              <a:rPr lang="en-US" altLang="zh-CN" dirty="0"/>
              <a:t>rename</a:t>
            </a:r>
            <a:r>
              <a:rPr lang="zh-CN" altLang="en-US" dirty="0"/>
              <a:t>函数，</a:t>
            </a:r>
            <a:r>
              <a:rPr lang="en-US" altLang="zh-CN" dirty="0"/>
              <a:t>names</a:t>
            </a:r>
            <a:r>
              <a:rPr lang="zh-CN" altLang="en-US" dirty="0"/>
              <a:t>函数，</a:t>
            </a:r>
            <a:r>
              <a:rPr lang="en-US" altLang="zh-CN" dirty="0" err="1"/>
              <a:t>colnames</a:t>
            </a:r>
            <a:r>
              <a:rPr lang="zh-CN" altLang="en-US" dirty="0"/>
              <a:t>和</a:t>
            </a:r>
            <a:r>
              <a:rPr lang="en-US" altLang="zh-CN" dirty="0" err="1"/>
              <a:t>rownames</a:t>
            </a:r>
            <a:r>
              <a:rPr lang="zh-CN" altLang="en-US" dirty="0"/>
              <a:t>等函数实现对变量名字的修改。</a:t>
            </a:r>
            <a:endParaRPr lang="en-US" altLang="zh-CN" dirty="0"/>
          </a:p>
          <a:p>
            <a:pPr marL="0" indent="0">
              <a:buFont typeface="Wingdings" panose="05000000000000000000" pitchFamily="2" charset="2"/>
              <a:buNone/>
              <a:defRPr/>
            </a:pPr>
            <a:endParaRPr lang="zh-CN" altLang="en-US" dirty="0"/>
          </a:p>
          <a:p>
            <a:pPr>
              <a:defRPr/>
            </a:pPr>
            <a:r>
              <a:rPr lang="en-US" altLang="zh-CN" dirty="0"/>
              <a:t>rename</a:t>
            </a:r>
            <a:r>
              <a:rPr lang="zh-CN" altLang="en-US" dirty="0"/>
              <a:t>函数</a:t>
            </a:r>
          </a:p>
          <a:p>
            <a:pPr>
              <a:defRPr/>
            </a:pPr>
            <a:r>
              <a:rPr lang="en-US" altLang="zh-CN" dirty="0"/>
              <a:t>reshape</a:t>
            </a:r>
            <a:r>
              <a:rPr lang="zh-CN" altLang="en-US" dirty="0"/>
              <a:t>包中有一个</a:t>
            </a:r>
            <a:r>
              <a:rPr lang="en-US" altLang="zh-CN" dirty="0"/>
              <a:t>rename</a:t>
            </a:r>
            <a:r>
              <a:rPr lang="zh-CN" altLang="en-US" dirty="0"/>
              <a:t>函数，可用于修改数据框和列表的变量名，但不能用于修改矩阵的变量名。</a:t>
            </a:r>
          </a:p>
          <a:p>
            <a:pPr>
              <a:defRPr/>
            </a:pPr>
            <a:r>
              <a:rPr lang="zh-CN" altLang="en-US" dirty="0"/>
              <a:t>使用格式：</a:t>
            </a:r>
          </a:p>
          <a:p>
            <a:pPr>
              <a:defRPr/>
            </a:pPr>
            <a:r>
              <a:rPr lang="en-US" altLang="zh-CN" dirty="0">
                <a:latin typeface="Lucida Console" panose="020B0609040504020204" pitchFamily="49" charset="0"/>
              </a:rPr>
              <a:t>rename(</a:t>
            </a:r>
            <a:r>
              <a:rPr lang="en-US" altLang="zh-CN" dirty="0" err="1">
                <a:latin typeface="Lucida Console" panose="020B0609040504020204" pitchFamily="49" charset="0"/>
              </a:rPr>
              <a:t>dataframe</a:t>
            </a:r>
            <a:r>
              <a:rPr lang="en-US" altLang="zh-CN" dirty="0">
                <a:latin typeface="Lucida Console" panose="020B0609040504020204" pitchFamily="49" charset="0"/>
              </a:rPr>
              <a:t>, c(</a:t>
            </a:r>
            <a:r>
              <a:rPr lang="en-US" altLang="zh-CN" dirty="0" err="1">
                <a:latin typeface="Lucida Console" panose="020B0609040504020204" pitchFamily="49" charset="0"/>
              </a:rPr>
              <a:t>oldname</a:t>
            </a:r>
            <a:r>
              <a:rPr lang="en-US" altLang="zh-CN" dirty="0">
                <a:latin typeface="Lucida Console" panose="020B0609040504020204" pitchFamily="49" charset="0"/>
              </a:rPr>
              <a:t> = "newname", </a:t>
            </a:r>
            <a:r>
              <a:rPr lang="en-US" altLang="zh-CN" dirty="0" err="1">
                <a:latin typeface="Lucida Console" panose="020B0609040504020204" pitchFamily="49" charset="0"/>
              </a:rPr>
              <a:t>oldname</a:t>
            </a:r>
            <a:r>
              <a:rPr lang="en-US" altLang="zh-CN" dirty="0">
                <a:latin typeface="Lucida Console" panose="020B0609040504020204" pitchFamily="49" charset="0"/>
              </a:rPr>
              <a:t> = "newname", …))</a:t>
            </a:r>
          </a:p>
          <a:p>
            <a:pPr>
              <a:defRPr/>
            </a:pPr>
            <a:endParaRPr lang="zh-CN" altLang="en-US" dirty="0"/>
          </a:p>
        </p:txBody>
      </p:sp>
      <p:sp>
        <p:nvSpPr>
          <p:cNvPr id="19459" name="标题 1">
            <a:extLst>
              <a:ext uri="{FF2B5EF4-FFF2-40B4-BE49-F238E27FC236}">
                <a16:creationId xmlns:a16="http://schemas.microsoft.com/office/drawing/2014/main" id="{E1985782-9885-4EF8-9836-09F1F2CBF8AD}"/>
              </a:ext>
            </a:extLst>
          </p:cNvPr>
          <p:cNvSpPr>
            <a:spLocks noGrp="1" noChangeArrowheads="1"/>
          </p:cNvSpPr>
          <p:nvPr>
            <p:ph type="title"/>
          </p:nvPr>
        </p:nvSpPr>
        <p:spPr>
          <a:xfrm>
            <a:off x="255588" y="358775"/>
            <a:ext cx="10972800" cy="528638"/>
          </a:xfrm>
        </p:spPr>
        <p:txBody>
          <a:bodyPr/>
          <a:lstStyle/>
          <a:p>
            <a:r>
              <a:rPr lang="zh-CN" altLang="en-US">
                <a:latin typeface="微软雅黑" panose="020B0503020204020204" pitchFamily="34" charset="-122"/>
              </a:rPr>
              <a:t>变量的重命名</a:t>
            </a:r>
            <a:endParaRPr lang="zh-CN" altLang="en-US"/>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5250</TotalTime>
  <Words>5243</Words>
  <Application>Microsoft Office PowerPoint</Application>
  <PresentationFormat>宽屏</PresentationFormat>
  <Paragraphs>592</Paragraphs>
  <Slides>59</Slides>
  <Notes>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59</vt:i4>
      </vt:variant>
    </vt:vector>
  </HeadingPairs>
  <TitlesOfParts>
    <vt:vector size="70" baseType="lpstr">
      <vt:lpstr>等线</vt:lpstr>
      <vt:lpstr>仿宋</vt:lpstr>
      <vt:lpstr>黑体</vt:lpstr>
      <vt:lpstr>微软雅黑</vt:lpstr>
      <vt:lpstr>Arial</vt:lpstr>
      <vt:lpstr>Calibri</vt:lpstr>
      <vt:lpstr>Lucida Console</vt:lpstr>
      <vt:lpstr>Times New Roman</vt:lpstr>
      <vt:lpstr>Wingdings</vt:lpstr>
      <vt:lpstr>2_Office 主题</vt:lpstr>
      <vt:lpstr>3_Office 主题</vt:lpstr>
      <vt:lpstr>数据集基本处理</vt:lpstr>
      <vt:lpstr>目录</vt:lpstr>
      <vt:lpstr>访问数据框变量</vt:lpstr>
      <vt:lpstr>访问数据框变量</vt:lpstr>
      <vt:lpstr>创建新变量</vt:lpstr>
      <vt:lpstr> 修改变量名 </vt:lpstr>
      <vt:lpstr>修改变量名</vt:lpstr>
      <vt:lpstr>修改变量名</vt:lpstr>
      <vt:lpstr>变量的重命名</vt:lpstr>
      <vt:lpstr>变量的重命名</vt:lpstr>
      <vt:lpstr>变量的重命名</vt:lpstr>
      <vt:lpstr>变量的重命名</vt:lpstr>
      <vt:lpstr>目录</vt:lpstr>
      <vt:lpstr>缺失值分析</vt:lpstr>
      <vt:lpstr>缺失值处理</vt:lpstr>
      <vt:lpstr>缺失值处理</vt:lpstr>
      <vt:lpstr>缺失值处理</vt:lpstr>
      <vt:lpstr>处理日期变量</vt:lpstr>
      <vt:lpstr>处理日期变量</vt:lpstr>
      <vt:lpstr>处理日期变量</vt:lpstr>
      <vt:lpstr>处理日期变量</vt:lpstr>
      <vt:lpstr>处理日期变量</vt:lpstr>
      <vt:lpstr>处理日期变量</vt:lpstr>
      <vt:lpstr>处理日期变量</vt:lpstr>
      <vt:lpstr>处理日期变量</vt:lpstr>
      <vt:lpstr>处理日期变量</vt:lpstr>
      <vt:lpstr>处理日期变量</vt:lpstr>
      <vt:lpstr>处理日期变量</vt:lpstr>
      <vt:lpstr>处理日期变量</vt:lpstr>
      <vt:lpstr>数据排序</vt:lpstr>
      <vt:lpstr>数据排序</vt:lpstr>
      <vt:lpstr>数据排序</vt:lpstr>
      <vt:lpstr>数据排序</vt:lpstr>
      <vt:lpstr>数据排序</vt:lpstr>
      <vt:lpstr>合并数据集</vt:lpstr>
      <vt:lpstr>目录</vt:lpstr>
      <vt:lpstr>选取变量及数据</vt:lpstr>
      <vt:lpstr>选取变量及数据</vt:lpstr>
      <vt:lpstr>选取变量及数据</vt:lpstr>
      <vt:lpstr>选取变量及数据</vt:lpstr>
      <vt:lpstr> subset函数示例 </vt:lpstr>
      <vt:lpstr>随机抽样</vt:lpstr>
      <vt:lpstr>目录</vt:lpstr>
      <vt:lpstr>使用SQL语句操作数据</vt:lpstr>
      <vt:lpstr>  使用SQL语句操作数据示例 </vt:lpstr>
      <vt:lpstr>  输出结果 </vt:lpstr>
      <vt:lpstr>数据整合</vt:lpstr>
      <vt:lpstr>数据整合</vt:lpstr>
      <vt:lpstr>数据整合</vt:lpstr>
      <vt:lpstr>数据整合</vt:lpstr>
      <vt:lpstr>目录</vt:lpstr>
      <vt:lpstr>字符串处理</vt:lpstr>
      <vt:lpstr>字符串处理</vt:lpstr>
      <vt:lpstr>字符串处理</vt:lpstr>
      <vt:lpstr>字符串处理</vt:lpstr>
      <vt:lpstr>字符串处理</vt:lpstr>
      <vt:lpstr>字符串处理</vt:lpstr>
      <vt:lpstr>字符串处理</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283</cp:revision>
  <dcterms:created xsi:type="dcterms:W3CDTF">2017-01-10T15:44:52Z</dcterms:created>
  <dcterms:modified xsi:type="dcterms:W3CDTF">2021-04-10T09:12:16Z</dcterms:modified>
</cp:coreProperties>
</file>