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47" r:id="rId2"/>
  </p:sldMasterIdLst>
  <p:notesMasterIdLst>
    <p:notesMasterId r:id="rId44"/>
  </p:notesMasterIdLst>
  <p:sldIdLst>
    <p:sldId id="494" r:id="rId3"/>
    <p:sldId id="503" r:id="rId4"/>
    <p:sldId id="535" r:id="rId5"/>
    <p:sldId id="536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10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11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12" r:id="rId36"/>
    <p:sldId id="564" r:id="rId37"/>
    <p:sldId id="565" r:id="rId38"/>
    <p:sldId id="566" r:id="rId39"/>
    <p:sldId id="567" r:id="rId40"/>
    <p:sldId id="568" r:id="rId41"/>
    <p:sldId id="569" r:id="rId42"/>
    <p:sldId id="534" r:id="rId4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4AADF68-488E-470D-8C91-174A772B44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D933ED-3757-4105-8665-D903B8407F4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8424A96-0A62-48BE-92EC-466D80423CDE}" type="datetimeFigureOut">
              <a:rPr lang="zh-CN" altLang="en-US"/>
              <a:pPr>
                <a:defRPr/>
              </a:pPr>
              <a:t>2021/4/10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A3D0C93-85FA-4FB2-98FF-16289A55F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665F226-529C-495F-B7C5-E6E4F2D43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BB3CD-50DE-41A9-B605-5F4911EC10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60C99-8425-4C78-9B94-2831444F5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8F244B8-381F-4FED-8038-C0F9B92B274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1AED7D6-158C-46F7-8EE6-C9134C036E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AAE1ED9-1B7D-457A-9233-832429ABBF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54B6F36-0BBA-45BE-A86E-2F4E03D152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pic>
        <p:nvPicPr>
          <p:cNvPr id="4" name="图片 3" descr="AW视觉符号.jpg">
            <a:extLst>
              <a:ext uri="{FF2B5EF4-FFF2-40B4-BE49-F238E27FC236}">
                <a16:creationId xmlns:a16="http://schemas.microsoft.com/office/drawing/2014/main" id="{CFAB0BDB-1CC9-4A1E-AD2A-7D4F9F15C4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>
            <a:extLst>
              <a:ext uri="{FF2B5EF4-FFF2-40B4-BE49-F238E27FC236}">
                <a16:creationId xmlns:a16="http://schemas.microsoft.com/office/drawing/2014/main" id="{0F8C34AE-42A7-4C52-8B7F-E8847DCCD3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b="1">
                <a:solidFill>
                  <a:srgbClr val="064BB2"/>
                </a:solidFill>
                <a:latin typeface="仿宋" pitchFamily="49" charset="-122"/>
                <a:ea typeface="仿宋" pitchFamily="49" charset="-122"/>
              </a:rPr>
              <a:t>大数据，成就未来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B9BA3C8-4948-414E-BDE3-C6A248E73BEB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91F5512-3746-499D-B697-92B2F1C2807F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16" descr="LOGO1.png">
            <a:extLst>
              <a:ext uri="{FF2B5EF4-FFF2-40B4-BE49-F238E27FC236}">
                <a16:creationId xmlns:a16="http://schemas.microsoft.com/office/drawing/2014/main" id="{64F0ADB9-C92F-4530-B547-17C3C25C17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288925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日期占位符 29">
            <a:extLst>
              <a:ext uri="{FF2B5EF4-FFF2-40B4-BE49-F238E27FC236}">
                <a16:creationId xmlns:a16="http://schemas.microsoft.com/office/drawing/2014/main" id="{A71C674F-B1BD-41EF-9F86-B1EBCA33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9488" y="3659188"/>
            <a:ext cx="2005012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2021/4/10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902527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9CBB6A8-4157-43E2-8435-2CFC837770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0D436B53-1765-48FB-A711-0DF9A269E7EC}" type="slidenum"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C7FA1D8C-3457-4B98-892D-9B8FF3F19B35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78B01E5B-C3B3-426C-A60B-59A7E2B0F3E4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36933AD-A3E6-4476-A11B-C54307AF9A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CC5EBE44-E1DA-4036-ACB8-CFD260F26E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F1ED72-F78A-42D6-A8D8-1B70DCA1B2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E0D96ED0-49BD-478C-A09B-F04B3EC7EF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E2BA2A3-CDE2-4638-B2CD-78490D698FB1}"/>
              </a:ext>
            </a:extLst>
          </p:cNvPr>
          <p:cNvCxnSpPr>
            <a:cxnSpLocks/>
          </p:cNvCxnSpPr>
          <p:nvPr userDrawn="1"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49729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8E09EC8B-5E8D-4F43-B2D7-688AFFC5C6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11CEEAAD-7C12-4D29-BB64-4C39E9791593}" type="slidenum"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CDA33C05-A4FB-43C5-B9EE-9289D137FC91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61619C99-FFFD-4B2E-862A-85BE2E89370A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22A7168-7E37-4BDB-BE6C-919ACD7832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37363A5B-F038-4FC9-B233-2942AC1F39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994449-AE85-40E9-9790-4AEA1F312B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14B52E48-150D-453E-95F9-C5D11D2EBC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2EEE108-9443-40C8-B0DC-80FEAA9D88E5}"/>
              </a:ext>
            </a:extLst>
          </p:cNvPr>
          <p:cNvCxnSpPr>
            <a:cxnSpLocks/>
          </p:cNvCxnSpPr>
          <p:nvPr userDrawn="1"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65453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7A948E5-04E1-479A-9EEE-EC4BB52A82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952" dirty="0">
              <a:solidFill>
                <a:srgbClr val="FFFFFF"/>
              </a:solidFill>
              <a:latin typeface="+mn-lt"/>
              <a:ea typeface="+mn-ea"/>
              <a:cs typeface="宋体" charset="0"/>
            </a:endParaRPr>
          </a:p>
        </p:txBody>
      </p:sp>
      <p:pic>
        <p:nvPicPr>
          <p:cNvPr id="4" name="图片 3" descr="AW视觉符号.jpg">
            <a:extLst>
              <a:ext uri="{FF2B5EF4-FFF2-40B4-BE49-F238E27FC236}">
                <a16:creationId xmlns:a16="http://schemas.microsoft.com/office/drawing/2014/main" id="{95AE7E8F-B579-45BF-B556-DFFA79059C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>
            <a:extLst>
              <a:ext uri="{FF2B5EF4-FFF2-40B4-BE49-F238E27FC236}">
                <a16:creationId xmlns:a16="http://schemas.microsoft.com/office/drawing/2014/main" id="{84CF934E-40C5-4253-8EE5-CF644FD136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b="1">
                <a:solidFill>
                  <a:srgbClr val="064BB2"/>
                </a:solidFill>
                <a:latin typeface="仿宋" pitchFamily="49" charset="-122"/>
                <a:ea typeface="仿宋" pitchFamily="49" charset="-122"/>
              </a:rPr>
              <a:t>大数据，成就未来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A298EB7-F450-4F12-B168-76CFBE5A0D7A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878F7DC-61E9-48A0-9401-88955DB86AA9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16" descr="LOGO1.png">
            <a:extLst>
              <a:ext uri="{FF2B5EF4-FFF2-40B4-BE49-F238E27FC236}">
                <a16:creationId xmlns:a16="http://schemas.microsoft.com/office/drawing/2014/main" id="{0CCB9E48-2EE6-4B17-ACBD-E84CA031CD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288925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日期占位符 29">
            <a:extLst>
              <a:ext uri="{FF2B5EF4-FFF2-40B4-BE49-F238E27FC236}">
                <a16:creationId xmlns:a16="http://schemas.microsoft.com/office/drawing/2014/main" id="{8F7A5708-7838-41B7-BD26-6494EC4B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7213" y="3771900"/>
            <a:ext cx="2743200" cy="365125"/>
          </a:xfrm>
        </p:spPr>
        <p:txBody>
          <a:bodyPr/>
          <a:lstStyle>
            <a:lvl1pPr algn="r">
              <a:defRPr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AD12881-9B4C-4846-B9E9-56F5A2BA4768}" type="datetimeFigureOut">
              <a:rPr lang="zh-CN" altLang="en-US"/>
              <a:pPr>
                <a:defRPr/>
              </a:pPr>
              <a:t>2021/4/10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24041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E15D36EC-9C62-48D7-B136-67A2EB8F70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AA7EBD6E-E4A8-494A-890A-F8F47459D127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B68F787-40D0-4519-BA43-05BA3E3D8AF7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193902E5-0B99-4477-AC3A-0658B6072C02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19EA6D98-8B67-4DC0-8E2C-BB4DB6826D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447F05F8-E209-4BEA-B5A4-54C26BEAFF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A8C7A8-1C9D-4A57-A80E-30D2D22D6F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B554D07F-EC98-4AD7-A592-2FB6E7F607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73461BD-D0D9-42D5-8D26-88C5A3502F4A}"/>
              </a:ext>
            </a:extLst>
          </p:cNvPr>
          <p:cNvCxnSpPr>
            <a:cxnSpLocks/>
          </p:cNvCxnSpPr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07340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78C40B8-C353-4596-976D-572660AA9E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5BF96A7A-E3E2-419D-85C2-98B3EE274789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6D1F787-6AFC-429D-8E5C-E957F3FD7CF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690BA4D6-E450-4C1B-99DD-AB5FEB892C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36BF3B60-9FBC-442B-B439-9E31843D6F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2C2A6911-6104-4820-8785-13F6694E81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F9F824-622F-443E-A364-1AADCF5FDD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BA273A4B-F4AF-4BA8-A52C-771443EE0A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D452B4-044B-4E26-98B1-0755B3E93521}"/>
              </a:ext>
            </a:extLst>
          </p:cNvPr>
          <p:cNvCxnSpPr>
            <a:cxnSpLocks/>
          </p:cNvCxnSpPr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03906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79FEC6-980A-428A-B788-CD39820C39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952" dirty="0">
              <a:solidFill>
                <a:srgbClr val="FFFFFF"/>
              </a:solidFill>
              <a:latin typeface="+mn-lt"/>
              <a:ea typeface="+mn-ea"/>
              <a:cs typeface="宋体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D5EE51-27CB-4695-B5D0-551DF46A156E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图片 3" descr="AW视觉符号.jpg">
            <a:extLst>
              <a:ext uri="{FF2B5EF4-FFF2-40B4-BE49-F238E27FC236}">
                <a16:creationId xmlns:a16="http://schemas.microsoft.com/office/drawing/2014/main" id="{02779669-49BD-440C-8262-DB3AE1B320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>
            <a:extLst>
              <a:ext uri="{FF2B5EF4-FFF2-40B4-BE49-F238E27FC236}">
                <a16:creationId xmlns:a16="http://schemas.microsoft.com/office/drawing/2014/main" id="{05366648-016F-4F8D-8F43-0BBF983AF0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b="1">
                <a:solidFill>
                  <a:srgbClr val="064BB2"/>
                </a:solidFill>
                <a:latin typeface="仿宋" pitchFamily="49" charset="-122"/>
                <a:ea typeface="仿宋" pitchFamily="49" charset="-122"/>
              </a:rPr>
              <a:t>大数据，成就未来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8F86D1B-573F-44DA-B627-A10E3DB7D23F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7B661EA-F1AB-4183-9DEA-A2853AEC6711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16" descr="LOGO1.png">
            <a:extLst>
              <a:ext uri="{FF2B5EF4-FFF2-40B4-BE49-F238E27FC236}">
                <a16:creationId xmlns:a16="http://schemas.microsoft.com/office/drawing/2014/main" id="{6771D23F-CF28-40F6-B6AE-BA8FFB502B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288925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6">
            <a:extLst>
              <a:ext uri="{FF2B5EF4-FFF2-40B4-BE49-F238E27FC236}">
                <a16:creationId xmlns:a16="http://schemas.microsoft.com/office/drawing/2014/main" id="{26856826-A21E-49DA-912B-5C0E3071E9D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925" y="4724400"/>
            <a:ext cx="1874838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73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BDF06F97-CB42-4D9B-AFCA-A16264647E4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D2AF8E7-9AFE-4AAC-80EE-F032DF6AF2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8B4ADC35-431F-4E53-8429-636159925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48E1CD-A759-4F65-9425-981DDCF25BD4}" type="datetimeFigureOut">
              <a:rPr lang="zh-CN" altLang="en-US"/>
              <a:pPr>
                <a:defRPr/>
              </a:pPr>
              <a:t>2021/4/10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479EC887-9C29-4041-9AB1-729687A12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3F4D2AE5-CBB3-447F-A7A4-E5A0B611A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8C96618-4343-4D60-B113-902CD91B0D9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charset="0"/>
        </a:defRPr>
      </a:lvl1pPr>
      <a:lvl2pPr marL="785813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088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463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6A1AF6FB-2373-465A-B9D4-00732758300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87B69743-D817-45A2-A244-A1ED3C2ADD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E3C78F3C-5CF6-4DA2-9223-FF188D45F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6CFE3A-EB26-4ABA-B1BC-AB4397D74DDB}" type="datetimeFigureOut">
              <a:rPr lang="zh-CN" altLang="en-US"/>
              <a:pPr>
                <a:defRPr/>
              </a:pPr>
              <a:t>2021/4/10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38AE6124-68A7-48B1-9CF5-7B000AD0B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C56A603C-C956-448E-8EA4-55449D67A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EF6181E-3F98-40AE-A938-D956F6CA163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charset="0"/>
        </a:defRPr>
      </a:lvl1pPr>
      <a:lvl2pPr marL="785813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088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463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tipdm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tipdm.com/pxdt/index.j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4">
            <a:extLst>
              <a:ext uri="{FF2B5EF4-FFF2-40B4-BE49-F238E27FC236}">
                <a16:creationId xmlns:a16="http://schemas.microsoft.com/office/drawing/2014/main" id="{38D21912-EE6B-4B7B-88CA-5118D32B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088" y="2706688"/>
            <a:ext cx="6543675" cy="692150"/>
          </a:xfrm>
        </p:spPr>
        <p:txBody>
          <a:bodyPr/>
          <a:lstStyle/>
          <a:p>
            <a:r>
              <a:rPr lang="zh-CN" altLang="en-US"/>
              <a:t>函数与控制流</a:t>
            </a:r>
            <a:endParaRPr lang="zh-CN" altLang="en-US" b="0">
              <a:cs typeface="Times New Roman" panose="02020603050405020304" pitchFamily="18" charset="0"/>
            </a:endParaRPr>
          </a:p>
        </p:txBody>
      </p:sp>
      <p:sp>
        <p:nvSpPr>
          <p:cNvPr id="10243" name="文本框 2">
            <a:extLst>
              <a:ext uri="{FF2B5EF4-FFF2-40B4-BE49-F238E27FC236}">
                <a16:creationId xmlns:a16="http://schemas.microsoft.com/office/drawing/2014/main" id="{A2D5E5F9-CD08-4874-9A9E-D08BD413A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3541713"/>
            <a:ext cx="1565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810137-991D-43AE-BDE9-906586C1D821}" type="datetime5"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 eaLnBrk="1" hangingPunct="1"/>
              <a:t>2021/4/10</a:t>
            </a:fld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>
            <a:extLst>
              <a:ext uri="{FF2B5EF4-FFF2-40B4-BE49-F238E27FC236}">
                <a16:creationId xmlns:a16="http://schemas.microsoft.com/office/drawing/2014/main" id="{69780B6D-C0FA-4303-AAB2-CD692D355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82688"/>
            <a:ext cx="11107737" cy="4973637"/>
          </a:xfrm>
        </p:spPr>
        <p:txBody>
          <a:bodyPr/>
          <a:lstStyle/>
          <a:p>
            <a:pPr marL="361950" indent="-361950"/>
            <a:r>
              <a:rPr lang="en-US" altLang="zh-CN"/>
              <a:t># </a:t>
            </a:r>
            <a:r>
              <a:rPr lang="zh-CN" altLang="en-US"/>
              <a:t>使用</a:t>
            </a:r>
            <a:r>
              <a:rPr lang="en-US" altLang="zh-CN"/>
              <a:t>lapply</a:t>
            </a:r>
            <a:r>
              <a:rPr lang="zh-CN" altLang="en-US"/>
              <a:t>函数计算各子列表的均值</a:t>
            </a:r>
          </a:p>
          <a:p>
            <a:pPr marL="361950" indent="-361950"/>
            <a:r>
              <a:rPr lang="en-US" altLang="zh-CN"/>
              <a:t>x &lt;- list(a = 1:5, b = exp(0:3))</a:t>
            </a:r>
          </a:p>
          <a:p>
            <a:pPr marL="361950" indent="-361950"/>
            <a:r>
              <a:rPr lang="en-US" altLang="zh-CN"/>
              <a:t>lapply(x, mean)  # </a:t>
            </a:r>
            <a:r>
              <a:rPr lang="zh-CN" altLang="en-US"/>
              <a:t>对列表</a:t>
            </a:r>
            <a:r>
              <a:rPr lang="en-US" altLang="zh-CN"/>
              <a:t>x</a:t>
            </a:r>
            <a:r>
              <a:rPr lang="zh-CN" altLang="en-US"/>
              <a:t>的每一个元素计算均值</a:t>
            </a:r>
          </a:p>
          <a:p>
            <a:pPr marL="361950" indent="-361950"/>
            <a:r>
              <a:rPr lang="en-US" altLang="zh-CN"/>
              <a:t># </a:t>
            </a:r>
            <a:r>
              <a:rPr lang="zh-CN" altLang="en-US"/>
              <a:t>输出结果如下</a:t>
            </a:r>
          </a:p>
          <a:p>
            <a:pPr marL="361950" indent="-361950"/>
            <a:r>
              <a:rPr lang="en-US" altLang="zh-CN"/>
              <a:t>&gt; x &lt;- list(a = 1:5, b = exp(0:3))</a:t>
            </a:r>
          </a:p>
          <a:p>
            <a:pPr marL="361950" indent="-361950"/>
            <a:r>
              <a:rPr lang="en-US" altLang="zh-CN"/>
              <a:t>&gt; lapply(x, mean)</a:t>
            </a:r>
          </a:p>
          <a:p>
            <a:pPr marL="361950" indent="-361950"/>
            <a:r>
              <a:rPr lang="en-US" altLang="zh-CN"/>
              <a:t>$a</a:t>
            </a:r>
          </a:p>
          <a:p>
            <a:pPr marL="361950" indent="-361950"/>
            <a:r>
              <a:rPr lang="en-US" altLang="zh-CN"/>
              <a:t>[1] 3</a:t>
            </a:r>
          </a:p>
          <a:p>
            <a:pPr marL="361950" indent="-361950"/>
            <a:r>
              <a:rPr lang="en-US" altLang="zh-CN"/>
              <a:t>$b</a:t>
            </a:r>
          </a:p>
          <a:p>
            <a:pPr marL="361950" indent="-361950"/>
            <a:r>
              <a:rPr lang="en-US" altLang="zh-CN"/>
              <a:t>[1] 7.798219</a:t>
            </a:r>
          </a:p>
          <a:p>
            <a:pPr marL="361950" indent="-361950"/>
            <a:endParaRPr lang="zh-CN" altLang="en-US"/>
          </a:p>
        </p:txBody>
      </p:sp>
      <p:sp>
        <p:nvSpPr>
          <p:cNvPr id="19459" name="标题 2">
            <a:extLst>
              <a:ext uri="{FF2B5EF4-FFF2-40B4-BE49-F238E27FC236}">
                <a16:creationId xmlns:a16="http://schemas.microsoft.com/office/drawing/2014/main" id="{F8996FD8-C3B8-46A0-A778-53A4D005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lapply</a:t>
            </a:r>
            <a:r>
              <a:rPr lang="zh-CN" altLang="en-US"/>
              <a:t>函数示例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>
            <a:extLst>
              <a:ext uri="{FF2B5EF4-FFF2-40B4-BE49-F238E27FC236}">
                <a16:creationId xmlns:a16="http://schemas.microsoft.com/office/drawing/2014/main" id="{A1F4B977-91A5-4329-91C1-D998276E6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209675"/>
            <a:ext cx="11107737" cy="5151438"/>
          </a:xfrm>
        </p:spPr>
        <p:txBody>
          <a:bodyPr/>
          <a:lstStyle/>
          <a:p>
            <a:pPr marL="361950" indent="-361950"/>
            <a:r>
              <a:rPr lang="en-US" altLang="zh-CN"/>
              <a:t>list &lt;- list(c("a", "b", "c"), c("A", "B", "C"))</a:t>
            </a:r>
          </a:p>
          <a:p>
            <a:pPr marL="361950" indent="-361950"/>
            <a:r>
              <a:rPr lang="en-US" altLang="zh-CN"/>
              <a:t># </a:t>
            </a:r>
            <a:r>
              <a:rPr lang="zh-CN" altLang="en-US"/>
              <a:t>列表</a:t>
            </a:r>
            <a:r>
              <a:rPr lang="en-US" altLang="zh-CN"/>
              <a:t>list</a:t>
            </a:r>
            <a:r>
              <a:rPr lang="zh-CN" altLang="en-US"/>
              <a:t>中的元素与数字</a:t>
            </a:r>
            <a:r>
              <a:rPr lang="en-US" altLang="zh-CN"/>
              <a:t>1~3</a:t>
            </a:r>
            <a:r>
              <a:rPr lang="zh-CN" altLang="en-US"/>
              <a:t>连接，输出结果为矩阵</a:t>
            </a:r>
          </a:p>
          <a:p>
            <a:pPr marL="361950" indent="-361950"/>
            <a:r>
              <a:rPr lang="en-US" altLang="zh-CN"/>
              <a:t>sapply(list, paste, 1:3, simplify = TRUE)</a:t>
            </a:r>
          </a:p>
          <a:p>
            <a:pPr marL="361950" indent="-361950"/>
            <a:r>
              <a:rPr lang="en-US" altLang="zh-CN"/>
              <a:t># </a:t>
            </a:r>
            <a:r>
              <a:rPr lang="zh-CN" altLang="en-US"/>
              <a:t>输出结果如下</a:t>
            </a:r>
          </a:p>
          <a:p>
            <a:pPr marL="361950" indent="-361950"/>
            <a:r>
              <a:rPr lang="en-US" altLang="zh-CN"/>
              <a:t>&gt; list &lt;- list(c("a", "b", "c"), c("A", "B", "C"))</a:t>
            </a:r>
          </a:p>
          <a:p>
            <a:pPr marL="361950" indent="-361950"/>
            <a:r>
              <a:rPr lang="en-US" altLang="zh-CN"/>
              <a:t>&gt; # </a:t>
            </a:r>
            <a:r>
              <a:rPr lang="zh-CN" altLang="en-US"/>
              <a:t>列表</a:t>
            </a:r>
            <a:r>
              <a:rPr lang="en-US" altLang="zh-CN"/>
              <a:t>list</a:t>
            </a:r>
            <a:r>
              <a:rPr lang="zh-CN" altLang="en-US"/>
              <a:t>中的元素与数字</a:t>
            </a:r>
            <a:r>
              <a:rPr lang="en-US" altLang="zh-CN"/>
              <a:t>1~3</a:t>
            </a:r>
            <a:r>
              <a:rPr lang="zh-CN" altLang="en-US"/>
              <a:t>连接，输出结果为矩阵</a:t>
            </a:r>
          </a:p>
          <a:p>
            <a:pPr marL="361950" indent="-361950"/>
            <a:r>
              <a:rPr lang="en-US" altLang="zh-CN"/>
              <a:t>&gt; sapply(list, paste, 1:3, simplify = TRUE)</a:t>
            </a:r>
          </a:p>
          <a:p>
            <a:pPr marL="361950" indent="-361950"/>
            <a:r>
              <a:rPr lang="en-US" altLang="zh-CN"/>
              <a:t>     [,1]  [,2] </a:t>
            </a:r>
          </a:p>
          <a:p>
            <a:pPr marL="361950" indent="-361950"/>
            <a:r>
              <a:rPr lang="en-US" altLang="zh-CN"/>
              <a:t>[1,] "a 1" "A 1"</a:t>
            </a:r>
          </a:p>
          <a:p>
            <a:pPr marL="361950" indent="-361950"/>
            <a:r>
              <a:rPr lang="en-US" altLang="zh-CN"/>
              <a:t>[2,] "b 2" "B 2"</a:t>
            </a:r>
          </a:p>
          <a:p>
            <a:pPr marL="361950" indent="-361950"/>
            <a:r>
              <a:rPr lang="en-US" altLang="zh-CN"/>
              <a:t>[3,] "c 3" "C 3"</a:t>
            </a:r>
          </a:p>
          <a:p>
            <a:pPr marL="361950" indent="-361950"/>
            <a:endParaRPr lang="zh-CN" altLang="en-US"/>
          </a:p>
        </p:txBody>
      </p:sp>
      <p:sp>
        <p:nvSpPr>
          <p:cNvPr id="20483" name="标题 2">
            <a:extLst>
              <a:ext uri="{FF2B5EF4-FFF2-40B4-BE49-F238E27FC236}">
                <a16:creationId xmlns:a16="http://schemas.microsoft.com/office/drawing/2014/main" id="{CAEDC25E-BC6A-4F07-B658-2C47C3F6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sapply</a:t>
            </a:r>
            <a:r>
              <a:rPr lang="zh-CN" altLang="en-US"/>
              <a:t>函数示例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>
            <a:extLst>
              <a:ext uri="{FF2B5EF4-FFF2-40B4-BE49-F238E27FC236}">
                <a16:creationId xmlns:a16="http://schemas.microsoft.com/office/drawing/2014/main" id="{3738C7C9-91F2-428C-BCD8-E458A299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55700"/>
            <a:ext cx="11107737" cy="5000625"/>
          </a:xfrm>
        </p:spPr>
        <p:txBody>
          <a:bodyPr/>
          <a:lstStyle/>
          <a:p>
            <a:pPr marL="361950" indent="-361950"/>
            <a:r>
              <a:rPr lang="en-US" altLang="zh-CN"/>
              <a:t># </a:t>
            </a:r>
            <a:r>
              <a:rPr lang="zh-CN" altLang="en-US"/>
              <a:t>使用</a:t>
            </a:r>
            <a:r>
              <a:rPr lang="en-US" altLang="zh-CN"/>
              <a:t>tapply</a:t>
            </a:r>
            <a:r>
              <a:rPr lang="zh-CN" altLang="en-US"/>
              <a:t>函数进行分组统计</a:t>
            </a:r>
          </a:p>
          <a:p>
            <a:pPr marL="361950" indent="-361950"/>
            <a:r>
              <a:rPr lang="en-US" altLang="zh-CN"/>
              <a:t>height &lt;- c(174, 165, 180, 171, 160)</a:t>
            </a:r>
          </a:p>
          <a:p>
            <a:pPr marL="361950" indent="-361950"/>
            <a:r>
              <a:rPr lang="en-US" altLang="zh-CN"/>
              <a:t>sex &lt;- c("F", "F", "M", "F", "M")</a:t>
            </a:r>
          </a:p>
          <a:p>
            <a:pPr marL="361950" indent="-361950"/>
            <a:r>
              <a:rPr lang="en-US" altLang="zh-CN"/>
              <a:t>tapply(height, sex, mean)  # </a:t>
            </a:r>
            <a:r>
              <a:rPr lang="zh-CN" altLang="en-US"/>
              <a:t>计算不同</a:t>
            </a:r>
            <a:r>
              <a:rPr lang="en-US" altLang="zh-CN"/>
              <a:t>sex</a:t>
            </a:r>
            <a:r>
              <a:rPr lang="zh-CN" altLang="en-US"/>
              <a:t>对应的</a:t>
            </a:r>
            <a:r>
              <a:rPr lang="en-US" altLang="zh-CN"/>
              <a:t>height</a:t>
            </a:r>
            <a:r>
              <a:rPr lang="zh-CN" altLang="en-US"/>
              <a:t>的均值</a:t>
            </a:r>
          </a:p>
          <a:p>
            <a:pPr marL="361950" indent="-361950"/>
            <a:endParaRPr lang="zh-CN" altLang="en-US"/>
          </a:p>
          <a:p>
            <a:pPr marL="361950" indent="-361950"/>
            <a:r>
              <a:rPr lang="en-US" altLang="zh-CN"/>
              <a:t># </a:t>
            </a:r>
            <a:r>
              <a:rPr lang="zh-CN" altLang="en-US"/>
              <a:t>输出结果如下</a:t>
            </a:r>
          </a:p>
          <a:p>
            <a:pPr marL="361950" indent="-361950"/>
            <a:r>
              <a:rPr lang="en-US" altLang="zh-CN"/>
              <a:t>&gt; tapply(height, sex, mean)  # </a:t>
            </a:r>
            <a:r>
              <a:rPr lang="zh-CN" altLang="en-US"/>
              <a:t>计算不同</a:t>
            </a:r>
            <a:r>
              <a:rPr lang="en-US" altLang="zh-CN"/>
              <a:t>sex</a:t>
            </a:r>
            <a:r>
              <a:rPr lang="zh-CN" altLang="en-US"/>
              <a:t>对应的</a:t>
            </a:r>
            <a:r>
              <a:rPr lang="en-US" altLang="zh-CN"/>
              <a:t>height</a:t>
            </a:r>
            <a:r>
              <a:rPr lang="zh-CN" altLang="en-US"/>
              <a:t>的均值</a:t>
            </a:r>
          </a:p>
          <a:p>
            <a:pPr marL="361950" indent="-361950"/>
            <a:r>
              <a:rPr lang="zh-CN" altLang="en-US"/>
              <a:t>  </a:t>
            </a:r>
            <a:r>
              <a:rPr lang="en-US" altLang="zh-CN"/>
              <a:t>F   M </a:t>
            </a:r>
          </a:p>
          <a:p>
            <a:pPr marL="361950" indent="-361950"/>
            <a:r>
              <a:rPr lang="en-US" altLang="zh-CN"/>
              <a:t>170   170 </a:t>
            </a:r>
          </a:p>
          <a:p>
            <a:pPr marL="361950" indent="-361950"/>
            <a:endParaRPr lang="zh-CN" altLang="en-US"/>
          </a:p>
        </p:txBody>
      </p:sp>
      <p:sp>
        <p:nvSpPr>
          <p:cNvPr id="21507" name="标题 2">
            <a:extLst>
              <a:ext uri="{FF2B5EF4-FFF2-40B4-BE49-F238E27FC236}">
                <a16:creationId xmlns:a16="http://schemas.microsoft.com/office/drawing/2014/main" id="{A2AE6B9E-D4C6-4E9F-8480-1BE796DE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tapply</a:t>
            </a:r>
            <a:r>
              <a:rPr lang="zh-CN" altLang="en-US"/>
              <a:t>函数示例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>
            <a:extLst>
              <a:ext uri="{FF2B5EF4-FFF2-40B4-BE49-F238E27FC236}">
                <a16:creationId xmlns:a16="http://schemas.microsoft.com/office/drawing/2014/main" id="{A4E5F5CA-9CF8-410F-A1B4-592FC894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96975"/>
            <a:ext cx="11107737" cy="5095875"/>
          </a:xfrm>
        </p:spPr>
        <p:txBody>
          <a:bodyPr/>
          <a:lstStyle/>
          <a:p>
            <a:pPr marL="361950" indent="-361950"/>
            <a:r>
              <a:rPr lang="en-US" altLang="zh-CN"/>
              <a:t># </a:t>
            </a:r>
            <a:r>
              <a:rPr lang="zh-CN" altLang="en-US"/>
              <a:t>重复生成列表</a:t>
            </a:r>
            <a:r>
              <a:rPr lang="en-US" altLang="zh-CN"/>
              <a:t>list(x=1:2),</a:t>
            </a:r>
            <a:r>
              <a:rPr lang="zh-CN" altLang="en-US"/>
              <a:t>重复次数</a:t>
            </a:r>
            <a:r>
              <a:rPr lang="en-US" altLang="zh-CN"/>
              <a:t>times=1:3,</a:t>
            </a:r>
            <a:r>
              <a:rPr lang="zh-CN" altLang="en-US"/>
              <a:t>结果为一个列表</a:t>
            </a:r>
          </a:p>
          <a:p>
            <a:pPr marL="361950" indent="-361950"/>
            <a:r>
              <a:rPr lang="en-US" altLang="zh-CN"/>
              <a:t>mapply(rep, times = 1:3, MoreArgs = list(x = 1:2))</a:t>
            </a:r>
          </a:p>
          <a:p>
            <a:pPr marL="361950" indent="-361950"/>
            <a:r>
              <a:rPr lang="en-US" altLang="zh-CN"/>
              <a:t># </a:t>
            </a:r>
            <a:r>
              <a:rPr lang="zh-CN" altLang="en-US"/>
              <a:t>输出结果如下</a:t>
            </a:r>
          </a:p>
          <a:p>
            <a:pPr marL="361950" indent="-361950"/>
            <a:r>
              <a:rPr lang="en-US" altLang="zh-CN"/>
              <a:t>&gt; # </a:t>
            </a:r>
            <a:r>
              <a:rPr lang="zh-CN" altLang="en-US"/>
              <a:t>重复生成列表</a:t>
            </a:r>
            <a:r>
              <a:rPr lang="en-US" altLang="zh-CN"/>
              <a:t>list(x=1:2),</a:t>
            </a:r>
            <a:r>
              <a:rPr lang="zh-CN" altLang="en-US"/>
              <a:t>重复次数</a:t>
            </a:r>
            <a:r>
              <a:rPr lang="en-US" altLang="zh-CN"/>
              <a:t>times=1:3,</a:t>
            </a:r>
            <a:r>
              <a:rPr lang="zh-CN" altLang="en-US"/>
              <a:t>结果为一个列表</a:t>
            </a:r>
          </a:p>
          <a:p>
            <a:pPr marL="361950" indent="-361950"/>
            <a:r>
              <a:rPr lang="en-US" altLang="zh-CN"/>
              <a:t>&gt; mapply(rep, times = 1:3, MoreArgs = list(x = 1:2))</a:t>
            </a:r>
          </a:p>
          <a:p>
            <a:pPr marL="361950" indent="-361950"/>
            <a:r>
              <a:rPr lang="en-US" altLang="zh-CN"/>
              <a:t>[[1]]</a:t>
            </a:r>
          </a:p>
          <a:p>
            <a:pPr marL="361950" indent="-361950"/>
            <a:r>
              <a:rPr lang="en-US" altLang="zh-CN"/>
              <a:t>[1] 1 2</a:t>
            </a:r>
          </a:p>
          <a:p>
            <a:pPr marL="361950" indent="-361950"/>
            <a:r>
              <a:rPr lang="en-US" altLang="zh-CN"/>
              <a:t>[[2]]</a:t>
            </a:r>
          </a:p>
          <a:p>
            <a:pPr marL="361950" indent="-361950"/>
            <a:r>
              <a:rPr lang="en-US" altLang="zh-CN"/>
              <a:t>[1] 1 2 1 2</a:t>
            </a:r>
          </a:p>
          <a:p>
            <a:pPr marL="361950" indent="-361950"/>
            <a:r>
              <a:rPr lang="en-US" altLang="zh-CN"/>
              <a:t>[[3]]</a:t>
            </a:r>
          </a:p>
          <a:p>
            <a:pPr marL="361950" indent="-361950"/>
            <a:r>
              <a:rPr lang="en-US" altLang="zh-CN"/>
              <a:t>[1] 1 2 1 2 1 2</a:t>
            </a:r>
          </a:p>
          <a:p>
            <a:pPr marL="361950" indent="-361950"/>
            <a:endParaRPr lang="zh-CN" altLang="en-US"/>
          </a:p>
        </p:txBody>
      </p:sp>
      <p:sp>
        <p:nvSpPr>
          <p:cNvPr id="22531" name="标题 2">
            <a:extLst>
              <a:ext uri="{FF2B5EF4-FFF2-40B4-BE49-F238E27FC236}">
                <a16:creationId xmlns:a16="http://schemas.microsoft.com/office/drawing/2014/main" id="{1A275A7F-A9E1-43EF-93CB-777656E0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mapply</a:t>
            </a:r>
            <a:r>
              <a:rPr lang="zh-CN" altLang="en-US"/>
              <a:t>函数示例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9A7EFCA1-E0A1-4109-AA51-4C4A94C20C15}"/>
              </a:ext>
            </a:extLst>
          </p:cNvPr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FFC9CC4F-F08C-4995-A45F-0967518F3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2947988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3B95A31F-8222-4646-8F70-48B6F97E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76B01B7-AA49-4A5F-8A0E-6A0A4B06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条件分支语句</a:t>
            </a:r>
          </a:p>
        </p:txBody>
      </p:sp>
      <p:sp>
        <p:nvSpPr>
          <p:cNvPr id="23562" name="标题 3">
            <a:extLst>
              <a:ext uri="{FF2B5EF4-FFF2-40B4-BE49-F238E27FC236}">
                <a16:creationId xmlns:a16="http://schemas.microsoft.com/office/drawing/2014/main" id="{0EEB2D3F-F249-4D41-ACEA-B4AA0408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01984CED-7FC3-49DC-8DCA-2BD46F985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函数处理数据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A535FA6A-8656-47ED-A91D-F7F046E56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E10F0EAB-B18D-4460-82BD-D48015E2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循环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591FC841-1B02-4A36-9440-A230D2B71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72B09AC4-399D-4769-9795-9C1DC1CD4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自定义函数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2A65D985-032C-4434-A06C-08DF0DAB8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B5FED9-63DE-4F87-A426-F1CE69C6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if (</a:t>
            </a:r>
            <a:r>
              <a:rPr lang="en-US" altLang="zh-CN" dirty="0" err="1"/>
              <a:t>boolean</a:t>
            </a:r>
            <a:r>
              <a:rPr lang="en-US" altLang="zh-CN" dirty="0"/>
              <a:t> expression)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// statement(s) will execute if the </a:t>
            </a:r>
            <a:r>
              <a:rPr lang="en-US" altLang="zh-CN" dirty="0" err="1"/>
              <a:t>boolean</a:t>
            </a:r>
            <a:r>
              <a:rPr lang="en-US" altLang="zh-CN" dirty="0"/>
              <a:t> expression is true.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 else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// statement(s) will execute if the </a:t>
            </a:r>
            <a:r>
              <a:rPr lang="en-US" altLang="zh-CN" dirty="0" err="1"/>
              <a:t>boolean</a:t>
            </a:r>
            <a:r>
              <a:rPr lang="en-US" altLang="zh-CN" dirty="0"/>
              <a:t> expression is false.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BC0ACC15-A698-4C94-962B-687B5D9F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if/else</a:t>
            </a:r>
            <a:r>
              <a:rPr lang="zh-CN" altLang="en-US"/>
              <a:t>判断语句</a:t>
            </a:r>
          </a:p>
        </p:txBody>
      </p:sp>
      <p:sp>
        <p:nvSpPr>
          <p:cNvPr id="24580" name="内容占位符 3">
            <a:extLst>
              <a:ext uri="{FF2B5EF4-FFF2-40B4-BE49-F238E27FC236}">
                <a16:creationId xmlns:a16="http://schemas.microsoft.com/office/drawing/2014/main" id="{74D57917-1BD2-4862-83FE-BA3008CDC9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在</a:t>
            </a:r>
            <a:r>
              <a:rPr lang="en-US" altLang="zh-CN"/>
              <a:t>R</a:t>
            </a:r>
            <a:r>
              <a:t>语言中创建</a:t>
            </a:r>
            <a:r>
              <a:rPr lang="en-US" altLang="zh-CN"/>
              <a:t>if-else</a:t>
            </a:r>
            <a:r>
              <a:t>语句的基本语法如下所示。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">
            <a:extLst>
              <a:ext uri="{FF2B5EF4-FFF2-40B4-BE49-F238E27FC236}">
                <a16:creationId xmlns:a16="http://schemas.microsoft.com/office/drawing/2014/main" id="{731E4D70-8DEE-4115-A852-BEAB71F4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if/else</a:t>
            </a:r>
            <a:r>
              <a:rPr lang="zh-CN" altLang="en-US"/>
              <a:t>判断语句</a:t>
            </a:r>
          </a:p>
        </p:txBody>
      </p:sp>
      <p:sp>
        <p:nvSpPr>
          <p:cNvPr id="25603" name="内容占位符 3">
            <a:extLst>
              <a:ext uri="{FF2B5EF4-FFF2-40B4-BE49-F238E27FC236}">
                <a16:creationId xmlns:a16="http://schemas.microsoft.com/office/drawing/2014/main" id="{C0A14E07-9061-4D61-9F5C-5F641C6C72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如果布尔表达式求值为真</a:t>
            </a:r>
            <a:r>
              <a:rPr lang="en-US" altLang="zh-CN"/>
              <a:t>(true)</a:t>
            </a:r>
            <a:r>
              <a:t>，那么将执行</a:t>
            </a:r>
            <a:r>
              <a:rPr lang="en-US" altLang="zh-CN"/>
              <a:t>if</a:t>
            </a:r>
            <a:r>
              <a:t>语句中的代码块，否则将执行</a:t>
            </a:r>
            <a:r>
              <a:rPr lang="en-US" altLang="zh-CN"/>
              <a:t>else</a:t>
            </a:r>
            <a:r>
              <a:t>语句中的代码块，流程图如下。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82A8A8D8-C95A-4B71-8A05-9CC02179C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605" name="对象 5">
            <a:extLst>
              <a:ext uri="{FF2B5EF4-FFF2-40B4-BE49-F238E27FC236}">
                <a16:creationId xmlns:a16="http://schemas.microsoft.com/office/drawing/2014/main" id="{2BAD5598-F335-4D95-84A7-E3D4FFB81D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6738" y="1701800"/>
          <a:ext cx="5176837" cy="454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003215" imgH="6137210" progId="Visio.Drawing.11">
                  <p:embed/>
                </p:oleObj>
              </mc:Choice>
              <mc:Fallback>
                <p:oleObj name="Visio" r:id="rId2" imgW="6003215" imgH="613721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1701800"/>
                        <a:ext cx="5176837" cy="454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>
            <a:extLst>
              <a:ext uri="{FF2B5EF4-FFF2-40B4-BE49-F238E27FC236}">
                <a16:creationId xmlns:a16="http://schemas.microsoft.com/office/drawing/2014/main" id="{6BDBBAFE-89C9-4566-8F10-5895D1EF4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612900"/>
            <a:ext cx="11107737" cy="4543425"/>
          </a:xfrm>
        </p:spPr>
        <p:txBody>
          <a:bodyPr/>
          <a:lstStyle/>
          <a:p>
            <a:pPr marL="361950" indent="-361950"/>
            <a:r>
              <a:rPr lang="en-US" altLang="zh-CN"/>
              <a:t># if-else</a:t>
            </a:r>
            <a:r>
              <a:rPr lang="zh-CN" altLang="en-US"/>
              <a:t>语句</a:t>
            </a:r>
          </a:p>
          <a:p>
            <a:pPr marL="361950" indent="-361950"/>
            <a:r>
              <a:rPr lang="en-US" altLang="zh-CN"/>
              <a:t>x &lt;- c("what","is","truth")</a:t>
            </a:r>
          </a:p>
          <a:p>
            <a:pPr marL="361950" indent="-361950"/>
            <a:r>
              <a:rPr lang="en-US" altLang="zh-CN"/>
              <a:t>if ("Truth" %in% x) {</a:t>
            </a:r>
          </a:p>
          <a:p>
            <a:pPr marL="361950" indent="-361950"/>
            <a:r>
              <a:rPr lang="en-US" altLang="zh-CN"/>
              <a:t>  print("Truth is found")</a:t>
            </a:r>
          </a:p>
          <a:p>
            <a:pPr marL="361950" indent="-361950"/>
            <a:r>
              <a:rPr lang="en-US" altLang="zh-CN"/>
              <a:t>} else {</a:t>
            </a:r>
          </a:p>
          <a:p>
            <a:pPr marL="361950" indent="-361950"/>
            <a:r>
              <a:rPr lang="en-US" altLang="zh-CN"/>
              <a:t>  print("Truth is not found")</a:t>
            </a:r>
          </a:p>
          <a:p>
            <a:pPr marL="361950" indent="-361950"/>
            <a:r>
              <a:rPr lang="en-US" altLang="zh-CN"/>
              <a:t>}</a:t>
            </a:r>
          </a:p>
          <a:p>
            <a:pPr marL="361950" indent="-361950"/>
            <a:r>
              <a:rPr lang="en-US" altLang="zh-CN"/>
              <a:t># </a:t>
            </a:r>
            <a:r>
              <a:rPr lang="zh-CN" altLang="en-US"/>
              <a:t>输出结果如下</a:t>
            </a:r>
          </a:p>
          <a:p>
            <a:pPr marL="361950" indent="-361950"/>
            <a:r>
              <a:rPr lang="zh-CN" altLang="en-US"/>
              <a:t> </a:t>
            </a:r>
            <a:r>
              <a:rPr lang="en-US" altLang="zh-CN"/>
              <a:t>[1] "Truth is not found"</a:t>
            </a:r>
          </a:p>
          <a:p>
            <a:pPr marL="361950" indent="-361950"/>
            <a:endParaRPr lang="zh-CN" altLang="en-US"/>
          </a:p>
        </p:txBody>
      </p:sp>
      <p:sp>
        <p:nvSpPr>
          <p:cNvPr id="26627" name="标题 2">
            <a:extLst>
              <a:ext uri="{FF2B5EF4-FFF2-40B4-BE49-F238E27FC236}">
                <a16:creationId xmlns:a16="http://schemas.microsoft.com/office/drawing/2014/main" id="{82AD5F34-C497-4B1B-AAC5-EEB94691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if/else</a:t>
            </a:r>
            <a:r>
              <a:rPr lang="zh-CN" altLang="en-US"/>
              <a:t>判断语句</a:t>
            </a:r>
          </a:p>
        </p:txBody>
      </p:sp>
      <p:sp>
        <p:nvSpPr>
          <p:cNvPr id="26628" name="内容占位符 3">
            <a:extLst>
              <a:ext uri="{FF2B5EF4-FFF2-40B4-BE49-F238E27FC236}">
                <a16:creationId xmlns:a16="http://schemas.microsoft.com/office/drawing/2014/main" id="{F7A04E4F-D08E-4B78-8A3D-5A2A5E724ED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示例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296C00D-C654-418C-AA82-E682C0F03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if (</a:t>
            </a:r>
            <a:r>
              <a:rPr lang="en-US" altLang="zh-CN" dirty="0" err="1"/>
              <a:t>boolean_expression</a:t>
            </a:r>
            <a:r>
              <a:rPr lang="en-US" altLang="zh-CN" dirty="0"/>
              <a:t> 1)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 // Executes when the </a:t>
            </a:r>
            <a:r>
              <a:rPr lang="en-US" altLang="zh-CN" dirty="0" err="1"/>
              <a:t>boolean</a:t>
            </a:r>
            <a:r>
              <a:rPr lang="en-US" altLang="zh-CN" dirty="0"/>
              <a:t> expression 1 is true.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 else if ( </a:t>
            </a:r>
            <a:r>
              <a:rPr lang="en-US" altLang="zh-CN" dirty="0" err="1"/>
              <a:t>boolean_expression</a:t>
            </a:r>
            <a:r>
              <a:rPr lang="en-US" altLang="zh-CN" dirty="0"/>
              <a:t> 2)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// Executes when the </a:t>
            </a:r>
            <a:r>
              <a:rPr lang="en-US" altLang="zh-CN" dirty="0" err="1"/>
              <a:t>boolean</a:t>
            </a:r>
            <a:r>
              <a:rPr lang="en-US" altLang="zh-CN" dirty="0"/>
              <a:t> expression 2 is true.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 else if ( </a:t>
            </a:r>
            <a:r>
              <a:rPr lang="en-US" altLang="zh-CN" dirty="0" err="1"/>
              <a:t>boolean_expression</a:t>
            </a:r>
            <a:r>
              <a:rPr lang="en-US" altLang="zh-CN" dirty="0"/>
              <a:t> 3)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// Executes when the </a:t>
            </a:r>
            <a:r>
              <a:rPr lang="en-US" altLang="zh-CN" dirty="0" err="1"/>
              <a:t>boolean</a:t>
            </a:r>
            <a:r>
              <a:rPr lang="en-US" altLang="zh-CN" dirty="0"/>
              <a:t> expression 3 is true.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 else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// executes when none of the above condition is true.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7651" name="标题 2">
            <a:extLst>
              <a:ext uri="{FF2B5EF4-FFF2-40B4-BE49-F238E27FC236}">
                <a16:creationId xmlns:a16="http://schemas.microsoft.com/office/drawing/2014/main" id="{739860A2-A736-43B3-A415-723646DE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if/else</a:t>
            </a:r>
            <a:r>
              <a:rPr lang="zh-CN" altLang="en-US"/>
              <a:t>判断语句</a:t>
            </a:r>
          </a:p>
        </p:txBody>
      </p:sp>
      <p:sp>
        <p:nvSpPr>
          <p:cNvPr id="27652" name="内容占位符 3">
            <a:extLst>
              <a:ext uri="{FF2B5EF4-FFF2-40B4-BE49-F238E27FC236}">
                <a16:creationId xmlns:a16="http://schemas.microsoft.com/office/drawing/2014/main" id="{40BE252B-246F-4F18-B9AE-4CC6456059F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该语句可以实现多重条件的嵌套，三重嵌套的条件语句的基本语法如下所示。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>
            <a:extLst>
              <a:ext uri="{FF2B5EF4-FFF2-40B4-BE49-F238E27FC236}">
                <a16:creationId xmlns:a16="http://schemas.microsoft.com/office/drawing/2014/main" id="{666FF383-9D37-4B40-82A5-5CF9A64F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639888"/>
            <a:ext cx="11107737" cy="4706937"/>
          </a:xfrm>
        </p:spPr>
        <p:txBody>
          <a:bodyPr/>
          <a:lstStyle/>
          <a:p>
            <a:pPr marL="361950" indent="-361950"/>
            <a:r>
              <a:rPr lang="en-US" altLang="zh-CN"/>
              <a:t>a &lt;- -1</a:t>
            </a:r>
          </a:p>
          <a:p>
            <a:pPr marL="361950" indent="-361950"/>
            <a:r>
              <a:rPr lang="en-US" altLang="zh-CN"/>
              <a:t>if (a &lt; 0) {</a:t>
            </a:r>
          </a:p>
          <a:p>
            <a:pPr marL="361950" indent="-361950"/>
            <a:r>
              <a:rPr lang="en-US" altLang="zh-CN"/>
              <a:t>  result = 0</a:t>
            </a:r>
          </a:p>
          <a:p>
            <a:pPr marL="361950" indent="-361950"/>
            <a:r>
              <a:rPr lang="en-US" altLang="zh-CN"/>
              <a:t>} else if (a &lt; 1) {</a:t>
            </a:r>
          </a:p>
          <a:p>
            <a:pPr marL="361950" indent="-361950"/>
            <a:r>
              <a:rPr lang="en-US" altLang="zh-CN"/>
              <a:t>  result = 1</a:t>
            </a:r>
          </a:p>
          <a:p>
            <a:pPr marL="361950" indent="-361950"/>
            <a:r>
              <a:rPr lang="en-US" altLang="zh-CN"/>
              <a:t>} else {</a:t>
            </a:r>
          </a:p>
          <a:p>
            <a:pPr marL="361950" indent="-361950"/>
            <a:r>
              <a:rPr lang="en-US" altLang="zh-CN"/>
              <a:t>  result = 2}</a:t>
            </a:r>
          </a:p>
          <a:p>
            <a:pPr marL="361950" indent="-361950"/>
            <a:r>
              <a:rPr lang="en-US" altLang="zh-CN"/>
              <a:t>result</a:t>
            </a:r>
          </a:p>
          <a:p>
            <a:pPr marL="361950" indent="-361950"/>
            <a:r>
              <a:rPr lang="en-US" altLang="zh-CN"/>
              <a:t>&gt; result#</a:t>
            </a:r>
            <a:r>
              <a:rPr lang="zh-CN" altLang="en-US"/>
              <a:t>输出结果</a:t>
            </a:r>
            <a:endParaRPr lang="en-US" altLang="zh-CN"/>
          </a:p>
          <a:p>
            <a:pPr marL="361950" indent="-361950"/>
            <a:r>
              <a:rPr lang="en-US" altLang="zh-CN"/>
              <a:t>[1] 0</a:t>
            </a:r>
          </a:p>
          <a:p>
            <a:pPr marL="361950" indent="-361950"/>
            <a:endParaRPr lang="zh-CN" altLang="en-US"/>
          </a:p>
        </p:txBody>
      </p:sp>
      <p:sp>
        <p:nvSpPr>
          <p:cNvPr id="28675" name="标题 2">
            <a:extLst>
              <a:ext uri="{FF2B5EF4-FFF2-40B4-BE49-F238E27FC236}">
                <a16:creationId xmlns:a16="http://schemas.microsoft.com/office/drawing/2014/main" id="{1EE80811-59A6-4C42-B764-4F267042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if/else</a:t>
            </a:r>
            <a:r>
              <a:rPr lang="zh-CN" altLang="en-US"/>
              <a:t>判断语句</a:t>
            </a:r>
          </a:p>
        </p:txBody>
      </p:sp>
      <p:sp>
        <p:nvSpPr>
          <p:cNvPr id="28676" name="内容占位符 3">
            <a:extLst>
              <a:ext uri="{FF2B5EF4-FFF2-40B4-BE49-F238E27FC236}">
                <a16:creationId xmlns:a16="http://schemas.microsoft.com/office/drawing/2014/main" id="{E2CC71D4-D5A5-43EC-B59D-510CD344D5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endParaRPr lang="en-US" altLang="zh-CN"/>
          </a:p>
          <a:p>
            <a:r>
              <a:t>嵌套的</a:t>
            </a:r>
            <a:r>
              <a:rPr lang="en-US" altLang="zh-CN"/>
              <a:t>if-else</a:t>
            </a:r>
            <a:r>
              <a:t>语句，若</a:t>
            </a:r>
            <a:r>
              <a:rPr lang="en-US" altLang="zh-CN"/>
              <a:t>a&lt;0,result=0,</a:t>
            </a:r>
            <a:r>
              <a:t>若</a:t>
            </a:r>
            <a:r>
              <a:rPr lang="en-US" altLang="zh-CN"/>
              <a:t>0&lt;a&lt;1,result=1,</a:t>
            </a:r>
            <a:r>
              <a:t>若</a:t>
            </a:r>
            <a:r>
              <a:rPr lang="en-US" altLang="zh-CN"/>
              <a:t>a&gt;1,result=2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C6F08538-0114-4BFF-801B-86977B1EF2E9}"/>
              </a:ext>
            </a:extLst>
          </p:cNvPr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9B0616F-3991-4946-B988-9D99DDC3F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1939925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2F7FE0F5-31BB-4F50-9A47-6561CDE64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2F0682AF-90DA-4EE7-B172-66AB34217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条件分支语句</a:t>
            </a:r>
          </a:p>
        </p:txBody>
      </p:sp>
      <p:sp>
        <p:nvSpPr>
          <p:cNvPr id="11274" name="标题 3">
            <a:extLst>
              <a:ext uri="{FF2B5EF4-FFF2-40B4-BE49-F238E27FC236}">
                <a16:creationId xmlns:a16="http://schemas.microsoft.com/office/drawing/2014/main" id="{3549F503-A05C-475F-B370-DF7BDF65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51BA6DFB-C031-4026-86F4-9E4BE1666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函数处理数据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12C41C2D-DE6B-42F8-94CA-E724FE330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  <a:extLst>
              <a:ext uri="{FF2B5EF4-FFF2-40B4-BE49-F238E27FC236}">
                <a16:creationId xmlns:a16="http://schemas.microsoft.com/office/drawing/2014/main" id="{7175AB94-CD43-41ED-8DA0-A88258744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循环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729C067D-48EB-46F6-9BB9-C9AAE300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hlinkClick r:id="rId4" action="ppaction://hlinksldjump"/>
            <a:extLst>
              <a:ext uri="{FF2B5EF4-FFF2-40B4-BE49-F238E27FC236}">
                <a16:creationId xmlns:a16="http://schemas.microsoft.com/office/drawing/2014/main" id="{094738DE-8F7B-4025-AD2B-580FA7E9B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自定义函数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1116BAB5-0460-40B7-A2C0-2562BBA8E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5F553EF-8813-4B28-A627-3016B300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ifelse</a:t>
            </a:r>
            <a:r>
              <a:rPr lang="en-US" altLang="zh-CN" dirty="0"/>
              <a:t>(condition, statement1, statement2)</a:t>
            </a:r>
          </a:p>
          <a:p>
            <a:pPr>
              <a:defRPr/>
            </a:pPr>
            <a:r>
              <a:rPr lang="zh-CN" altLang="en-US" dirty="0"/>
              <a:t>若</a:t>
            </a:r>
            <a:r>
              <a:rPr lang="en-US" altLang="zh-CN" dirty="0"/>
              <a:t>condition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，则执行第一个语句；若</a:t>
            </a:r>
            <a:r>
              <a:rPr lang="en-US" altLang="zh-CN" dirty="0"/>
              <a:t>condition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，则执行第二个语句。</a:t>
            </a:r>
          </a:p>
        </p:txBody>
      </p:sp>
      <p:sp>
        <p:nvSpPr>
          <p:cNvPr id="29699" name="标题 2">
            <a:extLst>
              <a:ext uri="{FF2B5EF4-FFF2-40B4-BE49-F238E27FC236}">
                <a16:creationId xmlns:a16="http://schemas.microsoft.com/office/drawing/2014/main" id="{8641683B-FF6B-42EF-BBFE-7CDE0352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ifelse</a:t>
            </a:r>
            <a:r>
              <a:rPr lang="zh-CN" altLang="en-US"/>
              <a:t>结构</a:t>
            </a:r>
          </a:p>
        </p:txBody>
      </p:sp>
      <p:sp>
        <p:nvSpPr>
          <p:cNvPr id="29700" name="内容占位符 3">
            <a:extLst>
              <a:ext uri="{FF2B5EF4-FFF2-40B4-BE49-F238E27FC236}">
                <a16:creationId xmlns:a16="http://schemas.microsoft.com/office/drawing/2014/main" id="{CD4E5B35-1CF7-4C2F-A551-BA2D3E5286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/>
              <a:t>ifelse</a:t>
            </a:r>
            <a:r>
              <a:t>结构是</a:t>
            </a:r>
            <a:r>
              <a:rPr lang="en-US" altLang="zh-CN"/>
              <a:t>if-else</a:t>
            </a:r>
            <a:r>
              <a:t>结构比较紧凑的向量化版本，其语法如下。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07DC96-A52D-4CE6-A42B-CD30F2484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38637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# </a:t>
            </a:r>
            <a:r>
              <a:rPr lang="en-US" altLang="zh-CN" dirty="0" err="1"/>
              <a:t>ifelse</a:t>
            </a:r>
            <a:r>
              <a:rPr lang="zh-CN" altLang="en-US" dirty="0"/>
              <a:t>语句</a:t>
            </a:r>
          </a:p>
          <a:p>
            <a:pPr>
              <a:defRPr/>
            </a:pPr>
            <a:r>
              <a:rPr lang="en-US" altLang="zh-CN" dirty="0"/>
              <a:t>x &lt;- c(1, 1, 1, 0, 0, 1, 1)</a:t>
            </a:r>
          </a:p>
          <a:p>
            <a:pPr>
              <a:defRPr/>
            </a:pPr>
            <a:r>
              <a:rPr lang="en-US" altLang="zh-CN" dirty="0" err="1"/>
              <a:t>ifelse</a:t>
            </a:r>
            <a:r>
              <a:rPr lang="en-US" altLang="zh-CN" dirty="0"/>
              <a:t>(x != 1, 1, 0)  # </a:t>
            </a: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的值不等于</a:t>
            </a:r>
            <a:r>
              <a:rPr lang="en-US" altLang="zh-CN" dirty="0"/>
              <a:t>1</a:t>
            </a:r>
            <a:r>
              <a:rPr lang="zh-CN" altLang="en-US" dirty="0"/>
              <a:t>，输出</a:t>
            </a:r>
            <a:r>
              <a:rPr lang="en-US" altLang="zh-CN" dirty="0"/>
              <a:t>1</a:t>
            </a:r>
            <a:r>
              <a:rPr lang="zh-CN" altLang="en-US" dirty="0"/>
              <a:t>，否则输出</a:t>
            </a:r>
            <a:r>
              <a:rPr lang="en-US" altLang="zh-CN" dirty="0"/>
              <a:t>0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# </a:t>
            </a:r>
            <a:r>
              <a:rPr lang="zh-CN" altLang="en-US" dirty="0"/>
              <a:t>输出结果如下</a:t>
            </a:r>
          </a:p>
          <a:p>
            <a:pPr>
              <a:defRPr/>
            </a:pPr>
            <a:r>
              <a:rPr lang="en-US" altLang="zh-CN" dirty="0"/>
              <a:t>[1] 0 0 0 1 1 0 0</a:t>
            </a:r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/>
              <a:t>在程序的行为是二元时，或者希望结构的输入和输出均为向量时，请使用</a:t>
            </a:r>
            <a:r>
              <a:rPr lang="en-US" altLang="zh-CN" dirty="0" err="1"/>
              <a:t>ifelse</a:t>
            </a:r>
            <a:r>
              <a:rPr lang="zh-CN" altLang="en-US" dirty="0"/>
              <a:t>结构。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0723" name="标题 2">
            <a:extLst>
              <a:ext uri="{FF2B5EF4-FFF2-40B4-BE49-F238E27FC236}">
                <a16:creationId xmlns:a16="http://schemas.microsoft.com/office/drawing/2014/main" id="{0C14C6A9-2756-41FE-B4F1-72C04735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Ifelse</a:t>
            </a:r>
            <a:r>
              <a:rPr lang="zh-CN" altLang="en-US"/>
              <a:t>结构</a:t>
            </a:r>
          </a:p>
        </p:txBody>
      </p:sp>
      <p:sp>
        <p:nvSpPr>
          <p:cNvPr id="30724" name="内容占位符 3">
            <a:extLst>
              <a:ext uri="{FF2B5EF4-FFF2-40B4-BE49-F238E27FC236}">
                <a16:creationId xmlns:a16="http://schemas.microsoft.com/office/drawing/2014/main" id="{02BA4FAA-4ACA-4D26-8A53-B18A6420EF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示例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C37723E-BF13-495D-933F-4A379C9C6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switch(</a:t>
            </a:r>
            <a:r>
              <a:rPr lang="en-US" altLang="zh-CN" dirty="0" err="1"/>
              <a:t>expression,list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expression</a:t>
            </a:r>
            <a:r>
              <a:rPr lang="zh-CN" altLang="en-US" dirty="0"/>
              <a:t>为表达式，</a:t>
            </a:r>
            <a:r>
              <a:rPr lang="en-US" altLang="zh-CN" dirty="0"/>
              <a:t>list</a:t>
            </a:r>
            <a:r>
              <a:rPr lang="zh-CN" altLang="en-US" dirty="0"/>
              <a:t>为列表，可以用有名定义。如果表达式返回值在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length(list)</a:t>
            </a:r>
            <a:r>
              <a:rPr lang="zh-CN" altLang="en-US" dirty="0"/>
              <a:t>之间，则返回列表相应位置的值，否则返回“</a:t>
            </a:r>
            <a:r>
              <a:rPr lang="en-US" altLang="zh-CN" dirty="0"/>
              <a:t>NULL”</a:t>
            </a:r>
            <a:r>
              <a:rPr lang="zh-CN" altLang="en-US" dirty="0"/>
              <a:t>值。当</a:t>
            </a:r>
            <a:r>
              <a:rPr lang="en-US" altLang="zh-CN" dirty="0"/>
              <a:t>list</a:t>
            </a:r>
            <a:r>
              <a:rPr lang="zh-CN" altLang="en-US" dirty="0"/>
              <a:t>是有名定义，表达式等于变量名时，返回变量名对应的值，否则返回“</a:t>
            </a:r>
            <a:r>
              <a:rPr lang="en-US" altLang="zh-CN" dirty="0"/>
              <a:t>NULL”</a:t>
            </a:r>
            <a:r>
              <a:rPr lang="zh-CN" altLang="en-US" dirty="0"/>
              <a:t>值。</a:t>
            </a:r>
          </a:p>
        </p:txBody>
      </p:sp>
      <p:sp>
        <p:nvSpPr>
          <p:cNvPr id="31747" name="标题 2">
            <a:extLst>
              <a:ext uri="{FF2B5EF4-FFF2-40B4-BE49-F238E27FC236}">
                <a16:creationId xmlns:a16="http://schemas.microsoft.com/office/drawing/2014/main" id="{B250A139-CA66-442D-8E6F-3AB11E79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switch</a:t>
            </a:r>
            <a:r>
              <a:rPr lang="zh-CN" altLang="en-US"/>
              <a:t>分支语句</a:t>
            </a:r>
          </a:p>
        </p:txBody>
      </p:sp>
      <p:sp>
        <p:nvSpPr>
          <p:cNvPr id="31748" name="内容占位符 3">
            <a:extLst>
              <a:ext uri="{FF2B5EF4-FFF2-40B4-BE49-F238E27FC236}">
                <a16:creationId xmlns:a16="http://schemas.microsoft.com/office/drawing/2014/main" id="{B2A89D7A-58E5-45E0-BC47-42DD23EACD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/>
              <a:t>switch</a:t>
            </a:r>
            <a:r>
              <a:t>分支语句的使用格式如下。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>
            <a:extLst>
              <a:ext uri="{FF2B5EF4-FFF2-40B4-BE49-F238E27FC236}">
                <a16:creationId xmlns:a16="http://schemas.microsoft.com/office/drawing/2014/main" id="{B68BE95A-DF4A-4E2F-9DC6-E8EEDE3B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546225"/>
            <a:ext cx="11107737" cy="4610100"/>
          </a:xfrm>
        </p:spPr>
        <p:txBody>
          <a:bodyPr/>
          <a:lstStyle/>
          <a:p>
            <a:pPr marL="361950" indent="-361950"/>
            <a:r>
              <a:rPr lang="en-US" altLang="zh-CN"/>
              <a:t># switch</a:t>
            </a:r>
            <a:r>
              <a:rPr lang="zh-CN" altLang="en-US"/>
              <a:t>语句</a:t>
            </a:r>
          </a:p>
          <a:p>
            <a:pPr marL="361950" indent="-361950"/>
            <a:r>
              <a:rPr lang="en-US" altLang="zh-CN"/>
              <a:t>&gt; switch(2, mean(1:10), 1:5, 1:10)  # </a:t>
            </a:r>
            <a:r>
              <a:rPr lang="zh-CN" altLang="en-US"/>
              <a:t>输出第二个向量</a:t>
            </a:r>
          </a:p>
          <a:p>
            <a:pPr marL="361950" indent="-361950"/>
            <a:r>
              <a:rPr lang="en-US" altLang="zh-CN"/>
              <a:t>[1] 1 2 3 4 5</a:t>
            </a:r>
          </a:p>
          <a:p>
            <a:pPr marL="361950" indent="-361950"/>
            <a:r>
              <a:rPr lang="en-US" altLang="zh-CN"/>
              <a:t>&gt; y &lt;- "fruit"</a:t>
            </a:r>
          </a:p>
          <a:p>
            <a:pPr marL="361950" indent="-361950"/>
            <a:r>
              <a:rPr lang="en-US" altLang="zh-CN"/>
              <a:t>&gt; switch(y, fruit = "apple", vegetable = "broccoli", meat = "beef")  # </a:t>
            </a:r>
            <a:r>
              <a:rPr lang="zh-CN" altLang="en-US"/>
              <a:t>输出</a:t>
            </a:r>
            <a:r>
              <a:rPr lang="en-US" altLang="zh-CN"/>
              <a:t>fruit</a:t>
            </a:r>
            <a:r>
              <a:rPr lang="zh-CN" altLang="en-US"/>
              <a:t>对应的值</a:t>
            </a:r>
          </a:p>
          <a:p>
            <a:pPr marL="361950" indent="-361950"/>
            <a:r>
              <a:rPr lang="en-US" altLang="zh-CN"/>
              <a:t>[1] "apple"</a:t>
            </a:r>
          </a:p>
          <a:p>
            <a:pPr marL="361950" indent="-361950"/>
            <a:endParaRPr lang="zh-CN" altLang="en-US"/>
          </a:p>
        </p:txBody>
      </p:sp>
      <p:sp>
        <p:nvSpPr>
          <p:cNvPr id="32771" name="标题 2">
            <a:extLst>
              <a:ext uri="{FF2B5EF4-FFF2-40B4-BE49-F238E27FC236}">
                <a16:creationId xmlns:a16="http://schemas.microsoft.com/office/drawing/2014/main" id="{F56B3D57-DA26-4A21-A0F8-EE165317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switch</a:t>
            </a:r>
            <a:r>
              <a:rPr lang="zh-CN" altLang="en-US"/>
              <a:t>分支语句</a:t>
            </a:r>
          </a:p>
        </p:txBody>
      </p:sp>
      <p:sp>
        <p:nvSpPr>
          <p:cNvPr id="32772" name="内容占位符 3">
            <a:extLst>
              <a:ext uri="{FF2B5EF4-FFF2-40B4-BE49-F238E27FC236}">
                <a16:creationId xmlns:a16="http://schemas.microsoft.com/office/drawing/2014/main" id="{56EA173B-2091-4262-A843-CA8220394AA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示例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5ADFF491-3425-45F9-9EEE-9D0BE5D31F54}"/>
              </a:ext>
            </a:extLst>
          </p:cNvPr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AB4258CF-9FCD-4CF7-A6D8-3D0B86B75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4002088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A0AE925B-4BE3-4AB2-8EB1-B52E73CE9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1D8CC81A-D1E7-4C55-A5D0-65C7D5F1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条件分支语句</a:t>
            </a:r>
          </a:p>
        </p:txBody>
      </p:sp>
      <p:sp>
        <p:nvSpPr>
          <p:cNvPr id="33802" name="标题 3">
            <a:extLst>
              <a:ext uri="{FF2B5EF4-FFF2-40B4-BE49-F238E27FC236}">
                <a16:creationId xmlns:a16="http://schemas.microsoft.com/office/drawing/2014/main" id="{8A89D112-2289-49CA-96D1-B960ADC9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B95CB238-37E4-44BF-AE87-3FD79A708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函数处理数据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B19E3198-DA6A-497D-9178-F31735853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CBFB66BF-803A-4ABB-BE52-A32DDF806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循环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EFBE4583-0B85-49E0-B558-7C9B3E5F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7D3358D0-3C81-4940-AF30-AA939E0A8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自定义函数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6165F43F-9279-4D78-80D7-1F8595B5C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8298B4-4A14-4D80-B238-5B663565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for (name in expr1) {expr2}</a:t>
            </a:r>
          </a:p>
          <a:p>
            <a:pPr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name</a:t>
            </a:r>
            <a:r>
              <a:rPr lang="zh-CN" altLang="en-US" dirty="0"/>
              <a:t>是循环变量，在每次循环时从</a:t>
            </a:r>
            <a:r>
              <a:rPr lang="en-US" altLang="zh-CN" dirty="0"/>
              <a:t>expr1</a:t>
            </a:r>
            <a:r>
              <a:rPr lang="zh-CN" altLang="en-US" dirty="0"/>
              <a:t>中顺序取值，</a:t>
            </a:r>
            <a:r>
              <a:rPr lang="en-US" altLang="zh-CN" dirty="0"/>
              <a:t>expr1</a:t>
            </a:r>
            <a:r>
              <a:rPr lang="zh-CN" altLang="en-US" dirty="0"/>
              <a:t>是一个向量表达式（通常是个序列，如</a:t>
            </a:r>
            <a:r>
              <a:rPr lang="en-US" altLang="zh-CN" dirty="0"/>
              <a:t>1:20</a:t>
            </a:r>
            <a:r>
              <a:rPr lang="zh-CN" altLang="en-US" dirty="0"/>
              <a:t>）。</a:t>
            </a:r>
            <a:r>
              <a:rPr lang="en-US" altLang="zh-CN" dirty="0"/>
              <a:t>expr2</a:t>
            </a:r>
            <a:r>
              <a:rPr lang="zh-CN" altLang="en-US" dirty="0"/>
              <a:t>通常是一组表达式，当</a:t>
            </a:r>
            <a:r>
              <a:rPr lang="en-US" altLang="zh-CN" dirty="0"/>
              <a:t>name</a:t>
            </a:r>
            <a:r>
              <a:rPr lang="zh-CN" altLang="en-US" dirty="0"/>
              <a:t>的值包含在</a:t>
            </a:r>
            <a:r>
              <a:rPr lang="en-US" altLang="zh-CN" dirty="0"/>
              <a:t>expr1</a:t>
            </a:r>
            <a:r>
              <a:rPr lang="zh-CN" altLang="en-US" dirty="0"/>
              <a:t>中时，执行</a:t>
            </a:r>
            <a:r>
              <a:rPr lang="en-US" altLang="zh-CN" dirty="0"/>
              <a:t>expr2</a:t>
            </a:r>
            <a:r>
              <a:rPr lang="zh-CN" altLang="en-US" dirty="0"/>
              <a:t>的语句，否则循环将终止。</a:t>
            </a:r>
          </a:p>
        </p:txBody>
      </p:sp>
      <p:sp>
        <p:nvSpPr>
          <p:cNvPr id="34819" name="标题 2">
            <a:extLst>
              <a:ext uri="{FF2B5EF4-FFF2-40B4-BE49-F238E27FC236}">
                <a16:creationId xmlns:a16="http://schemas.microsoft.com/office/drawing/2014/main" id="{34D033EB-99D5-49DA-9593-66EEF822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循环语句</a:t>
            </a:r>
          </a:p>
        </p:txBody>
      </p:sp>
      <p:sp>
        <p:nvSpPr>
          <p:cNvPr id="34820" name="内容占位符 3">
            <a:extLst>
              <a:ext uri="{FF2B5EF4-FFF2-40B4-BE49-F238E27FC236}">
                <a16:creationId xmlns:a16="http://schemas.microsoft.com/office/drawing/2014/main" id="{5B5C6124-E4EC-4F25-8CD4-3AC453AEBE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使用格式如下。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424423-A785-4CE7-B0C0-321B3481F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使用格式如下。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cat(expr1,expr2,…)</a:t>
            </a:r>
          </a:p>
          <a:p>
            <a:pPr>
              <a:defRPr/>
            </a:pPr>
            <a:r>
              <a:rPr lang="en-US" altLang="zh-CN" dirty="0"/>
              <a:t>expr1</a:t>
            </a:r>
            <a:r>
              <a:rPr lang="zh-CN" altLang="en-US" dirty="0"/>
              <a:t>，</a:t>
            </a:r>
            <a:r>
              <a:rPr lang="en-US" altLang="zh-CN" dirty="0"/>
              <a:t>expr2</a:t>
            </a:r>
            <a:r>
              <a:rPr lang="zh-CN" altLang="en-US" dirty="0"/>
              <a:t>为需要输出的内容，可以为字符串或表达式。例如，若</a:t>
            </a:r>
            <a:r>
              <a:rPr lang="en-US" altLang="zh-CN" dirty="0"/>
              <a:t>expr1</a:t>
            </a:r>
            <a:r>
              <a:rPr lang="zh-CN" altLang="en-US" dirty="0"/>
              <a:t>为“</a:t>
            </a:r>
            <a:r>
              <a:rPr lang="en-US" altLang="zh-CN" dirty="0"/>
              <a:t>name”</a:t>
            </a:r>
            <a:r>
              <a:rPr lang="zh-CN" altLang="en-US" dirty="0"/>
              <a:t>，则输出字符串“</a:t>
            </a:r>
            <a:r>
              <a:rPr lang="en-US" altLang="zh-CN" dirty="0"/>
              <a:t>name”</a:t>
            </a:r>
            <a:r>
              <a:rPr lang="zh-CN" altLang="en-US" dirty="0"/>
              <a:t>，若</a:t>
            </a:r>
            <a:r>
              <a:rPr lang="en-US" altLang="zh-CN" dirty="0"/>
              <a:t>expr1</a:t>
            </a:r>
            <a:r>
              <a:rPr lang="zh-CN" altLang="en-US" dirty="0"/>
              <a:t>为变量</a:t>
            </a:r>
            <a:r>
              <a:rPr lang="en-US" altLang="zh-CN" dirty="0"/>
              <a:t>name</a:t>
            </a:r>
            <a:r>
              <a:rPr lang="zh-CN" altLang="en-US" dirty="0"/>
              <a:t>，则输出</a:t>
            </a:r>
            <a:r>
              <a:rPr lang="en-US" altLang="zh-CN" dirty="0"/>
              <a:t>name</a:t>
            </a:r>
            <a:r>
              <a:rPr lang="zh-CN" altLang="en-US" dirty="0"/>
              <a:t>的值。另外，符号“</a:t>
            </a:r>
            <a:r>
              <a:rPr lang="en-US" altLang="zh-CN" dirty="0"/>
              <a:t>\n”</a:t>
            </a:r>
            <a:r>
              <a:rPr lang="zh-CN" altLang="en-US" dirty="0"/>
              <a:t>表示换行，表示“</a:t>
            </a:r>
            <a:r>
              <a:rPr lang="en-US" altLang="zh-CN" dirty="0"/>
              <a:t>\n”</a:t>
            </a:r>
            <a:r>
              <a:rPr lang="zh-CN" altLang="en-US" dirty="0"/>
              <a:t>后的语句在下一行输出。</a:t>
            </a:r>
          </a:p>
        </p:txBody>
      </p:sp>
      <p:sp>
        <p:nvSpPr>
          <p:cNvPr id="35843" name="标题 2">
            <a:extLst>
              <a:ext uri="{FF2B5EF4-FFF2-40B4-BE49-F238E27FC236}">
                <a16:creationId xmlns:a16="http://schemas.microsoft.com/office/drawing/2014/main" id="{4DF311A5-334D-44AE-8EE2-4E4CE6DD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循环语句</a:t>
            </a:r>
          </a:p>
        </p:txBody>
      </p:sp>
      <p:sp>
        <p:nvSpPr>
          <p:cNvPr id="35844" name="内容占位符 3">
            <a:extLst>
              <a:ext uri="{FF2B5EF4-FFF2-40B4-BE49-F238E27FC236}">
                <a16:creationId xmlns:a16="http://schemas.microsoft.com/office/drawing/2014/main" id="{F6D7DFD4-FADE-4FB1-82E9-DA5EA23BA61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在循环过程中，若需要输出每次循环的结果，可使用</a:t>
            </a:r>
            <a:r>
              <a:rPr lang="en-US" altLang="zh-CN"/>
              <a:t>cat</a:t>
            </a:r>
            <a:r>
              <a:t>函数或</a:t>
            </a:r>
            <a:r>
              <a:rPr lang="en-US" altLang="zh-CN"/>
              <a:t>print</a:t>
            </a:r>
            <a:r>
              <a:t>函数，接下来将介绍</a:t>
            </a:r>
            <a:r>
              <a:rPr lang="en-US" altLang="zh-CN"/>
              <a:t>cat</a:t>
            </a:r>
            <a:r>
              <a:t>函数的使用方法。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>
            <a:extLst>
              <a:ext uri="{FF2B5EF4-FFF2-40B4-BE49-F238E27FC236}">
                <a16:creationId xmlns:a16="http://schemas.microsoft.com/office/drawing/2014/main" id="{808E33B7-2A86-45BA-95A5-635936CED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654175"/>
            <a:ext cx="11107737" cy="4584700"/>
          </a:xfrm>
        </p:spPr>
        <p:txBody>
          <a:bodyPr/>
          <a:lstStyle/>
          <a:p>
            <a:pPr marL="361950" indent="-361950"/>
            <a:r>
              <a:rPr lang="en-US" altLang="zh-CN"/>
              <a:t># </a:t>
            </a:r>
            <a:r>
              <a:rPr lang="zh-CN" altLang="en-US"/>
              <a:t>使用</a:t>
            </a:r>
            <a:r>
              <a:rPr lang="en-US" altLang="zh-CN"/>
              <a:t>for</a:t>
            </a:r>
            <a:r>
              <a:rPr lang="zh-CN" altLang="en-US"/>
              <a:t>语句循环输出</a:t>
            </a:r>
            <a:r>
              <a:rPr lang="en-US" altLang="zh-CN"/>
              <a:t>2,5,10</a:t>
            </a:r>
            <a:r>
              <a:rPr lang="zh-CN" altLang="en-US"/>
              <a:t>的平方根</a:t>
            </a:r>
          </a:p>
          <a:p>
            <a:pPr marL="361950" indent="-361950"/>
            <a:r>
              <a:rPr lang="en-US" altLang="zh-CN"/>
              <a:t>n &lt;- c(2, 5, 10)</a:t>
            </a:r>
          </a:p>
          <a:p>
            <a:pPr marL="361950" indent="-361950"/>
            <a:r>
              <a:rPr lang="en-US" altLang="zh-CN"/>
              <a:t>for (i in n) {</a:t>
            </a:r>
          </a:p>
          <a:p>
            <a:pPr marL="361950" indent="-361950"/>
            <a:r>
              <a:rPr lang="en-US" altLang="zh-CN"/>
              <a:t>  x &lt;- sqrt(i)  # </a:t>
            </a:r>
            <a:r>
              <a:rPr lang="zh-CN" altLang="en-US"/>
              <a:t>计算平方根</a:t>
            </a:r>
          </a:p>
          <a:p>
            <a:pPr marL="361950" indent="-361950"/>
            <a:r>
              <a:rPr lang="zh-CN" altLang="en-US"/>
              <a:t>  </a:t>
            </a:r>
            <a:r>
              <a:rPr lang="en-US" altLang="zh-CN"/>
              <a:t>cat("sqrt(" , i , ") =", x, "\n")  # </a:t>
            </a:r>
            <a:r>
              <a:rPr lang="zh-CN" altLang="en-US"/>
              <a:t>输出每次循环的结果</a:t>
            </a:r>
          </a:p>
          <a:p>
            <a:pPr marL="361950" indent="-361950"/>
            <a:r>
              <a:rPr lang="en-US" altLang="zh-CN"/>
              <a:t>}</a:t>
            </a:r>
          </a:p>
          <a:p>
            <a:pPr marL="361950" indent="-361950"/>
            <a:r>
              <a:rPr lang="en-US" altLang="zh-CN"/>
              <a:t># </a:t>
            </a:r>
            <a:r>
              <a:rPr lang="zh-CN" altLang="en-US"/>
              <a:t>输出结果如下</a:t>
            </a:r>
          </a:p>
          <a:p>
            <a:pPr marL="361950" indent="-361950"/>
            <a:r>
              <a:rPr lang="en-US" altLang="zh-CN"/>
              <a:t>sqrt( 2 ) = 1.414214 </a:t>
            </a:r>
          </a:p>
          <a:p>
            <a:pPr marL="361950" indent="-361950"/>
            <a:r>
              <a:rPr lang="en-US" altLang="zh-CN"/>
              <a:t>sqrt( 5 ) = 2.236068 </a:t>
            </a:r>
          </a:p>
          <a:p>
            <a:pPr marL="361950" indent="-361950"/>
            <a:r>
              <a:rPr lang="en-US" altLang="zh-CN"/>
              <a:t>sqrt( 10 ) = 3.162278 </a:t>
            </a:r>
          </a:p>
          <a:p>
            <a:pPr marL="361950" indent="-361950"/>
            <a:endParaRPr lang="zh-CN" altLang="en-US"/>
          </a:p>
        </p:txBody>
      </p:sp>
      <p:sp>
        <p:nvSpPr>
          <p:cNvPr id="36867" name="标题 2">
            <a:extLst>
              <a:ext uri="{FF2B5EF4-FFF2-40B4-BE49-F238E27FC236}">
                <a16:creationId xmlns:a16="http://schemas.microsoft.com/office/drawing/2014/main" id="{A236262F-AEB2-427F-A265-3B2CE6E1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循环语句</a:t>
            </a:r>
          </a:p>
        </p:txBody>
      </p:sp>
      <p:sp>
        <p:nvSpPr>
          <p:cNvPr id="36868" name="内容占位符 3">
            <a:extLst>
              <a:ext uri="{FF2B5EF4-FFF2-40B4-BE49-F238E27FC236}">
                <a16:creationId xmlns:a16="http://schemas.microsoft.com/office/drawing/2014/main" id="{7A58F051-2C93-4C0F-AA03-729DBE5BD2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示例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C0EF168-09B9-4AB0-9AB2-74034FE4E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while (</a:t>
            </a:r>
            <a:r>
              <a:rPr lang="en-US" altLang="zh-CN" dirty="0" err="1"/>
              <a:t>cond</a:t>
            </a:r>
            <a:r>
              <a:rPr lang="en-US" altLang="zh-CN" dirty="0"/>
              <a:t>) {</a:t>
            </a:r>
            <a:r>
              <a:rPr lang="en-US" altLang="zh-CN" dirty="0" err="1"/>
              <a:t>expr</a:t>
            </a:r>
            <a:r>
              <a:rPr lang="en-US" altLang="zh-CN" dirty="0"/>
              <a:t>}</a:t>
            </a:r>
          </a:p>
          <a:p>
            <a:pPr>
              <a:defRPr/>
            </a:pPr>
            <a:r>
              <a:rPr lang="zh-CN" altLang="en-US" dirty="0"/>
              <a:t>其中，</a:t>
            </a:r>
            <a:r>
              <a:rPr lang="en-US" altLang="zh-CN" dirty="0" err="1"/>
              <a:t>cond</a:t>
            </a:r>
            <a:r>
              <a:rPr lang="zh-CN" altLang="en-US" dirty="0"/>
              <a:t>为谈判条件，</a:t>
            </a:r>
            <a:r>
              <a:rPr lang="en-US" altLang="zh-CN" dirty="0" err="1"/>
              <a:t>expr</a:t>
            </a:r>
            <a:r>
              <a:rPr lang="zh-CN" altLang="en-US" dirty="0"/>
              <a:t>为一个或一组表达式。</a:t>
            </a:r>
            <a:r>
              <a:rPr lang="en-US" altLang="zh-CN" dirty="0"/>
              <a:t>while</a:t>
            </a:r>
            <a:r>
              <a:rPr lang="zh-CN" altLang="en-US" dirty="0"/>
              <a:t>循环重复执行语句</a:t>
            </a:r>
            <a:r>
              <a:rPr lang="en-US" altLang="zh-CN" dirty="0" err="1"/>
              <a:t>expr</a:t>
            </a:r>
            <a:r>
              <a:rPr lang="zh-CN" altLang="en-US" dirty="0"/>
              <a:t>，直到条件</a:t>
            </a:r>
            <a:r>
              <a:rPr lang="en-US" altLang="zh-CN" dirty="0" err="1"/>
              <a:t>cond</a:t>
            </a:r>
            <a:r>
              <a:rPr lang="zh-CN" altLang="en-US" dirty="0"/>
              <a:t>不为真为止。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7891" name="标题 2">
            <a:extLst>
              <a:ext uri="{FF2B5EF4-FFF2-40B4-BE49-F238E27FC236}">
                <a16:creationId xmlns:a16="http://schemas.microsoft.com/office/drawing/2014/main" id="{5A6CA48B-7374-4CEB-A0A7-69B5B881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循环语句</a:t>
            </a:r>
          </a:p>
        </p:txBody>
      </p:sp>
      <p:sp>
        <p:nvSpPr>
          <p:cNvPr id="37892" name="内容占位符 3">
            <a:extLst>
              <a:ext uri="{FF2B5EF4-FFF2-40B4-BE49-F238E27FC236}">
                <a16:creationId xmlns:a16="http://schemas.microsoft.com/office/drawing/2014/main" id="{ADEFAFF9-785E-496F-B5D7-50852DA6635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使用格式如下。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>
            <a:extLst>
              <a:ext uri="{FF2B5EF4-FFF2-40B4-BE49-F238E27FC236}">
                <a16:creationId xmlns:a16="http://schemas.microsoft.com/office/drawing/2014/main" id="{9175F695-E77E-40BE-9B4D-6C190E46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573213"/>
            <a:ext cx="11107737" cy="4692650"/>
          </a:xfrm>
        </p:spPr>
        <p:txBody>
          <a:bodyPr/>
          <a:lstStyle/>
          <a:p>
            <a:pPr marL="361950" indent="-361950"/>
            <a:r>
              <a:rPr lang="en-US" altLang="zh-CN"/>
              <a:t># </a:t>
            </a:r>
            <a:r>
              <a:rPr lang="zh-CN" altLang="en-US"/>
              <a:t>使用</a:t>
            </a:r>
            <a:r>
              <a:rPr lang="en-US" altLang="zh-CN"/>
              <a:t>while</a:t>
            </a:r>
            <a:r>
              <a:rPr lang="zh-CN" altLang="en-US"/>
              <a:t>语句生成</a:t>
            </a:r>
            <a:r>
              <a:rPr lang="en-US" altLang="zh-CN"/>
              <a:t>10</a:t>
            </a:r>
            <a:r>
              <a:rPr lang="zh-CN" altLang="en-US"/>
              <a:t>个斐波那契数列</a:t>
            </a:r>
          </a:p>
          <a:p>
            <a:pPr marL="361950" indent="-361950"/>
            <a:r>
              <a:rPr lang="en-US" altLang="zh-CN"/>
              <a:t>x &lt;- c(1, 1)</a:t>
            </a:r>
          </a:p>
          <a:p>
            <a:pPr marL="361950" indent="-361950"/>
            <a:r>
              <a:rPr lang="en-US" altLang="zh-CN"/>
              <a:t>i &lt;- 3</a:t>
            </a:r>
          </a:p>
          <a:p>
            <a:pPr marL="361950" indent="-361950"/>
            <a:r>
              <a:rPr lang="en-US" altLang="zh-CN"/>
              <a:t>while (i &lt;= 10) {  # </a:t>
            </a:r>
            <a:r>
              <a:rPr lang="zh-CN" altLang="en-US"/>
              <a:t>当</a:t>
            </a:r>
            <a:r>
              <a:rPr lang="en-US" altLang="zh-CN"/>
              <a:t>i&gt;10</a:t>
            </a:r>
            <a:r>
              <a:rPr lang="zh-CN" altLang="en-US"/>
              <a:t>时循环停止</a:t>
            </a:r>
          </a:p>
          <a:p>
            <a:pPr marL="361950" indent="-361950"/>
            <a:r>
              <a:rPr lang="zh-CN" altLang="en-US"/>
              <a:t>  </a:t>
            </a:r>
            <a:r>
              <a:rPr lang="en-US" altLang="zh-CN"/>
              <a:t>x[i] &lt;- x[i - 1] + x[i - 2]  # </a:t>
            </a:r>
            <a:r>
              <a:rPr lang="zh-CN" altLang="en-US"/>
              <a:t>计算前两项的和</a:t>
            </a:r>
          </a:p>
          <a:p>
            <a:pPr marL="361950" indent="-361950"/>
            <a:r>
              <a:rPr lang="zh-CN" altLang="en-US"/>
              <a:t>  </a:t>
            </a:r>
            <a:r>
              <a:rPr lang="en-US" altLang="zh-CN"/>
              <a:t>i &lt;- i + 1}</a:t>
            </a:r>
          </a:p>
          <a:p>
            <a:pPr marL="361950" indent="-361950"/>
            <a:r>
              <a:rPr lang="en-US" altLang="zh-CN"/>
              <a:t>x</a:t>
            </a:r>
          </a:p>
          <a:p>
            <a:pPr marL="361950" indent="-361950"/>
            <a:r>
              <a:rPr lang="en-US" altLang="zh-CN"/>
              <a:t># </a:t>
            </a:r>
            <a:r>
              <a:rPr lang="zh-CN" altLang="en-US"/>
              <a:t>输出结果如下</a:t>
            </a:r>
          </a:p>
          <a:p>
            <a:pPr marL="361950" indent="-361950"/>
            <a:r>
              <a:rPr lang="en-US" altLang="zh-CN"/>
              <a:t>&gt; x</a:t>
            </a:r>
          </a:p>
          <a:p>
            <a:pPr marL="361950" indent="-361950"/>
            <a:r>
              <a:rPr lang="en-US" altLang="zh-CN"/>
              <a:t> [1]  1  1  2  3  5  8  13  21  34  55</a:t>
            </a:r>
          </a:p>
          <a:p>
            <a:pPr marL="361950" indent="-361950"/>
            <a:endParaRPr lang="zh-CN" altLang="en-US"/>
          </a:p>
        </p:txBody>
      </p:sp>
      <p:sp>
        <p:nvSpPr>
          <p:cNvPr id="38915" name="标题 2">
            <a:extLst>
              <a:ext uri="{FF2B5EF4-FFF2-40B4-BE49-F238E27FC236}">
                <a16:creationId xmlns:a16="http://schemas.microsoft.com/office/drawing/2014/main" id="{D11917B8-019D-4999-968E-BF0EFA7D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循环语句</a:t>
            </a:r>
          </a:p>
        </p:txBody>
      </p:sp>
      <p:sp>
        <p:nvSpPr>
          <p:cNvPr id="38916" name="内容占位符 3">
            <a:extLst>
              <a:ext uri="{FF2B5EF4-FFF2-40B4-BE49-F238E27FC236}">
                <a16:creationId xmlns:a16="http://schemas.microsoft.com/office/drawing/2014/main" id="{01BFA831-9FC7-48D0-BDFD-C35AA9BAE85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示例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7D70B3B3-AFB4-470D-829B-D31A9A27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361950" indent="-361950"/>
            <a:r>
              <a:rPr lang="zh-CN" altLang="en-US"/>
              <a:t>数学函数</a:t>
            </a:r>
          </a:p>
        </p:txBody>
      </p:sp>
      <p:sp>
        <p:nvSpPr>
          <p:cNvPr id="12291" name="标题 2">
            <a:extLst>
              <a:ext uri="{FF2B5EF4-FFF2-40B4-BE49-F238E27FC236}">
                <a16:creationId xmlns:a16="http://schemas.microsoft.com/office/drawing/2014/main" id="{CF91BF81-1FE2-443F-A0E4-DFDEC22B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数值运算函数</a:t>
            </a:r>
          </a:p>
        </p:txBody>
      </p:sp>
      <p:sp>
        <p:nvSpPr>
          <p:cNvPr id="12292" name="内容占位符 3">
            <a:extLst>
              <a:ext uri="{FF2B5EF4-FFF2-40B4-BE49-F238E27FC236}">
                <a16:creationId xmlns:a16="http://schemas.microsoft.com/office/drawing/2014/main" id="{58FCF4F8-E8E1-4739-AC75-E92FCD9A6D4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和其它数据分析软件一样，在</a:t>
            </a:r>
            <a:r>
              <a:rPr lang="en-US" altLang="zh-CN"/>
              <a:t>R</a:t>
            </a:r>
            <a:r>
              <a:t>语言中，也有许许多多可应用于数值计算和统计分析的数值函数，主要可以分成数学函数，统计函数和概率函数三大类。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0511DAE-03FE-43BB-B52B-4DA5048E0796}"/>
              </a:ext>
            </a:extLst>
          </p:cNvPr>
          <p:cNvGraphicFramePr>
            <a:graphicFrameLocks noGrp="1"/>
          </p:cNvGraphicFramePr>
          <p:nvPr/>
        </p:nvGraphicFramePr>
        <p:xfrm>
          <a:off x="2393950" y="1882775"/>
          <a:ext cx="8121650" cy="4389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5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2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函数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abs(x)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绝对值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sqrt</a:t>
                      </a:r>
                      <a:r>
                        <a:rPr lang="en-US" sz="1800" kern="100" dirty="0">
                          <a:effectLst/>
                        </a:rPr>
                        <a:t>(x)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平方根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ceiling(x)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不小于</a:t>
                      </a:r>
                      <a:r>
                        <a:rPr lang="en-US" sz="1800" kern="100">
                          <a:effectLst/>
                        </a:rPr>
                        <a:t>x</a:t>
                      </a:r>
                      <a:r>
                        <a:rPr lang="zh-CN" sz="1800" kern="100">
                          <a:effectLst/>
                        </a:rPr>
                        <a:t>的最小整数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floor(x)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不大于</a:t>
                      </a:r>
                      <a:r>
                        <a:rPr lang="en-US" sz="1800" kern="100" dirty="0">
                          <a:effectLst/>
                        </a:rPr>
                        <a:t>x</a:t>
                      </a:r>
                      <a:r>
                        <a:rPr lang="zh-CN" sz="1800" kern="100" dirty="0">
                          <a:effectLst/>
                        </a:rPr>
                        <a:t>的最大整数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trunc</a:t>
                      </a:r>
                      <a:r>
                        <a:rPr lang="en-US" sz="1800" kern="100" dirty="0">
                          <a:effectLst/>
                        </a:rPr>
                        <a:t>(x)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向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的方向截取</a:t>
                      </a:r>
                      <a:r>
                        <a:rPr lang="en-US" sz="1800" kern="100" dirty="0">
                          <a:effectLst/>
                        </a:rPr>
                        <a:t>x</a:t>
                      </a:r>
                      <a:r>
                        <a:rPr lang="zh-CN" sz="1800" kern="100" dirty="0">
                          <a:effectLst/>
                        </a:rPr>
                        <a:t>中的整数部分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9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round(x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en-US" sz="1800" kern="100" dirty="0">
                          <a:effectLst/>
                        </a:rPr>
                        <a:t>digits=n)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将</a:t>
                      </a:r>
                      <a:r>
                        <a:rPr lang="en-US" sz="1800" kern="100" dirty="0">
                          <a:effectLst/>
                        </a:rPr>
                        <a:t>x</a:t>
                      </a:r>
                      <a:r>
                        <a:rPr lang="zh-CN" sz="1800" kern="100" dirty="0">
                          <a:effectLst/>
                        </a:rPr>
                        <a:t>舍入为指定位的小数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9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signif</a:t>
                      </a:r>
                      <a:r>
                        <a:rPr lang="en-US" sz="1800" kern="100" dirty="0">
                          <a:effectLst/>
                        </a:rPr>
                        <a:t>(x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en-US" sz="1800" kern="100" dirty="0">
                          <a:effectLst/>
                        </a:rPr>
                        <a:t>digits=n)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将</a:t>
                      </a:r>
                      <a:r>
                        <a:rPr lang="en-US" sz="1800" kern="100" dirty="0">
                          <a:effectLst/>
                        </a:rPr>
                        <a:t>x</a:t>
                      </a:r>
                      <a:r>
                        <a:rPr lang="zh-CN" sz="1800" kern="100" dirty="0">
                          <a:effectLst/>
                        </a:rPr>
                        <a:t>舍入为指定的有效数字位数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9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sin(x)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 err="1">
                          <a:effectLst/>
                        </a:rPr>
                        <a:t>cos</a:t>
                      </a:r>
                      <a:r>
                        <a:rPr lang="en-US" sz="1800" kern="100" dirty="0">
                          <a:effectLst/>
                        </a:rPr>
                        <a:t>(x)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tan(x)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正弦、余弦和正切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89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asin</a:t>
                      </a:r>
                      <a:r>
                        <a:rPr lang="en-US" sz="1800" kern="100" dirty="0">
                          <a:effectLst/>
                        </a:rPr>
                        <a:t>(x)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 err="1">
                          <a:effectLst/>
                        </a:rPr>
                        <a:t>acos</a:t>
                      </a:r>
                      <a:r>
                        <a:rPr lang="en-US" sz="1800" kern="100" dirty="0">
                          <a:effectLst/>
                        </a:rPr>
                        <a:t>(x)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 err="1">
                          <a:effectLst/>
                        </a:rPr>
                        <a:t>atan</a:t>
                      </a:r>
                      <a:r>
                        <a:rPr lang="en-US" sz="1800" kern="100" dirty="0">
                          <a:effectLst/>
                        </a:rPr>
                        <a:t>(x)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反正弦、反余弦和反正切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exp</a:t>
                      </a:r>
                      <a:r>
                        <a:rPr lang="en-US" sz="1800" kern="100" dirty="0">
                          <a:effectLst/>
                        </a:rPr>
                        <a:t>(x)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指数函数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61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6941" marR="16941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ACAF3B-F174-45D1-8690-719BD25E2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repeat </a:t>
            </a:r>
            <a:r>
              <a:rPr lang="en-US" altLang="zh-CN" dirty="0" err="1"/>
              <a:t>expr</a:t>
            </a:r>
            <a:r>
              <a:rPr lang="zh-CN" altLang="en-US" dirty="0"/>
              <a:t>或者</a:t>
            </a:r>
            <a:r>
              <a:rPr lang="en-US" altLang="zh-CN" dirty="0"/>
              <a:t>repeat {if(</a:t>
            </a:r>
            <a:r>
              <a:rPr lang="en-US" altLang="zh-CN" dirty="0" err="1"/>
              <a:t>cond</a:t>
            </a:r>
            <a:r>
              <a:rPr lang="en-US" altLang="zh-CN" dirty="0"/>
              <a:t>){break}}</a:t>
            </a:r>
          </a:p>
          <a:p>
            <a:pPr>
              <a:defRPr/>
            </a:pPr>
            <a:r>
              <a:rPr lang="en-US" altLang="zh-CN" dirty="0"/>
              <a:t>repeat</a:t>
            </a:r>
            <a:r>
              <a:rPr lang="zh-CN" altLang="en-US" dirty="0"/>
              <a:t>是无限循环语句，并且会在达到循环条件后，使用</a:t>
            </a:r>
            <a:r>
              <a:rPr lang="en-US" altLang="zh-CN" dirty="0"/>
              <a:t>break</a:t>
            </a:r>
            <a:r>
              <a:rPr lang="zh-CN" altLang="en-US" dirty="0"/>
              <a:t>语句直接跳出循环。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39939" name="标题 2">
            <a:extLst>
              <a:ext uri="{FF2B5EF4-FFF2-40B4-BE49-F238E27FC236}">
                <a16:creationId xmlns:a16="http://schemas.microsoft.com/office/drawing/2014/main" id="{EF4C5715-6D55-46B2-BCEF-7D7F92E1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repeat-break</a:t>
            </a:r>
            <a:r>
              <a:rPr lang="zh-CN" altLang="en-US"/>
              <a:t>循环语句</a:t>
            </a:r>
          </a:p>
        </p:txBody>
      </p:sp>
      <p:sp>
        <p:nvSpPr>
          <p:cNvPr id="39940" name="内容占位符 3">
            <a:extLst>
              <a:ext uri="{FF2B5EF4-FFF2-40B4-BE49-F238E27FC236}">
                <a16:creationId xmlns:a16="http://schemas.microsoft.com/office/drawing/2014/main" id="{978ED6F2-755F-4ED6-89F2-000807A81C9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endParaRPr lang="en-US" altLang="zh-CN"/>
          </a:p>
          <a:p>
            <a:r>
              <a:t>使用格式如下。</a:t>
            </a:r>
          </a:p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>
            <a:extLst>
              <a:ext uri="{FF2B5EF4-FFF2-40B4-BE49-F238E27FC236}">
                <a16:creationId xmlns:a16="http://schemas.microsoft.com/office/drawing/2014/main" id="{B207C3CB-6642-40FF-82E6-6D8BC0E9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573213"/>
            <a:ext cx="11107737" cy="4583112"/>
          </a:xfrm>
        </p:spPr>
        <p:txBody>
          <a:bodyPr/>
          <a:lstStyle/>
          <a:p>
            <a:pPr marL="361950" indent="-361950"/>
            <a:r>
              <a:rPr lang="en-US" altLang="zh-CN"/>
              <a:t>pv &lt;- c(1, 1, 2, 3, 1, 1, 15, 7, 18)</a:t>
            </a:r>
          </a:p>
          <a:p>
            <a:pPr marL="361950" indent="-361950"/>
            <a:r>
              <a:rPr lang="en-US" altLang="zh-CN"/>
              <a:t>i &lt;- 1</a:t>
            </a:r>
          </a:p>
          <a:p>
            <a:pPr marL="361950" indent="-361950"/>
            <a:r>
              <a:rPr lang="en-US" altLang="zh-CN"/>
              <a:t>result &lt;- ""</a:t>
            </a:r>
          </a:p>
          <a:p>
            <a:pPr marL="361950" indent="-361950"/>
            <a:r>
              <a:rPr lang="en-US" altLang="zh-CN"/>
              <a:t>repeat {</a:t>
            </a:r>
          </a:p>
          <a:p>
            <a:pPr marL="361950" indent="-361950"/>
            <a:r>
              <a:rPr lang="en-US" altLang="zh-CN"/>
              <a:t>  if (i &gt; length(pv)) {  # </a:t>
            </a:r>
            <a:r>
              <a:rPr lang="zh-CN" altLang="en-US"/>
              <a:t>设置循环结束时的跳出语句</a:t>
            </a:r>
          </a:p>
          <a:p>
            <a:pPr marL="361950" indent="-361950"/>
            <a:r>
              <a:rPr lang="zh-CN" altLang="en-US"/>
              <a:t>    </a:t>
            </a:r>
            <a:r>
              <a:rPr lang="en-US" altLang="zh-CN"/>
              <a:t>break</a:t>
            </a:r>
          </a:p>
          <a:p>
            <a:pPr marL="361950" indent="-361950"/>
            <a:r>
              <a:rPr lang="en-US" altLang="zh-CN"/>
              <a:t>}</a:t>
            </a:r>
          </a:p>
          <a:p>
            <a:pPr marL="361950" indent="-361950"/>
            <a:r>
              <a:rPr lang="en-US" altLang="zh-CN"/>
              <a:t>  if (pv[i] &lt;= 5) {</a:t>
            </a:r>
          </a:p>
          <a:p>
            <a:pPr marL="361950" indent="-361950"/>
            <a:r>
              <a:rPr lang="en-US" altLang="zh-CN"/>
              <a:t>    result[i] &lt;- "</a:t>
            </a:r>
            <a:r>
              <a:rPr lang="zh-CN" altLang="en-US"/>
              <a:t>初级用户</a:t>
            </a:r>
            <a:r>
              <a:rPr lang="en-US" altLang="zh-CN"/>
              <a:t>";  # </a:t>
            </a:r>
            <a:r>
              <a:rPr lang="zh-CN" altLang="en-US"/>
              <a:t>单击数小于等于</a:t>
            </a:r>
            <a:r>
              <a:rPr lang="en-US" altLang="zh-CN"/>
              <a:t>5</a:t>
            </a:r>
            <a:r>
              <a:rPr lang="zh-CN" altLang="en-US"/>
              <a:t>的用户为“初级用户”</a:t>
            </a:r>
          </a:p>
          <a:p>
            <a:pPr marL="361950" indent="-361950"/>
            <a:r>
              <a:rPr lang="zh-CN" altLang="en-US"/>
              <a:t>  </a:t>
            </a:r>
            <a:r>
              <a:rPr lang="en-US" altLang="zh-CN"/>
              <a:t>}</a:t>
            </a:r>
            <a:endParaRPr lang="en-US" altLang="zh-CN" sz="1600"/>
          </a:p>
          <a:p>
            <a:pPr marL="361950" indent="-361950"/>
            <a:endParaRPr lang="zh-CN" altLang="en-US"/>
          </a:p>
        </p:txBody>
      </p:sp>
      <p:sp>
        <p:nvSpPr>
          <p:cNvPr id="40963" name="标题 2">
            <a:extLst>
              <a:ext uri="{FF2B5EF4-FFF2-40B4-BE49-F238E27FC236}">
                <a16:creationId xmlns:a16="http://schemas.microsoft.com/office/drawing/2014/main" id="{E4A5F2CC-6018-405F-9958-26B9519F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repeat-break</a:t>
            </a:r>
            <a:r>
              <a:rPr lang="zh-CN" altLang="en-US"/>
              <a:t>循环语句</a:t>
            </a:r>
          </a:p>
        </p:txBody>
      </p:sp>
      <p:sp>
        <p:nvSpPr>
          <p:cNvPr id="40964" name="内容占位符 3">
            <a:extLst>
              <a:ext uri="{FF2B5EF4-FFF2-40B4-BE49-F238E27FC236}">
                <a16:creationId xmlns:a16="http://schemas.microsoft.com/office/drawing/2014/main" id="{31185AD8-F537-4832-8C25-6335C43B77A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endParaRPr lang="en-US" altLang="zh-CN"/>
          </a:p>
          <a:p>
            <a:r>
              <a:t>示例：</a:t>
            </a:r>
            <a:r>
              <a:rPr lang="en-US" altLang="zh-CN"/>
              <a:t># </a:t>
            </a:r>
            <a:r>
              <a:t>根据用户的单击数将用户分为“初级用户”，“中级用户”和“高级用户”</a:t>
            </a:r>
          </a:p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>
            <a:extLst>
              <a:ext uri="{FF2B5EF4-FFF2-40B4-BE49-F238E27FC236}">
                <a16:creationId xmlns:a16="http://schemas.microsoft.com/office/drawing/2014/main" id="{DF19A781-2FBF-4B89-9863-66A97078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38637"/>
          </a:xfrm>
        </p:spPr>
        <p:txBody>
          <a:bodyPr/>
          <a:lstStyle/>
          <a:p>
            <a:pPr marL="361950" indent="-361950"/>
            <a:r>
              <a:rPr lang="en-US" altLang="zh-CN"/>
              <a:t>else if (pv[i] &lt;= 15) {</a:t>
            </a:r>
          </a:p>
          <a:p>
            <a:pPr marL="361950" indent="-361950"/>
            <a:r>
              <a:rPr lang="en-US" altLang="zh-CN"/>
              <a:t>    result[i] &lt;- "</a:t>
            </a:r>
            <a:r>
              <a:rPr lang="zh-CN" altLang="en-US"/>
              <a:t>中级用户</a:t>
            </a:r>
            <a:r>
              <a:rPr lang="en-US" altLang="zh-CN"/>
              <a:t>";  # </a:t>
            </a:r>
            <a:r>
              <a:rPr lang="zh-CN" altLang="en-US"/>
              <a:t>单击数大于</a:t>
            </a:r>
            <a:r>
              <a:rPr lang="en-US" altLang="zh-CN"/>
              <a:t>5</a:t>
            </a:r>
            <a:r>
              <a:rPr lang="zh-CN" altLang="en-US"/>
              <a:t>小于等于</a:t>
            </a:r>
            <a:r>
              <a:rPr lang="en-US" altLang="zh-CN"/>
              <a:t>15</a:t>
            </a:r>
            <a:r>
              <a:rPr lang="zh-CN" altLang="en-US"/>
              <a:t>的用户为“中级用户”</a:t>
            </a:r>
          </a:p>
          <a:p>
            <a:pPr marL="361950" indent="-361950"/>
            <a:r>
              <a:rPr lang="zh-CN" altLang="en-US"/>
              <a:t>  </a:t>
            </a:r>
            <a:r>
              <a:rPr lang="en-US" altLang="zh-CN"/>
              <a:t>} else {</a:t>
            </a:r>
          </a:p>
          <a:p>
            <a:pPr marL="361950" indent="-361950"/>
            <a:r>
              <a:rPr lang="en-US" altLang="zh-CN"/>
              <a:t>    result[i] &lt;- "</a:t>
            </a:r>
            <a:r>
              <a:rPr lang="zh-CN" altLang="en-US"/>
              <a:t>高级用户</a:t>
            </a:r>
            <a:r>
              <a:rPr lang="en-US" altLang="zh-CN"/>
              <a:t>";  # </a:t>
            </a:r>
            <a:r>
              <a:rPr lang="zh-CN" altLang="en-US"/>
              <a:t>单击数大于</a:t>
            </a:r>
            <a:r>
              <a:rPr lang="en-US" altLang="zh-CN"/>
              <a:t>15</a:t>
            </a:r>
            <a:r>
              <a:rPr lang="zh-CN" altLang="en-US"/>
              <a:t>的用户为“高级用户”</a:t>
            </a:r>
          </a:p>
          <a:p>
            <a:pPr marL="361950" indent="-361950"/>
            <a:r>
              <a:rPr lang="zh-CN" altLang="en-US"/>
              <a:t>  </a:t>
            </a:r>
            <a:r>
              <a:rPr lang="en-US" altLang="zh-CN"/>
              <a:t>}</a:t>
            </a:r>
          </a:p>
          <a:p>
            <a:pPr marL="361950" indent="-361950"/>
            <a:r>
              <a:rPr lang="en-US" altLang="zh-CN"/>
              <a:t>  i &lt;- i + 1</a:t>
            </a:r>
          </a:p>
          <a:p>
            <a:pPr marL="361950" indent="-361950"/>
            <a:r>
              <a:rPr lang="en-US" altLang="zh-CN"/>
              <a:t>}</a:t>
            </a:r>
          </a:p>
          <a:p>
            <a:pPr marL="361950" indent="-361950"/>
            <a:r>
              <a:rPr lang="en-US" altLang="zh-CN"/>
              <a:t>result</a:t>
            </a:r>
          </a:p>
          <a:p>
            <a:pPr marL="361950" indent="-361950"/>
            <a:endParaRPr lang="zh-CN" altLang="en-US"/>
          </a:p>
        </p:txBody>
      </p:sp>
      <p:sp>
        <p:nvSpPr>
          <p:cNvPr id="41987" name="标题 2">
            <a:extLst>
              <a:ext uri="{FF2B5EF4-FFF2-40B4-BE49-F238E27FC236}">
                <a16:creationId xmlns:a16="http://schemas.microsoft.com/office/drawing/2014/main" id="{A27C81C9-FB8C-408D-A634-E994B87D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repeat-break</a:t>
            </a:r>
            <a:r>
              <a:rPr lang="zh-CN" altLang="en-US"/>
              <a:t>循环语句</a:t>
            </a:r>
          </a:p>
        </p:txBody>
      </p:sp>
      <p:sp>
        <p:nvSpPr>
          <p:cNvPr id="41988" name="内容占位符 3">
            <a:extLst>
              <a:ext uri="{FF2B5EF4-FFF2-40B4-BE49-F238E27FC236}">
                <a16:creationId xmlns:a16="http://schemas.microsoft.com/office/drawing/2014/main" id="{D7D3A2D8-7C97-4AFF-A2E3-EB126634AD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接上一页代码（花括号后面）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>
            <a:extLst>
              <a:ext uri="{FF2B5EF4-FFF2-40B4-BE49-F238E27FC236}">
                <a16:creationId xmlns:a16="http://schemas.microsoft.com/office/drawing/2014/main" id="{77ADD843-0017-4F64-863B-E214BC93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533525"/>
            <a:ext cx="11107737" cy="4622800"/>
          </a:xfrm>
        </p:spPr>
        <p:txBody>
          <a:bodyPr/>
          <a:lstStyle/>
          <a:p>
            <a:pPr marL="361950" indent="-361950"/>
            <a:r>
              <a:rPr lang="en-US" altLang="zh-CN"/>
              <a:t># </a:t>
            </a:r>
            <a:r>
              <a:rPr lang="zh-CN" altLang="en-US"/>
              <a:t>输出结果如下</a:t>
            </a:r>
          </a:p>
          <a:p>
            <a:pPr marL="361950" indent="-361950"/>
            <a:r>
              <a:rPr lang="en-US" altLang="zh-CN"/>
              <a:t>&gt; result</a:t>
            </a:r>
          </a:p>
          <a:p>
            <a:pPr marL="361950" indent="-361950"/>
            <a:r>
              <a:rPr lang="en-US" altLang="zh-CN"/>
              <a:t>[1] "</a:t>
            </a:r>
            <a:r>
              <a:rPr lang="zh-CN" altLang="en-US"/>
              <a:t>初级用户</a:t>
            </a:r>
            <a:r>
              <a:rPr lang="en-US" altLang="zh-CN"/>
              <a:t>" "</a:t>
            </a:r>
            <a:r>
              <a:rPr lang="zh-CN" altLang="en-US"/>
              <a:t>初级用户</a:t>
            </a:r>
            <a:r>
              <a:rPr lang="en-US" altLang="zh-CN"/>
              <a:t>" "</a:t>
            </a:r>
            <a:r>
              <a:rPr lang="zh-CN" altLang="en-US"/>
              <a:t>初级用户</a:t>
            </a:r>
            <a:r>
              <a:rPr lang="en-US" altLang="zh-CN"/>
              <a:t>" "</a:t>
            </a:r>
            <a:r>
              <a:rPr lang="zh-CN" altLang="en-US"/>
              <a:t>初级用户</a:t>
            </a:r>
            <a:r>
              <a:rPr lang="en-US" altLang="zh-CN"/>
              <a:t>" "</a:t>
            </a:r>
            <a:r>
              <a:rPr lang="zh-CN" altLang="en-US"/>
              <a:t>初级用户</a:t>
            </a:r>
            <a:r>
              <a:rPr lang="en-US" altLang="zh-CN"/>
              <a:t>" "</a:t>
            </a:r>
            <a:r>
              <a:rPr lang="zh-CN" altLang="en-US"/>
              <a:t>初级用户</a:t>
            </a:r>
            <a:r>
              <a:rPr lang="en-US" altLang="zh-CN"/>
              <a:t>" "</a:t>
            </a:r>
            <a:r>
              <a:rPr lang="zh-CN" altLang="en-US"/>
              <a:t>中级用户</a:t>
            </a:r>
            <a:r>
              <a:rPr lang="en-US" altLang="zh-CN"/>
              <a:t>" "</a:t>
            </a:r>
            <a:r>
              <a:rPr lang="zh-CN" altLang="en-US"/>
              <a:t>中级用户</a:t>
            </a:r>
            <a:r>
              <a:rPr lang="en-US" altLang="zh-CN"/>
              <a:t>"</a:t>
            </a:r>
          </a:p>
          <a:p>
            <a:pPr marL="361950" indent="-361950"/>
            <a:r>
              <a:rPr lang="en-US" altLang="zh-CN"/>
              <a:t>[9] "</a:t>
            </a:r>
            <a:r>
              <a:rPr lang="zh-CN" altLang="en-US"/>
              <a:t>高级用户</a:t>
            </a:r>
            <a:r>
              <a:rPr lang="en-US" altLang="zh-CN"/>
              <a:t>"</a:t>
            </a:r>
          </a:p>
          <a:p>
            <a:pPr marL="361950" indent="-361950"/>
            <a:endParaRPr lang="zh-CN" altLang="en-US"/>
          </a:p>
        </p:txBody>
      </p:sp>
      <p:sp>
        <p:nvSpPr>
          <p:cNvPr id="43011" name="标题 2">
            <a:extLst>
              <a:ext uri="{FF2B5EF4-FFF2-40B4-BE49-F238E27FC236}">
                <a16:creationId xmlns:a16="http://schemas.microsoft.com/office/drawing/2014/main" id="{4F9E456B-E0EA-4827-8B38-A57D3DCC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repeat-break</a:t>
            </a:r>
            <a:r>
              <a:rPr lang="zh-CN" altLang="en-US"/>
              <a:t>循环语句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92E13DFA-947D-4D69-B151-01E0A8297135}"/>
              </a:ext>
            </a:extLst>
          </p:cNvPr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7E5168FB-AA13-41F0-A8D8-20A20160B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5092700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ACC491A2-F193-4E45-961B-CC3A536F2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E74B6C61-ADB3-4EA2-A912-328BA62B2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条件分支语句</a:t>
            </a:r>
          </a:p>
        </p:txBody>
      </p:sp>
      <p:sp>
        <p:nvSpPr>
          <p:cNvPr id="44042" name="标题 3">
            <a:extLst>
              <a:ext uri="{FF2B5EF4-FFF2-40B4-BE49-F238E27FC236}">
                <a16:creationId xmlns:a16="http://schemas.microsoft.com/office/drawing/2014/main" id="{7A7F1990-6CF8-4F55-8B90-68837D40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5B7A9F94-BC2D-48CE-A7CB-CD8C3A993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函数处理数据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BA67DB49-ADBE-4941-8732-DC78460D5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846E61BD-6A15-4B48-9862-4E7E32A30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循环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DDAC4D17-8FDB-4086-ACB4-9C1517D0C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CCC86D4B-BC4A-4EE8-B27B-89560EE6D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自定义函数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49727A60-D510-4AF5-B995-26096D490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139AFA-95AE-4EDF-80F3-47EE96D3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一个函数的结构大致如下所示。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myfunction</a:t>
            </a:r>
            <a:r>
              <a:rPr lang="en-US" altLang="zh-CN" dirty="0"/>
              <a:t> &lt;- function(</a:t>
            </a:r>
            <a:r>
              <a:rPr lang="en-US" altLang="zh-CN" dirty="0" err="1"/>
              <a:t>arglist</a:t>
            </a:r>
            <a:r>
              <a:rPr lang="en-US" altLang="zh-CN" dirty="0"/>
              <a:t>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statements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return(object)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r>
              <a:rPr lang="zh-CN" altLang="en-US" dirty="0"/>
              <a:t>其中，</a:t>
            </a:r>
            <a:r>
              <a:rPr lang="en-US" altLang="zh-CN" dirty="0" err="1"/>
              <a:t>myfunction</a:t>
            </a:r>
            <a:r>
              <a:rPr lang="zh-CN" altLang="en-US" dirty="0"/>
              <a:t>为函数名称，</a:t>
            </a:r>
            <a:r>
              <a:rPr lang="en-US" altLang="zh-CN" dirty="0" err="1"/>
              <a:t>arglist</a:t>
            </a:r>
            <a:r>
              <a:rPr lang="zh-CN" altLang="en-US" dirty="0"/>
              <a:t>为函数中的参数列表，大括号</a:t>
            </a:r>
            <a:r>
              <a:rPr lang="en-US" altLang="zh-CN" dirty="0"/>
              <a:t>{}</a:t>
            </a:r>
            <a:r>
              <a:rPr lang="zh-CN" altLang="en-US" dirty="0"/>
              <a:t>内的语句为函数体，函数参数是在函数体内部将要处理的值，函数中的对象只在函数内部使用。</a:t>
            </a:r>
          </a:p>
        </p:txBody>
      </p:sp>
      <p:sp>
        <p:nvSpPr>
          <p:cNvPr id="45059" name="标题 2">
            <a:extLst>
              <a:ext uri="{FF2B5EF4-FFF2-40B4-BE49-F238E27FC236}">
                <a16:creationId xmlns:a16="http://schemas.microsoft.com/office/drawing/2014/main" id="{184636C9-8404-48F0-8019-1B2BCBC5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自定义函数</a:t>
            </a:r>
          </a:p>
        </p:txBody>
      </p:sp>
      <p:sp>
        <p:nvSpPr>
          <p:cNvPr id="45060" name="内容占位符 3">
            <a:extLst>
              <a:ext uri="{FF2B5EF4-FFF2-40B4-BE49-F238E27FC236}">
                <a16:creationId xmlns:a16="http://schemas.microsoft.com/office/drawing/2014/main" id="{82B93793-B4C8-401D-8F35-46B887AF50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/>
              <a:t>R</a:t>
            </a:r>
            <a:r>
              <a:t>语言实际上是函数的集合，用户可以使用</a:t>
            </a:r>
            <a:r>
              <a:rPr lang="en-US" altLang="zh-CN"/>
              <a:t>base</a:t>
            </a:r>
            <a:r>
              <a:t>，</a:t>
            </a:r>
            <a:r>
              <a:rPr lang="en-US" altLang="zh-CN"/>
              <a:t>stats</a:t>
            </a:r>
            <a:r>
              <a:t>等包中的基本函数，也可以编写自定义函数完成一定的功能。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>
            <a:extLst>
              <a:ext uri="{FF2B5EF4-FFF2-40B4-BE49-F238E27FC236}">
                <a16:creationId xmlns:a16="http://schemas.microsoft.com/office/drawing/2014/main" id="{C61A64D0-71FA-4808-821A-B70A7C78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361950" indent="-361950"/>
            <a:r>
              <a:rPr lang="en-US" altLang="zh-CN"/>
              <a:t>(1) </a:t>
            </a:r>
            <a:r>
              <a:rPr lang="zh-CN" altLang="en-US"/>
              <a:t>异常处理：输入的数据不能满足函数计算的要求，或者类型不符，这时应设计相应的机制提示哪个地方出现错误。</a:t>
            </a:r>
          </a:p>
          <a:p>
            <a:pPr marL="361950" indent="-361950"/>
            <a:r>
              <a:rPr lang="en-US" altLang="zh-CN"/>
              <a:t>(2) </a:t>
            </a:r>
            <a:r>
              <a:rPr lang="zh-CN" altLang="en-US"/>
              <a:t>运算过程：包括具体的运算步骤。运算过程和该函数要完成的功能有关。</a:t>
            </a:r>
          </a:p>
          <a:p>
            <a:pPr marL="361950" indent="-361950"/>
            <a:r>
              <a:rPr lang="en-US" altLang="zh-CN"/>
              <a:t>(3) </a:t>
            </a:r>
            <a:r>
              <a:rPr lang="zh-CN" altLang="en-US"/>
              <a:t>返回值：用</a:t>
            </a:r>
            <a:r>
              <a:rPr lang="en-US" altLang="zh-CN"/>
              <a:t>return</a:t>
            </a:r>
            <a:r>
              <a:rPr lang="zh-CN" altLang="en-US"/>
              <a:t>函数给出，返回对象的数据类型是任意的，从标量到列表皆可。函数在内部处理过程中，一旦遇到</a:t>
            </a:r>
            <a:r>
              <a:rPr lang="en-US" altLang="zh-CN"/>
              <a:t>return</a:t>
            </a:r>
            <a:r>
              <a:rPr lang="zh-CN" altLang="en-US"/>
              <a:t>，就会终止运行，将</a:t>
            </a:r>
            <a:r>
              <a:rPr lang="en-US" altLang="zh-CN"/>
              <a:t>return</a:t>
            </a:r>
            <a:r>
              <a:rPr lang="zh-CN" altLang="en-US"/>
              <a:t>内的数据作为函数处理的结果给出。</a:t>
            </a:r>
          </a:p>
          <a:p>
            <a:pPr marL="361950" indent="-361950"/>
            <a:endParaRPr lang="zh-CN" altLang="en-US"/>
          </a:p>
        </p:txBody>
      </p:sp>
      <p:sp>
        <p:nvSpPr>
          <p:cNvPr id="46083" name="标题 2">
            <a:extLst>
              <a:ext uri="{FF2B5EF4-FFF2-40B4-BE49-F238E27FC236}">
                <a16:creationId xmlns:a16="http://schemas.microsoft.com/office/drawing/2014/main" id="{0F1884EE-4BA4-4415-8CB5-C91A2BAF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自定义函数</a:t>
            </a:r>
          </a:p>
        </p:txBody>
      </p:sp>
      <p:sp>
        <p:nvSpPr>
          <p:cNvPr id="46084" name="内容占位符 3">
            <a:extLst>
              <a:ext uri="{FF2B5EF4-FFF2-40B4-BE49-F238E27FC236}">
                <a16:creationId xmlns:a16="http://schemas.microsoft.com/office/drawing/2014/main" id="{77243F09-4077-4DFD-9A76-7988D801036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endParaRPr lang="en-US" altLang="zh-CN"/>
          </a:p>
          <a:p>
            <a:r>
              <a:t>函数体通常包括三个部分，异常处理、运算过程和返回值。</a:t>
            </a:r>
          </a:p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E932FC11-AE98-4685-94C9-0063A357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361950" indent="-361950"/>
            <a:r>
              <a:rPr lang="en-US" altLang="zh-CN"/>
              <a:t>(1) </a:t>
            </a:r>
            <a:r>
              <a:rPr lang="zh-CN" altLang="en-US"/>
              <a:t>矩阵</a:t>
            </a:r>
            <a:r>
              <a:rPr lang="en-US" altLang="zh-CN"/>
              <a:t>C</a:t>
            </a:r>
            <a:r>
              <a:rPr lang="zh-CN" altLang="en-US"/>
              <a:t>的行数等于矩阵</a:t>
            </a:r>
            <a:r>
              <a:rPr lang="en-US" altLang="zh-CN"/>
              <a:t>A</a:t>
            </a:r>
            <a:r>
              <a:rPr lang="zh-CN" altLang="en-US"/>
              <a:t>的行数，</a:t>
            </a:r>
            <a:r>
              <a:rPr lang="en-US" altLang="zh-CN"/>
              <a:t>C</a:t>
            </a:r>
            <a:r>
              <a:rPr lang="zh-CN" altLang="en-US"/>
              <a:t>的列数等于</a:t>
            </a:r>
            <a:r>
              <a:rPr lang="en-US" altLang="zh-CN"/>
              <a:t>B</a:t>
            </a:r>
            <a:r>
              <a:rPr lang="zh-CN" altLang="en-US"/>
              <a:t>的列数。</a:t>
            </a:r>
          </a:p>
          <a:p>
            <a:pPr marL="361950" indent="-361950"/>
            <a:r>
              <a:rPr lang="en-US" altLang="zh-CN"/>
              <a:t>(2) </a:t>
            </a:r>
            <a:r>
              <a:rPr lang="zh-CN" altLang="en-US"/>
              <a:t>乘积</a:t>
            </a:r>
            <a:r>
              <a:rPr lang="en-US" altLang="zh-CN"/>
              <a:t>C</a:t>
            </a:r>
            <a:r>
              <a:rPr lang="zh-CN" altLang="en-US"/>
              <a:t>的第</a:t>
            </a:r>
            <a:r>
              <a:rPr lang="en-US" altLang="zh-CN"/>
              <a:t>m</a:t>
            </a:r>
            <a:r>
              <a:rPr lang="zh-CN" altLang="en-US"/>
              <a:t>行第</a:t>
            </a:r>
            <a:r>
              <a:rPr lang="en-US" altLang="zh-CN"/>
              <a:t>n</a:t>
            </a:r>
            <a:r>
              <a:rPr lang="zh-CN" altLang="en-US"/>
              <a:t>列的元素等于矩阵</a:t>
            </a:r>
            <a:r>
              <a:rPr lang="en-US" altLang="zh-CN"/>
              <a:t>A</a:t>
            </a:r>
            <a:r>
              <a:rPr lang="zh-CN" altLang="en-US"/>
              <a:t>的第</a:t>
            </a:r>
            <a:r>
              <a:rPr lang="en-US" altLang="zh-CN"/>
              <a:t>m</a:t>
            </a:r>
            <a:r>
              <a:rPr lang="zh-CN" altLang="en-US"/>
              <a:t>行的元素与矩阵</a:t>
            </a:r>
            <a:r>
              <a:rPr lang="en-US" altLang="zh-CN"/>
              <a:t>B</a:t>
            </a:r>
            <a:r>
              <a:rPr lang="zh-CN" altLang="en-US"/>
              <a:t>的第</a:t>
            </a:r>
            <a:r>
              <a:rPr lang="en-US" altLang="zh-CN"/>
              <a:t>n</a:t>
            </a:r>
            <a:r>
              <a:rPr lang="zh-CN" altLang="en-US"/>
              <a:t>列对应元素乘积之和。</a:t>
            </a:r>
          </a:p>
          <a:p>
            <a:pPr marL="361950" indent="-361950"/>
            <a:endParaRPr lang="zh-CN" altLang="en-US"/>
          </a:p>
        </p:txBody>
      </p:sp>
      <p:sp>
        <p:nvSpPr>
          <p:cNvPr id="47107" name="标题 1">
            <a:extLst>
              <a:ext uri="{FF2B5EF4-FFF2-40B4-BE49-F238E27FC236}">
                <a16:creationId xmlns:a16="http://schemas.microsoft.com/office/drawing/2014/main" id="{8C64405F-A6F9-4DFC-AA79-75330CCE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实现两个矩阵的乘积</a:t>
            </a:r>
          </a:p>
        </p:txBody>
      </p:sp>
      <p:sp>
        <p:nvSpPr>
          <p:cNvPr id="47108" name="内容占位符 3">
            <a:extLst>
              <a:ext uri="{FF2B5EF4-FFF2-40B4-BE49-F238E27FC236}">
                <a16:creationId xmlns:a16="http://schemas.microsoft.com/office/drawing/2014/main" id="{989D0B7A-E84A-41B1-92C6-2F8FEE04F99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endParaRPr lang="en-US" altLang="zh-CN"/>
          </a:p>
          <a:p>
            <a:r>
              <a:t>矩阵的乘积只有在第一个矩阵的列数（</a:t>
            </a:r>
            <a:r>
              <a:rPr lang="en-US" altLang="zh-CN"/>
              <a:t>col</a:t>
            </a:r>
            <a:r>
              <a:t>）和第二个矩阵的行数（</a:t>
            </a:r>
            <a:r>
              <a:rPr lang="en-US" altLang="zh-CN"/>
              <a:t>row</a:t>
            </a:r>
            <a:r>
              <a:t>）相同时才有意义，这个在代码实现的时候是要特别注意的。还有以下两点就是计算的要点。</a:t>
            </a:r>
          </a:p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>
            <a:extLst>
              <a:ext uri="{FF2B5EF4-FFF2-40B4-BE49-F238E27FC236}">
                <a16:creationId xmlns:a16="http://schemas.microsoft.com/office/drawing/2014/main" id="{32D60B39-FF44-414F-BC75-0C7ED898A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627188"/>
            <a:ext cx="11107737" cy="4529137"/>
          </a:xfrm>
        </p:spPr>
        <p:txBody>
          <a:bodyPr/>
          <a:lstStyle/>
          <a:p>
            <a:pPr marL="361950" indent="-361950"/>
            <a:r>
              <a:rPr lang="en-US" altLang="zh-CN"/>
              <a:t>POM &lt;-function(x,y)</a:t>
            </a:r>
          </a:p>
          <a:p>
            <a:pPr marL="361950" indent="-361950"/>
            <a:r>
              <a:rPr lang="en-US" altLang="zh-CN"/>
              <a:t>{</a:t>
            </a:r>
          </a:p>
          <a:p>
            <a:pPr marL="361950" indent="-361950"/>
            <a:r>
              <a:rPr lang="en-US" altLang="zh-CN"/>
              <a:t>  m1 &lt;- ncol(x)</a:t>
            </a:r>
          </a:p>
          <a:p>
            <a:pPr marL="361950" indent="-361950"/>
            <a:r>
              <a:rPr lang="en-US" altLang="zh-CN"/>
              <a:t>  n &lt;- nrow(y)</a:t>
            </a:r>
          </a:p>
          <a:p>
            <a:pPr marL="361950" indent="-361950"/>
            <a:r>
              <a:rPr lang="en-US" altLang="zh-CN"/>
              <a:t>  if(m1!=n)</a:t>
            </a:r>
          </a:p>
          <a:p>
            <a:pPr marL="361950" indent="-361950"/>
            <a:r>
              <a:rPr lang="en-US" altLang="zh-CN"/>
              <a:t>  {</a:t>
            </a:r>
          </a:p>
          <a:p>
            <a:pPr marL="361950" indent="-361950"/>
            <a:r>
              <a:rPr lang="en-US" altLang="zh-CN"/>
              <a:t>    print('error dimension is not siutable')</a:t>
            </a:r>
          </a:p>
          <a:p>
            <a:pPr marL="361950" indent="-361950"/>
            <a:r>
              <a:rPr lang="en-US" altLang="zh-CN"/>
              <a:t>    return(0)</a:t>
            </a:r>
          </a:p>
          <a:p>
            <a:pPr marL="361950" indent="-361950"/>
            <a:r>
              <a:rPr lang="en-US" altLang="zh-CN"/>
              <a:t>  }</a:t>
            </a:r>
          </a:p>
          <a:p>
            <a:pPr marL="361950" indent="-361950"/>
            <a:r>
              <a:rPr lang="en-US" altLang="zh-CN"/>
              <a:t>  m &lt;- nrow(x)</a:t>
            </a:r>
          </a:p>
          <a:p>
            <a:pPr marL="361950" indent="-361950"/>
            <a:endParaRPr lang="zh-CN" altLang="en-US"/>
          </a:p>
        </p:txBody>
      </p:sp>
      <p:sp>
        <p:nvSpPr>
          <p:cNvPr id="48131" name="标题 1">
            <a:extLst>
              <a:ext uri="{FF2B5EF4-FFF2-40B4-BE49-F238E27FC236}">
                <a16:creationId xmlns:a16="http://schemas.microsoft.com/office/drawing/2014/main" id="{F2B4E418-D34E-4828-839A-03E1E78E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实现两个矩阵的乘积</a:t>
            </a:r>
          </a:p>
        </p:txBody>
      </p:sp>
      <p:sp>
        <p:nvSpPr>
          <p:cNvPr id="48132" name="内容占位符 3">
            <a:extLst>
              <a:ext uri="{FF2B5EF4-FFF2-40B4-BE49-F238E27FC236}">
                <a16:creationId xmlns:a16="http://schemas.microsoft.com/office/drawing/2014/main" id="{401E45C2-3B66-4F2F-A7D0-581C6E2E947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示例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1">
            <a:extLst>
              <a:ext uri="{FF2B5EF4-FFF2-40B4-BE49-F238E27FC236}">
                <a16:creationId xmlns:a16="http://schemas.microsoft.com/office/drawing/2014/main" id="{4EBEE12D-8542-4AA5-897F-5E1487A0A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38637"/>
          </a:xfrm>
        </p:spPr>
        <p:txBody>
          <a:bodyPr/>
          <a:lstStyle/>
          <a:p>
            <a:pPr marL="361950" indent="-361950"/>
            <a:r>
              <a:rPr lang="en-US" altLang="zh-CN"/>
              <a:t>n1 &lt;- ncol(y)</a:t>
            </a:r>
          </a:p>
          <a:p>
            <a:pPr marL="361950" indent="-361950"/>
            <a:r>
              <a:rPr lang="en-US" altLang="zh-CN"/>
              <a:t>  s &lt;-matrix(0,m,n1)</a:t>
            </a:r>
          </a:p>
          <a:p>
            <a:pPr marL="361950" indent="-361950"/>
            <a:r>
              <a:rPr lang="en-US" altLang="zh-CN"/>
              <a:t>  for(i in 1:m)</a:t>
            </a:r>
          </a:p>
          <a:p>
            <a:pPr marL="361950" indent="-361950"/>
            <a:r>
              <a:rPr lang="en-US" altLang="zh-CN"/>
              <a:t>    for(j in 1:n1)</a:t>
            </a:r>
          </a:p>
          <a:p>
            <a:pPr marL="361950" indent="-361950"/>
            <a:r>
              <a:rPr lang="en-US" altLang="zh-CN"/>
              <a:t>      s[i,j] &lt;- sum(x[i,]*y[,j])</a:t>
            </a:r>
          </a:p>
          <a:p>
            <a:pPr marL="361950" indent="-361950"/>
            <a:r>
              <a:rPr lang="en-US" altLang="zh-CN"/>
              <a:t>  return(s)</a:t>
            </a:r>
          </a:p>
          <a:p>
            <a:pPr marL="361950" indent="-361950"/>
            <a:r>
              <a:rPr lang="en-US" altLang="zh-CN"/>
              <a:t>}</a:t>
            </a:r>
          </a:p>
          <a:p>
            <a:pPr marL="361950" indent="-361950"/>
            <a:r>
              <a:rPr lang="en-US" altLang="zh-CN"/>
              <a:t>#</a:t>
            </a:r>
            <a:r>
              <a:rPr lang="zh-CN" altLang="en-US"/>
              <a:t>矩阵</a:t>
            </a:r>
            <a:r>
              <a:rPr lang="en-US" altLang="zh-CN"/>
              <a:t>s</a:t>
            </a:r>
            <a:r>
              <a:rPr lang="zh-CN" altLang="en-US"/>
              <a:t>的行数等于矩阵</a:t>
            </a:r>
            <a:r>
              <a:rPr lang="en-US" altLang="zh-CN"/>
              <a:t>x</a:t>
            </a:r>
            <a:r>
              <a:rPr lang="zh-CN" altLang="en-US"/>
              <a:t>的行数，</a:t>
            </a:r>
            <a:r>
              <a:rPr lang="en-US" altLang="zh-CN"/>
              <a:t>s</a:t>
            </a:r>
            <a:r>
              <a:rPr lang="zh-CN" altLang="en-US"/>
              <a:t>的列数等于</a:t>
            </a:r>
            <a:r>
              <a:rPr lang="en-US" altLang="zh-CN"/>
              <a:t>y</a:t>
            </a:r>
            <a:r>
              <a:rPr lang="zh-CN" altLang="en-US"/>
              <a:t>的列数。</a:t>
            </a:r>
          </a:p>
          <a:p>
            <a:pPr marL="361950" indent="-361950"/>
            <a:r>
              <a:rPr lang="en-US" altLang="zh-CN"/>
              <a:t>#</a:t>
            </a:r>
            <a:r>
              <a:rPr lang="zh-CN" altLang="en-US"/>
              <a:t>乘积</a:t>
            </a:r>
            <a:r>
              <a:rPr lang="en-US" altLang="zh-CN"/>
              <a:t>s</a:t>
            </a:r>
            <a:r>
              <a:rPr lang="zh-CN" altLang="en-US"/>
              <a:t>的第</a:t>
            </a:r>
            <a:r>
              <a:rPr lang="en-US" altLang="zh-CN"/>
              <a:t>m</a:t>
            </a:r>
            <a:r>
              <a:rPr lang="zh-CN" altLang="en-US"/>
              <a:t>行第</a:t>
            </a:r>
            <a:r>
              <a:rPr lang="en-US" altLang="zh-CN"/>
              <a:t>n</a:t>
            </a:r>
            <a:r>
              <a:rPr lang="zh-CN" altLang="en-US"/>
              <a:t>列的元素等于矩阵</a:t>
            </a:r>
            <a:r>
              <a:rPr lang="en-US" altLang="zh-CN"/>
              <a:t>x</a:t>
            </a:r>
            <a:r>
              <a:rPr lang="zh-CN" altLang="en-US"/>
              <a:t>的第</a:t>
            </a:r>
            <a:r>
              <a:rPr lang="en-US" altLang="zh-CN"/>
              <a:t>m</a:t>
            </a:r>
            <a:r>
              <a:rPr lang="zh-CN" altLang="en-US"/>
              <a:t>行的元素与矩阵</a:t>
            </a:r>
            <a:r>
              <a:rPr lang="en-US" altLang="zh-CN"/>
              <a:t>y</a:t>
            </a:r>
            <a:r>
              <a:rPr lang="zh-CN" altLang="en-US"/>
              <a:t>的第</a:t>
            </a:r>
            <a:r>
              <a:rPr lang="en-US" altLang="zh-CN"/>
              <a:t>n</a:t>
            </a:r>
            <a:r>
              <a:rPr lang="zh-CN" altLang="en-US"/>
              <a:t>列对应元素乘积之和。</a:t>
            </a:r>
          </a:p>
        </p:txBody>
      </p:sp>
      <p:sp>
        <p:nvSpPr>
          <p:cNvPr id="49155" name="标题 2">
            <a:extLst>
              <a:ext uri="{FF2B5EF4-FFF2-40B4-BE49-F238E27FC236}">
                <a16:creationId xmlns:a16="http://schemas.microsoft.com/office/drawing/2014/main" id="{64A23B6A-9F2B-4173-A425-AAA547C7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实现两个矩阵的乘积</a:t>
            </a:r>
          </a:p>
        </p:txBody>
      </p:sp>
      <p:sp>
        <p:nvSpPr>
          <p:cNvPr id="49156" name="内容占位符 3">
            <a:extLst>
              <a:ext uri="{FF2B5EF4-FFF2-40B4-BE49-F238E27FC236}">
                <a16:creationId xmlns:a16="http://schemas.microsoft.com/office/drawing/2014/main" id="{F0C23D86-808E-44AA-8491-EF0895BEE8A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接上一页代码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03C8712-9272-4377-A1BC-BD3B66D44F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33525" y="1560513"/>
          <a:ext cx="9721850" cy="4643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1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0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82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函数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8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mean(x)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平均数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8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median(x)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中位数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8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sd</a:t>
                      </a:r>
                      <a:r>
                        <a:rPr lang="en-US" sz="1800" kern="100" dirty="0">
                          <a:effectLst/>
                        </a:rPr>
                        <a:t>(x)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标准差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8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var</a:t>
                      </a:r>
                      <a:r>
                        <a:rPr lang="en-US" sz="1800" kern="100" dirty="0">
                          <a:effectLst/>
                        </a:rPr>
                        <a:t>(x)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方差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959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quantile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effectLst/>
                        </a:rPr>
                        <a:t>x,probs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求分位数。其中</a:t>
                      </a:r>
                      <a:r>
                        <a:rPr lang="en-US" sz="1800" kern="100" dirty="0">
                          <a:effectLst/>
                        </a:rPr>
                        <a:t>x</a:t>
                      </a:r>
                      <a:r>
                        <a:rPr lang="zh-CN" sz="1800" kern="100" dirty="0">
                          <a:effectLst/>
                        </a:rPr>
                        <a:t>为待求分位数的数值型向量，</a:t>
                      </a:r>
                      <a:r>
                        <a:rPr lang="en-US" sz="1800" kern="100" dirty="0" err="1">
                          <a:effectLst/>
                        </a:rPr>
                        <a:t>probs</a:t>
                      </a:r>
                      <a:r>
                        <a:rPr lang="zh-CN" sz="1800" kern="100" dirty="0">
                          <a:effectLst/>
                        </a:rPr>
                        <a:t>为一个由</a:t>
                      </a:r>
                      <a:r>
                        <a:rPr lang="en-US" sz="1800" kern="100" dirty="0">
                          <a:effectLst/>
                        </a:rPr>
                        <a:t>[0,1]</a:t>
                      </a:r>
                      <a:r>
                        <a:rPr lang="zh-CN" sz="1800" kern="100" dirty="0">
                          <a:effectLst/>
                        </a:rPr>
                        <a:t>之间的概率值组成的数值向量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8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range(x)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求值域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68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sum(x)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求和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68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min(x)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求最小值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68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max(x)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求最大值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53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352" name="标题 2">
            <a:extLst>
              <a:ext uri="{FF2B5EF4-FFF2-40B4-BE49-F238E27FC236}">
                <a16:creationId xmlns:a16="http://schemas.microsoft.com/office/drawing/2014/main" id="{D9267CC8-7793-44E0-AF16-BB63C733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数值运算函数</a:t>
            </a:r>
          </a:p>
        </p:txBody>
      </p:sp>
      <p:sp>
        <p:nvSpPr>
          <p:cNvPr id="13353" name="内容占位符 3">
            <a:extLst>
              <a:ext uri="{FF2B5EF4-FFF2-40B4-BE49-F238E27FC236}">
                <a16:creationId xmlns:a16="http://schemas.microsoft.com/office/drawing/2014/main" id="{B9C06E10-8A22-4CFD-90DF-79D984EDBD8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统计函数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1">
            <a:extLst>
              <a:ext uri="{FF2B5EF4-FFF2-40B4-BE49-F238E27FC236}">
                <a16:creationId xmlns:a16="http://schemas.microsoft.com/office/drawing/2014/main" id="{785C6C9A-0A22-4912-BB17-AA742B6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38637"/>
          </a:xfrm>
        </p:spPr>
        <p:txBody>
          <a:bodyPr/>
          <a:lstStyle/>
          <a:p>
            <a:pPr marL="361950" indent="-361950"/>
            <a:r>
              <a:rPr lang="en-US" altLang="zh-CN"/>
              <a:t>x &lt;-matrix(c(1:6),2,3,byrow = TRUE)</a:t>
            </a:r>
          </a:p>
          <a:p>
            <a:pPr marL="361950" indent="-361950"/>
            <a:r>
              <a:rPr lang="en-US" altLang="zh-CN"/>
              <a:t>y &lt;-matrix(c(1:6),3,2,byrow = FALSE)</a:t>
            </a:r>
          </a:p>
          <a:p>
            <a:pPr marL="361950" indent="-361950"/>
            <a:r>
              <a:rPr lang="en-US" altLang="zh-CN"/>
              <a:t>POM(x,y)</a:t>
            </a:r>
          </a:p>
          <a:p>
            <a:pPr marL="361950" indent="-361950"/>
            <a:r>
              <a:rPr lang="en-US" altLang="zh-CN"/>
              <a:t>#</a:t>
            </a:r>
            <a:r>
              <a:rPr lang="zh-CN" altLang="en-US"/>
              <a:t>结果如下：</a:t>
            </a:r>
          </a:p>
          <a:p>
            <a:pPr marL="361950" indent="-361950"/>
            <a:r>
              <a:rPr lang="en-US" altLang="zh-CN"/>
              <a:t>&gt; POM(x,y)</a:t>
            </a:r>
          </a:p>
          <a:p>
            <a:pPr marL="361950" indent="-361950"/>
            <a:r>
              <a:rPr lang="en-US" altLang="zh-CN"/>
              <a:t>     [,1] [,2]</a:t>
            </a:r>
          </a:p>
          <a:p>
            <a:pPr marL="361950" indent="-361950"/>
            <a:r>
              <a:rPr lang="en-US" altLang="zh-CN"/>
              <a:t>[1,]   14   32</a:t>
            </a:r>
          </a:p>
          <a:p>
            <a:pPr marL="361950" indent="-361950"/>
            <a:r>
              <a:rPr lang="en-US" altLang="zh-CN"/>
              <a:t>[2,]   32   77</a:t>
            </a:r>
          </a:p>
          <a:p>
            <a:pPr marL="361950" indent="-361950"/>
            <a:endParaRPr lang="zh-CN" altLang="en-US"/>
          </a:p>
        </p:txBody>
      </p:sp>
      <p:sp>
        <p:nvSpPr>
          <p:cNvPr id="50179" name="标题 2">
            <a:extLst>
              <a:ext uri="{FF2B5EF4-FFF2-40B4-BE49-F238E27FC236}">
                <a16:creationId xmlns:a16="http://schemas.microsoft.com/office/drawing/2014/main" id="{B08DDC4D-E7AC-49A8-A1E0-ED91DF3E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实现两个矩阵的乘积</a:t>
            </a:r>
          </a:p>
        </p:txBody>
      </p:sp>
      <p:sp>
        <p:nvSpPr>
          <p:cNvPr id="50180" name="内容占位符 3">
            <a:extLst>
              <a:ext uri="{FF2B5EF4-FFF2-40B4-BE49-F238E27FC236}">
                <a16:creationId xmlns:a16="http://schemas.microsoft.com/office/drawing/2014/main" id="{A75CDD8B-BEBB-4519-BC55-B7FAC94A1A4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结果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>
            <a:extLst>
              <a:ext uri="{FF2B5EF4-FFF2-40B4-BE49-F238E27FC236}">
                <a16:creationId xmlns:a16="http://schemas.microsoft.com/office/drawing/2014/main" id="{33E7C021-A3D0-4683-B721-1FE9BE4F61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0" y="-319088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E5C47563-ABED-4092-B55D-E08F38CCC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392113"/>
            <a:ext cx="1841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6667F4-1B2E-4D00-84FB-0C6C26FB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95" y="5661864"/>
            <a:ext cx="347593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相关的实训、课程视频等资源：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https://edu.tipdm.org</a:t>
            </a:r>
            <a:endParaRPr kumimoji="0" lang="en-US" altLang="zh-CN" sz="1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0C8B1A-66D4-4E03-B3D4-401D516C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325" y="5661864"/>
            <a:ext cx="460654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相关的培训动态：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http://www.tipdm.com/pxdt/index.jhtml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196D7CF-3C81-4026-8B0D-AB44828AE5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59113" y="1101725"/>
          <a:ext cx="6515100" cy="5121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0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0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分布名称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缩写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分布的参数名称及默认值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0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Beta</a:t>
                      </a:r>
                      <a:r>
                        <a:rPr lang="zh-CN" sz="1800" kern="100" dirty="0">
                          <a:effectLst/>
                        </a:rPr>
                        <a:t>分布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beta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shape1,shape2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0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8100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Logistic</a:t>
                      </a:r>
                      <a:r>
                        <a:rPr lang="zh-CN" sz="1800" kern="100" dirty="0">
                          <a:effectLst/>
                        </a:rPr>
                        <a:t>分布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logis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location=0,scale=1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20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二项分布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binom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size,prob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20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多项分布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multinom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size,prob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20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柯西分布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cauchy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location=0,scale=1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20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负二项分布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nbinom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size,prob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402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（非中心）卡方分布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chisq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df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20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正态分布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norm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mean=0,sd=1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20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指数分布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exp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rate=1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20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81000" algn="l"/>
                        </a:tabLst>
                      </a:pPr>
                      <a:r>
                        <a:rPr lang="zh-CN" sz="1800" kern="100">
                          <a:effectLst/>
                        </a:rPr>
                        <a:t>泊松分布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pois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lambda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20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</a:t>
                      </a:r>
                      <a:r>
                        <a:rPr lang="zh-CN" sz="1800" kern="100" dirty="0">
                          <a:effectLst/>
                        </a:rPr>
                        <a:t>分布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df1,df2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96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396" name="标题 2">
            <a:extLst>
              <a:ext uri="{FF2B5EF4-FFF2-40B4-BE49-F238E27FC236}">
                <a16:creationId xmlns:a16="http://schemas.microsoft.com/office/drawing/2014/main" id="{22028837-BD97-4AE1-AD8E-C935A4DA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数值运算函数</a:t>
            </a:r>
          </a:p>
        </p:txBody>
      </p:sp>
      <p:sp>
        <p:nvSpPr>
          <p:cNvPr id="14397" name="内容占位符 3">
            <a:extLst>
              <a:ext uri="{FF2B5EF4-FFF2-40B4-BE49-F238E27FC236}">
                <a16:creationId xmlns:a16="http://schemas.microsoft.com/office/drawing/2014/main" id="{16F1FB2C-C038-43E8-AF8F-4F49618234D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概率函数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F3827D1-013F-4B08-93B3-D923FB1A1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</a:t>
            </a:r>
            <a:r>
              <a:rPr lang="en-US" altLang="zh-CN" dirty="0"/>
              <a:t>R</a:t>
            </a:r>
            <a:r>
              <a:rPr lang="zh-CN" altLang="en-US" dirty="0"/>
              <a:t>语言中，常用的概率函数有密度函数，分布函数，分位数函数和生成随机数函数。这些函数的用法都是以函数结合分布的形式来引用的，比如正态分布密度函数</a:t>
            </a:r>
            <a:r>
              <a:rPr lang="en-US" altLang="zh-CN" dirty="0" err="1"/>
              <a:t>dnorm</a:t>
            </a:r>
            <a:r>
              <a:rPr lang="en-US" altLang="zh-CN" dirty="0"/>
              <a:t>()</a:t>
            </a:r>
            <a:r>
              <a:rPr lang="zh-CN" altLang="en-US" dirty="0"/>
              <a:t>，其中</a:t>
            </a:r>
            <a:r>
              <a:rPr lang="en-US" altLang="zh-CN" dirty="0"/>
              <a:t>d</a:t>
            </a:r>
            <a:r>
              <a:rPr lang="zh-CN" altLang="en-US" dirty="0"/>
              <a:t>表示密度函数，</a:t>
            </a:r>
            <a:r>
              <a:rPr lang="en-US" altLang="zh-CN" dirty="0"/>
              <a:t>norm</a:t>
            </a:r>
            <a:r>
              <a:rPr lang="zh-CN" altLang="en-US" dirty="0"/>
              <a:t>表示正态分布。这四种概率函数的写法如下：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d = </a:t>
            </a:r>
            <a:r>
              <a:rPr lang="zh-CN" altLang="en-US" dirty="0"/>
              <a:t>密度函数（</a:t>
            </a:r>
            <a:r>
              <a:rPr lang="en-US" altLang="zh-CN" dirty="0"/>
              <a:t>density</a:t>
            </a:r>
            <a:r>
              <a:rPr lang="zh-CN" altLang="en-US" dirty="0"/>
              <a:t>）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p = </a:t>
            </a:r>
            <a:r>
              <a:rPr lang="zh-CN" altLang="en-US" dirty="0"/>
              <a:t>分布函数（</a:t>
            </a:r>
            <a:r>
              <a:rPr lang="en-US" altLang="zh-CN" dirty="0"/>
              <a:t>distribution function</a:t>
            </a:r>
            <a:r>
              <a:rPr lang="zh-CN" altLang="en-US" dirty="0"/>
              <a:t>）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q = </a:t>
            </a:r>
            <a:r>
              <a:rPr lang="zh-CN" altLang="en-US" dirty="0"/>
              <a:t>分位数函数（</a:t>
            </a:r>
            <a:r>
              <a:rPr lang="en-US" altLang="zh-CN" dirty="0" err="1"/>
              <a:t>quantile</a:t>
            </a:r>
            <a:r>
              <a:rPr lang="en-US" altLang="zh-CN" dirty="0"/>
              <a:t> function</a:t>
            </a:r>
            <a:r>
              <a:rPr lang="zh-CN" altLang="en-US" dirty="0"/>
              <a:t>）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	 </a:t>
            </a:r>
            <a:r>
              <a:rPr lang="en-US" altLang="zh-CN" dirty="0"/>
              <a:t>r = </a:t>
            </a:r>
            <a:r>
              <a:rPr lang="zh-CN" altLang="en-US" dirty="0"/>
              <a:t>生成随机数（随机偏差）</a:t>
            </a:r>
          </a:p>
          <a:p>
            <a:pPr>
              <a:defRPr/>
            </a:pPr>
            <a:r>
              <a:rPr lang="zh-CN" altLang="en-US" dirty="0"/>
              <a:t>需要注意的是，生成随机数的函数格式为：</a:t>
            </a:r>
            <a:r>
              <a:rPr lang="en-US" altLang="zh-CN" dirty="0" err="1"/>
              <a:t>rfunc</a:t>
            </a:r>
            <a:r>
              <a:rPr lang="en-US" altLang="zh-CN" dirty="0"/>
              <a:t>(n,p1,p2,...)</a:t>
            </a:r>
          </a:p>
          <a:p>
            <a:pPr>
              <a:defRPr/>
            </a:pPr>
            <a:r>
              <a:rPr lang="zh-CN" altLang="en-US" dirty="0"/>
              <a:t>其中</a:t>
            </a:r>
            <a:r>
              <a:rPr lang="en-US" altLang="zh-CN" dirty="0" err="1"/>
              <a:t>func</a:t>
            </a:r>
            <a:r>
              <a:rPr lang="zh-CN" altLang="en-US" dirty="0"/>
              <a:t>指概率分布函数，</a:t>
            </a:r>
            <a:r>
              <a:rPr lang="en-US" altLang="zh-CN" dirty="0"/>
              <a:t>n</a:t>
            </a:r>
            <a:r>
              <a:rPr lang="zh-CN" altLang="en-US" dirty="0"/>
              <a:t>为生成数据的个数，</a:t>
            </a:r>
            <a:r>
              <a:rPr lang="en-US" altLang="zh-CN" dirty="0"/>
              <a:t>p1, p2, . . . </a:t>
            </a:r>
            <a:r>
              <a:rPr lang="zh-CN" altLang="en-US" dirty="0"/>
              <a:t>是分布的参数数值。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5363" name="标题 2">
            <a:extLst>
              <a:ext uri="{FF2B5EF4-FFF2-40B4-BE49-F238E27FC236}">
                <a16:creationId xmlns:a16="http://schemas.microsoft.com/office/drawing/2014/main" id="{7A75152A-6D25-4649-89F4-8BDBEB29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数值运算函数</a:t>
            </a:r>
          </a:p>
        </p:txBody>
      </p:sp>
      <p:sp>
        <p:nvSpPr>
          <p:cNvPr id="15364" name="内容占位符 3">
            <a:extLst>
              <a:ext uri="{FF2B5EF4-FFF2-40B4-BE49-F238E27FC236}">
                <a16:creationId xmlns:a16="http://schemas.microsoft.com/office/drawing/2014/main" id="{22B3E419-EFE8-41D4-B8CC-BAA9C941037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endParaRPr lang="en-US" altLang="zh-CN"/>
          </a:p>
          <a:p>
            <a:r>
              <a:t>概率函数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>
            <a:extLst>
              <a:ext uri="{FF2B5EF4-FFF2-40B4-BE49-F238E27FC236}">
                <a16:creationId xmlns:a16="http://schemas.microsoft.com/office/drawing/2014/main" id="{9BA03741-38AD-4722-97B5-54D259C35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107737" cy="4370387"/>
          </a:xfrm>
        </p:spPr>
        <p:txBody>
          <a:bodyPr/>
          <a:lstStyle/>
          <a:p>
            <a:pPr marL="361950" indent="-361950"/>
            <a:r>
              <a:rPr lang="en-US" altLang="zh-CN"/>
              <a:t>apply(x, MARGIN, FUN, …)  #</a:t>
            </a:r>
            <a:r>
              <a:rPr lang="zh-CN" altLang="en-US"/>
              <a:t>把</a:t>
            </a:r>
            <a:r>
              <a:rPr lang="en-US" altLang="zh-CN"/>
              <a:t>FUN</a:t>
            </a:r>
            <a:r>
              <a:rPr lang="zh-CN" altLang="en-US"/>
              <a:t>函数运用到</a:t>
            </a:r>
            <a:r>
              <a:rPr lang="en-US" altLang="zh-CN"/>
              <a:t>x</a:t>
            </a:r>
            <a:r>
              <a:rPr lang="zh-CN" altLang="en-US"/>
              <a:t>数据的第</a:t>
            </a:r>
            <a:r>
              <a:rPr lang="en-US" altLang="zh-CN"/>
              <a:t>MARGIN</a:t>
            </a:r>
            <a:r>
              <a:rPr lang="zh-CN" altLang="en-US"/>
              <a:t>维度上</a:t>
            </a:r>
          </a:p>
          <a:p>
            <a:pPr marL="361950" indent="-361950"/>
            <a:r>
              <a:rPr lang="en-US" altLang="zh-CN"/>
              <a:t>lapply(x, FUN, …)  #</a:t>
            </a:r>
            <a:r>
              <a:rPr lang="zh-CN" altLang="en-US"/>
              <a:t>把函数</a:t>
            </a:r>
            <a:r>
              <a:rPr lang="en-US" altLang="zh-CN"/>
              <a:t>FUN</a:t>
            </a:r>
            <a:r>
              <a:rPr lang="zh-CN" altLang="en-US"/>
              <a:t>运用到列表的每一个元素</a:t>
            </a:r>
          </a:p>
          <a:p>
            <a:pPr marL="361950" indent="-361950"/>
            <a:r>
              <a:rPr lang="en-US" altLang="zh-CN"/>
              <a:t>tapply(x, INDEX, FUN=NULL, …, simplify=TRUE) #</a:t>
            </a:r>
            <a:r>
              <a:rPr lang="zh-CN" altLang="en-US"/>
              <a:t>把</a:t>
            </a:r>
            <a:r>
              <a:rPr lang="en-US" altLang="zh-CN"/>
              <a:t>FUN</a:t>
            </a:r>
            <a:r>
              <a:rPr lang="zh-CN" altLang="en-US"/>
              <a:t>函数根据</a:t>
            </a:r>
            <a:r>
              <a:rPr lang="en-US" altLang="zh-CN"/>
              <a:t>INDEX</a:t>
            </a:r>
            <a:r>
              <a:rPr lang="zh-CN" altLang="en-US"/>
              <a:t>索引应用到</a:t>
            </a:r>
            <a:r>
              <a:rPr lang="en-US" altLang="zh-CN"/>
              <a:t>x</a:t>
            </a:r>
            <a:r>
              <a:rPr lang="zh-CN" altLang="en-US"/>
              <a:t>数据</a:t>
            </a:r>
          </a:p>
          <a:p>
            <a:pPr marL="361950" indent="-361950"/>
            <a:r>
              <a:rPr lang="en-US" altLang="zh-CN"/>
              <a:t>sapply(x, FUN, …, simplify=TRUE, USE.NAMES=TRUE) </a:t>
            </a:r>
          </a:p>
          <a:p>
            <a:pPr marL="361950" indent="-361950"/>
            <a:r>
              <a:rPr lang="en-US" altLang="zh-CN"/>
              <a:t> #</a:t>
            </a:r>
            <a:r>
              <a:rPr lang="zh-CN" altLang="en-US"/>
              <a:t>是</a:t>
            </a:r>
            <a:r>
              <a:rPr lang="en-US" altLang="zh-CN"/>
              <a:t>lapply</a:t>
            </a:r>
            <a:r>
              <a:rPr lang="zh-CN" altLang="en-US"/>
              <a:t>函数更加友好的版本，可以使用</a:t>
            </a:r>
            <a:r>
              <a:rPr lang="en-US" altLang="zh-CN"/>
              <a:t>simplify</a:t>
            </a:r>
            <a:r>
              <a:rPr lang="zh-CN" altLang="en-US"/>
              <a:t>参数来调整输出的数据格式</a:t>
            </a:r>
          </a:p>
          <a:p>
            <a:pPr marL="361950" indent="-361950"/>
            <a:r>
              <a:rPr lang="en-US" altLang="zh-CN"/>
              <a:t>vapply(x, FUN, FUN.VALUE, …, USE.NAMES=TRUE) </a:t>
            </a:r>
          </a:p>
          <a:p>
            <a:pPr marL="361950" indent="-361950"/>
            <a:r>
              <a:rPr lang="en-US" altLang="zh-CN"/>
              <a:t>#</a:t>
            </a:r>
            <a:r>
              <a:rPr lang="zh-CN" altLang="en-US"/>
              <a:t>类似于</a:t>
            </a:r>
            <a:r>
              <a:rPr lang="en-US" altLang="zh-CN"/>
              <a:t>sapply</a:t>
            </a:r>
            <a:r>
              <a:rPr lang="zh-CN" altLang="en-US"/>
              <a:t>，但是返回值只能按照预先制定的方式输出</a:t>
            </a:r>
          </a:p>
          <a:p>
            <a:pPr marL="361950" indent="-361950"/>
            <a:r>
              <a:rPr lang="en-US" altLang="zh-CN"/>
              <a:t>mapply(FUN, …, MoreArgs = NULL, SIMPLIFY = TRUE, USE.NAMES = TRUE) #</a:t>
            </a:r>
            <a:r>
              <a:rPr lang="zh-CN" altLang="en-US"/>
              <a:t>运用于多变量情况</a:t>
            </a:r>
          </a:p>
          <a:p>
            <a:pPr marL="361950" indent="-361950"/>
            <a:endParaRPr lang="zh-CN" altLang="en-US"/>
          </a:p>
        </p:txBody>
      </p:sp>
      <p:sp>
        <p:nvSpPr>
          <p:cNvPr id="16387" name="标题 2">
            <a:extLst>
              <a:ext uri="{FF2B5EF4-FFF2-40B4-BE49-F238E27FC236}">
                <a16:creationId xmlns:a16="http://schemas.microsoft.com/office/drawing/2014/main" id="{10D401A4-EA6D-40F6-8F35-C60B2B0E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apply</a:t>
            </a:r>
            <a:r>
              <a:rPr lang="zh-CN" altLang="en-US"/>
              <a:t>家族</a:t>
            </a:r>
          </a:p>
        </p:txBody>
      </p:sp>
      <p:sp>
        <p:nvSpPr>
          <p:cNvPr id="16388" name="内容占位符 3">
            <a:extLst>
              <a:ext uri="{FF2B5EF4-FFF2-40B4-BE49-F238E27FC236}">
                <a16:creationId xmlns:a16="http://schemas.microsoft.com/office/drawing/2014/main" id="{83232571-D758-4B48-98BB-0B8C758E494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apply</a:t>
            </a:r>
            <a:r>
              <a:t>包括</a:t>
            </a:r>
            <a:r>
              <a:rPr lang="en-US" altLang="zh-CN"/>
              <a:t>apply</a:t>
            </a:r>
            <a:r>
              <a:t>、</a:t>
            </a:r>
            <a:r>
              <a:rPr lang="en-US" altLang="zh-CN"/>
              <a:t>lapply</a:t>
            </a:r>
            <a:r>
              <a:t>、</a:t>
            </a:r>
            <a:r>
              <a:rPr lang="en-US" altLang="zh-CN"/>
              <a:t>tapply</a:t>
            </a:r>
            <a:r>
              <a:t>、</a:t>
            </a:r>
            <a:r>
              <a:rPr lang="en-US" altLang="zh-CN"/>
              <a:t>sapply</a:t>
            </a:r>
            <a:r>
              <a:t>、</a:t>
            </a:r>
            <a:r>
              <a:rPr lang="en-US" altLang="zh-CN"/>
              <a:t>vapply</a:t>
            </a:r>
            <a:r>
              <a:t>、</a:t>
            </a:r>
            <a:r>
              <a:rPr lang="en-US" altLang="zh-CN"/>
              <a:t>mapply</a:t>
            </a:r>
            <a:r>
              <a:t>等几个函数，这些函数都能够把函数按照某种方式运用于数据。这些函数的使用方法为：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>
            <a:extLst>
              <a:ext uri="{FF2B5EF4-FFF2-40B4-BE49-F238E27FC236}">
                <a16:creationId xmlns:a16="http://schemas.microsoft.com/office/drawing/2014/main" id="{AE284F96-6B28-42A6-B8A4-65ADE20E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411288"/>
            <a:ext cx="11107737" cy="4700587"/>
          </a:xfrm>
        </p:spPr>
        <p:txBody>
          <a:bodyPr/>
          <a:lstStyle/>
          <a:p>
            <a:pPr marL="361950" indent="-361950"/>
            <a:r>
              <a:rPr lang="zh-CN" altLang="en-US"/>
              <a:t>其中，</a:t>
            </a:r>
          </a:p>
          <a:p>
            <a:pPr marL="361950" indent="-361950"/>
            <a:r>
              <a:rPr lang="en-US" altLang="zh-CN"/>
              <a:t>x</a:t>
            </a:r>
            <a:r>
              <a:rPr lang="zh-CN" altLang="en-US"/>
              <a:t>表示需要处理的数据；</a:t>
            </a:r>
          </a:p>
          <a:p>
            <a:pPr marL="361950" indent="-361950"/>
            <a:r>
              <a:rPr lang="en-US" altLang="zh-CN"/>
              <a:t>MARGIN</a:t>
            </a:r>
            <a:r>
              <a:rPr lang="zh-CN" altLang="en-US"/>
              <a:t>表示对哪个维度使用函数；</a:t>
            </a:r>
          </a:p>
          <a:p>
            <a:pPr marL="361950" indent="-361950"/>
            <a:r>
              <a:rPr lang="en-US" altLang="zh-CN"/>
              <a:t>INDEX</a:t>
            </a:r>
            <a:r>
              <a:rPr lang="zh-CN" altLang="en-US"/>
              <a:t>是一系列因子，和</a:t>
            </a:r>
            <a:r>
              <a:rPr lang="en-US" altLang="zh-CN"/>
              <a:t>x</a:t>
            </a:r>
            <a:r>
              <a:rPr lang="zh-CN" altLang="en-US"/>
              <a:t>的长度是一样的，表示处理数据时的索引；</a:t>
            </a:r>
          </a:p>
          <a:p>
            <a:pPr marL="361950" indent="-361950"/>
            <a:r>
              <a:rPr lang="en-US" altLang="zh-CN"/>
              <a:t>FUN</a:t>
            </a:r>
            <a:r>
              <a:rPr lang="zh-CN" altLang="en-US"/>
              <a:t>是指所使用的函数，可以是自定义的函数，也可以是</a:t>
            </a:r>
            <a:r>
              <a:rPr lang="en-US" altLang="zh-CN"/>
              <a:t>R</a:t>
            </a:r>
            <a:r>
              <a:rPr lang="zh-CN" altLang="en-US"/>
              <a:t>自带的函数；</a:t>
            </a:r>
          </a:p>
          <a:p>
            <a:pPr marL="361950" indent="-361950"/>
            <a:r>
              <a:rPr lang="en-US" altLang="zh-CN"/>
              <a:t>simplify</a:t>
            </a:r>
            <a:r>
              <a:rPr lang="zh-CN" altLang="en-US"/>
              <a:t>表示对输出的数据的简化；</a:t>
            </a:r>
          </a:p>
          <a:p>
            <a:pPr marL="361950" indent="-361950"/>
            <a:r>
              <a:rPr lang="zh-CN" altLang="en-US"/>
              <a:t>”</a:t>
            </a:r>
            <a:r>
              <a:rPr lang="en-US" altLang="zh-CN"/>
              <a:t>… ”</a:t>
            </a:r>
            <a:r>
              <a:rPr lang="zh-CN" altLang="en-US"/>
              <a:t>表示</a:t>
            </a:r>
            <a:r>
              <a:rPr lang="en-US" altLang="zh-CN"/>
              <a:t>FUN</a:t>
            </a:r>
            <a:r>
              <a:rPr lang="zh-CN" altLang="en-US"/>
              <a:t>函数的一些参数。</a:t>
            </a:r>
          </a:p>
          <a:p>
            <a:pPr marL="361950" indent="-361950"/>
            <a:endParaRPr lang="zh-CN" altLang="en-US"/>
          </a:p>
        </p:txBody>
      </p:sp>
      <p:sp>
        <p:nvSpPr>
          <p:cNvPr id="17411" name="标题 2">
            <a:extLst>
              <a:ext uri="{FF2B5EF4-FFF2-40B4-BE49-F238E27FC236}">
                <a16:creationId xmlns:a16="http://schemas.microsoft.com/office/drawing/2014/main" id="{0B82C282-EE6F-4C52-B00D-EC30E574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apply</a:t>
            </a:r>
            <a:r>
              <a:rPr lang="zh-CN" altLang="en-US"/>
              <a:t>家族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>
            <a:extLst>
              <a:ext uri="{FF2B5EF4-FFF2-40B4-BE49-F238E27FC236}">
                <a16:creationId xmlns:a16="http://schemas.microsoft.com/office/drawing/2014/main" id="{9B39297F-70AB-4AA9-9B2C-7B1133BA4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69988"/>
            <a:ext cx="11107737" cy="4986337"/>
          </a:xfrm>
        </p:spPr>
        <p:txBody>
          <a:bodyPr/>
          <a:lstStyle/>
          <a:p>
            <a:pPr marL="361950" indent="-361950"/>
            <a:r>
              <a:rPr lang="en-US" altLang="zh-CN"/>
              <a:t># </a:t>
            </a:r>
            <a:r>
              <a:rPr lang="zh-CN" altLang="en-US"/>
              <a:t>使用</a:t>
            </a:r>
            <a:r>
              <a:rPr lang="en-US" altLang="zh-CN"/>
              <a:t>apply</a:t>
            </a:r>
            <a:r>
              <a:rPr lang="zh-CN" altLang="en-US"/>
              <a:t>函数计算矩阵的均值</a:t>
            </a:r>
          </a:p>
          <a:p>
            <a:pPr marL="361950" indent="-361950"/>
            <a:r>
              <a:rPr lang="en-US" altLang="zh-CN"/>
              <a:t>x &lt;- matrix(1:20, ncol = 4)</a:t>
            </a:r>
          </a:p>
          <a:p>
            <a:pPr marL="361950" indent="-361950"/>
            <a:r>
              <a:rPr lang="en-US" altLang="zh-CN"/>
              <a:t>apply(x, 1, mean)  # </a:t>
            </a:r>
            <a:r>
              <a:rPr lang="zh-CN" altLang="en-US"/>
              <a:t>计算各行的均值</a:t>
            </a:r>
          </a:p>
          <a:p>
            <a:pPr marL="361950" indent="-361950"/>
            <a:r>
              <a:rPr lang="en-US" altLang="zh-CN"/>
              <a:t>apply(x, 2, mean)  # </a:t>
            </a:r>
            <a:r>
              <a:rPr lang="zh-CN" altLang="en-US"/>
              <a:t>计算各列的均值</a:t>
            </a:r>
          </a:p>
          <a:p>
            <a:pPr marL="361950" indent="-361950"/>
            <a:r>
              <a:rPr lang="en-US" altLang="zh-CN"/>
              <a:t># </a:t>
            </a:r>
            <a:r>
              <a:rPr lang="zh-CN" altLang="en-US"/>
              <a:t>输出结果如下</a:t>
            </a:r>
          </a:p>
          <a:p>
            <a:pPr marL="361950" indent="-361950"/>
            <a:r>
              <a:rPr lang="en-US" altLang="zh-CN"/>
              <a:t>&gt; x &lt;- matrix(1:20, ncol = 4)</a:t>
            </a:r>
          </a:p>
          <a:p>
            <a:pPr marL="361950" indent="-361950"/>
            <a:r>
              <a:rPr lang="en-US" altLang="zh-CN"/>
              <a:t>&gt; apply(x, 1, mean)  # </a:t>
            </a:r>
            <a:r>
              <a:rPr lang="zh-CN" altLang="en-US"/>
              <a:t>计算各行的均值</a:t>
            </a:r>
          </a:p>
          <a:p>
            <a:pPr marL="361950" indent="-361950"/>
            <a:r>
              <a:rPr lang="en-US" altLang="zh-CN"/>
              <a:t>[1]  8.5  9.5 10.5 11.5 12.5</a:t>
            </a:r>
          </a:p>
          <a:p>
            <a:pPr marL="361950" indent="-361950"/>
            <a:r>
              <a:rPr lang="en-US" altLang="zh-CN"/>
              <a:t>&gt; apply(x, 2, mean)  # </a:t>
            </a:r>
            <a:r>
              <a:rPr lang="zh-CN" altLang="en-US"/>
              <a:t>计算各列的均值</a:t>
            </a:r>
          </a:p>
          <a:p>
            <a:pPr marL="361950" indent="-361950"/>
            <a:r>
              <a:rPr lang="en-US" altLang="zh-CN"/>
              <a:t>[1]  3  8 13 18</a:t>
            </a:r>
          </a:p>
          <a:p>
            <a:pPr marL="361950" indent="-361950"/>
            <a:endParaRPr lang="zh-CN" altLang="en-US"/>
          </a:p>
        </p:txBody>
      </p:sp>
      <p:sp>
        <p:nvSpPr>
          <p:cNvPr id="18435" name="标题 2">
            <a:extLst>
              <a:ext uri="{FF2B5EF4-FFF2-40B4-BE49-F238E27FC236}">
                <a16:creationId xmlns:a16="http://schemas.microsoft.com/office/drawing/2014/main" id="{FF92FF70-6E38-4D6A-B7D0-D3B3B0C8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/>
              <a:t>apply</a:t>
            </a:r>
            <a:r>
              <a:rPr lang="zh-CN" altLang="en-US"/>
              <a:t>函数示例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5229</TotalTime>
  <Words>3108</Words>
  <Application>Microsoft Office PowerPoint</Application>
  <PresentationFormat>宽屏</PresentationFormat>
  <Paragraphs>407</Paragraphs>
  <Slides>41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等线</vt:lpstr>
      <vt:lpstr>仿宋</vt:lpstr>
      <vt:lpstr>黑体</vt:lpstr>
      <vt:lpstr>微软雅黑</vt:lpstr>
      <vt:lpstr>Arial</vt:lpstr>
      <vt:lpstr>Calibri</vt:lpstr>
      <vt:lpstr>Times New Roman</vt:lpstr>
      <vt:lpstr>Wingdings</vt:lpstr>
      <vt:lpstr>2_Office 主题</vt:lpstr>
      <vt:lpstr>3_Office 主题</vt:lpstr>
      <vt:lpstr>Visio</vt:lpstr>
      <vt:lpstr>函数与控制流</vt:lpstr>
      <vt:lpstr>目录</vt:lpstr>
      <vt:lpstr>数值运算函数</vt:lpstr>
      <vt:lpstr>数值运算函数</vt:lpstr>
      <vt:lpstr>数值运算函数</vt:lpstr>
      <vt:lpstr>数值运算函数</vt:lpstr>
      <vt:lpstr>apply家族</vt:lpstr>
      <vt:lpstr>apply家族</vt:lpstr>
      <vt:lpstr>apply函数示例</vt:lpstr>
      <vt:lpstr>lapply函数示例</vt:lpstr>
      <vt:lpstr>sapply函数示例</vt:lpstr>
      <vt:lpstr>tapply函数示例</vt:lpstr>
      <vt:lpstr>mapply函数示例</vt:lpstr>
      <vt:lpstr>目录</vt:lpstr>
      <vt:lpstr>if/else判断语句</vt:lpstr>
      <vt:lpstr>if/else判断语句</vt:lpstr>
      <vt:lpstr>if/else判断语句</vt:lpstr>
      <vt:lpstr>if/else判断语句</vt:lpstr>
      <vt:lpstr>if/else判断语句</vt:lpstr>
      <vt:lpstr>ifelse结构</vt:lpstr>
      <vt:lpstr>Ifelse结构</vt:lpstr>
      <vt:lpstr>switch分支语句</vt:lpstr>
      <vt:lpstr>switch分支语句</vt:lpstr>
      <vt:lpstr>目录</vt:lpstr>
      <vt:lpstr>for循环语句</vt:lpstr>
      <vt:lpstr>for循环语句</vt:lpstr>
      <vt:lpstr>for循环语句</vt:lpstr>
      <vt:lpstr>while循环语句</vt:lpstr>
      <vt:lpstr>while循环语句</vt:lpstr>
      <vt:lpstr>repeat-break循环语句</vt:lpstr>
      <vt:lpstr>repeat-break循环语句</vt:lpstr>
      <vt:lpstr>repeat-break循环语句</vt:lpstr>
      <vt:lpstr>repeat-break循环语句</vt:lpstr>
      <vt:lpstr>目录</vt:lpstr>
      <vt:lpstr>自定义函数</vt:lpstr>
      <vt:lpstr>自定义函数</vt:lpstr>
      <vt:lpstr>实现两个矩阵的乘积</vt:lpstr>
      <vt:lpstr>实现两个矩阵的乘积</vt:lpstr>
      <vt:lpstr>实现两个矩阵的乘积</vt:lpstr>
      <vt:lpstr>实现两个矩阵的乘积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liu xiaoling</cp:lastModifiedBy>
  <cp:revision>280</cp:revision>
  <dcterms:created xsi:type="dcterms:W3CDTF">2017-01-10T15:44:52Z</dcterms:created>
  <dcterms:modified xsi:type="dcterms:W3CDTF">2021-04-10T09:12:11Z</dcterms:modified>
</cp:coreProperties>
</file>