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Lst>
  <p:notesMasterIdLst>
    <p:notesMasterId r:id="rId95"/>
  </p:notesMasterIdLst>
  <p:sldIdLst>
    <p:sldId id="494" r:id="rId3"/>
    <p:sldId id="503" r:id="rId4"/>
    <p:sldId id="535" r:id="rId5"/>
    <p:sldId id="536" r:id="rId6"/>
    <p:sldId id="537" r:id="rId7"/>
    <p:sldId id="538" r:id="rId8"/>
    <p:sldId id="539" r:id="rId9"/>
    <p:sldId id="540" r:id="rId10"/>
    <p:sldId id="541" r:id="rId11"/>
    <p:sldId id="542" r:id="rId12"/>
    <p:sldId id="543" r:id="rId13"/>
    <p:sldId id="544" r:id="rId14"/>
    <p:sldId id="545" r:id="rId15"/>
    <p:sldId id="546" r:id="rId16"/>
    <p:sldId id="547" r:id="rId17"/>
    <p:sldId id="548" r:id="rId18"/>
    <p:sldId id="549" r:id="rId19"/>
    <p:sldId id="550" r:id="rId20"/>
    <p:sldId id="551" r:id="rId21"/>
    <p:sldId id="552" r:id="rId22"/>
    <p:sldId id="553" r:id="rId23"/>
    <p:sldId id="554" r:id="rId24"/>
    <p:sldId id="555" r:id="rId25"/>
    <p:sldId id="556" r:id="rId26"/>
    <p:sldId id="557" r:id="rId27"/>
    <p:sldId id="558" r:id="rId28"/>
    <p:sldId id="559" r:id="rId29"/>
    <p:sldId id="560" r:id="rId30"/>
    <p:sldId id="561" r:id="rId31"/>
    <p:sldId id="562" r:id="rId32"/>
    <p:sldId id="563" r:id="rId33"/>
    <p:sldId id="564" r:id="rId34"/>
    <p:sldId id="565" r:id="rId35"/>
    <p:sldId id="566" r:id="rId36"/>
    <p:sldId id="567" r:id="rId37"/>
    <p:sldId id="568" r:id="rId38"/>
    <p:sldId id="569" r:id="rId39"/>
    <p:sldId id="570" r:id="rId40"/>
    <p:sldId id="571" r:id="rId41"/>
    <p:sldId id="572" r:id="rId42"/>
    <p:sldId id="573" r:id="rId43"/>
    <p:sldId id="574" r:id="rId44"/>
    <p:sldId id="575" r:id="rId45"/>
    <p:sldId id="576" r:id="rId46"/>
    <p:sldId id="577" r:id="rId47"/>
    <p:sldId id="510" r:id="rId48"/>
    <p:sldId id="578" r:id="rId49"/>
    <p:sldId id="579" r:id="rId50"/>
    <p:sldId id="580" r:id="rId51"/>
    <p:sldId id="581" r:id="rId52"/>
    <p:sldId id="582" r:id="rId53"/>
    <p:sldId id="583" r:id="rId54"/>
    <p:sldId id="584" r:id="rId55"/>
    <p:sldId id="585" r:id="rId56"/>
    <p:sldId id="586" r:id="rId57"/>
    <p:sldId id="587" r:id="rId58"/>
    <p:sldId id="588" r:id="rId59"/>
    <p:sldId id="589" r:id="rId60"/>
    <p:sldId id="590" r:id="rId61"/>
    <p:sldId id="591" r:id="rId62"/>
    <p:sldId id="592" r:id="rId63"/>
    <p:sldId id="593" r:id="rId64"/>
    <p:sldId id="594" r:id="rId65"/>
    <p:sldId id="595" r:id="rId66"/>
    <p:sldId id="596" r:id="rId67"/>
    <p:sldId id="597" r:id="rId68"/>
    <p:sldId id="598" r:id="rId69"/>
    <p:sldId id="599" r:id="rId70"/>
    <p:sldId id="600" r:id="rId71"/>
    <p:sldId id="601" r:id="rId72"/>
    <p:sldId id="602" r:id="rId73"/>
    <p:sldId id="603" r:id="rId74"/>
    <p:sldId id="604" r:id="rId75"/>
    <p:sldId id="605" r:id="rId76"/>
    <p:sldId id="606" r:id="rId77"/>
    <p:sldId id="607" r:id="rId78"/>
    <p:sldId id="608" r:id="rId79"/>
    <p:sldId id="609" r:id="rId80"/>
    <p:sldId id="610" r:id="rId81"/>
    <p:sldId id="511" r:id="rId82"/>
    <p:sldId id="611" r:id="rId83"/>
    <p:sldId id="612" r:id="rId84"/>
    <p:sldId id="613" r:id="rId85"/>
    <p:sldId id="614" r:id="rId86"/>
    <p:sldId id="615" r:id="rId87"/>
    <p:sldId id="616" r:id="rId88"/>
    <p:sldId id="617" r:id="rId89"/>
    <p:sldId id="512" r:id="rId90"/>
    <p:sldId id="618" r:id="rId91"/>
    <p:sldId id="619" r:id="rId92"/>
    <p:sldId id="620" r:id="rId93"/>
    <p:sldId id="534" r:id="rId94"/>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p:normalViewPr>
  <p:slideViewPr>
    <p:cSldViewPr snapToGrid="0">
      <p:cViewPr varScale="1">
        <p:scale>
          <a:sx n="72" d="100"/>
          <a:sy n="72" d="100"/>
        </p:scale>
        <p:origin x="90" y="8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FD08CBC-A832-4504-8CDA-BB7DB5E80F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B4BA8BED-32AC-429B-94BD-98AB71E5042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909181C-45DF-49F2-AA89-B940D6C9F56E}" type="datetimeFigureOut">
              <a:rPr lang="zh-CN" altLang="en-US"/>
              <a:pPr>
                <a:defRPr/>
              </a:pPr>
              <a:t>2021/4/10</a:t>
            </a:fld>
            <a:endParaRPr lang="zh-CN" altLang="en-US"/>
          </a:p>
        </p:txBody>
      </p:sp>
      <p:sp>
        <p:nvSpPr>
          <p:cNvPr id="4" name="幻灯片图像占位符 3">
            <a:extLst>
              <a:ext uri="{FF2B5EF4-FFF2-40B4-BE49-F238E27FC236}">
                <a16:creationId xmlns:a16="http://schemas.microsoft.com/office/drawing/2014/main" id="{E7A71294-A850-4039-90B2-DFDEE02463E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469943A2-1910-4798-A0FC-42C89862622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A568EB95-5473-4D26-987E-5BE5D39D606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11C67DBA-1229-47F5-A775-DA605B9BDBF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等线" panose="02010600030101010101" pitchFamily="2" charset="-122"/>
                <a:ea typeface="等线" panose="02010600030101010101" pitchFamily="2" charset="-122"/>
              </a:defRPr>
            </a:lvl1pPr>
          </a:lstStyle>
          <a:p>
            <a:fld id="{D366C6DC-6409-4393-B36C-9697BF82E45B}"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69A815AA-4CBB-461F-9D23-65070709F3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A7B6ABFE-1E2A-4376-AB5B-E920D2F9AD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B6A8014-67C3-4054-BF86-A7BFF592B824}"/>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2" dirty="0">
              <a:solidFill>
                <a:schemeClr val="bg1"/>
              </a:solidFill>
              <a:latin typeface="Calibri"/>
              <a:ea typeface="宋体"/>
              <a:cs typeface="宋体" charset="0"/>
            </a:endParaRPr>
          </a:p>
        </p:txBody>
      </p:sp>
      <p:pic>
        <p:nvPicPr>
          <p:cNvPr id="4" name="图片 3" descr="AW视觉符号.jpg">
            <a:extLst>
              <a:ext uri="{FF2B5EF4-FFF2-40B4-BE49-F238E27FC236}">
                <a16:creationId xmlns:a16="http://schemas.microsoft.com/office/drawing/2014/main" id="{2C594597-8FF0-4807-8E4C-19490D14ACF8}"/>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973F7CEB-88F6-4BEC-ABB3-C818A9001EB8}"/>
              </a:ext>
            </a:extLst>
          </p:cNvPr>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5E313EE7-C61E-4885-9852-AD7509FC2EB9}"/>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4F5DF4AE-059A-4F18-99B7-B187CFF4C7C4}"/>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35B2FDA8-51DF-4A77-8E31-B5A1D061DD8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4F03FBB9-CA8D-4B8F-AD24-EAB8E302A8E6}"/>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2021/4/10</a:t>
            </a:fld>
            <a:endParaRPr lang="zh-CN" altLang="en-US" dirty="0"/>
          </a:p>
        </p:txBody>
      </p:sp>
    </p:spTree>
    <p:extLst>
      <p:ext uri="{BB962C8B-B14F-4D97-AF65-F5344CB8AC3E}">
        <p14:creationId xmlns:p14="http://schemas.microsoft.com/office/powerpoint/2010/main" val="2822890328"/>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DDD3D8F-2980-4F34-965A-E3BBBDBAB6A9}"/>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2F523114-1EF1-48A1-845E-E4CBCDE1361B}"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436F2F47-8058-4A4C-B42C-798E2A04F280}"/>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076B8A5-A205-4EAB-A156-CB6916FB1293}"/>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6379E9F3-671A-4579-9F3E-E7752BFC26AC}"/>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C31D0006-DB47-418F-AD6F-70D3B0572C3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1B2F86EF-0BBD-4B2E-99FF-CB5652F64ABD}"/>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1" name="图片 12" descr="泰迪logo无底色.png">
            <a:extLst>
              <a:ext uri="{FF2B5EF4-FFF2-40B4-BE49-F238E27FC236}">
                <a16:creationId xmlns:a16="http://schemas.microsoft.com/office/drawing/2014/main" id="{A13D9657-C6D1-4795-BE55-C4CFB2E11FD5}"/>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60FE986A-C997-4191-8FFF-38E1DE6DCC13}"/>
              </a:ext>
            </a:extLst>
          </p:cNvPr>
          <p:cNvCxnSpPr>
            <a:cxnSpLocks/>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822" indent="-362822">
              <a:lnSpc>
                <a:spcPct val="150000"/>
              </a:lnSpc>
              <a:spcBef>
                <a:spcPts val="1000"/>
              </a:spcBef>
              <a:buClr>
                <a:srgbClr val="032089"/>
              </a:buClr>
              <a:buFont typeface="Wingdings"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1213965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E5F59AD0-A328-4B4C-891E-879F17FFE03C}"/>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E5B8CE65-6986-4846-8A10-44723DB436E6}" type="slidenum">
              <a:rPr lang="en-US" altLang="zh-CN" sz="1000">
                <a:latin typeface="Arial" panose="020B0604020202020204" pitchFamily="34" charset="0"/>
                <a:cs typeface="Arial" panose="020B0604020202020204" pitchFamily="34" charset="0"/>
              </a:rPr>
              <a:pPr algn="ctr" eaLnBrk="1" hangingPunct="1"/>
              <a:t>‹#›</a:t>
            </a:fld>
            <a:endParaRPr lang="en-US" altLang="zh-CN" sz="1000">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A9095291-30FA-48FF-ABA4-654548499288}"/>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B2D9ABA0-7ED1-4EE1-8287-67EF5A167D40}"/>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BEFF64D-E5A5-496E-940C-FAF2279F8FFF}"/>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47AEE6CD-491A-4B4F-8DAF-E3F3977B6E91}"/>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97C09C41-2722-4719-95C4-4D047235CCCD}"/>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itchFamily="34" charset="-122"/>
                <a:ea typeface="微软雅黑" pitchFamily="34" charset="-122"/>
              </a:rPr>
              <a:t>大数据挖掘专家</a:t>
            </a:r>
            <a:endParaRPr lang="en-US" altLang="zh-CN" sz="1100" dirty="0">
              <a:solidFill>
                <a:srgbClr val="404040"/>
              </a:solidFill>
              <a:latin typeface="微软雅黑" pitchFamily="34" charset="-122"/>
              <a:ea typeface="微软雅黑" pitchFamily="34" charset="-122"/>
              <a:cs typeface="Arial" charset="0"/>
            </a:endParaRPr>
          </a:p>
        </p:txBody>
      </p:sp>
      <p:pic>
        <p:nvPicPr>
          <p:cNvPr id="11" name="图片 12" descr="泰迪logo无底色.png">
            <a:extLst>
              <a:ext uri="{FF2B5EF4-FFF2-40B4-BE49-F238E27FC236}">
                <a16:creationId xmlns:a16="http://schemas.microsoft.com/office/drawing/2014/main" id="{2825FDC0-1A58-4EB0-A896-E1565DC8F2B5}"/>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16A91DE4-F92F-4A0E-9DEF-7371F9218089}"/>
              </a:ext>
            </a:extLst>
          </p:cNvPr>
          <p:cNvCxnSpPr>
            <a:cxnSpLocks/>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822" indent="-362822">
              <a:lnSpc>
                <a:spcPct val="150000"/>
              </a:lnSpc>
              <a:spcBef>
                <a:spcPts val="1000"/>
              </a:spcBef>
              <a:buClr>
                <a:srgbClr val="032089"/>
              </a:buClr>
              <a:buFont typeface="Wingdings" panose="05000000000000000000" pitchFamily="2" charset="2"/>
              <a:buChar char="Ø"/>
              <a:defRPr sz="1800" b="0">
                <a:latin typeface="微软雅黑"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itchFamily="34" charset="-122"/>
                <a:ea typeface="微软雅黑" pitchFamily="34" charset="-122"/>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itchFamily="34" charset="-122"/>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2261718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F466888-E646-48EA-8A6F-61BC98C43170}"/>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2" dirty="0">
              <a:solidFill>
                <a:srgbClr val="FFFFFF"/>
              </a:solidFill>
              <a:latin typeface="+mn-lt"/>
              <a:ea typeface="+mn-ea"/>
              <a:cs typeface="宋体" charset="0"/>
            </a:endParaRPr>
          </a:p>
        </p:txBody>
      </p:sp>
      <p:pic>
        <p:nvPicPr>
          <p:cNvPr id="4" name="图片 3" descr="AW视觉符号.jpg">
            <a:extLst>
              <a:ext uri="{FF2B5EF4-FFF2-40B4-BE49-F238E27FC236}">
                <a16:creationId xmlns:a16="http://schemas.microsoft.com/office/drawing/2014/main" id="{81A18A95-3AC0-4095-95CC-77191686C7C5}"/>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D06E1D86-F896-48C1-9683-0180919505CA}"/>
              </a:ext>
            </a:extLst>
          </p:cNvPr>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D2327ED0-64AE-418A-8C7A-DB442BE280CB}"/>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7E0082B7-3BC7-48B3-8704-563A39A512D5}"/>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D70FD4B1-5DA3-4A74-AEC5-828FDF3578B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dirty="0"/>
              <a:t>单击此处编辑母版标题样式</a:t>
            </a:r>
          </a:p>
        </p:txBody>
      </p:sp>
      <p:sp>
        <p:nvSpPr>
          <p:cNvPr id="9" name="日期占位符 29">
            <a:extLst>
              <a:ext uri="{FF2B5EF4-FFF2-40B4-BE49-F238E27FC236}">
                <a16:creationId xmlns:a16="http://schemas.microsoft.com/office/drawing/2014/main" id="{0D3B0028-4A56-4A2E-B3E0-F2DA522C996C}"/>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3B14F2F4-B209-4756-AE43-80660CB7EC41}" type="datetimeFigureOut">
              <a:rPr lang="zh-CN" altLang="en-US"/>
              <a:pPr>
                <a:defRPr/>
              </a:pPr>
              <a:t>2021/4/10</a:t>
            </a:fld>
            <a:endParaRPr lang="zh-CN" altLang="en-US"/>
          </a:p>
        </p:txBody>
      </p:sp>
    </p:spTree>
    <p:extLst>
      <p:ext uri="{BB962C8B-B14F-4D97-AF65-F5344CB8AC3E}">
        <p14:creationId xmlns:p14="http://schemas.microsoft.com/office/powerpoint/2010/main" val="2046144307"/>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0C359FB9-4B0E-4B06-96C0-ADA1CD0C6F9A}"/>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76DFD6A9-9B1C-4BE5-8756-562AE7E69377}"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239165C9-3ED4-43DB-ABC3-0F76C8F4D773}"/>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621DBDAC-B3C0-477D-AE53-A3C3CB756C59}"/>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A966DC9C-626D-4FD6-91B4-D00495C6FFA5}"/>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73D454A3-2AD4-4757-8029-D5EC868EA08A}"/>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908C463A-979B-4F67-ABC0-8FF0EA3B08B3}"/>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364D274C-6E16-4CF0-9713-EABDA61E7886}"/>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ADA65C90-9270-4BD1-B794-DD1C5F3A2AFB}"/>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822" indent="-362822">
              <a:lnSpc>
                <a:spcPct val="150000"/>
              </a:lnSpc>
              <a:buClr>
                <a:srgbClr val="032089"/>
              </a:buClr>
              <a:buFont typeface="Wingdings"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429393811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AC1C9084-9C5F-4FE3-B590-4DEE8B0B2897}"/>
              </a:ext>
            </a:extLst>
          </p:cNvPr>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00">
                <a:solidFill>
                  <a:srgbClr val="7F7F7F"/>
                </a:solidFill>
                <a:latin typeface="Arial" panose="020B0604020202020204" pitchFamily="34" charset="0"/>
                <a:cs typeface="Arial" panose="020B0604020202020204" pitchFamily="34" charset="0"/>
              </a:rPr>
              <a:t> </a:t>
            </a:r>
            <a:fld id="{479E8E13-7098-4C97-AC5D-AC2DF8990AE1}" type="slidenum">
              <a:rPr lang="en-US" altLang="zh-CN" sz="1000">
                <a:solidFill>
                  <a:srgbClr val="000000"/>
                </a:solidFill>
                <a:latin typeface="Arial" panose="020B0604020202020204" pitchFamily="34" charset="0"/>
                <a:cs typeface="Arial" panose="020B0604020202020204" pitchFamily="34" charset="0"/>
              </a:rPr>
              <a:pPr algn="ctr" eaLnBrk="1" hangingPunct="1"/>
              <a:t>‹#›</a:t>
            </a:fld>
            <a:endParaRPr lang="en-US" altLang="zh-CN" sz="1000">
              <a:solidFill>
                <a:srgbClr val="000000"/>
              </a:solidFill>
              <a:latin typeface="Arial" panose="020B0604020202020204" pitchFamily="34" charset="0"/>
              <a:cs typeface="Arial" panose="020B0604020202020204" pitchFamily="34" charset="0"/>
            </a:endParaRPr>
          </a:p>
        </p:txBody>
      </p:sp>
      <p:cxnSp>
        <p:nvCxnSpPr>
          <p:cNvPr id="6" name="直接连接符 19">
            <a:extLst>
              <a:ext uri="{FF2B5EF4-FFF2-40B4-BE49-F238E27FC236}">
                <a16:creationId xmlns:a16="http://schemas.microsoft.com/office/drawing/2014/main" id="{3C3EAB79-3B87-46EF-8102-6E9D0A538E51}"/>
              </a:ext>
            </a:extLst>
          </p:cNvPr>
          <p:cNvCxnSpPr>
            <a:cxnSpLocks/>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C359D994-AA9F-4DFF-91D0-02B820EAEA45}"/>
              </a:ext>
            </a:extLst>
          </p:cNvPr>
          <p:cNvCxnSpPr>
            <a:cxnSpLocks/>
          </p:cNvCxnSpPr>
          <p:nvPr userDrawn="1"/>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E6EEF2C0-8E78-478E-8113-BC75850E62FB}"/>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9DA2749-4213-4652-B6BA-76F9CB6135A7}"/>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2"/>
          </a:p>
        </p:txBody>
      </p:sp>
      <p:sp>
        <p:nvSpPr>
          <p:cNvPr id="10" name="矩形 9">
            <a:extLst>
              <a:ext uri="{FF2B5EF4-FFF2-40B4-BE49-F238E27FC236}">
                <a16:creationId xmlns:a16="http://schemas.microsoft.com/office/drawing/2014/main" id="{862C7339-B84B-44C7-9971-35C6CBD7C7D3}"/>
              </a:ext>
            </a:extLst>
          </p:cNvPr>
          <p:cNvSpPr>
            <a:spLocks noChangeArrowheads="1"/>
          </p:cNvSpPr>
          <p:nvPr userDrawn="1"/>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itchFamily="49" charset="-122"/>
                <a:ea typeface="黑体" pitchFamily="49" charset="-122"/>
              </a:rPr>
              <a:t>大数据挖掘专家</a:t>
            </a:r>
            <a:endParaRPr lang="en-US" altLang="zh-CN" sz="1100" dirty="0">
              <a:solidFill>
                <a:srgbClr val="404040"/>
              </a:solidFill>
              <a:latin typeface="黑体" pitchFamily="49" charset="-122"/>
              <a:ea typeface="黑体" pitchFamily="49" charset="-122"/>
              <a:cs typeface="Arial" charset="0"/>
            </a:endParaRPr>
          </a:p>
        </p:txBody>
      </p:sp>
      <p:pic>
        <p:nvPicPr>
          <p:cNvPr id="11" name="图片 12" descr="泰迪logo无底色.png">
            <a:extLst>
              <a:ext uri="{FF2B5EF4-FFF2-40B4-BE49-F238E27FC236}">
                <a16:creationId xmlns:a16="http://schemas.microsoft.com/office/drawing/2014/main" id="{BCF97B14-EE72-4584-A2D9-A21E30F216AB}"/>
              </a:ext>
            </a:extLst>
          </p:cNvPr>
          <p:cNvPicPr>
            <a:picLocks noChangeAspect="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DA15B3B0-F531-4B11-A670-397A0A4D4656}"/>
              </a:ext>
            </a:extLst>
          </p:cNvPr>
          <p:cNvCxnSpPr>
            <a:cxnSpLocks/>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41968"/>
            <a:ext cx="11107601" cy="4369231"/>
          </a:xfrm>
        </p:spPr>
        <p:txBody>
          <a:bodyPr>
            <a:noAutofit/>
          </a:bodyPr>
          <a:lstStyle>
            <a:lvl1pPr marL="362822" indent="-362822">
              <a:lnSpc>
                <a:spcPct val="150000"/>
              </a:lnSpc>
              <a:buClr>
                <a:srgbClr val="032089"/>
              </a:buClr>
              <a:buFont typeface="Wingdings" panose="05000000000000000000" pitchFamily="2" charset="2"/>
              <a:buChar char="Ø"/>
              <a:defRPr sz="1800" b="0">
                <a:latin typeface="Times New Roman" pitchFamily="18" charset="0"/>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itchFamily="18" charset="0"/>
                <a:cs typeface="Times New Roman" pitchFamily="18" charset="0"/>
              </a:defRPr>
            </a:lvl1pPr>
          </a:lstStyle>
          <a:p>
            <a:r>
              <a:rPr lang="zh-CN" altLang="en-US"/>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itchFamily="18" charset="0"/>
                <a:ea typeface="微软雅黑" pitchFamily="34" charset="-122"/>
                <a:cs typeface="Times New Roman" pitchFamily="18" charset="0"/>
              </a:defRPr>
            </a:lvl1pPr>
          </a:lstStyle>
          <a:p>
            <a:pPr lvl="0"/>
            <a:r>
              <a:rPr lang="zh-CN" altLang="en-US"/>
              <a:t>单击此处编辑母版文本样式</a:t>
            </a:r>
          </a:p>
        </p:txBody>
      </p:sp>
    </p:spTree>
    <p:extLst>
      <p:ext uri="{BB962C8B-B14F-4D97-AF65-F5344CB8AC3E}">
        <p14:creationId xmlns:p14="http://schemas.microsoft.com/office/powerpoint/2010/main" val="28122090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F52969E-0695-475D-8821-EEEBB43F42FB}"/>
              </a:ext>
            </a:extLst>
          </p:cNvPr>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a:defRPr/>
            </a:pPr>
            <a:endParaRPr lang="zh-CN" altLang="en-US" sz="952" dirty="0">
              <a:solidFill>
                <a:srgbClr val="FFFFFF"/>
              </a:solidFill>
              <a:latin typeface="+mn-lt"/>
              <a:ea typeface="+mn-ea"/>
              <a:cs typeface="宋体" charset="0"/>
            </a:endParaRPr>
          </a:p>
        </p:txBody>
      </p:sp>
      <p:sp>
        <p:nvSpPr>
          <p:cNvPr id="3" name="Title 1">
            <a:extLst>
              <a:ext uri="{FF2B5EF4-FFF2-40B4-BE49-F238E27FC236}">
                <a16:creationId xmlns:a16="http://schemas.microsoft.com/office/drawing/2014/main" id="{9CD1672A-ACAF-4DF2-B9CD-D6F0953A5244}"/>
              </a:ext>
            </a:extLst>
          </p:cNvPr>
          <p:cNvSpPr txBox="1">
            <a:spLocks/>
          </p:cNvSpPr>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descr="AW视觉符号.jpg">
            <a:extLst>
              <a:ext uri="{FF2B5EF4-FFF2-40B4-BE49-F238E27FC236}">
                <a16:creationId xmlns:a16="http://schemas.microsoft.com/office/drawing/2014/main" id="{07CFC0AC-88B6-408D-BC47-6DB23B88103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6000A02C-4A58-4CFB-9585-3D5B60713D10}"/>
              </a:ext>
            </a:extLst>
          </p:cNvPr>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defRPr/>
            </a:pPr>
            <a:r>
              <a:rPr lang="zh-CN" altLang="en-US" b="1">
                <a:solidFill>
                  <a:srgbClr val="064BB2"/>
                </a:solidFill>
                <a:latin typeface="仿宋" pitchFamily="49" charset="-122"/>
                <a:ea typeface="仿宋" pitchFamily="49" charset="-122"/>
              </a:rPr>
              <a:t>大数据，成就未来</a:t>
            </a:r>
          </a:p>
        </p:txBody>
      </p:sp>
      <p:cxnSp>
        <p:nvCxnSpPr>
          <p:cNvPr id="6" name="直接连接符 5">
            <a:extLst>
              <a:ext uri="{FF2B5EF4-FFF2-40B4-BE49-F238E27FC236}">
                <a16:creationId xmlns:a16="http://schemas.microsoft.com/office/drawing/2014/main" id="{A119E1C6-4DAF-4DE7-9DFC-0C52B057059D}"/>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C5401878-8F8C-433E-94F6-B48386F41C95}"/>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CC9D2808-B606-43C1-8336-8085ED70713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B4D02811-50C3-43E7-BCAF-FB7BD771709A}"/>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1476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15059C34-0D6F-4CF9-8156-229F1CA55B0A}"/>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FF1D96A-EF74-4AD7-91B0-BD3AD4EDA205}"/>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2E95E5DC-83E9-4117-B108-581F9E444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40661D9-D773-4FB6-BC6C-94CD3B8968B3}" type="datetimeFigureOut">
              <a:rPr lang="zh-CN" altLang="en-US"/>
              <a:pPr>
                <a:defRPr/>
              </a:pPr>
              <a:t>2021/4/10</a:t>
            </a:fld>
            <a:endParaRPr lang="zh-CN" altLang="en-US"/>
          </a:p>
        </p:txBody>
      </p:sp>
      <p:sp>
        <p:nvSpPr>
          <p:cNvPr id="13" name="页脚占位符 12">
            <a:extLst>
              <a:ext uri="{FF2B5EF4-FFF2-40B4-BE49-F238E27FC236}">
                <a16:creationId xmlns:a16="http://schemas.microsoft.com/office/drawing/2014/main" id="{55A212A9-543C-4F75-900C-2A763AE2DE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9FAF1A0F-C1DE-401C-ADA3-2124DAD27F5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3DDE83-8895-42AA-AF0A-8B645EF2465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2C85EB6C-FA3C-4825-BF2B-F4136E85BF81}"/>
              </a:ext>
            </a:extLst>
          </p:cNvPr>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8CE275F6-5D0D-49C4-B274-9502B7B9F78D}"/>
              </a:ext>
            </a:extLst>
          </p:cNvPr>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95B924F8-9E52-4C96-9D62-4E53717B7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rgbClr val="000000">
                    <a:tint val="75000"/>
                  </a:srgbClr>
                </a:solidFill>
                <a:latin typeface="+mn-lt"/>
                <a:ea typeface="+mn-ea"/>
              </a:defRPr>
            </a:lvl1pPr>
          </a:lstStyle>
          <a:p>
            <a:pPr>
              <a:defRPr/>
            </a:pPr>
            <a:fld id="{41461B40-FD4C-4D02-A22C-11D5E2D9FCC5}" type="datetimeFigureOut">
              <a:rPr lang="zh-CN" altLang="en-US"/>
              <a:pPr>
                <a:defRPr/>
              </a:pPr>
              <a:t>2021/4/10</a:t>
            </a:fld>
            <a:endParaRPr lang="zh-CN" altLang="en-US"/>
          </a:p>
        </p:txBody>
      </p:sp>
      <p:sp>
        <p:nvSpPr>
          <p:cNvPr id="13" name="页脚占位符 12">
            <a:extLst>
              <a:ext uri="{FF2B5EF4-FFF2-40B4-BE49-F238E27FC236}">
                <a16:creationId xmlns:a16="http://schemas.microsoft.com/office/drawing/2014/main" id="{C70A99E4-1648-415F-9336-19DAEFCBB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B97127FB-BB6B-453C-AB4C-95FAF65302C5}"/>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A701407-E8BF-4A80-9952-A0E40B17999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Lst>
  <p:txStyles>
    <p:titleStyle>
      <a:lvl1pPr algn="l" rtl="0" eaLnBrk="0" fontAlgn="base" hangingPunct="0">
        <a:spcBef>
          <a:spcPct val="0"/>
        </a:spcBef>
        <a:spcAft>
          <a:spcPct val="0"/>
        </a:spcAft>
        <a:defRPr kumimoji="1" sz="2500">
          <a:solidFill>
            <a:schemeClr val="tx1"/>
          </a:solidFill>
          <a:latin typeface="+mj-lt"/>
          <a:ea typeface="微软雅黑" pitchFamily="34" charset="-122"/>
          <a:cs typeface="微软雅黑" charset="0"/>
        </a:defRPr>
      </a:lvl1pPr>
      <a:lvl2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2pPr>
      <a:lvl3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3pPr>
      <a:lvl4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4pPr>
      <a:lvl5pPr algn="l" rtl="0" eaLnBrk="0" fontAlgn="base" hangingPunct="0">
        <a:spcBef>
          <a:spcPct val="0"/>
        </a:spcBef>
        <a:spcAft>
          <a:spcPct val="0"/>
        </a:spcAft>
        <a:defRPr kumimoji="1" sz="2500">
          <a:solidFill>
            <a:schemeClr val="tx1"/>
          </a:solidFill>
          <a:latin typeface="Calibri" pitchFamily="34" charset="0"/>
          <a:ea typeface="微软雅黑" pitchFamily="34" charset="-122"/>
          <a:cs typeface="微软雅黑" charset="0"/>
        </a:defRPr>
      </a:lvl5pPr>
      <a:lvl6pPr marL="483763" algn="l" rtl="0" eaLnBrk="0" fontAlgn="base" hangingPunct="0">
        <a:spcBef>
          <a:spcPct val="0"/>
        </a:spcBef>
        <a:spcAft>
          <a:spcPct val="0"/>
        </a:spcAft>
        <a:defRPr sz="2539">
          <a:solidFill>
            <a:schemeClr val="tx1"/>
          </a:solidFill>
          <a:latin typeface="Calibri" pitchFamily="34" charset="0"/>
          <a:ea typeface="黑体" pitchFamily="2" charset="-122"/>
        </a:defRPr>
      </a:lvl6pPr>
      <a:lvl7pPr marL="967527" algn="l" rtl="0" eaLnBrk="0" fontAlgn="base" hangingPunct="0">
        <a:spcBef>
          <a:spcPct val="0"/>
        </a:spcBef>
        <a:spcAft>
          <a:spcPct val="0"/>
        </a:spcAft>
        <a:defRPr sz="2539">
          <a:solidFill>
            <a:schemeClr val="tx1"/>
          </a:solidFill>
          <a:latin typeface="Calibri" pitchFamily="34" charset="0"/>
          <a:ea typeface="黑体" pitchFamily="2" charset="-122"/>
        </a:defRPr>
      </a:lvl7pPr>
      <a:lvl8pPr marL="1451290" algn="l" rtl="0" eaLnBrk="0" fontAlgn="base" hangingPunct="0">
        <a:spcBef>
          <a:spcPct val="0"/>
        </a:spcBef>
        <a:spcAft>
          <a:spcPct val="0"/>
        </a:spcAft>
        <a:defRPr sz="2539">
          <a:solidFill>
            <a:schemeClr val="tx1"/>
          </a:solidFill>
          <a:latin typeface="Calibri" pitchFamily="34" charset="0"/>
          <a:ea typeface="黑体" pitchFamily="2" charset="-122"/>
        </a:defRPr>
      </a:lvl8pPr>
      <a:lvl9pPr marL="1935053" algn="l" rtl="0" eaLnBrk="0" fontAlgn="base" hangingPunct="0">
        <a:spcBef>
          <a:spcPct val="0"/>
        </a:spcBef>
        <a:spcAft>
          <a:spcPct val="0"/>
        </a:spcAft>
        <a:defRPr sz="2539">
          <a:solidFill>
            <a:schemeClr val="tx1"/>
          </a:solidFill>
          <a:latin typeface="Calibri" pitchFamily="34" charset="0"/>
          <a:ea typeface="黑体" pitchFamily="2"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charset="0"/>
        </a:defRPr>
      </a:lvl1pPr>
      <a:lvl2pPr marL="785813"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98" indent="-241882" algn="l" rtl="0" eaLnBrk="0" fontAlgn="base" hangingPunct="0">
        <a:spcBef>
          <a:spcPct val="20000"/>
        </a:spcBef>
        <a:spcAft>
          <a:spcPct val="0"/>
        </a:spcAft>
        <a:buFont typeface="Arial" charset="0"/>
        <a:buChar char="»"/>
        <a:defRPr sz="2116">
          <a:solidFill>
            <a:schemeClr val="tx1"/>
          </a:solidFill>
          <a:latin typeface="+mn-lt"/>
          <a:ea typeface="+mn-ea"/>
        </a:defRPr>
      </a:lvl6pPr>
      <a:lvl7pPr marL="3144462" indent="-241882" algn="l" rtl="0" eaLnBrk="0" fontAlgn="base" hangingPunct="0">
        <a:spcBef>
          <a:spcPct val="20000"/>
        </a:spcBef>
        <a:spcAft>
          <a:spcPct val="0"/>
        </a:spcAft>
        <a:buFont typeface="Arial" charset="0"/>
        <a:buChar char="»"/>
        <a:defRPr sz="2116">
          <a:solidFill>
            <a:schemeClr val="tx1"/>
          </a:solidFill>
          <a:latin typeface="+mn-lt"/>
          <a:ea typeface="+mn-ea"/>
        </a:defRPr>
      </a:lvl7pPr>
      <a:lvl8pPr marL="3628225" indent="-241882" algn="l" rtl="0" eaLnBrk="0" fontAlgn="base" hangingPunct="0">
        <a:spcBef>
          <a:spcPct val="20000"/>
        </a:spcBef>
        <a:spcAft>
          <a:spcPct val="0"/>
        </a:spcAft>
        <a:buFont typeface="Arial" charset="0"/>
        <a:buChar char="»"/>
        <a:defRPr sz="2116">
          <a:solidFill>
            <a:schemeClr val="tx1"/>
          </a:solidFill>
          <a:latin typeface="+mn-lt"/>
          <a:ea typeface="+mn-ea"/>
        </a:defRPr>
      </a:lvl8pPr>
      <a:lvl9pPr marL="4111988" indent="-241882" algn="l" rtl="0" eaLnBrk="0" fontAlgn="base" hangingPunct="0">
        <a:spcBef>
          <a:spcPct val="20000"/>
        </a:spcBef>
        <a:spcAft>
          <a:spcPct val="0"/>
        </a:spcAft>
        <a:buFont typeface="Arial" charset="0"/>
        <a:buChar char="»"/>
        <a:defRPr sz="2116">
          <a:solidFill>
            <a:schemeClr val="tx1"/>
          </a:solidFill>
          <a:latin typeface="+mn-lt"/>
          <a:ea typeface="+mn-ea"/>
        </a:defRPr>
      </a:lvl9pPr>
    </p:bodyStyle>
    <p:otherStyle>
      <a:defPPr>
        <a:defRPr lang="zh-CN"/>
      </a:defPPr>
      <a:lvl1pPr marL="0" algn="l" defTabSz="967527" rtl="0" eaLnBrk="1" latinLnBrk="0" hangingPunct="1">
        <a:defRPr sz="1905" kern="1200">
          <a:solidFill>
            <a:schemeClr val="tx1"/>
          </a:solidFill>
          <a:latin typeface="+mn-lt"/>
          <a:ea typeface="+mn-ea"/>
          <a:cs typeface="+mn-cs"/>
        </a:defRPr>
      </a:lvl1pPr>
      <a:lvl2pPr marL="483763" algn="l" defTabSz="967527" rtl="0" eaLnBrk="1" latinLnBrk="0" hangingPunct="1">
        <a:defRPr sz="1905" kern="1200">
          <a:solidFill>
            <a:schemeClr val="tx1"/>
          </a:solidFill>
          <a:latin typeface="+mn-lt"/>
          <a:ea typeface="+mn-ea"/>
          <a:cs typeface="+mn-cs"/>
        </a:defRPr>
      </a:lvl2pPr>
      <a:lvl3pPr marL="967527" algn="l" defTabSz="967527" rtl="0" eaLnBrk="1" latinLnBrk="0" hangingPunct="1">
        <a:defRPr sz="1905" kern="1200">
          <a:solidFill>
            <a:schemeClr val="tx1"/>
          </a:solidFill>
          <a:latin typeface="+mn-lt"/>
          <a:ea typeface="+mn-ea"/>
          <a:cs typeface="+mn-cs"/>
        </a:defRPr>
      </a:lvl3pPr>
      <a:lvl4pPr marL="1451290" algn="l" defTabSz="967527" rtl="0" eaLnBrk="1" latinLnBrk="0" hangingPunct="1">
        <a:defRPr sz="1905" kern="1200">
          <a:solidFill>
            <a:schemeClr val="tx1"/>
          </a:solidFill>
          <a:latin typeface="+mn-lt"/>
          <a:ea typeface="+mn-ea"/>
          <a:cs typeface="+mn-cs"/>
        </a:defRPr>
      </a:lvl4pPr>
      <a:lvl5pPr marL="1935053" algn="l" defTabSz="967527" rtl="0" eaLnBrk="1" latinLnBrk="0" hangingPunct="1">
        <a:defRPr sz="1905" kern="1200">
          <a:solidFill>
            <a:schemeClr val="tx1"/>
          </a:solidFill>
          <a:latin typeface="+mn-lt"/>
          <a:ea typeface="+mn-ea"/>
          <a:cs typeface="+mn-cs"/>
        </a:defRPr>
      </a:lvl5pPr>
      <a:lvl6pPr marL="2418817" algn="l" defTabSz="967527" rtl="0" eaLnBrk="1" latinLnBrk="0" hangingPunct="1">
        <a:defRPr sz="1905" kern="1200">
          <a:solidFill>
            <a:schemeClr val="tx1"/>
          </a:solidFill>
          <a:latin typeface="+mn-lt"/>
          <a:ea typeface="+mn-ea"/>
          <a:cs typeface="+mn-cs"/>
        </a:defRPr>
      </a:lvl6pPr>
      <a:lvl7pPr marL="2902580" algn="l" defTabSz="967527" rtl="0" eaLnBrk="1" latinLnBrk="0" hangingPunct="1">
        <a:defRPr sz="1905" kern="1200">
          <a:solidFill>
            <a:schemeClr val="tx1"/>
          </a:solidFill>
          <a:latin typeface="+mn-lt"/>
          <a:ea typeface="+mn-ea"/>
          <a:cs typeface="+mn-cs"/>
        </a:defRPr>
      </a:lvl7pPr>
      <a:lvl8pPr marL="3386343" algn="l" defTabSz="967527" rtl="0" eaLnBrk="1" latinLnBrk="0" hangingPunct="1">
        <a:defRPr sz="1905" kern="1200">
          <a:solidFill>
            <a:schemeClr val="tx1"/>
          </a:solidFill>
          <a:latin typeface="+mn-lt"/>
          <a:ea typeface="+mn-ea"/>
          <a:cs typeface="+mn-cs"/>
        </a:defRPr>
      </a:lvl8pPr>
      <a:lvl9pPr marL="3870107" algn="l" defTabSz="967527"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slide" Target="slide46.xml"/><Relationship Id="rId1" Type="http://schemas.openxmlformats.org/officeDocument/2006/relationships/slideLayout" Target="../slideLayouts/slideLayout3.xml"/><Relationship Id="rId4" Type="http://schemas.openxmlformats.org/officeDocument/2006/relationships/slide" Target="slide8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www.tipdm.com/pxdt/index.j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4">
            <a:extLst>
              <a:ext uri="{FF2B5EF4-FFF2-40B4-BE49-F238E27FC236}">
                <a16:creationId xmlns:a16="http://schemas.microsoft.com/office/drawing/2014/main" id="{6960932D-430A-47E1-97AB-CE50D329BB9C}"/>
              </a:ext>
            </a:extLst>
          </p:cNvPr>
          <p:cNvSpPr>
            <a:spLocks noGrp="1"/>
          </p:cNvSpPr>
          <p:nvPr>
            <p:ph type="title"/>
          </p:nvPr>
        </p:nvSpPr>
        <p:spPr>
          <a:xfrm>
            <a:off x="5272088" y="2706688"/>
            <a:ext cx="6543675" cy="692150"/>
          </a:xfrm>
        </p:spPr>
        <p:txBody>
          <a:bodyPr/>
          <a:lstStyle/>
          <a:p>
            <a:r>
              <a:rPr lang="zh-CN" altLang="en-US"/>
              <a:t>初级绘图</a:t>
            </a:r>
            <a:endParaRPr lang="zh-CN" altLang="en-US" b="0">
              <a:cs typeface="Times New Roman" panose="02020603050405020304" pitchFamily="18" charset="0"/>
            </a:endParaRPr>
          </a:p>
        </p:txBody>
      </p:sp>
      <p:sp>
        <p:nvSpPr>
          <p:cNvPr id="10243" name="文本框 2">
            <a:extLst>
              <a:ext uri="{FF2B5EF4-FFF2-40B4-BE49-F238E27FC236}">
                <a16:creationId xmlns:a16="http://schemas.microsoft.com/office/drawing/2014/main" id="{639CE1D8-B8AA-4BF7-9FE0-122D67FE0362}"/>
              </a:ext>
            </a:extLst>
          </p:cNvPr>
          <p:cNvSpPr txBox="1">
            <a:spLocks noChangeArrowheads="1"/>
          </p:cNvSpPr>
          <p:nvPr/>
        </p:nvSpPr>
        <p:spPr bwMode="auto">
          <a:xfrm>
            <a:off x="7835900" y="3541713"/>
            <a:ext cx="1565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9239A71C-D686-4561-BAAA-FEB04D9FA911}" type="datetime5">
              <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eaLnBrk="1" hangingPunct="1"/>
              <a:t>2021/4/10</a:t>
            </a:fld>
            <a:endParaRPr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2ED50CF0-4431-4C27-8CFA-D0AC0AA00C10}"/>
              </a:ext>
            </a:extLst>
          </p:cNvPr>
          <p:cNvGraphicFramePr>
            <a:graphicFrameLocks noGrp="1"/>
          </p:cNvGraphicFramePr>
          <p:nvPr>
            <p:ph idx="1"/>
          </p:nvPr>
        </p:nvGraphicFramePr>
        <p:xfrm>
          <a:off x="2352675" y="2111375"/>
          <a:ext cx="7693025" cy="3414713"/>
        </p:xfrm>
        <a:graphic>
          <a:graphicData uri="http://schemas.openxmlformats.org/drawingml/2006/table">
            <a:tbl>
              <a:tblPr firstRow="1" firstCol="1" bandRow="1">
                <a:tableStyleId>{5C22544A-7EE6-4342-B048-85BDC9FD1C3A}</a:tableStyleId>
              </a:tblPr>
              <a:tblGrid>
                <a:gridCol w="1965102">
                  <a:extLst>
                    <a:ext uri="{9D8B030D-6E8A-4147-A177-3AD203B41FA5}">
                      <a16:colId xmlns:a16="http://schemas.microsoft.com/office/drawing/2014/main" val="20000"/>
                    </a:ext>
                  </a:extLst>
                </a:gridCol>
                <a:gridCol w="5727923">
                  <a:extLst>
                    <a:ext uri="{9D8B030D-6E8A-4147-A177-3AD203B41FA5}">
                      <a16:colId xmlns:a16="http://schemas.microsoft.com/office/drawing/2014/main" val="20001"/>
                    </a:ext>
                  </a:extLst>
                </a:gridCol>
              </a:tblGrid>
              <a:tr h="487816">
                <a:tc>
                  <a:txBody>
                    <a:bodyPr/>
                    <a:lstStyle/>
                    <a:p>
                      <a:pPr indent="127000" algn="ctr">
                        <a:lnSpc>
                          <a:spcPct val="150000"/>
                        </a:lnSpc>
                        <a:spcAft>
                          <a:spcPts val="0"/>
                        </a:spcAft>
                      </a:pPr>
                      <a:r>
                        <a:rPr lang="zh-CN" sz="1800" kern="0" dirty="0">
                          <a:effectLst/>
                        </a:rPr>
                        <a:t>参数</a:t>
                      </a:r>
                      <a:endParaRPr lang="zh-CN" sz="1800" kern="100" dirty="0">
                        <a:effectLst/>
                        <a:latin typeface="Times New Roman"/>
                        <a:ea typeface="宋体"/>
                        <a:cs typeface="Times New Roman"/>
                      </a:endParaRPr>
                    </a:p>
                  </a:txBody>
                  <a:tcPr marL="68592" marR="68592" marT="0" marB="0" anchor="ctr"/>
                </a:tc>
                <a:tc>
                  <a:txBody>
                    <a:bodyPr/>
                    <a:lstStyle/>
                    <a:p>
                      <a:pPr indent="127000" algn="ctr">
                        <a:lnSpc>
                          <a:spcPct val="150000"/>
                        </a:lnSpc>
                        <a:spcAft>
                          <a:spcPts val="0"/>
                        </a:spcAft>
                      </a:pPr>
                      <a:r>
                        <a:rPr lang="zh-CN" sz="1800" kern="0" dirty="0">
                          <a:effectLst/>
                        </a:rPr>
                        <a:t>参数解释</a:t>
                      </a:r>
                      <a:endParaRPr lang="zh-CN" sz="1800" kern="100" dirty="0">
                        <a:effectLst/>
                        <a:latin typeface="Times New Roman"/>
                        <a:ea typeface="宋体"/>
                        <a:cs typeface="Times New Roman"/>
                      </a:endParaRPr>
                    </a:p>
                  </a:txBody>
                  <a:tcPr marL="68592" marR="68592" marT="0" marB="0" anchor="ctr"/>
                </a:tc>
                <a:extLst>
                  <a:ext uri="{0D108BD9-81ED-4DB2-BD59-A6C34878D82A}">
                    <a16:rowId xmlns:a16="http://schemas.microsoft.com/office/drawing/2014/main" val="10000"/>
                  </a:ext>
                </a:extLst>
              </a:tr>
              <a:tr h="487816">
                <a:tc>
                  <a:txBody>
                    <a:bodyPr/>
                    <a:lstStyle/>
                    <a:p>
                      <a:pPr indent="127000" algn="ctr">
                        <a:lnSpc>
                          <a:spcPct val="150000"/>
                        </a:lnSpc>
                        <a:spcAft>
                          <a:spcPts val="0"/>
                        </a:spcAft>
                      </a:pPr>
                      <a:r>
                        <a:rPr lang="en-US" sz="1800" kern="0">
                          <a:effectLst/>
                        </a:rPr>
                        <a:t>height</a:t>
                      </a:r>
                      <a:endParaRPr lang="zh-CN" sz="1800" kern="100">
                        <a:effectLst/>
                        <a:latin typeface="Times New Roman"/>
                        <a:ea typeface="宋体"/>
                        <a:cs typeface="Times New Roman"/>
                      </a:endParaRPr>
                    </a:p>
                  </a:txBody>
                  <a:tcPr marL="68592" marR="68592" marT="0" marB="0" anchor="ctr"/>
                </a:tc>
                <a:tc>
                  <a:txBody>
                    <a:bodyPr/>
                    <a:lstStyle/>
                    <a:p>
                      <a:pPr indent="127000" algn="just">
                        <a:lnSpc>
                          <a:spcPct val="150000"/>
                        </a:lnSpc>
                        <a:spcAft>
                          <a:spcPts val="0"/>
                        </a:spcAft>
                      </a:pPr>
                      <a:r>
                        <a:rPr lang="zh-CN" sz="1800" kern="0" dirty="0">
                          <a:effectLst/>
                        </a:rPr>
                        <a:t>数值，数据结构必须是向量或者矩阵</a:t>
                      </a:r>
                      <a:endParaRPr lang="zh-CN" sz="1800" kern="100" dirty="0">
                        <a:effectLst/>
                        <a:latin typeface="Times New Roman"/>
                        <a:ea typeface="宋体"/>
                        <a:cs typeface="Times New Roman"/>
                      </a:endParaRPr>
                    </a:p>
                  </a:txBody>
                  <a:tcPr marL="68592" marR="68592" marT="0" marB="0" anchor="ctr"/>
                </a:tc>
                <a:extLst>
                  <a:ext uri="{0D108BD9-81ED-4DB2-BD59-A6C34878D82A}">
                    <a16:rowId xmlns:a16="http://schemas.microsoft.com/office/drawing/2014/main" val="10001"/>
                  </a:ext>
                </a:extLst>
              </a:tr>
              <a:tr h="1463448">
                <a:tc>
                  <a:txBody>
                    <a:bodyPr/>
                    <a:lstStyle/>
                    <a:p>
                      <a:pPr indent="127000" algn="ctr">
                        <a:lnSpc>
                          <a:spcPct val="150000"/>
                        </a:lnSpc>
                        <a:spcAft>
                          <a:spcPts val="0"/>
                        </a:spcAft>
                      </a:pPr>
                      <a:r>
                        <a:rPr lang="en-US" sz="1800" kern="0">
                          <a:effectLst/>
                        </a:rPr>
                        <a:t>beside</a:t>
                      </a:r>
                      <a:endParaRPr lang="zh-CN" sz="1800" kern="100">
                        <a:effectLst/>
                        <a:latin typeface="Times New Roman"/>
                        <a:ea typeface="宋体"/>
                        <a:cs typeface="Times New Roman"/>
                      </a:endParaRPr>
                    </a:p>
                  </a:txBody>
                  <a:tcPr marL="68592" marR="68592" marT="0" marB="0" anchor="ctr"/>
                </a:tc>
                <a:tc>
                  <a:txBody>
                    <a:bodyPr/>
                    <a:lstStyle/>
                    <a:p>
                      <a:pPr indent="127000" algn="just">
                        <a:lnSpc>
                          <a:spcPct val="150000"/>
                        </a:lnSpc>
                        <a:spcAft>
                          <a:spcPts val="0"/>
                        </a:spcAft>
                      </a:pPr>
                      <a:r>
                        <a:rPr lang="zh-CN" sz="1800" kern="0" dirty="0">
                          <a:effectLst/>
                        </a:rPr>
                        <a:t>默认值为</a:t>
                      </a:r>
                      <a:r>
                        <a:rPr lang="en-US" sz="1800" kern="0" dirty="0">
                          <a:effectLst/>
                        </a:rPr>
                        <a:t>FALSE</a:t>
                      </a:r>
                      <a:r>
                        <a:rPr lang="zh-CN" sz="1800" kern="0" dirty="0">
                          <a:effectLst/>
                        </a:rPr>
                        <a:t>，每一列都将给出堆砌的“子条”高度，若</a:t>
                      </a:r>
                      <a:r>
                        <a:rPr lang="en-US" sz="1800" kern="0" dirty="0">
                          <a:effectLst/>
                        </a:rPr>
                        <a:t> beside=TRUE</a:t>
                      </a:r>
                      <a:r>
                        <a:rPr lang="zh-CN" sz="1800" kern="0" dirty="0">
                          <a:effectLst/>
                        </a:rPr>
                        <a:t>，则每一列都表示一个分组并列</a:t>
                      </a:r>
                      <a:endParaRPr lang="zh-CN" sz="1800" kern="100" dirty="0">
                        <a:effectLst/>
                        <a:latin typeface="Times New Roman"/>
                        <a:ea typeface="宋体"/>
                        <a:cs typeface="Times New Roman"/>
                      </a:endParaRPr>
                    </a:p>
                  </a:txBody>
                  <a:tcPr marL="68592" marR="68592" marT="0" marB="0" anchor="ctr"/>
                </a:tc>
                <a:extLst>
                  <a:ext uri="{0D108BD9-81ED-4DB2-BD59-A6C34878D82A}">
                    <a16:rowId xmlns:a16="http://schemas.microsoft.com/office/drawing/2014/main" val="10002"/>
                  </a:ext>
                </a:extLst>
              </a:tr>
              <a:tr h="975632">
                <a:tc>
                  <a:txBody>
                    <a:bodyPr/>
                    <a:lstStyle/>
                    <a:p>
                      <a:pPr indent="127000" algn="ctr">
                        <a:lnSpc>
                          <a:spcPct val="150000"/>
                        </a:lnSpc>
                        <a:spcAft>
                          <a:spcPts val="0"/>
                        </a:spcAft>
                      </a:pPr>
                      <a:r>
                        <a:rPr lang="en-US" sz="1800" kern="0">
                          <a:effectLst/>
                        </a:rPr>
                        <a:t>horiz</a:t>
                      </a:r>
                      <a:endParaRPr lang="zh-CN" sz="1800" kern="100">
                        <a:effectLst/>
                        <a:latin typeface="Times New Roman"/>
                        <a:ea typeface="宋体"/>
                        <a:cs typeface="Times New Roman"/>
                      </a:endParaRPr>
                    </a:p>
                  </a:txBody>
                  <a:tcPr marL="68592" marR="68592" marT="0" marB="0" anchor="ctr"/>
                </a:tc>
                <a:tc>
                  <a:txBody>
                    <a:bodyPr/>
                    <a:lstStyle/>
                    <a:p>
                      <a:pPr indent="127000" algn="just">
                        <a:lnSpc>
                          <a:spcPct val="150000"/>
                        </a:lnSpc>
                        <a:spcAft>
                          <a:spcPts val="0"/>
                        </a:spcAft>
                      </a:pPr>
                      <a:r>
                        <a:rPr lang="zh-CN" sz="1800" kern="0" dirty="0">
                          <a:effectLst/>
                        </a:rPr>
                        <a:t>逻辑值，默认为</a:t>
                      </a:r>
                      <a:r>
                        <a:rPr lang="en-US" sz="1800" kern="0" dirty="0">
                          <a:effectLst/>
                        </a:rPr>
                        <a:t>FALSE</a:t>
                      </a:r>
                      <a:r>
                        <a:rPr lang="zh-CN" sz="1800" kern="0" dirty="0">
                          <a:effectLst/>
                        </a:rPr>
                        <a:t>，改成</a:t>
                      </a:r>
                      <a:r>
                        <a:rPr lang="en-US" sz="1800" kern="0" dirty="0">
                          <a:effectLst/>
                        </a:rPr>
                        <a:t>TRUE</a:t>
                      </a:r>
                      <a:r>
                        <a:rPr lang="zh-CN" sz="1800" kern="0" dirty="0">
                          <a:effectLst/>
                        </a:rPr>
                        <a:t>图形变为横向条形图</a:t>
                      </a:r>
                      <a:endParaRPr lang="zh-CN" sz="1800" kern="100" dirty="0">
                        <a:effectLst/>
                        <a:latin typeface="Times New Roman"/>
                        <a:ea typeface="宋体"/>
                        <a:cs typeface="Times New Roman"/>
                      </a:endParaRPr>
                    </a:p>
                  </a:txBody>
                  <a:tcPr marL="68592" marR="68592" marT="0" marB="0" anchor="ctr"/>
                </a:tc>
                <a:extLst>
                  <a:ext uri="{0D108BD9-81ED-4DB2-BD59-A6C34878D82A}">
                    <a16:rowId xmlns:a16="http://schemas.microsoft.com/office/drawing/2014/main" val="10003"/>
                  </a:ext>
                </a:extLst>
              </a:tr>
            </a:tbl>
          </a:graphicData>
        </a:graphic>
      </p:graphicFrame>
      <p:sp>
        <p:nvSpPr>
          <p:cNvPr id="19475" name="标题 2">
            <a:extLst>
              <a:ext uri="{FF2B5EF4-FFF2-40B4-BE49-F238E27FC236}">
                <a16:creationId xmlns:a16="http://schemas.microsoft.com/office/drawing/2014/main" id="{5BE3E700-6DDA-47BE-9BDF-F93D895C8035}"/>
              </a:ext>
            </a:extLst>
          </p:cNvPr>
          <p:cNvSpPr>
            <a:spLocks noGrp="1"/>
          </p:cNvSpPr>
          <p:nvPr>
            <p:ph type="title"/>
          </p:nvPr>
        </p:nvSpPr>
        <p:spPr>
          <a:xfrm>
            <a:off x="255588" y="358775"/>
            <a:ext cx="10972800" cy="528638"/>
          </a:xfrm>
        </p:spPr>
        <p:txBody>
          <a:bodyPr/>
          <a:lstStyle/>
          <a:p>
            <a:r>
              <a:rPr lang="zh-CN" altLang="en-US"/>
              <a:t>条形图</a:t>
            </a:r>
          </a:p>
        </p:txBody>
      </p:sp>
      <p:sp>
        <p:nvSpPr>
          <p:cNvPr id="19476" name="内容占位符 3">
            <a:extLst>
              <a:ext uri="{FF2B5EF4-FFF2-40B4-BE49-F238E27FC236}">
                <a16:creationId xmlns:a16="http://schemas.microsoft.com/office/drawing/2014/main" id="{963D0C7D-BDF6-4440-9363-4868040D0C1A}"/>
              </a:ext>
            </a:extLst>
          </p:cNvPr>
          <p:cNvSpPr>
            <a:spLocks noGrp="1"/>
          </p:cNvSpPr>
          <p:nvPr>
            <p:ph idx="10"/>
          </p:nvPr>
        </p:nvSpPr>
        <p:spPr>
          <a:xfrm>
            <a:off x="423863" y="1138238"/>
            <a:ext cx="11107737" cy="427037"/>
          </a:xfrm>
        </p:spPr>
        <p:txBody>
          <a:bodyPr/>
          <a:lstStyle/>
          <a:p>
            <a:r>
              <a:rPr lang="en-US" altLang="zh-CN"/>
              <a:t>barplot</a:t>
            </a:r>
            <a:r>
              <a:t>函数参数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a:extLst>
              <a:ext uri="{FF2B5EF4-FFF2-40B4-BE49-F238E27FC236}">
                <a16:creationId xmlns:a16="http://schemas.microsoft.com/office/drawing/2014/main" id="{9853A821-D91D-43A4-863C-E2DF474750A0}"/>
              </a:ext>
            </a:extLst>
          </p:cNvPr>
          <p:cNvSpPr>
            <a:spLocks noGrp="1"/>
          </p:cNvSpPr>
          <p:nvPr>
            <p:ph idx="1"/>
          </p:nvPr>
        </p:nvSpPr>
        <p:spPr>
          <a:xfrm>
            <a:off x="423863" y="1754188"/>
            <a:ext cx="11107737" cy="4338637"/>
          </a:xfrm>
        </p:spPr>
        <p:txBody>
          <a:bodyPr/>
          <a:lstStyle/>
          <a:p>
            <a:pPr marL="361950" indent="-361950"/>
            <a:r>
              <a:rPr lang="en-US" altLang="zh-CN"/>
              <a:t>&gt; barplot(VADeaths, beside = TRUE)</a:t>
            </a:r>
            <a:endParaRPr lang="zh-CN" altLang="en-US"/>
          </a:p>
        </p:txBody>
      </p:sp>
      <p:sp>
        <p:nvSpPr>
          <p:cNvPr id="20483" name="标题 2">
            <a:extLst>
              <a:ext uri="{FF2B5EF4-FFF2-40B4-BE49-F238E27FC236}">
                <a16:creationId xmlns:a16="http://schemas.microsoft.com/office/drawing/2014/main" id="{94ACB1DE-4C7D-4AA1-8A28-662AAF1E88F0}"/>
              </a:ext>
            </a:extLst>
          </p:cNvPr>
          <p:cNvSpPr>
            <a:spLocks noGrp="1"/>
          </p:cNvSpPr>
          <p:nvPr>
            <p:ph type="title"/>
          </p:nvPr>
        </p:nvSpPr>
        <p:spPr>
          <a:xfrm>
            <a:off x="255588" y="358775"/>
            <a:ext cx="10972800" cy="528638"/>
          </a:xfrm>
        </p:spPr>
        <p:txBody>
          <a:bodyPr/>
          <a:lstStyle/>
          <a:p>
            <a:r>
              <a:rPr lang="zh-CN" altLang="en-US"/>
              <a:t>条形图</a:t>
            </a:r>
          </a:p>
        </p:txBody>
      </p:sp>
      <p:sp>
        <p:nvSpPr>
          <p:cNvPr id="20484" name="内容占位符 3">
            <a:extLst>
              <a:ext uri="{FF2B5EF4-FFF2-40B4-BE49-F238E27FC236}">
                <a16:creationId xmlns:a16="http://schemas.microsoft.com/office/drawing/2014/main" id="{7CE88DDD-CAF4-4C6D-A3DB-091933C95E67}"/>
              </a:ext>
            </a:extLst>
          </p:cNvPr>
          <p:cNvSpPr>
            <a:spLocks noGrp="1"/>
          </p:cNvSpPr>
          <p:nvPr>
            <p:ph idx="10"/>
          </p:nvPr>
        </p:nvSpPr>
        <p:spPr>
          <a:xfrm>
            <a:off x="423863" y="1138238"/>
            <a:ext cx="11107737" cy="427037"/>
          </a:xfrm>
        </p:spPr>
        <p:txBody>
          <a:bodyPr/>
          <a:lstStyle/>
          <a:p>
            <a:r>
              <a:t>示例：</a:t>
            </a:r>
            <a:r>
              <a:rPr lang="en-US" altLang="zh-CN"/>
              <a:t>VADeaths</a:t>
            </a:r>
            <a:r>
              <a:t>数据集的条形图</a:t>
            </a:r>
          </a:p>
        </p:txBody>
      </p:sp>
      <p:pic>
        <p:nvPicPr>
          <p:cNvPr id="20485" name="图片 4">
            <a:extLst>
              <a:ext uri="{FF2B5EF4-FFF2-40B4-BE49-F238E27FC236}">
                <a16:creationId xmlns:a16="http://schemas.microsoft.com/office/drawing/2014/main" id="{9726696C-7B66-492A-BB86-08D47C79F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238" y="2501900"/>
            <a:ext cx="4730750" cy="38322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56D27A-57BA-4CE0-BCAE-6898EFFBE831}"/>
              </a:ext>
            </a:extLst>
          </p:cNvPr>
          <p:cNvSpPr>
            <a:spLocks noGrp="1"/>
          </p:cNvSpPr>
          <p:nvPr>
            <p:ph idx="1"/>
          </p:nvPr>
        </p:nvSpPr>
        <p:spPr>
          <a:xfrm>
            <a:off x="423863" y="1754188"/>
            <a:ext cx="11107737" cy="4370387"/>
          </a:xfrm>
        </p:spPr>
        <p:txBody>
          <a:bodyPr/>
          <a:lstStyle/>
          <a:p>
            <a:pPr>
              <a:defRPr/>
            </a:pPr>
            <a:r>
              <a:rPr lang="zh-CN" altLang="en-US" dirty="0"/>
              <a:t>饼图（</a:t>
            </a:r>
            <a:r>
              <a:rPr lang="en-US" altLang="zh-CN" dirty="0"/>
              <a:t>Pie Graph</a:t>
            </a:r>
            <a:r>
              <a:rPr lang="zh-CN" altLang="en-US" dirty="0"/>
              <a:t>）是将各项的大小与各项总和的比例显示在一张“饼”中，以“饼”的大小来确定每一项的占比。饼图可以比较清楚的反映出部分与部分、部分与整体之间的比例关系，易于显示每组数据相对于总数的大小，而且显现方式直观。</a:t>
            </a:r>
          </a:p>
          <a:p>
            <a:pPr>
              <a:defRPr/>
            </a:pPr>
            <a:r>
              <a:rPr lang="en-US" altLang="zh-CN" dirty="0"/>
              <a:t>R</a:t>
            </a:r>
            <a:r>
              <a:rPr lang="zh-CN" altLang="en-US" dirty="0"/>
              <a:t>语言里，提供的绘制饼图函数为</a:t>
            </a:r>
            <a:r>
              <a:rPr lang="en-US" altLang="zh-CN" dirty="0"/>
              <a:t>pie</a:t>
            </a:r>
            <a:r>
              <a:rPr lang="zh-CN" altLang="en-US" dirty="0"/>
              <a:t>函数，其具体用法如下所示。</a:t>
            </a:r>
            <a:endParaRPr lang="en-US" altLang="zh-CN" dirty="0"/>
          </a:p>
          <a:p>
            <a:pPr marL="0" indent="0">
              <a:buFont typeface="Wingdings" panose="05000000000000000000" pitchFamily="2" charset="2"/>
              <a:buNone/>
              <a:defRPr/>
            </a:pPr>
            <a:r>
              <a:rPr lang="de-DE" altLang="zh-CN" dirty="0"/>
              <a:t>	pie(x, labels = names(x), radius = 0.8,...)</a:t>
            </a:r>
            <a:endParaRPr lang="zh-CN" altLang="en-US" dirty="0"/>
          </a:p>
          <a:p>
            <a:pPr>
              <a:defRPr/>
            </a:pPr>
            <a:endParaRPr lang="zh-CN" altLang="en-US" dirty="0"/>
          </a:p>
        </p:txBody>
      </p:sp>
      <p:sp>
        <p:nvSpPr>
          <p:cNvPr id="21507" name="标题 2">
            <a:extLst>
              <a:ext uri="{FF2B5EF4-FFF2-40B4-BE49-F238E27FC236}">
                <a16:creationId xmlns:a16="http://schemas.microsoft.com/office/drawing/2014/main" id="{FB14B8D6-506A-45CD-8E5B-29BAB4689C51}"/>
              </a:ext>
            </a:extLst>
          </p:cNvPr>
          <p:cNvSpPr>
            <a:spLocks noGrp="1"/>
          </p:cNvSpPr>
          <p:nvPr>
            <p:ph type="title"/>
          </p:nvPr>
        </p:nvSpPr>
        <p:spPr>
          <a:xfrm>
            <a:off x="255588" y="358775"/>
            <a:ext cx="10972800" cy="528638"/>
          </a:xfrm>
        </p:spPr>
        <p:txBody>
          <a:bodyPr/>
          <a:lstStyle/>
          <a:p>
            <a:r>
              <a:rPr lang="zh-CN" altLang="en-US"/>
              <a:t>分析数据分布情况</a:t>
            </a:r>
          </a:p>
        </p:txBody>
      </p:sp>
      <p:sp>
        <p:nvSpPr>
          <p:cNvPr id="21508" name="内容占位符 3">
            <a:extLst>
              <a:ext uri="{FF2B5EF4-FFF2-40B4-BE49-F238E27FC236}">
                <a16:creationId xmlns:a16="http://schemas.microsoft.com/office/drawing/2014/main" id="{F7394245-D37A-4ADB-BCA5-88BD6228842C}"/>
              </a:ext>
            </a:extLst>
          </p:cNvPr>
          <p:cNvSpPr>
            <a:spLocks noGrp="1"/>
          </p:cNvSpPr>
          <p:nvPr>
            <p:ph idx="10"/>
          </p:nvPr>
        </p:nvSpPr>
        <p:spPr>
          <a:xfrm>
            <a:off x="423863" y="1138238"/>
            <a:ext cx="11107737" cy="427037"/>
          </a:xfrm>
        </p:spPr>
        <p:txBody>
          <a:bodyPr/>
          <a:lstStyle/>
          <a:p>
            <a:r>
              <a:t>饼图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44F6089A-6D92-4771-B7AE-AF77B9F26BB8}"/>
              </a:ext>
            </a:extLst>
          </p:cNvPr>
          <p:cNvGraphicFramePr>
            <a:graphicFrameLocks noGrp="1"/>
          </p:cNvGraphicFramePr>
          <p:nvPr>
            <p:ph idx="1"/>
          </p:nvPr>
        </p:nvGraphicFramePr>
        <p:xfrm>
          <a:off x="2246313" y="2070100"/>
          <a:ext cx="7126287" cy="3697288"/>
        </p:xfrm>
        <a:graphic>
          <a:graphicData uri="http://schemas.openxmlformats.org/drawingml/2006/table">
            <a:tbl>
              <a:tblPr firstRow="1" firstCol="1" bandRow="1">
                <a:tableStyleId>{5C22544A-7EE6-4342-B048-85BDC9FD1C3A}</a:tableStyleId>
              </a:tblPr>
              <a:tblGrid>
                <a:gridCol w="1052872">
                  <a:extLst>
                    <a:ext uri="{9D8B030D-6E8A-4147-A177-3AD203B41FA5}">
                      <a16:colId xmlns:a16="http://schemas.microsoft.com/office/drawing/2014/main" val="20000"/>
                    </a:ext>
                  </a:extLst>
                </a:gridCol>
                <a:gridCol w="6073415">
                  <a:extLst>
                    <a:ext uri="{9D8B030D-6E8A-4147-A177-3AD203B41FA5}">
                      <a16:colId xmlns:a16="http://schemas.microsoft.com/office/drawing/2014/main" val="20001"/>
                    </a:ext>
                  </a:extLst>
                </a:gridCol>
              </a:tblGrid>
              <a:tr h="812444">
                <a:tc>
                  <a:txBody>
                    <a:bodyPr/>
                    <a:lstStyle/>
                    <a:p>
                      <a:pPr indent="127000" algn="ctr">
                        <a:lnSpc>
                          <a:spcPct val="150000"/>
                        </a:lnSpc>
                        <a:spcAft>
                          <a:spcPts val="0"/>
                        </a:spcAft>
                      </a:pPr>
                      <a:r>
                        <a:rPr lang="zh-CN" sz="1800" kern="0" dirty="0">
                          <a:effectLst/>
                        </a:rPr>
                        <a:t>参数</a:t>
                      </a:r>
                      <a:endParaRPr lang="zh-CN" sz="1800" kern="100" dirty="0">
                        <a:effectLst/>
                        <a:latin typeface="Times New Roman"/>
                        <a:ea typeface="宋体"/>
                        <a:cs typeface="Times New Roman"/>
                      </a:endParaRPr>
                    </a:p>
                  </a:txBody>
                  <a:tcPr marL="68574" marR="68574" marT="0" marB="0" anchor="ctr"/>
                </a:tc>
                <a:tc>
                  <a:txBody>
                    <a:bodyPr/>
                    <a:lstStyle/>
                    <a:p>
                      <a:pPr indent="127000" algn="ctr">
                        <a:lnSpc>
                          <a:spcPct val="150000"/>
                        </a:lnSpc>
                        <a:spcAft>
                          <a:spcPts val="0"/>
                        </a:spcAft>
                      </a:pPr>
                      <a:r>
                        <a:rPr lang="zh-CN" sz="1800" kern="0">
                          <a:effectLst/>
                        </a:rPr>
                        <a:t>参数解释</a:t>
                      </a:r>
                      <a:endParaRPr lang="zh-CN" sz="1800" kern="10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0"/>
                  </a:ext>
                </a:extLst>
              </a:tr>
              <a:tr h="812444">
                <a:tc>
                  <a:txBody>
                    <a:bodyPr/>
                    <a:lstStyle/>
                    <a:p>
                      <a:pPr indent="127000" algn="ctr">
                        <a:lnSpc>
                          <a:spcPct val="150000"/>
                        </a:lnSpc>
                        <a:spcAft>
                          <a:spcPts val="0"/>
                        </a:spcAft>
                      </a:pPr>
                      <a:r>
                        <a:rPr lang="en-US" sz="1800" kern="0">
                          <a:effectLst/>
                        </a:rPr>
                        <a:t>x</a:t>
                      </a:r>
                      <a:endParaRPr lang="zh-CN" sz="1800" kern="100">
                        <a:effectLst/>
                        <a:latin typeface="Times New Roman"/>
                        <a:ea typeface="宋体"/>
                        <a:cs typeface="Times New Roman"/>
                      </a:endParaRPr>
                    </a:p>
                  </a:txBody>
                  <a:tcPr marL="68574" marR="68574" marT="0" marB="0" anchor="ctr"/>
                </a:tc>
                <a:tc>
                  <a:txBody>
                    <a:bodyPr/>
                    <a:lstStyle/>
                    <a:p>
                      <a:pPr indent="127000" algn="just">
                        <a:lnSpc>
                          <a:spcPct val="150000"/>
                        </a:lnSpc>
                        <a:spcAft>
                          <a:spcPts val="0"/>
                        </a:spcAft>
                      </a:pPr>
                      <a:r>
                        <a:rPr lang="zh-CN" sz="1800" kern="0" dirty="0">
                          <a:effectLst/>
                        </a:rPr>
                        <a:t>非负的数值向量，</a:t>
                      </a:r>
                      <a:r>
                        <a:rPr lang="en-US" sz="1800" kern="0" dirty="0">
                          <a:effectLst/>
                        </a:rPr>
                        <a:t>x</a:t>
                      </a:r>
                      <a:r>
                        <a:rPr lang="zh-CN" sz="1800" kern="0" dirty="0">
                          <a:effectLst/>
                        </a:rPr>
                        <a:t>中的值表示饼图切片的区域</a:t>
                      </a:r>
                      <a:endParaRPr lang="zh-CN" sz="1800" kern="100" dirty="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1"/>
                  </a:ext>
                </a:extLst>
              </a:tr>
              <a:tr h="820943">
                <a:tc>
                  <a:txBody>
                    <a:bodyPr/>
                    <a:lstStyle/>
                    <a:p>
                      <a:pPr indent="127000" algn="ctr">
                        <a:lnSpc>
                          <a:spcPct val="150000"/>
                        </a:lnSpc>
                        <a:spcAft>
                          <a:spcPts val="0"/>
                        </a:spcAft>
                      </a:pPr>
                      <a:r>
                        <a:rPr lang="en-US" sz="1800" kern="0">
                          <a:effectLst/>
                        </a:rPr>
                        <a:t>labels</a:t>
                      </a:r>
                      <a:endParaRPr lang="zh-CN" sz="1800" kern="100">
                        <a:effectLst/>
                        <a:latin typeface="Times New Roman"/>
                        <a:ea typeface="宋体"/>
                        <a:cs typeface="Times New Roman"/>
                      </a:endParaRPr>
                    </a:p>
                  </a:txBody>
                  <a:tcPr marL="68574" marR="68574" marT="0" marB="0" anchor="ctr"/>
                </a:tc>
                <a:tc>
                  <a:txBody>
                    <a:bodyPr/>
                    <a:lstStyle/>
                    <a:p>
                      <a:pPr indent="127000" algn="just">
                        <a:lnSpc>
                          <a:spcPct val="150000"/>
                        </a:lnSpc>
                        <a:spcAft>
                          <a:spcPts val="0"/>
                        </a:spcAft>
                      </a:pPr>
                      <a:r>
                        <a:rPr lang="zh-CN" sz="1800" kern="0" dirty="0">
                          <a:effectLst/>
                        </a:rPr>
                        <a:t>标签，一个或多个给切片命名的表达式或者字符串</a:t>
                      </a:r>
                      <a:endParaRPr lang="zh-CN" sz="1800" kern="100" dirty="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2"/>
                  </a:ext>
                </a:extLst>
              </a:tr>
              <a:tr h="1251458">
                <a:tc>
                  <a:txBody>
                    <a:bodyPr/>
                    <a:lstStyle/>
                    <a:p>
                      <a:pPr indent="127000" algn="ctr">
                        <a:lnSpc>
                          <a:spcPct val="150000"/>
                        </a:lnSpc>
                        <a:spcAft>
                          <a:spcPts val="0"/>
                        </a:spcAft>
                      </a:pPr>
                      <a:r>
                        <a:rPr lang="en-US" sz="1800" kern="0">
                          <a:effectLst/>
                        </a:rPr>
                        <a:t>radius</a:t>
                      </a:r>
                      <a:endParaRPr lang="zh-CN" sz="1800" kern="100">
                        <a:effectLst/>
                        <a:latin typeface="Times New Roman"/>
                        <a:ea typeface="宋体"/>
                        <a:cs typeface="Times New Roman"/>
                      </a:endParaRPr>
                    </a:p>
                  </a:txBody>
                  <a:tcPr marL="68574" marR="68574" marT="0" marB="0" anchor="ctr"/>
                </a:tc>
                <a:tc>
                  <a:txBody>
                    <a:bodyPr/>
                    <a:lstStyle/>
                    <a:p>
                      <a:pPr indent="127000" algn="just">
                        <a:lnSpc>
                          <a:spcPct val="150000"/>
                        </a:lnSpc>
                        <a:spcAft>
                          <a:spcPts val="0"/>
                        </a:spcAft>
                      </a:pPr>
                      <a:r>
                        <a:rPr lang="zh-CN" sz="1800" kern="0" dirty="0">
                          <a:effectLst/>
                        </a:rPr>
                        <a:t>半径，取值从</a:t>
                      </a:r>
                      <a:r>
                        <a:rPr lang="en-US" sz="1800" kern="0" dirty="0">
                          <a:effectLst/>
                        </a:rPr>
                        <a:t>-1</a:t>
                      </a:r>
                      <a:r>
                        <a:rPr lang="zh-CN" sz="1800" kern="0" dirty="0">
                          <a:effectLst/>
                        </a:rPr>
                        <a:t>到</a:t>
                      </a:r>
                      <a:r>
                        <a:rPr lang="en-US" sz="1800" kern="0" dirty="0">
                          <a:effectLst/>
                        </a:rPr>
                        <a:t>1</a:t>
                      </a:r>
                      <a:r>
                        <a:rPr lang="zh-CN" sz="1800" kern="0" dirty="0">
                          <a:effectLst/>
                        </a:rPr>
                        <a:t>，其中数字表示饼图的半径大小，负数表示从</a:t>
                      </a:r>
                      <a:r>
                        <a:rPr lang="en-US" sz="1800" kern="0" dirty="0">
                          <a:effectLst/>
                        </a:rPr>
                        <a:t>180</a:t>
                      </a:r>
                      <a:r>
                        <a:rPr lang="zh-CN" sz="1800" kern="0" dirty="0">
                          <a:effectLst/>
                        </a:rPr>
                        <a:t>°开始绘制饼图，正数表示从</a:t>
                      </a:r>
                      <a:r>
                        <a:rPr lang="en-US" sz="1800" kern="0" dirty="0">
                          <a:effectLst/>
                        </a:rPr>
                        <a:t>0</a:t>
                      </a:r>
                      <a:r>
                        <a:rPr lang="zh-CN" sz="1800" kern="0" dirty="0">
                          <a:effectLst/>
                        </a:rPr>
                        <a:t>°开始绘制饼图</a:t>
                      </a:r>
                      <a:endParaRPr lang="zh-CN" sz="1800" kern="100" dirty="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3"/>
                  </a:ext>
                </a:extLst>
              </a:tr>
            </a:tbl>
          </a:graphicData>
        </a:graphic>
      </p:graphicFrame>
      <p:sp>
        <p:nvSpPr>
          <p:cNvPr id="22547" name="标题 2">
            <a:extLst>
              <a:ext uri="{FF2B5EF4-FFF2-40B4-BE49-F238E27FC236}">
                <a16:creationId xmlns:a16="http://schemas.microsoft.com/office/drawing/2014/main" id="{E2F23288-F0E8-43A8-ADA4-DF8A3270D1FA}"/>
              </a:ext>
            </a:extLst>
          </p:cNvPr>
          <p:cNvSpPr>
            <a:spLocks noGrp="1"/>
          </p:cNvSpPr>
          <p:nvPr>
            <p:ph type="title"/>
          </p:nvPr>
        </p:nvSpPr>
        <p:spPr>
          <a:xfrm>
            <a:off x="255588" y="358775"/>
            <a:ext cx="10972800" cy="528638"/>
          </a:xfrm>
        </p:spPr>
        <p:txBody>
          <a:bodyPr/>
          <a:lstStyle/>
          <a:p>
            <a:r>
              <a:rPr lang="zh-CN" altLang="en-US"/>
              <a:t>饼图</a:t>
            </a:r>
          </a:p>
        </p:txBody>
      </p:sp>
      <p:sp>
        <p:nvSpPr>
          <p:cNvPr id="22548" name="内容占位符 3">
            <a:extLst>
              <a:ext uri="{FF2B5EF4-FFF2-40B4-BE49-F238E27FC236}">
                <a16:creationId xmlns:a16="http://schemas.microsoft.com/office/drawing/2014/main" id="{70CD84FD-1DBF-4399-A461-17F3E70A5906}"/>
              </a:ext>
            </a:extLst>
          </p:cNvPr>
          <p:cNvSpPr>
            <a:spLocks noGrp="1"/>
          </p:cNvSpPr>
          <p:nvPr>
            <p:ph idx="10"/>
          </p:nvPr>
        </p:nvSpPr>
        <p:spPr>
          <a:xfrm>
            <a:off x="423863" y="1138238"/>
            <a:ext cx="11107737" cy="427037"/>
          </a:xfrm>
        </p:spPr>
        <p:txBody>
          <a:bodyPr/>
          <a:lstStyle/>
          <a:p>
            <a:r>
              <a:rPr lang="en-US" altLang="zh-CN"/>
              <a:t>pie</a:t>
            </a:r>
            <a:r>
              <a:t>函数参数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1">
            <a:extLst>
              <a:ext uri="{FF2B5EF4-FFF2-40B4-BE49-F238E27FC236}">
                <a16:creationId xmlns:a16="http://schemas.microsoft.com/office/drawing/2014/main" id="{B9F094A2-E526-4163-9EA4-CD96871D43F5}"/>
              </a:ext>
            </a:extLst>
          </p:cNvPr>
          <p:cNvSpPr>
            <a:spLocks noGrp="1"/>
          </p:cNvSpPr>
          <p:nvPr>
            <p:ph idx="1"/>
          </p:nvPr>
        </p:nvSpPr>
        <p:spPr>
          <a:xfrm>
            <a:off x="423863" y="1654175"/>
            <a:ext cx="11107737" cy="4502150"/>
          </a:xfrm>
        </p:spPr>
        <p:txBody>
          <a:bodyPr/>
          <a:lstStyle/>
          <a:p>
            <a:pPr marL="361950" indent="-361950"/>
            <a:r>
              <a:rPr lang="en-US" altLang="zh-CN"/>
              <a:t>&gt; percent &lt;- colSums(VADeaths)*100/sum(VADeaths)</a:t>
            </a:r>
          </a:p>
          <a:p>
            <a:pPr marL="361950" indent="-361950"/>
            <a:r>
              <a:rPr lang="en-US" altLang="zh-CN"/>
              <a:t>&gt; pie(percent,labels = paste0(colnames(VADeaths),'\n',round(percent,2),'%'))</a:t>
            </a:r>
          </a:p>
          <a:p>
            <a:pPr marL="361950" indent="-361950"/>
            <a:endParaRPr lang="zh-CN" altLang="en-US"/>
          </a:p>
        </p:txBody>
      </p:sp>
      <p:sp>
        <p:nvSpPr>
          <p:cNvPr id="23555" name="标题 2">
            <a:extLst>
              <a:ext uri="{FF2B5EF4-FFF2-40B4-BE49-F238E27FC236}">
                <a16:creationId xmlns:a16="http://schemas.microsoft.com/office/drawing/2014/main" id="{546BA8AD-0BB8-4160-89B1-401CB993F194}"/>
              </a:ext>
            </a:extLst>
          </p:cNvPr>
          <p:cNvSpPr>
            <a:spLocks noGrp="1"/>
          </p:cNvSpPr>
          <p:nvPr>
            <p:ph type="title"/>
          </p:nvPr>
        </p:nvSpPr>
        <p:spPr>
          <a:xfrm>
            <a:off x="255588" y="358775"/>
            <a:ext cx="10972800" cy="528638"/>
          </a:xfrm>
        </p:spPr>
        <p:txBody>
          <a:bodyPr/>
          <a:lstStyle/>
          <a:p>
            <a:r>
              <a:rPr lang="zh-CN" altLang="en-US"/>
              <a:t>饼图</a:t>
            </a:r>
          </a:p>
        </p:txBody>
      </p:sp>
      <p:sp>
        <p:nvSpPr>
          <p:cNvPr id="23556" name="内容占位符 3">
            <a:extLst>
              <a:ext uri="{FF2B5EF4-FFF2-40B4-BE49-F238E27FC236}">
                <a16:creationId xmlns:a16="http://schemas.microsoft.com/office/drawing/2014/main" id="{B6CE5B83-4FBA-4497-B2E8-125F4264B961}"/>
              </a:ext>
            </a:extLst>
          </p:cNvPr>
          <p:cNvSpPr>
            <a:spLocks noGrp="1"/>
          </p:cNvSpPr>
          <p:nvPr>
            <p:ph idx="10"/>
          </p:nvPr>
        </p:nvSpPr>
        <p:spPr>
          <a:xfrm>
            <a:off x="423863" y="1138238"/>
            <a:ext cx="11107737" cy="427037"/>
          </a:xfrm>
        </p:spPr>
        <p:txBody>
          <a:bodyPr/>
          <a:lstStyle/>
          <a:p>
            <a:r>
              <a:t>示例：数据集</a:t>
            </a:r>
            <a:r>
              <a:rPr lang="en-US" altLang="zh-CN"/>
              <a:t>VADeaths</a:t>
            </a:r>
            <a:r>
              <a:t>展示不同人群死亡率的占比情况</a:t>
            </a:r>
          </a:p>
        </p:txBody>
      </p:sp>
      <p:pic>
        <p:nvPicPr>
          <p:cNvPr id="23557" name="图片 4">
            <a:extLst>
              <a:ext uri="{FF2B5EF4-FFF2-40B4-BE49-F238E27FC236}">
                <a16:creationId xmlns:a16="http://schemas.microsoft.com/office/drawing/2014/main" id="{8E54331A-1334-4EB7-9364-88EAFCA90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2649538"/>
            <a:ext cx="5495925" cy="36464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a:extLst>
              <a:ext uri="{FF2B5EF4-FFF2-40B4-BE49-F238E27FC236}">
                <a16:creationId xmlns:a16="http://schemas.microsoft.com/office/drawing/2014/main" id="{D9BDA493-3488-4941-8FC6-D930E4CF8A27}"/>
              </a:ext>
            </a:extLst>
          </p:cNvPr>
          <p:cNvSpPr>
            <a:spLocks noGrp="1"/>
          </p:cNvSpPr>
          <p:nvPr>
            <p:ph idx="1"/>
          </p:nvPr>
        </p:nvSpPr>
        <p:spPr>
          <a:xfrm>
            <a:off x="423863" y="1754188"/>
            <a:ext cx="11107737" cy="4370387"/>
          </a:xfrm>
        </p:spPr>
        <p:txBody>
          <a:bodyPr/>
          <a:lstStyle/>
          <a:p>
            <a:pPr marL="361950" indent="-361950"/>
            <a:r>
              <a:rPr lang="zh-CN" altLang="en-US"/>
              <a:t>箱线图（</a:t>
            </a:r>
            <a:r>
              <a:rPr lang="en-US" altLang="zh-CN"/>
              <a:t>boxplot</a:t>
            </a:r>
            <a:r>
              <a:rPr lang="zh-CN" altLang="en-US"/>
              <a:t>）也称箱须图，其绘制须使用常用的统计量，能提供有关数据位置和分散情况的关键信息，尤其在比较不同特征时，更可表现其分散程度差异。下图标示了每条线表示的含义。</a:t>
            </a:r>
          </a:p>
        </p:txBody>
      </p:sp>
      <p:sp>
        <p:nvSpPr>
          <p:cNvPr id="24579" name="标题 2">
            <a:extLst>
              <a:ext uri="{FF2B5EF4-FFF2-40B4-BE49-F238E27FC236}">
                <a16:creationId xmlns:a16="http://schemas.microsoft.com/office/drawing/2014/main" id="{A43F3E66-04D0-43B9-A7D6-FA497D8C36C4}"/>
              </a:ext>
            </a:extLst>
          </p:cNvPr>
          <p:cNvSpPr>
            <a:spLocks noGrp="1"/>
          </p:cNvSpPr>
          <p:nvPr>
            <p:ph type="title"/>
          </p:nvPr>
        </p:nvSpPr>
        <p:spPr>
          <a:xfrm>
            <a:off x="255588" y="358775"/>
            <a:ext cx="10972800" cy="528638"/>
          </a:xfrm>
        </p:spPr>
        <p:txBody>
          <a:bodyPr/>
          <a:lstStyle/>
          <a:p>
            <a:r>
              <a:rPr lang="zh-CN" altLang="en-US"/>
              <a:t>分析数据分布情况</a:t>
            </a:r>
          </a:p>
        </p:txBody>
      </p:sp>
      <p:sp>
        <p:nvSpPr>
          <p:cNvPr id="24580" name="内容占位符 3">
            <a:extLst>
              <a:ext uri="{FF2B5EF4-FFF2-40B4-BE49-F238E27FC236}">
                <a16:creationId xmlns:a16="http://schemas.microsoft.com/office/drawing/2014/main" id="{8C8326F1-72E0-41F9-8B25-1C43DE9BE38E}"/>
              </a:ext>
            </a:extLst>
          </p:cNvPr>
          <p:cNvSpPr>
            <a:spLocks noGrp="1"/>
          </p:cNvSpPr>
          <p:nvPr>
            <p:ph idx="10"/>
          </p:nvPr>
        </p:nvSpPr>
        <p:spPr>
          <a:xfrm>
            <a:off x="423863" y="1138238"/>
            <a:ext cx="11107737" cy="427037"/>
          </a:xfrm>
        </p:spPr>
        <p:txBody>
          <a:bodyPr/>
          <a:lstStyle/>
          <a:p>
            <a:r>
              <a:t>箱线图</a:t>
            </a:r>
          </a:p>
        </p:txBody>
      </p:sp>
      <p:pic>
        <p:nvPicPr>
          <p:cNvPr id="24581" name="图片 4" descr="Figure_1-13.png">
            <a:extLst>
              <a:ext uri="{FF2B5EF4-FFF2-40B4-BE49-F238E27FC236}">
                <a16:creationId xmlns:a16="http://schemas.microsoft.com/office/drawing/2014/main" id="{F7B02980-46BD-4A13-B7E3-F7FC47373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163" y="2959100"/>
            <a:ext cx="5930900" cy="31321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BAC4CFB-0129-4BF5-8FAA-1A92FE5B6318}"/>
              </a:ext>
            </a:extLst>
          </p:cNvPr>
          <p:cNvSpPr>
            <a:spLocks noGrp="1"/>
          </p:cNvSpPr>
          <p:nvPr>
            <p:ph idx="1"/>
          </p:nvPr>
        </p:nvSpPr>
        <p:spPr>
          <a:xfrm>
            <a:off x="423863" y="1754188"/>
            <a:ext cx="11107737" cy="4370387"/>
          </a:xfrm>
        </p:spPr>
        <p:txBody>
          <a:bodyPr/>
          <a:lstStyle/>
          <a:p>
            <a:pPr>
              <a:defRPr/>
            </a:pPr>
            <a:r>
              <a:rPr lang="zh-CN" altLang="en-US" dirty="0"/>
              <a:t>箱线图利用数据中的五个统计量（最小值，下四分位数，中位数，上四分位数，最大值）来描述数据，它也可以粗略地看出数据是否具有有对称性，分布的分散程度等信息，特别可以用于对几个样本的比较。</a:t>
            </a:r>
          </a:p>
          <a:p>
            <a:pPr>
              <a:defRPr/>
            </a:pPr>
            <a:r>
              <a:rPr lang="en-US" altLang="zh-CN" dirty="0"/>
              <a:t>R</a:t>
            </a:r>
            <a:r>
              <a:rPr lang="zh-CN" altLang="en-US" dirty="0"/>
              <a:t>中，</a:t>
            </a:r>
            <a:r>
              <a:rPr lang="en-US" altLang="zh-CN" dirty="0"/>
              <a:t>boxplot</a:t>
            </a:r>
            <a:r>
              <a:rPr lang="zh-CN" altLang="en-US" dirty="0"/>
              <a:t>函数用于绘制箱型图。单独的箱线图的使用格式如下所示。</a:t>
            </a:r>
            <a:r>
              <a:rPr lang="en-US" altLang="zh-CN" dirty="0"/>
              <a:t>	boxplot(x,…,range=,width=,</a:t>
            </a:r>
            <a:r>
              <a:rPr lang="en-US" altLang="zh-CN" dirty="0" err="1"/>
              <a:t>varwidth</a:t>
            </a:r>
            <a:r>
              <a:rPr lang="en-US" altLang="zh-CN" dirty="0"/>
              <a:t>=,notch=,names=,horizontal=,add=FALSE,…)</a:t>
            </a:r>
          </a:p>
          <a:p>
            <a:pPr>
              <a:defRPr/>
            </a:pPr>
            <a:r>
              <a:rPr lang="zh-CN" altLang="en-US" dirty="0"/>
              <a:t>组间比较的箱线图的使用格式如下所示。</a:t>
            </a:r>
          </a:p>
          <a:p>
            <a:pPr marL="0" indent="0">
              <a:buFont typeface="Wingdings" panose="05000000000000000000" pitchFamily="2" charset="2"/>
              <a:buNone/>
              <a:defRPr/>
            </a:pPr>
            <a:r>
              <a:rPr lang="en-US" altLang="zh-CN" dirty="0"/>
              <a:t>	boxplot(formula, data = NULL, ..., subset, </a:t>
            </a:r>
            <a:r>
              <a:rPr lang="en-US" altLang="zh-CN" dirty="0" err="1"/>
              <a:t>na.action</a:t>
            </a:r>
            <a:r>
              <a:rPr lang="en-US" altLang="zh-CN" dirty="0"/>
              <a:t> = NULL)</a:t>
            </a:r>
          </a:p>
          <a:p>
            <a:pPr>
              <a:defRPr/>
            </a:pPr>
            <a:endParaRPr lang="zh-CN" altLang="en-US" dirty="0"/>
          </a:p>
        </p:txBody>
      </p:sp>
      <p:sp>
        <p:nvSpPr>
          <p:cNvPr id="25603" name="标题 2">
            <a:extLst>
              <a:ext uri="{FF2B5EF4-FFF2-40B4-BE49-F238E27FC236}">
                <a16:creationId xmlns:a16="http://schemas.microsoft.com/office/drawing/2014/main" id="{5C0C0571-D0EE-400B-941C-F10541C59275}"/>
              </a:ext>
            </a:extLst>
          </p:cNvPr>
          <p:cNvSpPr>
            <a:spLocks noGrp="1"/>
          </p:cNvSpPr>
          <p:nvPr>
            <p:ph type="title"/>
          </p:nvPr>
        </p:nvSpPr>
        <p:spPr>
          <a:xfrm>
            <a:off x="255588" y="358775"/>
            <a:ext cx="10972800" cy="528638"/>
          </a:xfrm>
        </p:spPr>
        <p:txBody>
          <a:bodyPr/>
          <a:lstStyle/>
          <a:p>
            <a:r>
              <a:rPr lang="zh-CN" altLang="en-US"/>
              <a:t>分析数据分布情况</a:t>
            </a:r>
          </a:p>
        </p:txBody>
      </p:sp>
      <p:sp>
        <p:nvSpPr>
          <p:cNvPr id="25604" name="内容占位符 3">
            <a:extLst>
              <a:ext uri="{FF2B5EF4-FFF2-40B4-BE49-F238E27FC236}">
                <a16:creationId xmlns:a16="http://schemas.microsoft.com/office/drawing/2014/main" id="{6CF5EB7B-519C-4907-81A6-018911F6BF6F}"/>
              </a:ext>
            </a:extLst>
          </p:cNvPr>
          <p:cNvSpPr>
            <a:spLocks noGrp="1"/>
          </p:cNvSpPr>
          <p:nvPr>
            <p:ph idx="10"/>
          </p:nvPr>
        </p:nvSpPr>
        <p:spPr>
          <a:xfrm>
            <a:off x="423863" y="1138238"/>
            <a:ext cx="11107737" cy="427037"/>
          </a:xfrm>
        </p:spPr>
        <p:txBody>
          <a:bodyPr/>
          <a:lstStyle/>
          <a:p>
            <a:r>
              <a:t>箱线图</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F583EFB1-3980-4005-B27A-690E1D6742DE}"/>
              </a:ext>
            </a:extLst>
          </p:cNvPr>
          <p:cNvGraphicFramePr>
            <a:graphicFrameLocks noGrp="1"/>
          </p:cNvGraphicFramePr>
          <p:nvPr>
            <p:ph idx="1"/>
          </p:nvPr>
        </p:nvGraphicFramePr>
        <p:xfrm>
          <a:off x="1747838" y="1128713"/>
          <a:ext cx="9077325" cy="5119687"/>
        </p:xfrm>
        <a:graphic>
          <a:graphicData uri="http://schemas.openxmlformats.org/drawingml/2006/table">
            <a:tbl>
              <a:tblPr firstRow="1" firstCol="1" bandRow="1">
                <a:tableStyleId>{5C22544A-7EE6-4342-B048-85BDC9FD1C3A}</a:tableStyleId>
              </a:tblPr>
              <a:tblGrid>
                <a:gridCol w="2167641">
                  <a:extLst>
                    <a:ext uri="{9D8B030D-6E8A-4147-A177-3AD203B41FA5}">
                      <a16:colId xmlns:a16="http://schemas.microsoft.com/office/drawing/2014/main" val="20000"/>
                    </a:ext>
                  </a:extLst>
                </a:gridCol>
                <a:gridCol w="6909684">
                  <a:extLst>
                    <a:ext uri="{9D8B030D-6E8A-4147-A177-3AD203B41FA5}">
                      <a16:colId xmlns:a16="http://schemas.microsoft.com/office/drawing/2014/main" val="20001"/>
                    </a:ext>
                  </a:extLst>
                </a:gridCol>
              </a:tblGrid>
              <a:tr h="347802">
                <a:tc>
                  <a:txBody>
                    <a:bodyPr/>
                    <a:lstStyle/>
                    <a:p>
                      <a:pPr indent="127000" algn="ctr">
                        <a:lnSpc>
                          <a:spcPct val="150000"/>
                        </a:lnSpc>
                        <a:spcAft>
                          <a:spcPts val="0"/>
                        </a:spcAft>
                      </a:pPr>
                      <a:r>
                        <a:rPr lang="zh-CN" sz="1700" kern="0" dirty="0">
                          <a:effectLst/>
                        </a:rPr>
                        <a:t>参数</a:t>
                      </a:r>
                      <a:endParaRPr lang="zh-CN" sz="1700" kern="100" dirty="0">
                        <a:effectLst/>
                        <a:latin typeface="Times New Roman"/>
                        <a:ea typeface="宋体"/>
                        <a:cs typeface="Times New Roman"/>
                      </a:endParaRPr>
                    </a:p>
                  </a:txBody>
                  <a:tcPr marL="68584" marR="68584" marT="0" marB="0" anchor="ctr"/>
                </a:tc>
                <a:tc>
                  <a:txBody>
                    <a:bodyPr/>
                    <a:lstStyle/>
                    <a:p>
                      <a:pPr indent="127000" algn="ctr">
                        <a:lnSpc>
                          <a:spcPct val="150000"/>
                        </a:lnSpc>
                        <a:spcAft>
                          <a:spcPts val="0"/>
                        </a:spcAft>
                      </a:pPr>
                      <a:r>
                        <a:rPr lang="zh-CN" sz="1700" kern="0">
                          <a:effectLst/>
                        </a:rPr>
                        <a:t>参数解释</a:t>
                      </a:r>
                      <a:endParaRPr lang="zh-CN" sz="1700" kern="10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0"/>
                  </a:ext>
                </a:extLst>
              </a:tr>
              <a:tr h="355613">
                <a:tc>
                  <a:txBody>
                    <a:bodyPr/>
                    <a:lstStyle/>
                    <a:p>
                      <a:pPr indent="127000" algn="ctr">
                        <a:lnSpc>
                          <a:spcPct val="150000"/>
                        </a:lnSpc>
                        <a:spcAft>
                          <a:spcPts val="0"/>
                        </a:spcAft>
                      </a:pPr>
                      <a:r>
                        <a:rPr lang="en-US" sz="1700" kern="0" dirty="0">
                          <a:effectLst/>
                        </a:rPr>
                        <a:t>x</a:t>
                      </a:r>
                      <a:endParaRPr lang="zh-CN" sz="1700" kern="100" dirty="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700" kern="0">
                          <a:effectLst/>
                        </a:rPr>
                        <a:t>数值向量，依次作出箱线图</a:t>
                      </a:r>
                      <a:endParaRPr lang="zh-CN" sz="1700" kern="10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1"/>
                  </a:ext>
                </a:extLst>
              </a:tr>
              <a:tr h="750908">
                <a:tc>
                  <a:txBody>
                    <a:bodyPr/>
                    <a:lstStyle/>
                    <a:p>
                      <a:pPr indent="127000" algn="ctr">
                        <a:lnSpc>
                          <a:spcPct val="150000"/>
                        </a:lnSpc>
                        <a:spcAft>
                          <a:spcPts val="0"/>
                        </a:spcAft>
                      </a:pPr>
                      <a:r>
                        <a:rPr lang="en-US" sz="1700" kern="0" dirty="0">
                          <a:effectLst/>
                        </a:rPr>
                        <a:t>formula</a:t>
                      </a:r>
                      <a:endParaRPr lang="zh-CN" sz="1700" kern="100" dirty="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700" kern="0" dirty="0">
                          <a:effectLst/>
                        </a:rPr>
                        <a:t>公式，形式如</a:t>
                      </a:r>
                      <a:r>
                        <a:rPr lang="en-US" sz="1700" kern="0" dirty="0">
                          <a:effectLst/>
                        </a:rPr>
                        <a:t>y ~ </a:t>
                      </a:r>
                      <a:r>
                        <a:rPr lang="en-US" sz="1700" kern="0" dirty="0" err="1">
                          <a:effectLst/>
                        </a:rPr>
                        <a:t>grp</a:t>
                      </a:r>
                      <a:r>
                        <a:rPr lang="zh-CN" sz="1700" kern="0" dirty="0">
                          <a:effectLst/>
                        </a:rPr>
                        <a:t>，其中</a:t>
                      </a:r>
                      <a:r>
                        <a:rPr lang="en-US" sz="1700" kern="0" dirty="0">
                          <a:effectLst/>
                        </a:rPr>
                        <a:t>y</a:t>
                      </a:r>
                      <a:r>
                        <a:rPr lang="zh-CN" sz="1700" kern="0" dirty="0">
                          <a:effectLst/>
                        </a:rPr>
                        <a:t>是数据集中的数值型向量并且根据</a:t>
                      </a:r>
                      <a:r>
                        <a:rPr lang="en-US" sz="1700" kern="0" dirty="0" err="1">
                          <a:effectLst/>
                        </a:rPr>
                        <a:t>grp</a:t>
                      </a:r>
                      <a:r>
                        <a:rPr lang="zh-CN" sz="1700" kern="0" dirty="0">
                          <a:effectLst/>
                        </a:rPr>
                        <a:t>来划分</a:t>
                      </a:r>
                      <a:r>
                        <a:rPr lang="en-US" sz="1700" kern="0" dirty="0">
                          <a:effectLst/>
                        </a:rPr>
                        <a:t>y</a:t>
                      </a:r>
                      <a:r>
                        <a:rPr lang="zh-CN" sz="1700" kern="0" dirty="0">
                          <a:effectLst/>
                        </a:rPr>
                        <a:t>的类别，</a:t>
                      </a:r>
                      <a:r>
                        <a:rPr lang="en-US" sz="1700" kern="0" dirty="0" err="1">
                          <a:effectLst/>
                        </a:rPr>
                        <a:t>grp</a:t>
                      </a:r>
                      <a:r>
                        <a:rPr lang="zh-CN" sz="1700" kern="0" dirty="0">
                          <a:effectLst/>
                        </a:rPr>
                        <a:t>通常是因子型数据</a:t>
                      </a:r>
                      <a:endParaRPr lang="zh-CN" sz="17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2"/>
                  </a:ext>
                </a:extLst>
              </a:tr>
              <a:tr h="355613">
                <a:tc>
                  <a:txBody>
                    <a:bodyPr/>
                    <a:lstStyle/>
                    <a:p>
                      <a:pPr indent="127000" algn="ctr">
                        <a:lnSpc>
                          <a:spcPct val="150000"/>
                        </a:lnSpc>
                        <a:spcAft>
                          <a:spcPts val="0"/>
                        </a:spcAft>
                      </a:pPr>
                      <a:r>
                        <a:rPr lang="en-US" sz="1700" kern="0">
                          <a:effectLst/>
                        </a:rPr>
                        <a:t>data</a:t>
                      </a:r>
                      <a:endParaRPr lang="zh-CN" sz="17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700" kern="0" dirty="0">
                          <a:effectLst/>
                        </a:rPr>
                        <a:t>提供</a:t>
                      </a:r>
                      <a:r>
                        <a:rPr lang="en-US" sz="1700" kern="0" dirty="0">
                          <a:effectLst/>
                        </a:rPr>
                        <a:t>formula</a:t>
                      </a:r>
                      <a:r>
                        <a:rPr lang="zh-CN" sz="1700" kern="0" dirty="0">
                          <a:effectLst/>
                        </a:rPr>
                        <a:t>数据的数据框</a:t>
                      </a:r>
                      <a:endParaRPr lang="zh-CN" sz="17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3"/>
                  </a:ext>
                </a:extLst>
              </a:tr>
              <a:tr h="746001">
                <a:tc>
                  <a:txBody>
                    <a:bodyPr/>
                    <a:lstStyle/>
                    <a:p>
                      <a:pPr indent="127000" algn="ctr">
                        <a:lnSpc>
                          <a:spcPct val="150000"/>
                        </a:lnSpc>
                        <a:spcAft>
                          <a:spcPts val="0"/>
                        </a:spcAft>
                      </a:pPr>
                      <a:r>
                        <a:rPr lang="en-US" sz="1700" kern="0">
                          <a:effectLst/>
                        </a:rPr>
                        <a:t>range</a:t>
                      </a:r>
                      <a:endParaRPr lang="zh-CN" sz="17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700" kern="0" dirty="0">
                          <a:effectLst/>
                        </a:rPr>
                        <a:t>一个延伸倍数，箱线图延伸到离箱子两端</a:t>
                      </a:r>
                      <a:r>
                        <a:rPr lang="en-US" sz="1700" kern="0" dirty="0">
                          <a:effectLst/>
                        </a:rPr>
                        <a:t>range *IQR</a:t>
                      </a:r>
                      <a:r>
                        <a:rPr lang="zh-CN" sz="1700" kern="0" dirty="0">
                          <a:effectLst/>
                        </a:rPr>
                        <a:t>，超过这个范围的数据点就被视作离群点，在图中直接以点的形式表示出来</a:t>
                      </a:r>
                      <a:endParaRPr lang="zh-CN" sz="17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4"/>
                  </a:ext>
                </a:extLst>
              </a:tr>
              <a:tr h="355613">
                <a:tc>
                  <a:txBody>
                    <a:bodyPr/>
                    <a:lstStyle/>
                    <a:p>
                      <a:pPr indent="127000" algn="ctr">
                        <a:lnSpc>
                          <a:spcPct val="150000"/>
                        </a:lnSpc>
                        <a:spcAft>
                          <a:spcPts val="0"/>
                        </a:spcAft>
                      </a:pPr>
                      <a:r>
                        <a:rPr lang="en-US" sz="1700" kern="0">
                          <a:effectLst/>
                        </a:rPr>
                        <a:t>width</a:t>
                      </a:r>
                      <a:endParaRPr lang="zh-CN" sz="17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700" kern="0" dirty="0">
                          <a:effectLst/>
                        </a:rPr>
                        <a:t>箱子的宽度 </a:t>
                      </a:r>
                      <a:endParaRPr lang="zh-CN" sz="17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5"/>
                  </a:ext>
                </a:extLst>
              </a:tr>
              <a:tr h="750908">
                <a:tc>
                  <a:txBody>
                    <a:bodyPr/>
                    <a:lstStyle/>
                    <a:p>
                      <a:pPr indent="127000" algn="ctr">
                        <a:lnSpc>
                          <a:spcPct val="150000"/>
                        </a:lnSpc>
                        <a:spcAft>
                          <a:spcPts val="0"/>
                        </a:spcAft>
                      </a:pPr>
                      <a:r>
                        <a:rPr lang="en-US" sz="1700" kern="0">
                          <a:effectLst/>
                        </a:rPr>
                        <a:t>varwidth</a:t>
                      </a:r>
                      <a:endParaRPr lang="zh-CN" sz="17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700" kern="0" dirty="0">
                          <a:effectLst/>
                        </a:rPr>
                        <a:t>箱子的宽度与样本量的平方根是否成比例，默认</a:t>
                      </a:r>
                      <a:r>
                        <a:rPr lang="en-US" sz="1700" kern="0" dirty="0">
                          <a:effectLst/>
                        </a:rPr>
                        <a:t>FALSE</a:t>
                      </a:r>
                      <a:r>
                        <a:rPr lang="zh-CN" sz="1700" kern="0" dirty="0">
                          <a:effectLst/>
                        </a:rPr>
                        <a:t>，不成比例，若为</a:t>
                      </a:r>
                      <a:r>
                        <a:rPr lang="en-US" sz="1700" kern="0" dirty="0">
                          <a:effectLst/>
                        </a:rPr>
                        <a:t>TRUE</a:t>
                      </a:r>
                      <a:r>
                        <a:rPr lang="zh-CN" sz="1700" kern="0" dirty="0">
                          <a:effectLst/>
                        </a:rPr>
                        <a:t>则成比例 </a:t>
                      </a:r>
                      <a:endParaRPr lang="zh-CN" sz="17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6"/>
                  </a:ext>
                </a:extLst>
              </a:tr>
              <a:tr h="746001">
                <a:tc>
                  <a:txBody>
                    <a:bodyPr/>
                    <a:lstStyle/>
                    <a:p>
                      <a:pPr indent="127000" algn="ctr">
                        <a:lnSpc>
                          <a:spcPct val="150000"/>
                        </a:lnSpc>
                        <a:spcAft>
                          <a:spcPts val="0"/>
                        </a:spcAft>
                      </a:pPr>
                      <a:r>
                        <a:rPr lang="en-US" sz="1700" kern="0">
                          <a:effectLst/>
                        </a:rPr>
                        <a:t>notch</a:t>
                      </a:r>
                      <a:endParaRPr lang="zh-CN" sz="17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700" kern="0" dirty="0">
                          <a:effectLst/>
                        </a:rPr>
                        <a:t>设置图形是否带刻槽，默认为</a:t>
                      </a:r>
                      <a:r>
                        <a:rPr lang="en-US" sz="1700" kern="0" dirty="0">
                          <a:effectLst/>
                        </a:rPr>
                        <a:t>FALSE</a:t>
                      </a:r>
                      <a:r>
                        <a:rPr lang="zh-CN" sz="1700" kern="0" dirty="0">
                          <a:effectLst/>
                        </a:rPr>
                        <a:t>，如果改为</a:t>
                      </a:r>
                      <a:r>
                        <a:rPr lang="en-US" sz="1700" kern="0" dirty="0">
                          <a:effectLst/>
                        </a:rPr>
                        <a:t>TRUE</a:t>
                      </a:r>
                      <a:r>
                        <a:rPr lang="zh-CN" sz="1700" kern="0" dirty="0">
                          <a:effectLst/>
                        </a:rPr>
                        <a:t>则绘制矩阵样本</a:t>
                      </a:r>
                      <a:r>
                        <a:rPr lang="en-US" sz="1700" kern="0" dirty="0">
                          <a:effectLst/>
                        </a:rPr>
                        <a:t>x</a:t>
                      </a:r>
                      <a:r>
                        <a:rPr lang="zh-CN" sz="1700" kern="0" dirty="0">
                          <a:effectLst/>
                        </a:rPr>
                        <a:t>的带刻槽的凹盒图</a:t>
                      </a:r>
                      <a:endParaRPr lang="zh-CN" sz="17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7"/>
                  </a:ext>
                </a:extLst>
              </a:tr>
              <a:tr h="355613">
                <a:tc>
                  <a:txBody>
                    <a:bodyPr/>
                    <a:lstStyle/>
                    <a:p>
                      <a:pPr indent="127000" algn="ctr">
                        <a:lnSpc>
                          <a:spcPct val="150000"/>
                        </a:lnSpc>
                        <a:spcAft>
                          <a:spcPts val="0"/>
                        </a:spcAft>
                      </a:pPr>
                      <a:r>
                        <a:rPr lang="en-US" sz="1700" kern="0">
                          <a:effectLst/>
                        </a:rPr>
                        <a:t>horizontal</a:t>
                      </a:r>
                      <a:endParaRPr lang="zh-CN" sz="17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700" kern="0" dirty="0">
                          <a:effectLst/>
                        </a:rPr>
                        <a:t>改变图形的方向，默认为</a:t>
                      </a:r>
                      <a:r>
                        <a:rPr lang="en-US" sz="1700" kern="0" dirty="0">
                          <a:effectLst/>
                        </a:rPr>
                        <a:t>FALSE</a:t>
                      </a:r>
                      <a:r>
                        <a:rPr lang="zh-CN" sz="1700" kern="0" dirty="0">
                          <a:effectLst/>
                        </a:rPr>
                        <a:t>，垂直画图；</a:t>
                      </a:r>
                      <a:r>
                        <a:rPr lang="en-US" sz="1700" kern="0" dirty="0">
                          <a:effectLst/>
                        </a:rPr>
                        <a:t>TURE</a:t>
                      </a:r>
                      <a:r>
                        <a:rPr lang="zh-CN" sz="1700" kern="0" dirty="0">
                          <a:effectLst/>
                        </a:rPr>
                        <a:t>为水平画图</a:t>
                      </a:r>
                      <a:endParaRPr lang="zh-CN" sz="17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8"/>
                  </a:ext>
                </a:extLst>
              </a:tr>
              <a:tr h="355613">
                <a:tc>
                  <a:txBody>
                    <a:bodyPr/>
                    <a:lstStyle/>
                    <a:p>
                      <a:pPr indent="127000" algn="ctr">
                        <a:lnSpc>
                          <a:spcPct val="150000"/>
                        </a:lnSpc>
                        <a:spcAft>
                          <a:spcPts val="0"/>
                        </a:spcAft>
                      </a:pPr>
                      <a:r>
                        <a:rPr lang="en-US" sz="1700" kern="0">
                          <a:effectLst/>
                        </a:rPr>
                        <a:t>add</a:t>
                      </a:r>
                      <a:endParaRPr lang="zh-CN" sz="17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700" kern="0" dirty="0">
                          <a:effectLst/>
                        </a:rPr>
                        <a:t>是否将箱线图添加到现有图形上，默认为</a:t>
                      </a:r>
                      <a:r>
                        <a:rPr lang="en-US" sz="1700" kern="0" dirty="0">
                          <a:effectLst/>
                        </a:rPr>
                        <a:t>FALSE</a:t>
                      </a:r>
                      <a:endParaRPr lang="zh-CN" sz="17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9"/>
                  </a:ext>
                </a:extLst>
              </a:tr>
            </a:tbl>
          </a:graphicData>
        </a:graphic>
      </p:graphicFrame>
      <p:sp>
        <p:nvSpPr>
          <p:cNvPr id="26661" name="标题 2">
            <a:extLst>
              <a:ext uri="{FF2B5EF4-FFF2-40B4-BE49-F238E27FC236}">
                <a16:creationId xmlns:a16="http://schemas.microsoft.com/office/drawing/2014/main" id="{717CC961-021A-457F-8C91-13F9FF6EF299}"/>
              </a:ext>
            </a:extLst>
          </p:cNvPr>
          <p:cNvSpPr>
            <a:spLocks noGrp="1"/>
          </p:cNvSpPr>
          <p:nvPr>
            <p:ph type="title"/>
          </p:nvPr>
        </p:nvSpPr>
        <p:spPr>
          <a:xfrm>
            <a:off x="255588" y="358775"/>
            <a:ext cx="10972800" cy="528638"/>
          </a:xfrm>
        </p:spPr>
        <p:txBody>
          <a:bodyPr/>
          <a:lstStyle/>
          <a:p>
            <a:r>
              <a:rPr lang="zh-CN" altLang="en-US"/>
              <a:t>箱线图</a:t>
            </a:r>
          </a:p>
        </p:txBody>
      </p:sp>
      <p:sp>
        <p:nvSpPr>
          <p:cNvPr id="26662" name="内容占位符 3">
            <a:extLst>
              <a:ext uri="{FF2B5EF4-FFF2-40B4-BE49-F238E27FC236}">
                <a16:creationId xmlns:a16="http://schemas.microsoft.com/office/drawing/2014/main" id="{90235474-B472-438F-9496-4C6C00A127CE}"/>
              </a:ext>
            </a:extLst>
          </p:cNvPr>
          <p:cNvSpPr>
            <a:spLocks noGrp="1"/>
          </p:cNvSpPr>
          <p:nvPr>
            <p:ph idx="10"/>
          </p:nvPr>
        </p:nvSpPr>
        <p:spPr>
          <a:xfrm>
            <a:off x="423863" y="1138238"/>
            <a:ext cx="11107737" cy="427037"/>
          </a:xfrm>
        </p:spPr>
        <p:txBody>
          <a:bodyPr/>
          <a:lstStyle/>
          <a:p>
            <a:r>
              <a:rPr lang="en-US" altLang="zh-CN"/>
              <a:t>boxplot</a:t>
            </a:r>
          </a:p>
          <a:p>
            <a:r>
              <a:t>函数参数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1">
            <a:extLst>
              <a:ext uri="{FF2B5EF4-FFF2-40B4-BE49-F238E27FC236}">
                <a16:creationId xmlns:a16="http://schemas.microsoft.com/office/drawing/2014/main" id="{5D20B8B5-49FD-40E6-B6A6-6CA63C711F92}"/>
              </a:ext>
            </a:extLst>
          </p:cNvPr>
          <p:cNvSpPr>
            <a:spLocks noGrp="1"/>
          </p:cNvSpPr>
          <p:nvPr>
            <p:ph idx="1"/>
          </p:nvPr>
        </p:nvSpPr>
        <p:spPr>
          <a:xfrm>
            <a:off x="423863" y="1754188"/>
            <a:ext cx="11107737" cy="4338637"/>
          </a:xfrm>
        </p:spPr>
        <p:txBody>
          <a:bodyPr/>
          <a:lstStyle/>
          <a:p>
            <a:pPr marL="361950" indent="-361950"/>
            <a:r>
              <a:rPr lang="en-US" altLang="zh-CN"/>
              <a:t>&gt; par(mfrow = c(1,2))  # </a:t>
            </a:r>
            <a:r>
              <a:rPr lang="zh-CN" altLang="en-US"/>
              <a:t>同一画布显示下面两个箱线图</a:t>
            </a:r>
          </a:p>
          <a:p>
            <a:pPr marL="361950" indent="-361950"/>
            <a:r>
              <a:rPr lang="en-US" altLang="zh-CN"/>
              <a:t>&gt; boxplot(iris[1:4], main = '</a:t>
            </a:r>
            <a:r>
              <a:rPr lang="zh-CN" altLang="en-US"/>
              <a:t>单独的箱线图</a:t>
            </a:r>
            <a:r>
              <a:rPr lang="en-US" altLang="zh-CN"/>
              <a:t>')</a:t>
            </a:r>
          </a:p>
          <a:p>
            <a:pPr marL="361950" indent="-361950"/>
            <a:r>
              <a:rPr lang="en-US" altLang="zh-CN"/>
              <a:t>&gt; boxplot(Sepal.Length ~ Species, data = iris, main = '</a:t>
            </a:r>
            <a:r>
              <a:rPr lang="zh-CN" altLang="en-US"/>
              <a:t>组间比较的箱线图</a:t>
            </a:r>
            <a:r>
              <a:rPr lang="en-US" altLang="zh-CN"/>
              <a:t>')</a:t>
            </a:r>
          </a:p>
          <a:p>
            <a:pPr marL="361950" indent="-361950"/>
            <a:r>
              <a:rPr lang="en-US" altLang="zh-CN"/>
              <a:t>&gt; par(mfrow = c(1,1))</a:t>
            </a:r>
          </a:p>
          <a:p>
            <a:pPr marL="361950" indent="-361950"/>
            <a:endParaRPr lang="zh-CN" altLang="en-US"/>
          </a:p>
        </p:txBody>
      </p:sp>
      <p:sp>
        <p:nvSpPr>
          <p:cNvPr id="27651" name="标题 2">
            <a:extLst>
              <a:ext uri="{FF2B5EF4-FFF2-40B4-BE49-F238E27FC236}">
                <a16:creationId xmlns:a16="http://schemas.microsoft.com/office/drawing/2014/main" id="{F4DF9165-F3D2-4856-A056-6259FA3E42E9}"/>
              </a:ext>
            </a:extLst>
          </p:cNvPr>
          <p:cNvSpPr>
            <a:spLocks noGrp="1"/>
          </p:cNvSpPr>
          <p:nvPr>
            <p:ph type="title"/>
          </p:nvPr>
        </p:nvSpPr>
        <p:spPr>
          <a:xfrm>
            <a:off x="255588" y="358775"/>
            <a:ext cx="10972800" cy="528638"/>
          </a:xfrm>
        </p:spPr>
        <p:txBody>
          <a:bodyPr/>
          <a:lstStyle/>
          <a:p>
            <a:r>
              <a:rPr lang="zh-CN" altLang="en-US"/>
              <a:t>箱线图</a:t>
            </a:r>
          </a:p>
        </p:txBody>
      </p:sp>
      <p:sp>
        <p:nvSpPr>
          <p:cNvPr id="27652" name="内容占位符 3">
            <a:extLst>
              <a:ext uri="{FF2B5EF4-FFF2-40B4-BE49-F238E27FC236}">
                <a16:creationId xmlns:a16="http://schemas.microsoft.com/office/drawing/2014/main" id="{C529BA94-63BC-4FAB-9C30-E48B5A56E3EE}"/>
              </a:ext>
            </a:extLst>
          </p:cNvPr>
          <p:cNvSpPr>
            <a:spLocks noGrp="1"/>
          </p:cNvSpPr>
          <p:nvPr>
            <p:ph idx="10"/>
          </p:nvPr>
        </p:nvSpPr>
        <p:spPr>
          <a:xfrm>
            <a:off x="423863" y="1138238"/>
            <a:ext cx="11107737" cy="427037"/>
          </a:xfrm>
        </p:spPr>
        <p:txBody>
          <a:bodyPr/>
          <a:lstStyle/>
          <a:p>
            <a:r>
              <a:t>示例：</a:t>
            </a:r>
            <a:r>
              <a:rPr lang="en-US" altLang="zh-CN"/>
              <a:t>iris</a:t>
            </a:r>
            <a:r>
              <a:t>箱线图</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8E939B1-6B34-42D1-9307-3710EB8DE451}"/>
              </a:ext>
            </a:extLst>
          </p:cNvPr>
          <p:cNvSpPr>
            <a:spLocks noGrp="1"/>
          </p:cNvSpPr>
          <p:nvPr>
            <p:ph idx="1"/>
          </p:nvPr>
        </p:nvSpPr>
        <p:spPr>
          <a:xfrm>
            <a:off x="423863" y="1817688"/>
            <a:ext cx="11107737" cy="4610100"/>
          </a:xfrm>
        </p:spPr>
        <p:txBody>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marL="0" indent="0">
              <a:buFont typeface="Wingdings" pitchFamily="2" charset="2"/>
              <a:buNone/>
              <a:defRPr/>
            </a:pPr>
            <a:r>
              <a:rPr lang="zh-CN" altLang="zh-CN" dirty="0"/>
              <a:t>从第一个图可以看到</a:t>
            </a:r>
            <a:r>
              <a:rPr lang="en-US" altLang="zh-CN" dirty="0"/>
              <a:t>iris</a:t>
            </a:r>
            <a:r>
              <a:rPr lang="zh-CN" altLang="zh-CN" dirty="0"/>
              <a:t>数据集的</a:t>
            </a:r>
            <a:r>
              <a:rPr lang="en-US" altLang="zh-CN" dirty="0" err="1"/>
              <a:t>Sepal.Width</a:t>
            </a:r>
            <a:r>
              <a:rPr lang="zh-CN" altLang="zh-CN" dirty="0"/>
              <a:t>列含有四个异常值，而在第二个图，</a:t>
            </a:r>
            <a:r>
              <a:rPr lang="en-US" altLang="zh-CN" dirty="0"/>
              <a:t>iris</a:t>
            </a:r>
            <a:r>
              <a:rPr lang="zh-CN" altLang="zh-CN" dirty="0"/>
              <a:t>数据集的</a:t>
            </a:r>
            <a:r>
              <a:rPr lang="en-US" altLang="zh-CN" dirty="0" err="1"/>
              <a:t>Sepal.Length</a:t>
            </a:r>
            <a:r>
              <a:rPr lang="zh-CN" altLang="zh-CN" dirty="0"/>
              <a:t>列中，类别属于</a:t>
            </a:r>
            <a:r>
              <a:rPr lang="en-US" altLang="zh-CN" dirty="0" err="1"/>
              <a:t>virginica</a:t>
            </a:r>
            <a:r>
              <a:rPr lang="zh-CN" altLang="zh-CN" dirty="0"/>
              <a:t>的数据含有一个异常值。同时，从第一个图可以看到，</a:t>
            </a:r>
            <a:r>
              <a:rPr lang="en-US" altLang="zh-CN" dirty="0" err="1"/>
              <a:t>Petal.Length</a:t>
            </a:r>
            <a:r>
              <a:rPr lang="zh-CN" altLang="zh-CN" dirty="0"/>
              <a:t>列前半部分相对分散，而后半部分相对密集。</a:t>
            </a:r>
          </a:p>
          <a:p>
            <a:pPr>
              <a:defRPr/>
            </a:pPr>
            <a:endParaRPr lang="zh-CN" altLang="en-US" dirty="0"/>
          </a:p>
        </p:txBody>
      </p:sp>
      <p:sp>
        <p:nvSpPr>
          <p:cNvPr id="28675" name="标题 2">
            <a:extLst>
              <a:ext uri="{FF2B5EF4-FFF2-40B4-BE49-F238E27FC236}">
                <a16:creationId xmlns:a16="http://schemas.microsoft.com/office/drawing/2014/main" id="{A6F4D05C-9F52-440D-BB42-ED3040D82D99}"/>
              </a:ext>
            </a:extLst>
          </p:cNvPr>
          <p:cNvSpPr>
            <a:spLocks noGrp="1"/>
          </p:cNvSpPr>
          <p:nvPr>
            <p:ph type="title"/>
          </p:nvPr>
        </p:nvSpPr>
        <p:spPr>
          <a:xfrm>
            <a:off x="255588" y="358775"/>
            <a:ext cx="10972800" cy="528638"/>
          </a:xfrm>
        </p:spPr>
        <p:txBody>
          <a:bodyPr/>
          <a:lstStyle/>
          <a:p>
            <a:r>
              <a:rPr lang="zh-CN" altLang="en-US"/>
              <a:t>箱线图</a:t>
            </a:r>
          </a:p>
        </p:txBody>
      </p:sp>
      <p:pic>
        <p:nvPicPr>
          <p:cNvPr id="28676" name="图片 5">
            <a:extLst>
              <a:ext uri="{FF2B5EF4-FFF2-40B4-BE49-F238E27FC236}">
                <a16:creationId xmlns:a16="http://schemas.microsoft.com/office/drawing/2014/main" id="{B28C0DFC-368C-4B76-9F39-2DB8DBF7C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538" y="1143000"/>
            <a:ext cx="8793162" cy="3732213"/>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47F69E61-921F-4E19-BAEE-906D65F49BE1}"/>
              </a:ext>
            </a:extLst>
          </p:cNvPr>
          <p:cNvCxnSpPr>
            <a:cxnSpLocks/>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5FE53782-E2E6-417C-89D9-99A2A35A17FA}"/>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DBF271CE-7273-4095-965B-D695FC44D46E}"/>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16DEC717-D38B-4B06-B66B-8BDFB30292AB}"/>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修改图形参数</a:t>
            </a:r>
          </a:p>
        </p:txBody>
      </p:sp>
      <p:sp>
        <p:nvSpPr>
          <p:cNvPr id="11274" name="标题 3">
            <a:extLst>
              <a:ext uri="{FF2B5EF4-FFF2-40B4-BE49-F238E27FC236}">
                <a16:creationId xmlns:a16="http://schemas.microsoft.com/office/drawing/2014/main" id="{A7563ADF-61AA-463E-B71E-75ECDDC22527}"/>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DB405891-C712-4A53-85D2-4CC3A4387C9A}"/>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rPr>
              <a:t>绘制基础图形</a:t>
            </a:r>
          </a:p>
        </p:txBody>
      </p:sp>
      <p:sp>
        <p:nvSpPr>
          <p:cNvPr id="15" name="Oval 15">
            <a:extLst>
              <a:ext uri="{FF2B5EF4-FFF2-40B4-BE49-F238E27FC236}">
                <a16:creationId xmlns:a16="http://schemas.microsoft.com/office/drawing/2014/main" id="{1A6E3132-082C-4589-873D-007CB69E75E1}"/>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329EAB71-C116-48AC-B63B-E4E4BE292EFB}"/>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rgbClr val="FEFFFF"/>
                </a:solidFill>
                <a:latin typeface="微软雅黑" pitchFamily="34" charset="-122"/>
                <a:ea typeface="微软雅黑" pitchFamily="34" charset="-122"/>
                <a:sym typeface="微软雅黑" pitchFamily="34" charset="-122"/>
              </a:rPr>
              <a:t> </a:t>
            </a:r>
            <a:r>
              <a:rPr lang="zh-CN" altLang="en-US" sz="2400" dirty="0">
                <a:solidFill>
                  <a:srgbClr val="FEFFFF"/>
                </a:solidFill>
                <a:latin typeface="微软雅黑" pitchFamily="34" charset="-122"/>
                <a:ea typeface="微软雅黑" pitchFamily="34" charset="-122"/>
                <a:sym typeface="微软雅黑" pitchFamily="34" charset="-122"/>
              </a:rPr>
              <a:t>绘制组合图形</a:t>
            </a:r>
            <a:endParaRPr lang="zh-CN" altLang="en-US" sz="2400" dirty="0">
              <a:latin typeface="微软雅黑" pitchFamily="34" charset="-122"/>
              <a:ea typeface="微软雅黑" pitchFamily="34" charset="-122"/>
              <a:sym typeface="微软雅黑" pitchFamily="34" charset="-122"/>
            </a:endParaRPr>
          </a:p>
        </p:txBody>
      </p:sp>
      <p:sp>
        <p:nvSpPr>
          <p:cNvPr id="22" name="Oval 15">
            <a:extLst>
              <a:ext uri="{FF2B5EF4-FFF2-40B4-BE49-F238E27FC236}">
                <a16:creationId xmlns:a16="http://schemas.microsoft.com/office/drawing/2014/main" id="{16F56722-72AE-41D0-A36B-B5E0C33275D5}"/>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hlinkClick r:id="rId4" action="ppaction://hlinksldjump"/>
            <a:extLst>
              <a:ext uri="{FF2B5EF4-FFF2-40B4-BE49-F238E27FC236}">
                <a16:creationId xmlns:a16="http://schemas.microsoft.com/office/drawing/2014/main" id="{F3D79FA8-F0EA-4137-B069-9B9F382936CB}"/>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保存图形</a:t>
            </a:r>
          </a:p>
        </p:txBody>
      </p:sp>
      <p:sp>
        <p:nvSpPr>
          <p:cNvPr id="29" name="Oval 15">
            <a:extLst>
              <a:ext uri="{FF2B5EF4-FFF2-40B4-BE49-F238E27FC236}">
                <a16:creationId xmlns:a16="http://schemas.microsoft.com/office/drawing/2014/main" id="{4F4524C4-DAF0-44F8-BCCF-AC9C9F7915DB}"/>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F24CAFD-B468-459C-9D30-34F11A4925A0}"/>
              </a:ext>
            </a:extLst>
          </p:cNvPr>
          <p:cNvSpPr>
            <a:spLocks noGrp="1"/>
          </p:cNvSpPr>
          <p:nvPr>
            <p:ph idx="1"/>
          </p:nvPr>
        </p:nvSpPr>
        <p:spPr>
          <a:xfrm>
            <a:off x="423863" y="1754188"/>
            <a:ext cx="11107737" cy="4370387"/>
          </a:xfrm>
        </p:spPr>
        <p:txBody>
          <a:bodyPr/>
          <a:lstStyle/>
          <a:p>
            <a:pPr marL="0" indent="0">
              <a:buFont typeface="Wingdings" panose="05000000000000000000" pitchFamily="2" charset="2"/>
              <a:buNone/>
              <a:defRPr/>
            </a:pPr>
            <a:r>
              <a:rPr lang="zh-CN" altLang="en-US" sz="2000" dirty="0"/>
              <a:t>散点图可以提供以下两类关键信息。</a:t>
            </a:r>
          </a:p>
          <a:p>
            <a:pPr>
              <a:defRPr/>
            </a:pPr>
            <a:r>
              <a:rPr lang="en-US" altLang="zh-CN" dirty="0"/>
              <a:t>(1) </a:t>
            </a:r>
            <a:r>
              <a:rPr lang="zh-CN" altLang="en-US" dirty="0"/>
              <a:t>特征之间是否存在数值或者数量的关联趋势，关联趋势是线性的还是非线性的。</a:t>
            </a:r>
          </a:p>
          <a:p>
            <a:pPr>
              <a:defRPr/>
            </a:pPr>
            <a:r>
              <a:rPr lang="en-US" altLang="zh-CN" dirty="0"/>
              <a:t>(2) </a:t>
            </a:r>
            <a:r>
              <a:rPr lang="zh-CN" altLang="en-US" dirty="0"/>
              <a:t>如果有某一个点或者某几个点偏离大多数点，这些点就是离群值，通过散点图可以一目了然。从而可以进一步分析这些离群值是否可能在建模分析中产生很大的影响。</a:t>
            </a:r>
          </a:p>
          <a:p>
            <a:pPr marL="0" indent="0">
              <a:buFont typeface="Wingdings" panose="05000000000000000000" pitchFamily="2" charset="2"/>
              <a:buNone/>
              <a:defRPr/>
            </a:pPr>
            <a:r>
              <a:rPr lang="zh-CN" altLang="en-US" sz="2000" dirty="0"/>
              <a:t>散点图通过散点的疏密程度和变化趋势表示两个特征的数量关系。不仅如此，如果有三个特征，若其中一个特征为类别型，散点图改变不同特征的点的形状或者颜色，即可了解两个数值型特征和这个类别型之间的关系。</a:t>
            </a:r>
          </a:p>
          <a:p>
            <a:pPr marL="0" indent="0">
              <a:buFont typeface="Wingdings" panose="05000000000000000000" pitchFamily="2" charset="2"/>
              <a:buNone/>
              <a:defRPr/>
            </a:pPr>
            <a:r>
              <a:rPr lang="zh-CN" altLang="en-US" sz="2000" dirty="0"/>
              <a:t>在</a:t>
            </a:r>
            <a:r>
              <a:rPr lang="en-US" altLang="zh-CN" sz="2000" dirty="0"/>
              <a:t>R</a:t>
            </a:r>
            <a:r>
              <a:rPr lang="zh-CN" altLang="en-US" sz="2000" dirty="0"/>
              <a:t>语言中，绘制散点图的函数是</a:t>
            </a:r>
            <a:r>
              <a:rPr lang="en-US" altLang="zh-CN" sz="2000" dirty="0"/>
              <a:t>plot</a:t>
            </a:r>
            <a:r>
              <a:rPr lang="zh-CN" altLang="en-US" sz="2000" dirty="0"/>
              <a:t>函数，其具体用法如下所示。</a:t>
            </a:r>
          </a:p>
          <a:p>
            <a:pPr marL="0" indent="0">
              <a:buFont typeface="Wingdings" panose="05000000000000000000" pitchFamily="2" charset="2"/>
              <a:buNone/>
              <a:defRPr/>
            </a:pPr>
            <a:r>
              <a:rPr lang="en-US" altLang="zh-CN" dirty="0"/>
              <a:t>	</a:t>
            </a:r>
            <a:r>
              <a:rPr lang="en-US" altLang="zh-CN" sz="2000" dirty="0"/>
              <a:t>plot(x, y, ...)</a:t>
            </a:r>
          </a:p>
          <a:p>
            <a:pPr>
              <a:defRPr/>
            </a:pPr>
            <a:endParaRPr lang="zh-CN" altLang="en-US" dirty="0"/>
          </a:p>
        </p:txBody>
      </p:sp>
      <p:sp>
        <p:nvSpPr>
          <p:cNvPr id="29699" name="标题 2">
            <a:extLst>
              <a:ext uri="{FF2B5EF4-FFF2-40B4-BE49-F238E27FC236}">
                <a16:creationId xmlns:a16="http://schemas.microsoft.com/office/drawing/2014/main" id="{EEBEA201-FA1C-4FB1-813E-ED6EDF177CD3}"/>
              </a:ext>
            </a:extLst>
          </p:cNvPr>
          <p:cNvSpPr>
            <a:spLocks noGrp="1"/>
          </p:cNvSpPr>
          <p:nvPr>
            <p:ph type="title"/>
          </p:nvPr>
        </p:nvSpPr>
        <p:spPr>
          <a:xfrm>
            <a:off x="255588" y="358775"/>
            <a:ext cx="10972800" cy="528638"/>
          </a:xfrm>
        </p:spPr>
        <p:txBody>
          <a:bodyPr/>
          <a:lstStyle/>
          <a:p>
            <a:r>
              <a:rPr lang="zh-CN" altLang="en-US"/>
              <a:t>分析数据间的关系</a:t>
            </a:r>
          </a:p>
        </p:txBody>
      </p:sp>
      <p:sp>
        <p:nvSpPr>
          <p:cNvPr id="29700" name="内容占位符 3">
            <a:extLst>
              <a:ext uri="{FF2B5EF4-FFF2-40B4-BE49-F238E27FC236}">
                <a16:creationId xmlns:a16="http://schemas.microsoft.com/office/drawing/2014/main" id="{9496BD1E-4003-4F08-A755-5071709F4245}"/>
              </a:ext>
            </a:extLst>
          </p:cNvPr>
          <p:cNvSpPr>
            <a:spLocks noGrp="1"/>
          </p:cNvSpPr>
          <p:nvPr>
            <p:ph idx="10"/>
          </p:nvPr>
        </p:nvSpPr>
        <p:spPr>
          <a:xfrm>
            <a:off x="423863" y="1138238"/>
            <a:ext cx="11107737" cy="427037"/>
          </a:xfrm>
        </p:spPr>
        <p:txBody>
          <a:bodyPr/>
          <a:lstStyle/>
          <a:p>
            <a:r>
              <a:t>散点图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B16849CE-5F7B-45EC-A47E-131398D6579D}"/>
              </a:ext>
            </a:extLst>
          </p:cNvPr>
          <p:cNvGraphicFramePr>
            <a:graphicFrameLocks noGrp="1"/>
          </p:cNvGraphicFramePr>
          <p:nvPr>
            <p:ph idx="1"/>
          </p:nvPr>
        </p:nvGraphicFramePr>
        <p:xfrm>
          <a:off x="2474913" y="2352675"/>
          <a:ext cx="6423025" cy="2690813"/>
        </p:xfrm>
        <a:graphic>
          <a:graphicData uri="http://schemas.openxmlformats.org/drawingml/2006/table">
            <a:tbl>
              <a:tblPr firstRow="1" firstCol="1" bandRow="1">
                <a:tableStyleId>{5C22544A-7EE6-4342-B048-85BDC9FD1C3A}</a:tableStyleId>
              </a:tblPr>
              <a:tblGrid>
                <a:gridCol w="1747866">
                  <a:extLst>
                    <a:ext uri="{9D8B030D-6E8A-4147-A177-3AD203B41FA5}">
                      <a16:colId xmlns:a16="http://schemas.microsoft.com/office/drawing/2014/main" val="20000"/>
                    </a:ext>
                  </a:extLst>
                </a:gridCol>
                <a:gridCol w="4675159">
                  <a:extLst>
                    <a:ext uri="{9D8B030D-6E8A-4147-A177-3AD203B41FA5}">
                      <a16:colId xmlns:a16="http://schemas.microsoft.com/office/drawing/2014/main" val="20001"/>
                    </a:ext>
                  </a:extLst>
                </a:gridCol>
              </a:tblGrid>
              <a:tr h="1372057">
                <a:tc>
                  <a:txBody>
                    <a:bodyPr/>
                    <a:lstStyle/>
                    <a:p>
                      <a:pPr indent="127000" algn="ctr">
                        <a:lnSpc>
                          <a:spcPct val="150000"/>
                        </a:lnSpc>
                        <a:spcAft>
                          <a:spcPts val="0"/>
                        </a:spcAft>
                      </a:pPr>
                      <a:r>
                        <a:rPr lang="zh-CN" sz="1800" kern="100" dirty="0">
                          <a:effectLst/>
                        </a:rPr>
                        <a:t>参数名称</a:t>
                      </a:r>
                      <a:endParaRPr lang="zh-CN" sz="1800" kern="100" dirty="0">
                        <a:effectLst/>
                        <a:latin typeface="Times New Roman"/>
                        <a:ea typeface="宋体"/>
                        <a:cs typeface="Times New Roman"/>
                      </a:endParaRPr>
                    </a:p>
                  </a:txBody>
                  <a:tcPr marL="68570" marR="68570" marT="0" marB="0" anchor="ctr"/>
                </a:tc>
                <a:tc>
                  <a:txBody>
                    <a:bodyPr/>
                    <a:lstStyle/>
                    <a:p>
                      <a:pPr indent="127000" algn="ctr">
                        <a:lnSpc>
                          <a:spcPct val="150000"/>
                        </a:lnSpc>
                        <a:spcAft>
                          <a:spcPts val="0"/>
                        </a:spcAft>
                      </a:pPr>
                      <a:r>
                        <a:rPr lang="zh-CN" sz="1800" kern="100" dirty="0">
                          <a:effectLst/>
                        </a:rPr>
                        <a:t>参数解释</a:t>
                      </a:r>
                      <a:endParaRPr lang="zh-CN" sz="1800" kern="100" dirty="0">
                        <a:effectLst/>
                        <a:latin typeface="Times New Roman"/>
                        <a:ea typeface="宋体"/>
                        <a:cs typeface="Times New Roman"/>
                      </a:endParaRPr>
                    </a:p>
                  </a:txBody>
                  <a:tcPr marL="68570" marR="68570" marT="0" marB="0" anchor="ctr"/>
                </a:tc>
                <a:extLst>
                  <a:ext uri="{0D108BD9-81ED-4DB2-BD59-A6C34878D82A}">
                    <a16:rowId xmlns:a16="http://schemas.microsoft.com/office/drawing/2014/main" val="10000"/>
                  </a:ext>
                </a:extLst>
              </a:tr>
              <a:tr h="1318756">
                <a:tc>
                  <a:txBody>
                    <a:bodyPr/>
                    <a:lstStyle/>
                    <a:p>
                      <a:pPr indent="127000" algn="ctr">
                        <a:lnSpc>
                          <a:spcPct val="150000"/>
                        </a:lnSpc>
                        <a:spcAft>
                          <a:spcPts val="0"/>
                        </a:spcAft>
                      </a:pPr>
                      <a:r>
                        <a:rPr lang="en-US" sz="1800" kern="100">
                          <a:effectLst/>
                        </a:rPr>
                        <a:t>x</a:t>
                      </a:r>
                      <a:r>
                        <a:rPr lang="zh-CN" sz="1800" kern="100">
                          <a:effectLst/>
                        </a:rPr>
                        <a:t>，</a:t>
                      </a:r>
                      <a:r>
                        <a:rPr lang="en-US" sz="1800" kern="100">
                          <a:effectLst/>
                        </a:rPr>
                        <a:t>y</a:t>
                      </a:r>
                      <a:endParaRPr lang="zh-CN" sz="1800" kern="100">
                        <a:effectLst/>
                        <a:latin typeface="Times New Roman"/>
                        <a:ea typeface="宋体"/>
                        <a:cs typeface="Times New Roman"/>
                      </a:endParaRPr>
                    </a:p>
                  </a:txBody>
                  <a:tcPr marL="68570" marR="68570" marT="0" marB="0" anchor="ctr"/>
                </a:tc>
                <a:tc>
                  <a:txBody>
                    <a:bodyPr/>
                    <a:lstStyle/>
                    <a:p>
                      <a:pPr indent="127000" algn="just">
                        <a:lnSpc>
                          <a:spcPct val="150000"/>
                        </a:lnSpc>
                        <a:spcAft>
                          <a:spcPts val="0"/>
                        </a:spcAft>
                      </a:pPr>
                      <a:r>
                        <a:rPr lang="zh-CN" sz="1800" kern="100" dirty="0">
                          <a:effectLst/>
                        </a:rPr>
                        <a:t>接收类似向量类型的一维数据。表示</a:t>
                      </a:r>
                      <a:r>
                        <a:rPr lang="en-US" sz="1800" kern="100" dirty="0">
                          <a:effectLst/>
                        </a:rPr>
                        <a:t>x</a:t>
                      </a:r>
                      <a:r>
                        <a:rPr lang="zh-CN" sz="1800" kern="100" dirty="0">
                          <a:effectLst/>
                        </a:rPr>
                        <a:t>轴和</a:t>
                      </a:r>
                      <a:r>
                        <a:rPr lang="en-US" sz="1800" kern="100" dirty="0">
                          <a:effectLst/>
                        </a:rPr>
                        <a:t>y</a:t>
                      </a:r>
                      <a:r>
                        <a:rPr lang="zh-CN" sz="1800" kern="100" dirty="0">
                          <a:effectLst/>
                        </a:rPr>
                        <a:t>轴对应的数据。无默认。</a:t>
                      </a:r>
                      <a:endParaRPr lang="zh-CN" sz="1800" kern="100" dirty="0">
                        <a:effectLst/>
                        <a:latin typeface="Times New Roman"/>
                        <a:ea typeface="宋体"/>
                        <a:cs typeface="Times New Roman"/>
                      </a:endParaRPr>
                    </a:p>
                  </a:txBody>
                  <a:tcPr marL="68570" marR="68570" marT="0" marB="0" anchor="ctr"/>
                </a:tc>
                <a:extLst>
                  <a:ext uri="{0D108BD9-81ED-4DB2-BD59-A6C34878D82A}">
                    <a16:rowId xmlns:a16="http://schemas.microsoft.com/office/drawing/2014/main" val="10001"/>
                  </a:ext>
                </a:extLst>
              </a:tr>
            </a:tbl>
          </a:graphicData>
        </a:graphic>
      </p:graphicFrame>
      <p:sp>
        <p:nvSpPr>
          <p:cNvPr id="30733" name="标题 2">
            <a:extLst>
              <a:ext uri="{FF2B5EF4-FFF2-40B4-BE49-F238E27FC236}">
                <a16:creationId xmlns:a16="http://schemas.microsoft.com/office/drawing/2014/main" id="{7FAB96C0-8E29-44BA-80FC-A4611525CBA7}"/>
              </a:ext>
            </a:extLst>
          </p:cNvPr>
          <p:cNvSpPr>
            <a:spLocks noGrp="1"/>
          </p:cNvSpPr>
          <p:nvPr>
            <p:ph type="title"/>
          </p:nvPr>
        </p:nvSpPr>
        <p:spPr>
          <a:xfrm>
            <a:off x="255588" y="358775"/>
            <a:ext cx="10972800" cy="528638"/>
          </a:xfrm>
        </p:spPr>
        <p:txBody>
          <a:bodyPr/>
          <a:lstStyle/>
          <a:p>
            <a:r>
              <a:rPr lang="zh-CN" altLang="en-US"/>
              <a:t>散点图</a:t>
            </a:r>
          </a:p>
        </p:txBody>
      </p:sp>
      <p:sp>
        <p:nvSpPr>
          <p:cNvPr id="30734" name="内容占位符 3">
            <a:extLst>
              <a:ext uri="{FF2B5EF4-FFF2-40B4-BE49-F238E27FC236}">
                <a16:creationId xmlns:a16="http://schemas.microsoft.com/office/drawing/2014/main" id="{DFCAA5CA-7113-43FB-8D3B-A7F1AE9EAD0D}"/>
              </a:ext>
            </a:extLst>
          </p:cNvPr>
          <p:cNvSpPr>
            <a:spLocks noGrp="1"/>
          </p:cNvSpPr>
          <p:nvPr>
            <p:ph idx="10"/>
          </p:nvPr>
        </p:nvSpPr>
        <p:spPr>
          <a:xfrm>
            <a:off x="423863" y="1138238"/>
            <a:ext cx="11107737" cy="427037"/>
          </a:xfrm>
        </p:spPr>
        <p:txBody>
          <a:bodyPr/>
          <a:lstStyle/>
          <a:p>
            <a:r>
              <a:rPr lang="en-US" altLang="zh-CN"/>
              <a:t>plot</a:t>
            </a:r>
            <a:r>
              <a:t>函数参数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50A92FEF-A75B-43CE-922D-D12A07562985}"/>
              </a:ext>
            </a:extLst>
          </p:cNvPr>
          <p:cNvSpPr>
            <a:spLocks noGrp="1"/>
          </p:cNvSpPr>
          <p:nvPr>
            <p:ph idx="1"/>
          </p:nvPr>
        </p:nvSpPr>
        <p:spPr>
          <a:xfrm>
            <a:off x="423863" y="1754188"/>
            <a:ext cx="11107737" cy="4338637"/>
          </a:xfrm>
        </p:spPr>
        <p:txBody>
          <a:bodyPr/>
          <a:lstStyle/>
          <a:p>
            <a:pPr marL="361950" indent="-361950"/>
            <a:r>
              <a:rPr lang="en-US" altLang="zh-CN"/>
              <a:t>&gt; plot(cars[, 1], cars[, 2])</a:t>
            </a:r>
          </a:p>
          <a:p>
            <a:pPr marL="361950" indent="-361950"/>
            <a:r>
              <a:rPr lang="en-US" altLang="zh-CN"/>
              <a:t># &gt; plot(cars)  # </a:t>
            </a:r>
            <a:r>
              <a:rPr lang="zh-CN" altLang="en-US"/>
              <a:t>效果同上</a:t>
            </a:r>
          </a:p>
          <a:p>
            <a:pPr marL="361950" indent="-361950"/>
            <a:endParaRPr lang="zh-CN" altLang="en-US"/>
          </a:p>
        </p:txBody>
      </p:sp>
      <p:sp>
        <p:nvSpPr>
          <p:cNvPr id="31747" name="标题 2">
            <a:extLst>
              <a:ext uri="{FF2B5EF4-FFF2-40B4-BE49-F238E27FC236}">
                <a16:creationId xmlns:a16="http://schemas.microsoft.com/office/drawing/2014/main" id="{51CD55B6-C9DA-48AB-B802-44F7AE269451}"/>
              </a:ext>
            </a:extLst>
          </p:cNvPr>
          <p:cNvSpPr>
            <a:spLocks noGrp="1"/>
          </p:cNvSpPr>
          <p:nvPr>
            <p:ph type="title"/>
          </p:nvPr>
        </p:nvSpPr>
        <p:spPr>
          <a:xfrm>
            <a:off x="255588" y="358775"/>
            <a:ext cx="10972800" cy="528638"/>
          </a:xfrm>
        </p:spPr>
        <p:txBody>
          <a:bodyPr/>
          <a:lstStyle/>
          <a:p>
            <a:r>
              <a:rPr lang="zh-CN" altLang="en-US"/>
              <a:t>散点图</a:t>
            </a:r>
          </a:p>
        </p:txBody>
      </p:sp>
      <p:sp>
        <p:nvSpPr>
          <p:cNvPr id="31748" name="内容占位符 3">
            <a:extLst>
              <a:ext uri="{FF2B5EF4-FFF2-40B4-BE49-F238E27FC236}">
                <a16:creationId xmlns:a16="http://schemas.microsoft.com/office/drawing/2014/main" id="{144D967B-78C2-493C-A6A0-5E8996AED24A}"/>
              </a:ext>
            </a:extLst>
          </p:cNvPr>
          <p:cNvSpPr>
            <a:spLocks noGrp="1"/>
          </p:cNvSpPr>
          <p:nvPr>
            <p:ph idx="10"/>
          </p:nvPr>
        </p:nvSpPr>
        <p:spPr>
          <a:xfrm>
            <a:off x="423863" y="1138238"/>
            <a:ext cx="11107737" cy="427037"/>
          </a:xfrm>
        </p:spPr>
        <p:txBody>
          <a:bodyPr/>
          <a:lstStyle/>
          <a:p>
            <a:r>
              <a:t>示例：</a:t>
            </a:r>
            <a:r>
              <a:rPr lang="en-US" altLang="zh-CN"/>
              <a:t>cars</a:t>
            </a:r>
            <a:r>
              <a:rPr altLang="zh-CN"/>
              <a:t>数据集的速度与刹车距离的散点图</a:t>
            </a:r>
            <a:endParaRPr/>
          </a:p>
        </p:txBody>
      </p:sp>
      <p:pic>
        <p:nvPicPr>
          <p:cNvPr id="31749" name="图片 4">
            <a:extLst>
              <a:ext uri="{FF2B5EF4-FFF2-40B4-BE49-F238E27FC236}">
                <a16:creationId xmlns:a16="http://schemas.microsoft.com/office/drawing/2014/main" id="{485F3EE0-9686-480E-891A-A4EA0B1FF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038" y="1762125"/>
            <a:ext cx="5322887" cy="4546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a:extLst>
              <a:ext uri="{FF2B5EF4-FFF2-40B4-BE49-F238E27FC236}">
                <a16:creationId xmlns:a16="http://schemas.microsoft.com/office/drawing/2014/main" id="{6028CBFC-5477-46F8-BE87-49BE1180F74D}"/>
              </a:ext>
            </a:extLst>
          </p:cNvPr>
          <p:cNvSpPr>
            <a:spLocks noGrp="1"/>
          </p:cNvSpPr>
          <p:nvPr>
            <p:ph idx="1"/>
          </p:nvPr>
        </p:nvSpPr>
        <p:spPr>
          <a:xfrm>
            <a:off x="423863" y="1754188"/>
            <a:ext cx="11107737" cy="4370387"/>
          </a:xfrm>
        </p:spPr>
        <p:txBody>
          <a:bodyPr/>
          <a:lstStyle/>
          <a:p>
            <a:pPr marL="361950" indent="-361950"/>
            <a:r>
              <a:rPr lang="zh-CN" altLang="en-US"/>
              <a:t>如果数据框是多维数据，那么</a:t>
            </a:r>
            <a:r>
              <a:rPr lang="en-US" altLang="zh-CN"/>
              <a:t>plot</a:t>
            </a:r>
            <a:r>
              <a:rPr lang="zh-CN" altLang="en-US"/>
              <a:t>函数将绘制出两两之间散点图组合成为散点矩阵图（</a:t>
            </a:r>
            <a:r>
              <a:rPr lang="en-US" altLang="zh-CN"/>
              <a:t>matrix of scatterplots</a:t>
            </a:r>
            <a:r>
              <a:rPr lang="zh-CN" altLang="en-US"/>
              <a:t>）。散点矩阵图将多个散点图组合起来，以便可以同时浏览多个二元变量关系，一定程度上克服了在平面上展示高维数据分布情况的困难。</a:t>
            </a:r>
          </a:p>
        </p:txBody>
      </p:sp>
      <p:sp>
        <p:nvSpPr>
          <p:cNvPr id="32771" name="标题 2">
            <a:extLst>
              <a:ext uri="{FF2B5EF4-FFF2-40B4-BE49-F238E27FC236}">
                <a16:creationId xmlns:a16="http://schemas.microsoft.com/office/drawing/2014/main" id="{E61F1F8C-0E82-4D47-B0AD-F6CDBF3336C6}"/>
              </a:ext>
            </a:extLst>
          </p:cNvPr>
          <p:cNvSpPr>
            <a:spLocks noGrp="1"/>
          </p:cNvSpPr>
          <p:nvPr>
            <p:ph type="title"/>
          </p:nvPr>
        </p:nvSpPr>
        <p:spPr>
          <a:xfrm>
            <a:off x="255588" y="358775"/>
            <a:ext cx="10972800" cy="528638"/>
          </a:xfrm>
        </p:spPr>
        <p:txBody>
          <a:bodyPr/>
          <a:lstStyle/>
          <a:p>
            <a:r>
              <a:rPr lang="zh-CN" altLang="en-US"/>
              <a:t>分析数据间的关系</a:t>
            </a:r>
          </a:p>
        </p:txBody>
      </p:sp>
      <p:sp>
        <p:nvSpPr>
          <p:cNvPr id="32772" name="内容占位符 3">
            <a:extLst>
              <a:ext uri="{FF2B5EF4-FFF2-40B4-BE49-F238E27FC236}">
                <a16:creationId xmlns:a16="http://schemas.microsoft.com/office/drawing/2014/main" id="{6FD7644A-1862-4125-BAB3-86386BC6BEC8}"/>
              </a:ext>
            </a:extLst>
          </p:cNvPr>
          <p:cNvSpPr>
            <a:spLocks noGrp="1"/>
          </p:cNvSpPr>
          <p:nvPr>
            <p:ph idx="10"/>
          </p:nvPr>
        </p:nvSpPr>
        <p:spPr>
          <a:xfrm>
            <a:off x="423863" y="1138238"/>
            <a:ext cx="11107737" cy="427037"/>
          </a:xfrm>
        </p:spPr>
        <p:txBody>
          <a:bodyPr/>
          <a:lstStyle/>
          <a:p>
            <a:r>
              <a:t>散点矩阵图</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a:extLst>
              <a:ext uri="{FF2B5EF4-FFF2-40B4-BE49-F238E27FC236}">
                <a16:creationId xmlns:a16="http://schemas.microsoft.com/office/drawing/2014/main" id="{7468A158-EB67-45F0-A577-4D96FB45E028}"/>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&gt; plot(iris[,1:4]) </a:t>
            </a:r>
            <a:endParaRPr lang="zh-CN" altLang="en-US"/>
          </a:p>
        </p:txBody>
      </p:sp>
      <p:sp>
        <p:nvSpPr>
          <p:cNvPr id="33795" name="标题 2">
            <a:extLst>
              <a:ext uri="{FF2B5EF4-FFF2-40B4-BE49-F238E27FC236}">
                <a16:creationId xmlns:a16="http://schemas.microsoft.com/office/drawing/2014/main" id="{EA55987A-9915-4664-B0B1-DF6D7D633DB5}"/>
              </a:ext>
            </a:extLst>
          </p:cNvPr>
          <p:cNvSpPr>
            <a:spLocks noGrp="1"/>
          </p:cNvSpPr>
          <p:nvPr>
            <p:ph type="title"/>
          </p:nvPr>
        </p:nvSpPr>
        <p:spPr>
          <a:xfrm>
            <a:off x="255588" y="358775"/>
            <a:ext cx="10972800" cy="528638"/>
          </a:xfrm>
        </p:spPr>
        <p:txBody>
          <a:bodyPr/>
          <a:lstStyle/>
          <a:p>
            <a:r>
              <a:rPr lang="zh-CN" altLang="en-US"/>
              <a:t>三点矩阵图</a:t>
            </a:r>
          </a:p>
        </p:txBody>
      </p:sp>
      <p:sp>
        <p:nvSpPr>
          <p:cNvPr id="33796" name="内容占位符 3">
            <a:extLst>
              <a:ext uri="{FF2B5EF4-FFF2-40B4-BE49-F238E27FC236}">
                <a16:creationId xmlns:a16="http://schemas.microsoft.com/office/drawing/2014/main" id="{FE59BCF4-D9EB-41E1-A64B-B30B255E204F}"/>
              </a:ext>
            </a:extLst>
          </p:cNvPr>
          <p:cNvSpPr>
            <a:spLocks noGrp="1"/>
          </p:cNvSpPr>
          <p:nvPr>
            <p:ph idx="10"/>
          </p:nvPr>
        </p:nvSpPr>
        <p:spPr>
          <a:xfrm>
            <a:off x="423863" y="1138238"/>
            <a:ext cx="11107737" cy="427037"/>
          </a:xfrm>
        </p:spPr>
        <p:txBody>
          <a:bodyPr/>
          <a:lstStyle/>
          <a:p>
            <a:r>
              <a:t>示例：</a:t>
            </a:r>
            <a:r>
              <a:rPr lang="en-US" altLang="zh-CN"/>
              <a:t>plot</a:t>
            </a:r>
            <a:r>
              <a:t>函数</a:t>
            </a:r>
          </a:p>
        </p:txBody>
      </p:sp>
      <p:pic>
        <p:nvPicPr>
          <p:cNvPr id="33797" name="图片 4">
            <a:extLst>
              <a:ext uri="{FF2B5EF4-FFF2-40B4-BE49-F238E27FC236}">
                <a16:creationId xmlns:a16="http://schemas.microsoft.com/office/drawing/2014/main" id="{00F1E7B6-B549-4666-864D-585ABCCD89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013" y="1762125"/>
            <a:ext cx="6397625" cy="424973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0BA49D4C-66FC-4843-80C8-DA823EFDD8F8}"/>
              </a:ext>
            </a:extLst>
          </p:cNvPr>
          <p:cNvGraphicFramePr>
            <a:graphicFrameLocks noGrp="1"/>
          </p:cNvGraphicFramePr>
          <p:nvPr>
            <p:ph idx="1"/>
          </p:nvPr>
        </p:nvGraphicFramePr>
        <p:xfrm>
          <a:off x="806450" y="1590675"/>
          <a:ext cx="10785475" cy="4602163"/>
        </p:xfrm>
        <a:graphic>
          <a:graphicData uri="http://schemas.openxmlformats.org/drawingml/2006/table">
            <a:tbl>
              <a:tblPr firstRow="1" firstCol="1" bandRow="1">
                <a:tableStyleId>{5C22544A-7EE6-4342-B048-85BDC9FD1C3A}</a:tableStyleId>
              </a:tblPr>
              <a:tblGrid>
                <a:gridCol w="1304479">
                  <a:extLst>
                    <a:ext uri="{9D8B030D-6E8A-4147-A177-3AD203B41FA5}">
                      <a16:colId xmlns:a16="http://schemas.microsoft.com/office/drawing/2014/main" val="20000"/>
                    </a:ext>
                  </a:extLst>
                </a:gridCol>
                <a:gridCol w="9480996">
                  <a:extLst>
                    <a:ext uri="{9D8B030D-6E8A-4147-A177-3AD203B41FA5}">
                      <a16:colId xmlns:a16="http://schemas.microsoft.com/office/drawing/2014/main" val="20001"/>
                    </a:ext>
                  </a:extLst>
                </a:gridCol>
              </a:tblGrid>
              <a:tr h="585068">
                <a:tc>
                  <a:txBody>
                    <a:bodyPr/>
                    <a:lstStyle/>
                    <a:p>
                      <a:pPr indent="127000" algn="ctr">
                        <a:lnSpc>
                          <a:spcPct val="150000"/>
                        </a:lnSpc>
                        <a:spcAft>
                          <a:spcPts val="0"/>
                        </a:spcAft>
                      </a:pPr>
                      <a:r>
                        <a:rPr lang="zh-CN" sz="1800" kern="0" dirty="0">
                          <a:effectLst/>
                        </a:rPr>
                        <a:t>参数名称</a:t>
                      </a:r>
                      <a:endParaRPr lang="zh-CN" sz="1800" kern="100" dirty="0">
                        <a:effectLst/>
                        <a:latin typeface="Times New Roman"/>
                        <a:ea typeface="宋体"/>
                        <a:cs typeface="Times New Roman"/>
                      </a:endParaRPr>
                    </a:p>
                  </a:txBody>
                  <a:tcPr marL="68586" marR="68586" marT="0" marB="0" anchor="ctr"/>
                </a:tc>
                <a:tc>
                  <a:txBody>
                    <a:bodyPr/>
                    <a:lstStyle/>
                    <a:p>
                      <a:pPr indent="127000" algn="ctr">
                        <a:lnSpc>
                          <a:spcPct val="150000"/>
                        </a:lnSpc>
                        <a:spcAft>
                          <a:spcPts val="0"/>
                        </a:spcAft>
                      </a:pPr>
                      <a:r>
                        <a:rPr lang="zh-CN" sz="1800" kern="0">
                          <a:effectLst/>
                        </a:rPr>
                        <a:t>参数解释</a:t>
                      </a:r>
                      <a:endParaRPr lang="zh-CN" sz="1800" kern="10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0"/>
                  </a:ext>
                </a:extLst>
              </a:tr>
              <a:tr h="631647">
                <a:tc>
                  <a:txBody>
                    <a:bodyPr/>
                    <a:lstStyle/>
                    <a:p>
                      <a:pPr indent="127000" algn="ctr">
                        <a:lnSpc>
                          <a:spcPct val="150000"/>
                        </a:lnSpc>
                        <a:spcAft>
                          <a:spcPts val="0"/>
                        </a:spcAft>
                      </a:pPr>
                      <a:r>
                        <a:rPr lang="en-US" sz="1800" kern="0" dirty="0">
                          <a:effectLst/>
                        </a:rPr>
                        <a:t>x</a:t>
                      </a:r>
                      <a:endParaRPr lang="zh-CN" sz="1800" kern="100" dirty="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800" kern="0" dirty="0">
                          <a:effectLst/>
                        </a:rPr>
                        <a:t>数值型的矩阵或者数据框，作为散点的坐标。逻辑型和因子型会自动转换为数值型数据</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1"/>
                  </a:ext>
                </a:extLst>
              </a:tr>
              <a:tr h="1165369">
                <a:tc>
                  <a:txBody>
                    <a:bodyPr/>
                    <a:lstStyle/>
                    <a:p>
                      <a:pPr indent="127000" algn="ctr">
                        <a:lnSpc>
                          <a:spcPct val="150000"/>
                        </a:lnSpc>
                        <a:spcAft>
                          <a:spcPts val="0"/>
                        </a:spcAft>
                      </a:pPr>
                      <a:r>
                        <a:rPr lang="en-US" sz="1800" kern="0">
                          <a:effectLst/>
                        </a:rPr>
                        <a:t>formula</a:t>
                      </a:r>
                      <a:endParaRPr lang="zh-CN" sz="18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800" kern="0" dirty="0">
                          <a:effectLst/>
                        </a:rPr>
                        <a:t>公式，形式如</a:t>
                      </a:r>
                      <a:r>
                        <a:rPr lang="en-US" sz="1800" kern="0" dirty="0">
                          <a:effectLst/>
                        </a:rPr>
                        <a:t>~ x + y + z</a:t>
                      </a:r>
                      <a:r>
                        <a:rPr lang="zh-CN" sz="1800" kern="0" dirty="0">
                          <a:effectLst/>
                        </a:rPr>
                        <a:t>，其中</a:t>
                      </a:r>
                      <a:r>
                        <a:rPr lang="en-US" sz="1800" kern="0" dirty="0">
                          <a:effectLst/>
                        </a:rPr>
                        <a:t>x</a:t>
                      </a:r>
                      <a:r>
                        <a:rPr lang="zh-CN" sz="1800" kern="0" dirty="0">
                          <a:effectLst/>
                        </a:rPr>
                        <a:t>、</a:t>
                      </a:r>
                      <a:r>
                        <a:rPr lang="en-US" sz="1800" kern="0" dirty="0">
                          <a:effectLst/>
                        </a:rPr>
                        <a:t>y</a:t>
                      </a:r>
                      <a:r>
                        <a:rPr lang="zh-CN" sz="1800" kern="0" dirty="0">
                          <a:effectLst/>
                        </a:rPr>
                        <a:t>、</a:t>
                      </a:r>
                      <a:r>
                        <a:rPr lang="en-US" sz="1800" kern="0" dirty="0">
                          <a:effectLst/>
                        </a:rPr>
                        <a:t>z</a:t>
                      </a:r>
                      <a:r>
                        <a:rPr lang="zh-CN" sz="1800" kern="0" dirty="0">
                          <a:effectLst/>
                        </a:rPr>
                        <a:t>是数据框的列名，作为散点矩阵图的坐标，其对应的列必须是数值型数据，</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2"/>
                  </a:ext>
                </a:extLst>
              </a:tr>
              <a:tr h="374667">
                <a:tc>
                  <a:txBody>
                    <a:bodyPr/>
                    <a:lstStyle/>
                    <a:p>
                      <a:pPr indent="127000" algn="ctr">
                        <a:lnSpc>
                          <a:spcPct val="150000"/>
                        </a:lnSpc>
                        <a:spcAft>
                          <a:spcPts val="0"/>
                        </a:spcAft>
                      </a:pPr>
                      <a:r>
                        <a:rPr lang="en-US" sz="1800" kern="0">
                          <a:effectLst/>
                        </a:rPr>
                        <a:t>data</a:t>
                      </a:r>
                      <a:endParaRPr lang="zh-CN" sz="18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800" kern="0" dirty="0">
                          <a:effectLst/>
                        </a:rPr>
                        <a:t>提供</a:t>
                      </a:r>
                      <a:r>
                        <a:rPr lang="en-US" sz="1800" kern="0" dirty="0">
                          <a:effectLst/>
                        </a:rPr>
                        <a:t>formula</a:t>
                      </a:r>
                      <a:r>
                        <a:rPr lang="zh-CN" sz="1800" kern="0" dirty="0">
                          <a:effectLst/>
                        </a:rPr>
                        <a:t>数据的数据框</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3"/>
                  </a:ext>
                </a:extLst>
              </a:tr>
              <a:tr h="374667">
                <a:tc>
                  <a:txBody>
                    <a:bodyPr/>
                    <a:lstStyle/>
                    <a:p>
                      <a:pPr indent="127000" algn="ctr">
                        <a:lnSpc>
                          <a:spcPct val="150000"/>
                        </a:lnSpc>
                        <a:spcAft>
                          <a:spcPts val="0"/>
                        </a:spcAft>
                      </a:pPr>
                      <a:r>
                        <a:rPr lang="en-US" sz="1800" kern="0">
                          <a:effectLst/>
                        </a:rPr>
                        <a:t>labels</a:t>
                      </a:r>
                      <a:endParaRPr lang="zh-CN" sz="18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800" kern="0" dirty="0">
                          <a:effectLst/>
                        </a:rPr>
                        <a:t>变量的名称</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4"/>
                  </a:ext>
                </a:extLst>
              </a:tr>
              <a:tr h="483610">
                <a:tc>
                  <a:txBody>
                    <a:bodyPr/>
                    <a:lstStyle/>
                    <a:p>
                      <a:pPr indent="127000" algn="ctr">
                        <a:lnSpc>
                          <a:spcPct val="150000"/>
                        </a:lnSpc>
                        <a:spcAft>
                          <a:spcPts val="0"/>
                        </a:spcAft>
                      </a:pPr>
                      <a:r>
                        <a:rPr lang="en-US" sz="1800" kern="0">
                          <a:effectLst/>
                        </a:rPr>
                        <a:t>panel</a:t>
                      </a:r>
                      <a:endParaRPr lang="zh-CN" sz="18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800" kern="0" dirty="0">
                          <a:effectLst/>
                        </a:rPr>
                        <a:t>面板数据的展示方式，默认为</a:t>
                      </a:r>
                      <a:r>
                        <a:rPr lang="en-US" sz="1800" kern="0" dirty="0">
                          <a:effectLst/>
                        </a:rPr>
                        <a:t>points</a:t>
                      </a:r>
                      <a:r>
                        <a:rPr lang="zh-CN" sz="1800" kern="0" dirty="0">
                          <a:effectLst/>
                        </a:rPr>
                        <a:t>（散点）</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5"/>
                  </a:ext>
                </a:extLst>
              </a:tr>
              <a:tr h="479858">
                <a:tc>
                  <a:txBody>
                    <a:bodyPr/>
                    <a:lstStyle/>
                    <a:p>
                      <a:pPr indent="127000" algn="ctr">
                        <a:lnSpc>
                          <a:spcPct val="150000"/>
                        </a:lnSpc>
                        <a:spcAft>
                          <a:spcPts val="0"/>
                        </a:spcAft>
                      </a:pPr>
                      <a:r>
                        <a:rPr lang="en-US" sz="1800" kern="0">
                          <a:effectLst/>
                        </a:rPr>
                        <a:t>subset</a:t>
                      </a:r>
                      <a:endParaRPr lang="zh-CN" sz="18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800" kern="0" dirty="0">
                          <a:effectLst/>
                        </a:rPr>
                        <a:t>一个可选的向量，指定用于绘制图形的数据子集</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6"/>
                  </a:ext>
                </a:extLst>
              </a:tr>
              <a:tr h="507278">
                <a:tc>
                  <a:txBody>
                    <a:bodyPr/>
                    <a:lstStyle/>
                    <a:p>
                      <a:pPr indent="127000" algn="ctr">
                        <a:lnSpc>
                          <a:spcPct val="150000"/>
                        </a:lnSpc>
                        <a:spcAft>
                          <a:spcPts val="0"/>
                        </a:spcAft>
                      </a:pPr>
                      <a:r>
                        <a:rPr lang="en-US" sz="1800" kern="0">
                          <a:effectLst/>
                        </a:rPr>
                        <a:t>na.action</a:t>
                      </a:r>
                      <a:endParaRPr lang="zh-CN" sz="18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800" kern="0" dirty="0">
                          <a:effectLst/>
                        </a:rPr>
                        <a:t>对缺失值的处理方式，默认为跳过缺失值</a:t>
                      </a:r>
                      <a:endParaRPr lang="zh-CN" sz="18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7"/>
                  </a:ext>
                </a:extLst>
              </a:tr>
            </a:tbl>
          </a:graphicData>
        </a:graphic>
      </p:graphicFrame>
      <p:sp>
        <p:nvSpPr>
          <p:cNvPr id="34847" name="标题 2">
            <a:extLst>
              <a:ext uri="{FF2B5EF4-FFF2-40B4-BE49-F238E27FC236}">
                <a16:creationId xmlns:a16="http://schemas.microsoft.com/office/drawing/2014/main" id="{A3F82413-4A40-46F3-8722-B695B5A3B3AF}"/>
              </a:ext>
            </a:extLst>
          </p:cNvPr>
          <p:cNvSpPr>
            <a:spLocks noGrp="1"/>
          </p:cNvSpPr>
          <p:nvPr>
            <p:ph type="title"/>
          </p:nvPr>
        </p:nvSpPr>
        <p:spPr>
          <a:xfrm>
            <a:off x="255588" y="358775"/>
            <a:ext cx="10972800" cy="528638"/>
          </a:xfrm>
        </p:spPr>
        <p:txBody>
          <a:bodyPr/>
          <a:lstStyle/>
          <a:p>
            <a:r>
              <a:rPr lang="zh-CN" altLang="en-US"/>
              <a:t>散点矩阵图</a:t>
            </a:r>
          </a:p>
        </p:txBody>
      </p:sp>
      <p:sp>
        <p:nvSpPr>
          <p:cNvPr id="34848" name="内容占位符 3">
            <a:extLst>
              <a:ext uri="{FF2B5EF4-FFF2-40B4-BE49-F238E27FC236}">
                <a16:creationId xmlns:a16="http://schemas.microsoft.com/office/drawing/2014/main" id="{C643CC52-81DC-4D70-9E9E-C4E88DCEF488}"/>
              </a:ext>
            </a:extLst>
          </p:cNvPr>
          <p:cNvSpPr>
            <a:spLocks noGrp="1"/>
          </p:cNvSpPr>
          <p:nvPr>
            <p:ph idx="10"/>
          </p:nvPr>
        </p:nvSpPr>
        <p:spPr>
          <a:xfrm>
            <a:off x="423863" y="1138238"/>
            <a:ext cx="11107737" cy="427037"/>
          </a:xfrm>
        </p:spPr>
        <p:txBody>
          <a:bodyPr/>
          <a:lstStyle/>
          <a:p>
            <a:r>
              <a:rPr lang="en-US" altLang="zh-CN"/>
              <a:t>pairs</a:t>
            </a:r>
            <a:r>
              <a:t>函数参数</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a:extLst>
              <a:ext uri="{FF2B5EF4-FFF2-40B4-BE49-F238E27FC236}">
                <a16:creationId xmlns:a16="http://schemas.microsoft.com/office/drawing/2014/main" id="{1D895E7D-C68A-4C0F-93ED-0B60D241CEE2}"/>
              </a:ext>
            </a:extLst>
          </p:cNvPr>
          <p:cNvSpPr>
            <a:spLocks noGrp="1"/>
          </p:cNvSpPr>
          <p:nvPr>
            <p:ph idx="1"/>
          </p:nvPr>
        </p:nvSpPr>
        <p:spPr>
          <a:xfrm>
            <a:off x="423863" y="1533525"/>
            <a:ext cx="11107737" cy="4578350"/>
          </a:xfrm>
        </p:spPr>
        <p:txBody>
          <a:bodyPr/>
          <a:lstStyle/>
          <a:p>
            <a:pPr marL="361950" indent="-361950">
              <a:buFont typeface="Arial" panose="020B0604020202020204" pitchFamily="34" charset="0"/>
              <a:buChar char="•"/>
            </a:pPr>
            <a:r>
              <a:rPr lang="en-US" altLang="zh-CN"/>
              <a:t>&gt; pairs(iris[,1:4])</a:t>
            </a:r>
          </a:p>
          <a:p>
            <a:pPr marL="361950" indent="-361950">
              <a:buFont typeface="Arial" panose="020B0604020202020204" pitchFamily="34" charset="0"/>
              <a:buChar char="•"/>
            </a:pPr>
            <a:r>
              <a:rPr lang="en-US" altLang="zh-CN"/>
              <a:t>&gt; pairs(~Sepal.Length + Sepal.Width + Petal.Length + Petal.Width, data = iris)  # </a:t>
            </a:r>
            <a:r>
              <a:rPr lang="zh-CN" altLang="en-US"/>
              <a:t>效果同上</a:t>
            </a:r>
          </a:p>
          <a:p>
            <a:pPr marL="361950" indent="-361950"/>
            <a:endParaRPr lang="zh-CN" altLang="en-US"/>
          </a:p>
        </p:txBody>
      </p:sp>
      <p:sp>
        <p:nvSpPr>
          <p:cNvPr id="35843" name="标题 2">
            <a:extLst>
              <a:ext uri="{FF2B5EF4-FFF2-40B4-BE49-F238E27FC236}">
                <a16:creationId xmlns:a16="http://schemas.microsoft.com/office/drawing/2014/main" id="{ECC8F333-BB99-4149-854F-7B927BC84865}"/>
              </a:ext>
            </a:extLst>
          </p:cNvPr>
          <p:cNvSpPr>
            <a:spLocks noGrp="1"/>
          </p:cNvSpPr>
          <p:nvPr>
            <p:ph type="title"/>
          </p:nvPr>
        </p:nvSpPr>
        <p:spPr>
          <a:xfrm>
            <a:off x="255588" y="358775"/>
            <a:ext cx="10972800" cy="528638"/>
          </a:xfrm>
        </p:spPr>
        <p:txBody>
          <a:bodyPr/>
          <a:lstStyle/>
          <a:p>
            <a:r>
              <a:rPr lang="zh-CN" altLang="en-US"/>
              <a:t>散点矩阵图</a:t>
            </a:r>
          </a:p>
        </p:txBody>
      </p:sp>
      <p:sp>
        <p:nvSpPr>
          <p:cNvPr id="35844" name="内容占位符 3">
            <a:extLst>
              <a:ext uri="{FF2B5EF4-FFF2-40B4-BE49-F238E27FC236}">
                <a16:creationId xmlns:a16="http://schemas.microsoft.com/office/drawing/2014/main" id="{F5C31A38-7E8A-41EC-9EF5-2EE8D394076F}"/>
              </a:ext>
            </a:extLst>
          </p:cNvPr>
          <p:cNvSpPr>
            <a:spLocks noGrp="1"/>
          </p:cNvSpPr>
          <p:nvPr>
            <p:ph idx="10"/>
          </p:nvPr>
        </p:nvSpPr>
        <p:spPr>
          <a:xfrm>
            <a:off x="423863" y="1138238"/>
            <a:ext cx="11107737" cy="427037"/>
          </a:xfrm>
        </p:spPr>
        <p:txBody>
          <a:bodyPr/>
          <a:lstStyle/>
          <a:p>
            <a:r>
              <a:t>示例：</a:t>
            </a:r>
            <a:r>
              <a:rPr lang="en-US" altLang="zh-CN"/>
              <a:t>iris</a:t>
            </a:r>
            <a:r>
              <a:t>数据集为例，用</a:t>
            </a:r>
            <a:r>
              <a:rPr lang="en-US" altLang="zh-CN"/>
              <a:t>pairs</a:t>
            </a:r>
            <a:r>
              <a:t>函数绘制散点矩阵图</a:t>
            </a:r>
          </a:p>
        </p:txBody>
      </p:sp>
      <p:pic>
        <p:nvPicPr>
          <p:cNvPr id="35845" name="图片 4">
            <a:extLst>
              <a:ext uri="{FF2B5EF4-FFF2-40B4-BE49-F238E27FC236}">
                <a16:creationId xmlns:a16="http://schemas.microsoft.com/office/drawing/2014/main" id="{E144580D-5D20-4E46-971D-B9F719B18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738" y="2541588"/>
            <a:ext cx="5926137" cy="37671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88DA2BB-D0F7-493E-BE19-18B25FEE77DC}"/>
              </a:ext>
            </a:extLst>
          </p:cNvPr>
          <p:cNvSpPr>
            <a:spLocks noGrp="1"/>
          </p:cNvSpPr>
          <p:nvPr>
            <p:ph idx="1"/>
          </p:nvPr>
        </p:nvSpPr>
        <p:spPr>
          <a:xfrm>
            <a:off x="423863" y="1754188"/>
            <a:ext cx="11107737" cy="4370387"/>
          </a:xfrm>
        </p:spPr>
        <p:txBody>
          <a:bodyPr/>
          <a:lstStyle/>
          <a:p>
            <a:pPr>
              <a:defRPr/>
            </a:pPr>
            <a:r>
              <a:rPr lang="zh-CN" altLang="en-US" dirty="0"/>
              <a:t>多变量相关矩阵图是相关系数矩阵（</a:t>
            </a:r>
            <a:r>
              <a:rPr lang="en-US" altLang="zh-CN" dirty="0"/>
              <a:t>correlation matrix</a:t>
            </a:r>
            <a:r>
              <a:rPr lang="zh-CN" altLang="en-US" dirty="0"/>
              <a:t>）的可视化结果，显示了两两变量间的相关关系，对数据维度相对较大的数据有较好的展示效果。</a:t>
            </a:r>
          </a:p>
          <a:p>
            <a:pPr>
              <a:defRPr/>
            </a:pPr>
            <a:r>
              <a:rPr lang="zh-CN" altLang="en-US" dirty="0"/>
              <a:t>在</a:t>
            </a:r>
            <a:r>
              <a:rPr lang="en-US" altLang="zh-CN" dirty="0"/>
              <a:t>R</a:t>
            </a:r>
            <a:r>
              <a:rPr lang="zh-CN" altLang="en-US" dirty="0"/>
              <a:t>的</a:t>
            </a:r>
            <a:r>
              <a:rPr lang="en-US" altLang="zh-CN" dirty="0" err="1"/>
              <a:t>corrgram</a:t>
            </a:r>
            <a:r>
              <a:rPr lang="zh-CN" altLang="en-US" dirty="0"/>
              <a:t>包中的</a:t>
            </a:r>
            <a:r>
              <a:rPr lang="en-US" altLang="zh-CN" dirty="0" err="1"/>
              <a:t>corrgram</a:t>
            </a:r>
            <a:r>
              <a:rPr lang="zh-CN" altLang="en-US" dirty="0"/>
              <a:t>函数可绘制多变量相关矩阵图。使用格式如下所示。</a:t>
            </a:r>
          </a:p>
          <a:p>
            <a:pPr marL="0" indent="0">
              <a:buFont typeface="Wingdings" panose="05000000000000000000" pitchFamily="2" charset="2"/>
              <a:buNone/>
              <a:defRPr/>
            </a:pPr>
            <a:r>
              <a:rPr lang="en-US" altLang="zh-CN" dirty="0"/>
              <a:t>	</a:t>
            </a:r>
            <a:r>
              <a:rPr lang="en-US" altLang="zh-CN" dirty="0" err="1"/>
              <a:t>corrgram</a:t>
            </a:r>
            <a:r>
              <a:rPr lang="en-US" altLang="zh-CN" dirty="0"/>
              <a:t>(</a:t>
            </a:r>
            <a:r>
              <a:rPr lang="en-US" altLang="zh-CN" dirty="0" err="1"/>
              <a:t>x,order</a:t>
            </a:r>
            <a:r>
              <a:rPr lang="en-US" altLang="zh-CN" dirty="0"/>
              <a:t>=, </a:t>
            </a:r>
            <a:r>
              <a:rPr lang="en-US" altLang="zh-CN" dirty="0" err="1"/>
              <a:t>lower.panel</a:t>
            </a:r>
            <a:r>
              <a:rPr lang="en-US" altLang="zh-CN" dirty="0"/>
              <a:t>= , </a:t>
            </a:r>
            <a:r>
              <a:rPr lang="en-US" altLang="zh-CN" dirty="0" err="1"/>
              <a:t>upper.panel</a:t>
            </a:r>
            <a:r>
              <a:rPr lang="en-US" altLang="zh-CN" dirty="0"/>
              <a:t>=,</a:t>
            </a:r>
            <a:r>
              <a:rPr lang="en-US" altLang="zh-CN" dirty="0" err="1"/>
              <a:t>text.panel</a:t>
            </a:r>
            <a:r>
              <a:rPr lang="en-US" altLang="zh-CN" dirty="0"/>
              <a:t>=,</a:t>
            </a:r>
            <a:r>
              <a:rPr lang="en-US" altLang="zh-CN" dirty="0" err="1"/>
              <a:t>diag.panel</a:t>
            </a:r>
            <a:r>
              <a:rPr lang="en-US" altLang="zh-CN" dirty="0"/>
              <a:t>=,…)</a:t>
            </a:r>
          </a:p>
          <a:p>
            <a:pPr>
              <a:defRPr/>
            </a:pPr>
            <a:endParaRPr lang="zh-CN" altLang="en-US" dirty="0"/>
          </a:p>
        </p:txBody>
      </p:sp>
      <p:sp>
        <p:nvSpPr>
          <p:cNvPr id="36867" name="标题 2">
            <a:extLst>
              <a:ext uri="{FF2B5EF4-FFF2-40B4-BE49-F238E27FC236}">
                <a16:creationId xmlns:a16="http://schemas.microsoft.com/office/drawing/2014/main" id="{9854A3D7-FE4F-452D-B940-65E503714BF5}"/>
              </a:ext>
            </a:extLst>
          </p:cNvPr>
          <p:cNvSpPr>
            <a:spLocks noGrp="1"/>
          </p:cNvSpPr>
          <p:nvPr>
            <p:ph type="title"/>
          </p:nvPr>
        </p:nvSpPr>
        <p:spPr>
          <a:xfrm>
            <a:off x="255588" y="358775"/>
            <a:ext cx="10972800" cy="528638"/>
          </a:xfrm>
        </p:spPr>
        <p:txBody>
          <a:bodyPr/>
          <a:lstStyle/>
          <a:p>
            <a:r>
              <a:rPr lang="zh-CN" altLang="en-US"/>
              <a:t>分析数据间的关系</a:t>
            </a:r>
          </a:p>
        </p:txBody>
      </p:sp>
      <p:sp>
        <p:nvSpPr>
          <p:cNvPr id="36868" name="内容占位符 3">
            <a:extLst>
              <a:ext uri="{FF2B5EF4-FFF2-40B4-BE49-F238E27FC236}">
                <a16:creationId xmlns:a16="http://schemas.microsoft.com/office/drawing/2014/main" id="{F2377D76-5644-4078-927D-28EC53497F0C}"/>
              </a:ext>
            </a:extLst>
          </p:cNvPr>
          <p:cNvSpPr>
            <a:spLocks noGrp="1"/>
          </p:cNvSpPr>
          <p:nvPr>
            <p:ph idx="10"/>
          </p:nvPr>
        </p:nvSpPr>
        <p:spPr>
          <a:xfrm>
            <a:off x="423863" y="1138238"/>
            <a:ext cx="11107737" cy="427037"/>
          </a:xfrm>
        </p:spPr>
        <p:txBody>
          <a:bodyPr/>
          <a:lstStyle/>
          <a:p>
            <a:r>
              <a:t>多变量相关矩阵图</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430DF5B7-CCD1-4350-9468-F35A59AA9F93}"/>
              </a:ext>
            </a:extLst>
          </p:cNvPr>
          <p:cNvGraphicFramePr>
            <a:graphicFrameLocks noGrp="1"/>
          </p:cNvGraphicFramePr>
          <p:nvPr>
            <p:ph idx="1"/>
          </p:nvPr>
        </p:nvGraphicFramePr>
        <p:xfrm>
          <a:off x="887413" y="1573213"/>
          <a:ext cx="10112375" cy="4937125"/>
        </p:xfrm>
        <a:graphic>
          <a:graphicData uri="http://schemas.openxmlformats.org/drawingml/2006/table">
            <a:tbl>
              <a:tblPr firstRow="1" firstCol="1" bandRow="1">
                <a:tableStyleId>{5C22544A-7EE6-4342-B048-85BDC9FD1C3A}</a:tableStyleId>
              </a:tblPr>
              <a:tblGrid>
                <a:gridCol w="2241924">
                  <a:extLst>
                    <a:ext uri="{9D8B030D-6E8A-4147-A177-3AD203B41FA5}">
                      <a16:colId xmlns:a16="http://schemas.microsoft.com/office/drawing/2014/main" val="20000"/>
                    </a:ext>
                  </a:extLst>
                </a:gridCol>
                <a:gridCol w="7523762">
                  <a:extLst>
                    <a:ext uri="{9D8B030D-6E8A-4147-A177-3AD203B41FA5}">
                      <a16:colId xmlns:a16="http://schemas.microsoft.com/office/drawing/2014/main" val="20001"/>
                    </a:ext>
                  </a:extLst>
                </a:gridCol>
                <a:gridCol w="346689">
                  <a:extLst>
                    <a:ext uri="{9D8B030D-6E8A-4147-A177-3AD203B41FA5}">
                      <a16:colId xmlns:a16="http://schemas.microsoft.com/office/drawing/2014/main" val="20002"/>
                    </a:ext>
                  </a:extLst>
                </a:gridCol>
              </a:tblGrid>
              <a:tr h="404314">
                <a:tc>
                  <a:txBody>
                    <a:bodyPr/>
                    <a:lstStyle/>
                    <a:p>
                      <a:pPr indent="127000" algn="ctr">
                        <a:lnSpc>
                          <a:spcPct val="150000"/>
                        </a:lnSpc>
                        <a:spcAft>
                          <a:spcPts val="0"/>
                        </a:spcAft>
                      </a:pPr>
                      <a:r>
                        <a:rPr lang="zh-CN" sz="1900" kern="0" dirty="0">
                          <a:effectLst/>
                        </a:rPr>
                        <a:t>参数名称</a:t>
                      </a:r>
                      <a:endParaRPr lang="zh-CN" sz="1900" kern="100" dirty="0">
                        <a:effectLst/>
                        <a:latin typeface="Times New Roman"/>
                        <a:ea typeface="宋体"/>
                        <a:cs typeface="Times New Roman"/>
                      </a:endParaRPr>
                    </a:p>
                  </a:txBody>
                  <a:tcPr marL="68581" marR="68581" marT="0" marB="0" anchor="ctr"/>
                </a:tc>
                <a:tc gridSpan="2">
                  <a:txBody>
                    <a:bodyPr/>
                    <a:lstStyle/>
                    <a:p>
                      <a:pPr indent="127000" algn="ctr">
                        <a:lnSpc>
                          <a:spcPct val="150000"/>
                        </a:lnSpc>
                        <a:spcAft>
                          <a:spcPts val="0"/>
                        </a:spcAft>
                      </a:pPr>
                      <a:r>
                        <a:rPr lang="zh-CN" sz="1900" kern="0">
                          <a:effectLst/>
                        </a:rPr>
                        <a:t>参数解释</a:t>
                      </a:r>
                      <a:endParaRPr lang="zh-CN" sz="1900" kern="100">
                        <a:effectLst/>
                        <a:latin typeface="Times New Roman"/>
                        <a:ea typeface="宋体"/>
                        <a:cs typeface="Times New Roman"/>
                      </a:endParaRPr>
                    </a:p>
                  </a:txBody>
                  <a:tcPr marL="68581" marR="68581" marT="0" marB="0" anchor="ctr"/>
                </a:tc>
                <a:tc hMerge="1">
                  <a:txBody>
                    <a:bodyPr/>
                    <a:lstStyle/>
                    <a:p>
                      <a:endParaRPr lang="zh-CN" altLang="en-US"/>
                    </a:p>
                  </a:txBody>
                  <a:tcPr/>
                </a:tc>
                <a:extLst>
                  <a:ext uri="{0D108BD9-81ED-4DB2-BD59-A6C34878D82A}">
                    <a16:rowId xmlns:a16="http://schemas.microsoft.com/office/drawing/2014/main" val="10000"/>
                  </a:ext>
                </a:extLst>
              </a:tr>
              <a:tr h="404314">
                <a:tc>
                  <a:txBody>
                    <a:bodyPr/>
                    <a:lstStyle/>
                    <a:p>
                      <a:pPr indent="127000" algn="ctr">
                        <a:lnSpc>
                          <a:spcPct val="150000"/>
                        </a:lnSpc>
                        <a:spcAft>
                          <a:spcPts val="0"/>
                        </a:spcAft>
                      </a:pPr>
                      <a:r>
                        <a:rPr lang="en-US" sz="1900" kern="0" dirty="0">
                          <a:effectLst/>
                        </a:rPr>
                        <a:t>x</a:t>
                      </a:r>
                      <a:endParaRPr lang="zh-CN" sz="1900" kern="100" dirty="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900" kern="0">
                          <a:effectLst/>
                        </a:rPr>
                        <a:t>每行作为一个观测值的数据框或者相关系数矩阵</a:t>
                      </a:r>
                      <a:endParaRPr lang="zh-CN" sz="1900" kern="10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100" kern="100">
                          <a:effectLst/>
                        </a:rPr>
                        <a:t> </a:t>
                      </a:r>
                      <a:endParaRPr lang="zh-CN" sz="1100" kern="100">
                        <a:effectLst/>
                        <a:latin typeface="Times New Roman"/>
                        <a:ea typeface="宋体"/>
                        <a:cs typeface="Times New Roman"/>
                      </a:endParaRPr>
                    </a:p>
                  </a:txBody>
                  <a:tcPr marL="0" marR="0" marT="0" marB="0" anchor="ctr"/>
                </a:tc>
                <a:extLst>
                  <a:ext uri="{0D108BD9-81ED-4DB2-BD59-A6C34878D82A}">
                    <a16:rowId xmlns:a16="http://schemas.microsoft.com/office/drawing/2014/main" val="10001"/>
                  </a:ext>
                </a:extLst>
              </a:tr>
              <a:tr h="1239444">
                <a:tc>
                  <a:txBody>
                    <a:bodyPr/>
                    <a:lstStyle/>
                    <a:p>
                      <a:pPr indent="127000" algn="ctr">
                        <a:lnSpc>
                          <a:spcPct val="150000"/>
                        </a:lnSpc>
                        <a:spcAft>
                          <a:spcPts val="0"/>
                        </a:spcAft>
                      </a:pPr>
                      <a:r>
                        <a:rPr lang="en-US" sz="1900" kern="0" dirty="0">
                          <a:effectLst/>
                        </a:rPr>
                        <a:t>order</a:t>
                      </a:r>
                      <a:endParaRPr lang="zh-CN" sz="1900" kern="100" dirty="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900" kern="0" dirty="0">
                          <a:effectLst/>
                        </a:rPr>
                        <a:t>变量排序，默认</a:t>
                      </a:r>
                      <a:r>
                        <a:rPr lang="en-US" sz="1900" kern="0" dirty="0">
                          <a:effectLst/>
                        </a:rPr>
                        <a:t>FALSE</a:t>
                      </a:r>
                      <a:r>
                        <a:rPr lang="zh-CN" sz="1900" kern="0" dirty="0">
                          <a:effectLst/>
                        </a:rPr>
                        <a:t>，相关矩阵按数据框名对变量排序，当</a:t>
                      </a:r>
                      <a:r>
                        <a:rPr lang="en-US" sz="1900" kern="0" dirty="0">
                          <a:effectLst/>
                        </a:rPr>
                        <a:t>order</a:t>
                      </a:r>
                      <a:r>
                        <a:rPr lang="zh-CN" sz="1900" kern="0" dirty="0">
                          <a:effectLst/>
                        </a:rPr>
                        <a:t>为</a:t>
                      </a:r>
                      <a:r>
                        <a:rPr lang="en-US" sz="1900" kern="0" dirty="0">
                          <a:effectLst/>
                        </a:rPr>
                        <a:t>TRUE</a:t>
                      </a:r>
                      <a:r>
                        <a:rPr lang="zh-CN" sz="1900" kern="0" dirty="0">
                          <a:effectLst/>
                        </a:rPr>
                        <a:t>时，相关矩阵将使用主成分分析法对变量重排序，这将使得二元变量的关系模式更为明显</a:t>
                      </a:r>
                      <a:endParaRPr lang="zh-CN" sz="1900" kern="100" dirty="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100" kern="100">
                          <a:effectLst/>
                        </a:rPr>
                        <a:t> </a:t>
                      </a:r>
                      <a:endParaRPr lang="zh-CN" sz="1100" kern="100">
                        <a:effectLst/>
                        <a:latin typeface="Times New Roman"/>
                        <a:ea typeface="宋体"/>
                        <a:cs typeface="Times New Roman"/>
                      </a:endParaRPr>
                    </a:p>
                  </a:txBody>
                  <a:tcPr marL="0" marR="0" marT="0" marB="0" anchor="ctr"/>
                </a:tc>
                <a:extLst>
                  <a:ext uri="{0D108BD9-81ED-4DB2-BD59-A6C34878D82A}">
                    <a16:rowId xmlns:a16="http://schemas.microsoft.com/office/drawing/2014/main" val="10002"/>
                  </a:ext>
                </a:extLst>
              </a:tr>
              <a:tr h="1676112">
                <a:tc>
                  <a:txBody>
                    <a:bodyPr/>
                    <a:lstStyle/>
                    <a:p>
                      <a:pPr indent="127000" algn="ctr">
                        <a:lnSpc>
                          <a:spcPct val="150000"/>
                        </a:lnSpc>
                        <a:spcAft>
                          <a:spcPts val="0"/>
                        </a:spcAft>
                      </a:pPr>
                      <a:r>
                        <a:rPr lang="en-US" sz="1900" kern="0">
                          <a:effectLst/>
                        </a:rPr>
                        <a:t>lower.panel</a:t>
                      </a:r>
                      <a:endParaRPr lang="zh-CN" sz="1900" kern="10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900" kern="0" dirty="0">
                          <a:effectLst/>
                        </a:rPr>
                        <a:t>主对角线下方的元素类型，取值</a:t>
                      </a:r>
                      <a:r>
                        <a:rPr lang="en-US" sz="1900" kern="0" dirty="0" err="1">
                          <a:effectLst/>
                        </a:rPr>
                        <a:t>panel.pie</a:t>
                      </a:r>
                      <a:r>
                        <a:rPr lang="zh-CN" sz="1900" kern="0" dirty="0">
                          <a:effectLst/>
                        </a:rPr>
                        <a:t>，用饼图的填充比例来表示相关性大小，</a:t>
                      </a:r>
                      <a:r>
                        <a:rPr lang="en-US" sz="1900" kern="0" dirty="0" err="1">
                          <a:effectLst/>
                        </a:rPr>
                        <a:t>panel.shade</a:t>
                      </a:r>
                      <a:r>
                        <a:rPr lang="zh-CN" sz="1900" kern="0" dirty="0">
                          <a:effectLst/>
                        </a:rPr>
                        <a:t>用阴影的深度来表示相关性大小，</a:t>
                      </a:r>
                      <a:r>
                        <a:rPr lang="en-US" sz="1900" kern="0" dirty="0" err="1">
                          <a:effectLst/>
                        </a:rPr>
                        <a:t>panel.ellipse</a:t>
                      </a:r>
                      <a:r>
                        <a:rPr lang="en-US" sz="1900" kern="0" dirty="0">
                          <a:effectLst/>
                        </a:rPr>
                        <a:t> </a:t>
                      </a:r>
                      <a:r>
                        <a:rPr lang="zh-CN" sz="1900" kern="0" dirty="0">
                          <a:effectLst/>
                        </a:rPr>
                        <a:t>绘制置信椭圆和平滑拟合曲线，</a:t>
                      </a:r>
                      <a:r>
                        <a:rPr lang="en-US" sz="1900" kern="0" dirty="0" err="1">
                          <a:effectLst/>
                        </a:rPr>
                        <a:t>panel.pts</a:t>
                      </a:r>
                      <a:r>
                        <a:rPr lang="zh-CN" sz="1900" kern="0" dirty="0">
                          <a:effectLst/>
                        </a:rPr>
                        <a:t>绘制散点图，</a:t>
                      </a:r>
                      <a:r>
                        <a:rPr lang="en-US" sz="1900" kern="0" dirty="0" err="1">
                          <a:effectLst/>
                        </a:rPr>
                        <a:t>panel.conf</a:t>
                      </a:r>
                      <a:r>
                        <a:rPr lang="zh-CN" sz="1900" kern="0" dirty="0">
                          <a:effectLst/>
                        </a:rPr>
                        <a:t>绘制置信区间，</a:t>
                      </a:r>
                      <a:r>
                        <a:rPr lang="en-US" sz="1900" kern="0" dirty="0" err="1">
                          <a:effectLst/>
                        </a:rPr>
                        <a:t>panel.cor</a:t>
                      </a:r>
                      <a:r>
                        <a:rPr lang="zh-CN" sz="1900" kern="0" dirty="0">
                          <a:effectLst/>
                        </a:rPr>
                        <a:t>绘制相关系数</a:t>
                      </a:r>
                      <a:endParaRPr lang="zh-CN" sz="1900" kern="100" dirty="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100" kern="100">
                          <a:effectLst/>
                        </a:rPr>
                        <a:t> </a:t>
                      </a:r>
                      <a:endParaRPr lang="zh-CN" sz="1100" kern="100">
                        <a:effectLst/>
                        <a:latin typeface="Times New Roman"/>
                        <a:ea typeface="宋体"/>
                        <a:cs typeface="Times New Roman"/>
                      </a:endParaRPr>
                    </a:p>
                  </a:txBody>
                  <a:tcPr marL="0" marR="0" marT="0" marB="0" anchor="ctr"/>
                </a:tc>
                <a:extLst>
                  <a:ext uri="{0D108BD9-81ED-4DB2-BD59-A6C34878D82A}">
                    <a16:rowId xmlns:a16="http://schemas.microsoft.com/office/drawing/2014/main" val="10003"/>
                  </a:ext>
                </a:extLst>
              </a:tr>
              <a:tr h="404314">
                <a:tc>
                  <a:txBody>
                    <a:bodyPr/>
                    <a:lstStyle/>
                    <a:p>
                      <a:pPr indent="127000" algn="ctr">
                        <a:lnSpc>
                          <a:spcPct val="150000"/>
                        </a:lnSpc>
                        <a:spcAft>
                          <a:spcPts val="0"/>
                        </a:spcAft>
                      </a:pPr>
                      <a:r>
                        <a:rPr lang="en-US" sz="1900" kern="0">
                          <a:effectLst/>
                        </a:rPr>
                        <a:t>upper.panel</a:t>
                      </a:r>
                      <a:endParaRPr lang="zh-CN" sz="1900" kern="10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900" kern="0" dirty="0">
                          <a:effectLst/>
                        </a:rPr>
                        <a:t>主对角线上方的元素类型，取值同上</a:t>
                      </a:r>
                      <a:endParaRPr lang="zh-CN" sz="1900" kern="100" dirty="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100" kern="100">
                          <a:effectLst/>
                        </a:rPr>
                        <a:t> </a:t>
                      </a:r>
                      <a:endParaRPr lang="zh-CN" sz="1100" kern="100">
                        <a:effectLst/>
                        <a:latin typeface="Times New Roman"/>
                        <a:ea typeface="宋体"/>
                        <a:cs typeface="Times New Roman"/>
                      </a:endParaRPr>
                    </a:p>
                  </a:txBody>
                  <a:tcPr marL="0" marR="0" marT="0" marB="0" anchor="ctr"/>
                </a:tc>
                <a:extLst>
                  <a:ext uri="{0D108BD9-81ED-4DB2-BD59-A6C34878D82A}">
                    <a16:rowId xmlns:a16="http://schemas.microsoft.com/office/drawing/2014/main" val="10004"/>
                  </a:ext>
                </a:extLst>
              </a:tr>
              <a:tr h="404314">
                <a:tc>
                  <a:txBody>
                    <a:bodyPr/>
                    <a:lstStyle/>
                    <a:p>
                      <a:pPr indent="127000" algn="ctr">
                        <a:lnSpc>
                          <a:spcPct val="150000"/>
                        </a:lnSpc>
                        <a:spcAft>
                          <a:spcPts val="0"/>
                        </a:spcAft>
                      </a:pPr>
                      <a:r>
                        <a:rPr lang="en-US" sz="1900" kern="0">
                          <a:effectLst/>
                        </a:rPr>
                        <a:t>text.panel</a:t>
                      </a:r>
                      <a:endParaRPr lang="zh-CN" sz="1900" kern="10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900" kern="0" dirty="0">
                          <a:effectLst/>
                        </a:rPr>
                        <a:t>取值</a:t>
                      </a:r>
                      <a:r>
                        <a:rPr lang="en-US" sz="1900" kern="0" dirty="0">
                          <a:effectLst/>
                        </a:rPr>
                        <a:t>panel.txt</a:t>
                      </a:r>
                      <a:r>
                        <a:rPr lang="zh-CN" sz="1900" kern="0" dirty="0">
                          <a:effectLst/>
                        </a:rPr>
                        <a:t>输出的变量名字</a:t>
                      </a:r>
                      <a:endParaRPr lang="zh-CN" sz="1900" kern="100" dirty="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100" kern="100">
                          <a:effectLst/>
                        </a:rPr>
                        <a:t> </a:t>
                      </a:r>
                      <a:endParaRPr lang="zh-CN" sz="1100" kern="100">
                        <a:effectLst/>
                        <a:latin typeface="Times New Roman"/>
                        <a:ea typeface="宋体"/>
                        <a:cs typeface="Times New Roman"/>
                      </a:endParaRPr>
                    </a:p>
                  </a:txBody>
                  <a:tcPr marL="0" marR="0" marT="0" marB="0" anchor="ctr"/>
                </a:tc>
                <a:extLst>
                  <a:ext uri="{0D108BD9-81ED-4DB2-BD59-A6C34878D82A}">
                    <a16:rowId xmlns:a16="http://schemas.microsoft.com/office/drawing/2014/main" val="10005"/>
                  </a:ext>
                </a:extLst>
              </a:tr>
              <a:tr h="404314">
                <a:tc>
                  <a:txBody>
                    <a:bodyPr/>
                    <a:lstStyle/>
                    <a:p>
                      <a:pPr indent="127000" algn="ctr">
                        <a:lnSpc>
                          <a:spcPct val="150000"/>
                        </a:lnSpc>
                        <a:spcAft>
                          <a:spcPts val="0"/>
                        </a:spcAft>
                      </a:pPr>
                      <a:r>
                        <a:rPr lang="en-US" sz="1900" kern="0">
                          <a:effectLst/>
                        </a:rPr>
                        <a:t>diag.panel</a:t>
                      </a:r>
                      <a:endParaRPr lang="zh-CN" sz="1900" kern="10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900" kern="0" dirty="0">
                          <a:effectLst/>
                        </a:rPr>
                        <a:t>控制着主对角线元素类型</a:t>
                      </a:r>
                      <a:r>
                        <a:rPr lang="en-US" sz="1900" kern="0" dirty="0" err="1">
                          <a:effectLst/>
                        </a:rPr>
                        <a:t>panel.minmax</a:t>
                      </a:r>
                      <a:r>
                        <a:rPr lang="zh-CN" sz="1900" kern="0" dirty="0">
                          <a:effectLst/>
                        </a:rPr>
                        <a:t>输出变量的最大最小值</a:t>
                      </a:r>
                      <a:endParaRPr lang="zh-CN" sz="1900" kern="100" dirty="0">
                        <a:effectLst/>
                        <a:latin typeface="Times New Roman"/>
                        <a:ea typeface="宋体"/>
                        <a:cs typeface="Times New Roman"/>
                      </a:endParaRPr>
                    </a:p>
                  </a:txBody>
                  <a:tcPr marL="68581" marR="68581" marT="0" marB="0" anchor="ctr"/>
                </a:tc>
                <a:tc>
                  <a:txBody>
                    <a:bodyPr/>
                    <a:lstStyle/>
                    <a:p>
                      <a:pPr indent="127000" algn="just">
                        <a:lnSpc>
                          <a:spcPct val="150000"/>
                        </a:lnSpc>
                        <a:spcAft>
                          <a:spcPts val="0"/>
                        </a:spcAft>
                      </a:pPr>
                      <a:r>
                        <a:rPr lang="zh-CN" sz="1100" kern="100" dirty="0">
                          <a:effectLst/>
                        </a:rPr>
                        <a:t> </a:t>
                      </a:r>
                      <a:endParaRPr lang="zh-CN" sz="1100" kern="100" dirty="0">
                        <a:effectLst/>
                        <a:latin typeface="Times New Roman"/>
                        <a:ea typeface="宋体"/>
                        <a:cs typeface="Times New Roman"/>
                      </a:endParaRPr>
                    </a:p>
                  </a:txBody>
                  <a:tcPr marL="0" marR="0" marT="0" marB="0" anchor="ctr"/>
                </a:tc>
                <a:extLst>
                  <a:ext uri="{0D108BD9-81ED-4DB2-BD59-A6C34878D82A}">
                    <a16:rowId xmlns:a16="http://schemas.microsoft.com/office/drawing/2014/main" val="10006"/>
                  </a:ext>
                </a:extLst>
              </a:tr>
            </a:tbl>
          </a:graphicData>
        </a:graphic>
      </p:graphicFrame>
      <p:sp>
        <p:nvSpPr>
          <p:cNvPr id="37923" name="标题 2">
            <a:extLst>
              <a:ext uri="{FF2B5EF4-FFF2-40B4-BE49-F238E27FC236}">
                <a16:creationId xmlns:a16="http://schemas.microsoft.com/office/drawing/2014/main" id="{CE9AD011-D7EC-4349-BAAD-9D1E5C91B8C3}"/>
              </a:ext>
            </a:extLst>
          </p:cNvPr>
          <p:cNvSpPr>
            <a:spLocks noGrp="1"/>
          </p:cNvSpPr>
          <p:nvPr>
            <p:ph type="title"/>
          </p:nvPr>
        </p:nvSpPr>
        <p:spPr>
          <a:xfrm>
            <a:off x="255588" y="358775"/>
            <a:ext cx="10972800" cy="528638"/>
          </a:xfrm>
        </p:spPr>
        <p:txBody>
          <a:bodyPr/>
          <a:lstStyle/>
          <a:p>
            <a:r>
              <a:rPr lang="zh-CN" altLang="en-US"/>
              <a:t>多变量相关矩阵图</a:t>
            </a:r>
          </a:p>
        </p:txBody>
      </p:sp>
      <p:sp>
        <p:nvSpPr>
          <p:cNvPr id="37924" name="内容占位符 3">
            <a:extLst>
              <a:ext uri="{FF2B5EF4-FFF2-40B4-BE49-F238E27FC236}">
                <a16:creationId xmlns:a16="http://schemas.microsoft.com/office/drawing/2014/main" id="{09576AC0-9ADC-451C-8B81-2E57321F649A}"/>
              </a:ext>
            </a:extLst>
          </p:cNvPr>
          <p:cNvSpPr>
            <a:spLocks noGrp="1"/>
          </p:cNvSpPr>
          <p:nvPr>
            <p:ph idx="10"/>
          </p:nvPr>
        </p:nvSpPr>
        <p:spPr>
          <a:xfrm>
            <a:off x="423863" y="1138238"/>
            <a:ext cx="11107737" cy="427037"/>
          </a:xfrm>
        </p:spPr>
        <p:txBody>
          <a:bodyPr/>
          <a:lstStyle/>
          <a:p>
            <a:r>
              <a:rPr lang="en-US" altLang="zh-CN"/>
              <a:t>corrgram</a:t>
            </a:r>
            <a:r>
              <a:t>函数参数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22100F07-CFC1-4561-BAC6-B120C0257080}"/>
              </a:ext>
            </a:extLst>
          </p:cNvPr>
          <p:cNvSpPr>
            <a:spLocks noGrp="1"/>
          </p:cNvSpPr>
          <p:nvPr>
            <p:ph idx="1"/>
          </p:nvPr>
        </p:nvSpPr>
        <p:spPr>
          <a:xfrm>
            <a:off x="423863" y="1754188"/>
            <a:ext cx="11107737" cy="4338637"/>
          </a:xfrm>
        </p:spPr>
        <p:txBody>
          <a:bodyPr/>
          <a:lstStyle/>
          <a:p>
            <a:pPr marL="361950" indent="-361950"/>
            <a:r>
              <a:rPr lang="en-US" altLang="zh-CN"/>
              <a:t>&gt; library(corrgram) </a:t>
            </a:r>
          </a:p>
          <a:p>
            <a:pPr marL="361950" indent="-361950"/>
            <a:r>
              <a:rPr lang="en-US" altLang="zh-CN"/>
              <a:t>&gt; corrgram(mtcars, order=TRUE, upper.panel=panel.ellipse, main="Correlogram of mtcars intercorrelations")  # </a:t>
            </a:r>
            <a:r>
              <a:rPr lang="zh-CN" altLang="en-US"/>
              <a:t>相关图，主对角线上方绘制置信椭圆和平滑拟合曲线，主对角线下方绘制阴影</a:t>
            </a:r>
          </a:p>
          <a:p>
            <a:pPr marL="361950" indent="-361950"/>
            <a:r>
              <a:rPr lang="en-US" altLang="zh-CN"/>
              <a:t>&gt; corrgram(mtcars, order=TRUE, upper.panel=panel.pts, lower.panel=panel.pie, main="Correlogram of mtcars intercorrelations")  # </a:t>
            </a:r>
            <a:r>
              <a:rPr lang="zh-CN" altLang="en-US"/>
              <a:t>相关图，主对角线上方绘制散点图，主对角线下方绘制饼图</a:t>
            </a:r>
          </a:p>
          <a:p>
            <a:pPr marL="361950" indent="-361950"/>
            <a:r>
              <a:rPr lang="en-US" altLang="zh-CN"/>
              <a:t>&gt; corrgram(mtcars, order=TRUE, upper.panel=panel.conf, lower.panel=panel.cor, main="Correlogram of mtcars intercorrelations")  # </a:t>
            </a:r>
            <a:r>
              <a:rPr lang="zh-CN" altLang="en-US"/>
              <a:t>相关图，主对角线上方绘制置信区间，主对角线下方绘制相关系数</a:t>
            </a:r>
          </a:p>
          <a:p>
            <a:pPr marL="361950" indent="-361950"/>
            <a:endParaRPr lang="zh-CN" altLang="en-US"/>
          </a:p>
        </p:txBody>
      </p:sp>
      <p:sp>
        <p:nvSpPr>
          <p:cNvPr id="38915" name="标题 2">
            <a:extLst>
              <a:ext uri="{FF2B5EF4-FFF2-40B4-BE49-F238E27FC236}">
                <a16:creationId xmlns:a16="http://schemas.microsoft.com/office/drawing/2014/main" id="{9F3105D8-ADF7-4D27-A508-B20AEAB2C94F}"/>
              </a:ext>
            </a:extLst>
          </p:cNvPr>
          <p:cNvSpPr>
            <a:spLocks noGrp="1"/>
          </p:cNvSpPr>
          <p:nvPr>
            <p:ph type="title"/>
          </p:nvPr>
        </p:nvSpPr>
        <p:spPr>
          <a:xfrm>
            <a:off x="255588" y="358775"/>
            <a:ext cx="10972800" cy="528638"/>
          </a:xfrm>
        </p:spPr>
        <p:txBody>
          <a:bodyPr/>
          <a:lstStyle/>
          <a:p>
            <a:r>
              <a:rPr lang="zh-CN" altLang="en-US"/>
              <a:t>多变量相关矩阵图</a:t>
            </a:r>
          </a:p>
        </p:txBody>
      </p:sp>
      <p:sp>
        <p:nvSpPr>
          <p:cNvPr id="38916" name="内容占位符 3">
            <a:extLst>
              <a:ext uri="{FF2B5EF4-FFF2-40B4-BE49-F238E27FC236}">
                <a16:creationId xmlns:a16="http://schemas.microsoft.com/office/drawing/2014/main" id="{33EC3013-4414-4104-909B-76CFC367A3CD}"/>
              </a:ext>
            </a:extLst>
          </p:cNvPr>
          <p:cNvSpPr>
            <a:spLocks noGrp="1"/>
          </p:cNvSpPr>
          <p:nvPr>
            <p:ph idx="10"/>
          </p:nvPr>
        </p:nvSpPr>
        <p:spPr>
          <a:xfrm>
            <a:off x="423863" y="1138238"/>
            <a:ext cx="11107737" cy="427037"/>
          </a:xfrm>
        </p:spPr>
        <p:txBody>
          <a:bodyPr/>
          <a:lstStyle/>
          <a:p>
            <a:r>
              <a:t>示例：</a:t>
            </a:r>
            <a:r>
              <a:rPr lang="en-US" altLang="zh-CN"/>
              <a:t>mtcars</a:t>
            </a:r>
            <a:r>
              <a:rPr altLang="zh-CN"/>
              <a:t>数据集绘图</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336DDF5E-613D-4041-9EA4-98CB37DE1579}"/>
              </a:ext>
            </a:extLst>
          </p:cNvPr>
          <p:cNvSpPr>
            <a:spLocks noGrp="1"/>
          </p:cNvSpPr>
          <p:nvPr>
            <p:ph idx="1"/>
          </p:nvPr>
        </p:nvSpPr>
        <p:spPr>
          <a:xfrm>
            <a:off x="423863" y="1754188"/>
            <a:ext cx="11107737" cy="4370387"/>
          </a:xfrm>
        </p:spPr>
        <p:txBody>
          <a:bodyPr/>
          <a:lstStyle/>
          <a:p>
            <a:pPr marL="361950" indent="-361950"/>
            <a:r>
              <a:rPr lang="zh-CN" altLang="en-US"/>
              <a:t>分析数据第一件要做的事情就是观察它。对于每个变量需要注意的是最常见的值，值域，不寻常的观测，多个变量的关系，是否符合模型假设等，</a:t>
            </a:r>
            <a:r>
              <a:rPr lang="en-US" altLang="zh-CN"/>
              <a:t>R</a:t>
            </a:r>
            <a:r>
              <a:rPr lang="zh-CN" altLang="en-US"/>
              <a:t>提供了丰富的数据可视化函数来展示数据。</a:t>
            </a:r>
          </a:p>
        </p:txBody>
      </p:sp>
      <p:sp>
        <p:nvSpPr>
          <p:cNvPr id="12291" name="标题 2">
            <a:extLst>
              <a:ext uri="{FF2B5EF4-FFF2-40B4-BE49-F238E27FC236}">
                <a16:creationId xmlns:a16="http://schemas.microsoft.com/office/drawing/2014/main" id="{5B08464C-E45B-4767-AF76-9F26BB06F2DD}"/>
              </a:ext>
            </a:extLst>
          </p:cNvPr>
          <p:cNvSpPr>
            <a:spLocks noGrp="1"/>
          </p:cNvSpPr>
          <p:nvPr>
            <p:ph type="title"/>
          </p:nvPr>
        </p:nvSpPr>
        <p:spPr>
          <a:xfrm>
            <a:off x="255588" y="358775"/>
            <a:ext cx="10972800" cy="528638"/>
          </a:xfrm>
        </p:spPr>
        <p:txBody>
          <a:bodyPr/>
          <a:lstStyle/>
          <a:p>
            <a:r>
              <a:rPr lang="zh-CN" altLang="en-US"/>
              <a:t>绘制基础图形</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a:extLst>
              <a:ext uri="{FF2B5EF4-FFF2-40B4-BE49-F238E27FC236}">
                <a16:creationId xmlns:a16="http://schemas.microsoft.com/office/drawing/2014/main" id="{9AC8CBDB-33D0-4EB7-8C75-FDCE1A330E11}"/>
              </a:ext>
            </a:extLst>
          </p:cNvPr>
          <p:cNvSpPr>
            <a:spLocks noGrp="1"/>
          </p:cNvSpPr>
          <p:nvPr>
            <p:ph type="title"/>
          </p:nvPr>
        </p:nvSpPr>
        <p:spPr>
          <a:xfrm>
            <a:off x="255588" y="358775"/>
            <a:ext cx="10972800" cy="528638"/>
          </a:xfrm>
        </p:spPr>
        <p:txBody>
          <a:bodyPr/>
          <a:lstStyle/>
          <a:p>
            <a:r>
              <a:rPr lang="zh-CN" altLang="en-US"/>
              <a:t>多变量相关矩阵图</a:t>
            </a:r>
          </a:p>
        </p:txBody>
      </p:sp>
      <p:sp>
        <p:nvSpPr>
          <p:cNvPr id="39939" name="内容占位符 3">
            <a:extLst>
              <a:ext uri="{FF2B5EF4-FFF2-40B4-BE49-F238E27FC236}">
                <a16:creationId xmlns:a16="http://schemas.microsoft.com/office/drawing/2014/main" id="{51DB45EC-AB38-48C7-9C85-CD9472EAE9D9}"/>
              </a:ext>
            </a:extLst>
          </p:cNvPr>
          <p:cNvSpPr>
            <a:spLocks noGrp="1"/>
          </p:cNvSpPr>
          <p:nvPr>
            <p:ph idx="10"/>
          </p:nvPr>
        </p:nvSpPr>
        <p:spPr>
          <a:xfrm>
            <a:off x="423863" y="1138238"/>
            <a:ext cx="11107737" cy="427037"/>
          </a:xfrm>
        </p:spPr>
        <p:txBody>
          <a:bodyPr/>
          <a:lstStyle/>
          <a:p>
            <a:r>
              <a:t>图</a:t>
            </a:r>
          </a:p>
        </p:txBody>
      </p:sp>
      <p:pic>
        <p:nvPicPr>
          <p:cNvPr id="39940" name="内容占位符 4">
            <a:extLst>
              <a:ext uri="{FF2B5EF4-FFF2-40B4-BE49-F238E27FC236}">
                <a16:creationId xmlns:a16="http://schemas.microsoft.com/office/drawing/2014/main" id="{FE895FB7-1965-4E74-907E-021430332F9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500063" y="1697038"/>
            <a:ext cx="3560762" cy="4286250"/>
          </a:xfrm>
          <a:ln w="3175">
            <a:solidFill>
              <a:schemeClr val="tx1"/>
            </a:solidFill>
            <a:miter lim="800000"/>
            <a:headEnd/>
            <a:tailEnd/>
          </a:ln>
        </p:spPr>
      </p:pic>
      <p:pic>
        <p:nvPicPr>
          <p:cNvPr id="39941" name="图片 5">
            <a:extLst>
              <a:ext uri="{FF2B5EF4-FFF2-40B4-BE49-F238E27FC236}">
                <a16:creationId xmlns:a16="http://schemas.microsoft.com/office/drawing/2014/main" id="{5126B4DD-C62E-4B48-95D6-B6BDC34F0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225" y="1747838"/>
            <a:ext cx="3598863" cy="42354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9942" name="图片 6">
            <a:extLst>
              <a:ext uri="{FF2B5EF4-FFF2-40B4-BE49-F238E27FC236}">
                <a16:creationId xmlns:a16="http://schemas.microsoft.com/office/drawing/2014/main" id="{E25F1132-0F85-43A2-B3AD-CF32037F83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5275" y="1747838"/>
            <a:ext cx="3460750" cy="42354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01B4BF-BD6B-46DE-A3FE-4C6A81F1A94A}"/>
              </a:ext>
            </a:extLst>
          </p:cNvPr>
          <p:cNvSpPr>
            <a:spLocks noGrp="1"/>
          </p:cNvSpPr>
          <p:nvPr>
            <p:ph idx="1"/>
          </p:nvPr>
        </p:nvSpPr>
        <p:spPr>
          <a:xfrm>
            <a:off x="423863" y="1754188"/>
            <a:ext cx="11107737" cy="4370387"/>
          </a:xfrm>
        </p:spPr>
        <p:txBody>
          <a:bodyPr/>
          <a:lstStyle/>
          <a:p>
            <a:pPr>
              <a:defRPr/>
            </a:pPr>
            <a:r>
              <a:rPr lang="en-US" altLang="zh-CN" dirty="0" err="1"/>
              <a:t>sm</a:t>
            </a:r>
            <a:r>
              <a:rPr lang="zh-CN" altLang="en-US" dirty="0"/>
              <a:t>包中</a:t>
            </a:r>
            <a:r>
              <a:rPr lang="en-US" altLang="zh-CN" dirty="0" err="1"/>
              <a:t>sm.density.compare</a:t>
            </a:r>
            <a:r>
              <a:rPr lang="zh-CN" altLang="en-US" dirty="0"/>
              <a:t>函数用于绘制核密度图，核密度图如果想用一条密度曲线而不是通过柱状来展示连续型变量的分布。相比直方图，密度图的一个优势是可以堆放，可用于比较组间差异。</a:t>
            </a:r>
            <a:r>
              <a:rPr lang="en-US" altLang="zh-CN" dirty="0" err="1"/>
              <a:t>sm.density.compare</a:t>
            </a:r>
            <a:r>
              <a:rPr lang="zh-CN" altLang="en-US" dirty="0"/>
              <a:t>函数可以直接堆放多条密度曲线。使用格式如下。</a:t>
            </a:r>
          </a:p>
          <a:p>
            <a:pPr marL="0" indent="0">
              <a:buFont typeface="Wingdings" panose="05000000000000000000" pitchFamily="2" charset="2"/>
              <a:buNone/>
              <a:defRPr/>
            </a:pPr>
            <a:r>
              <a:rPr lang="en-US" altLang="zh-CN" dirty="0"/>
              <a:t>	</a:t>
            </a:r>
            <a:r>
              <a:rPr lang="en-US" altLang="zh-CN" dirty="0" err="1"/>
              <a:t>corrgram</a:t>
            </a:r>
            <a:r>
              <a:rPr lang="en-US" altLang="zh-CN" dirty="0"/>
              <a:t>(</a:t>
            </a:r>
            <a:r>
              <a:rPr lang="en-US" altLang="zh-CN" dirty="0" err="1"/>
              <a:t>x,order</a:t>
            </a:r>
            <a:r>
              <a:rPr lang="en-US" altLang="zh-CN" dirty="0"/>
              <a:t>=, </a:t>
            </a:r>
            <a:r>
              <a:rPr lang="en-US" altLang="zh-CN" dirty="0" err="1"/>
              <a:t>lower.panel</a:t>
            </a:r>
            <a:r>
              <a:rPr lang="en-US" altLang="zh-CN" dirty="0"/>
              <a:t>= , </a:t>
            </a:r>
            <a:r>
              <a:rPr lang="en-US" altLang="zh-CN" dirty="0" err="1"/>
              <a:t>upper.panel</a:t>
            </a:r>
            <a:r>
              <a:rPr lang="en-US" altLang="zh-CN" dirty="0"/>
              <a:t>=,</a:t>
            </a:r>
            <a:r>
              <a:rPr lang="en-US" altLang="zh-CN" dirty="0" err="1"/>
              <a:t>text.panel</a:t>
            </a:r>
            <a:r>
              <a:rPr lang="en-US" altLang="zh-CN" dirty="0"/>
              <a:t>=,</a:t>
            </a:r>
            <a:r>
              <a:rPr lang="en-US" altLang="zh-CN" dirty="0" err="1"/>
              <a:t>diag.panel</a:t>
            </a:r>
            <a:r>
              <a:rPr lang="en-US" altLang="zh-CN" dirty="0"/>
              <a:t>=,…)</a:t>
            </a:r>
          </a:p>
          <a:p>
            <a:pPr>
              <a:defRPr/>
            </a:pPr>
            <a:r>
              <a:rPr lang="zh-CN" altLang="zh-CN" dirty="0"/>
              <a:t>其中</a:t>
            </a:r>
            <a:r>
              <a:rPr lang="en-US" altLang="zh-CN" dirty="0"/>
              <a:t>x</a:t>
            </a:r>
            <a:r>
              <a:rPr lang="zh-CN" altLang="zh-CN" dirty="0"/>
              <a:t>是数值向量，</a:t>
            </a:r>
            <a:r>
              <a:rPr lang="en-US" altLang="zh-CN" dirty="0"/>
              <a:t>group</a:t>
            </a:r>
            <a:r>
              <a:rPr lang="zh-CN" altLang="zh-CN" dirty="0"/>
              <a:t>是分组向量，是因子型数据。</a:t>
            </a:r>
          </a:p>
          <a:p>
            <a:pPr>
              <a:defRPr/>
            </a:pPr>
            <a:endParaRPr lang="en-US" altLang="zh-CN" dirty="0"/>
          </a:p>
          <a:p>
            <a:pPr>
              <a:defRPr/>
            </a:pPr>
            <a:endParaRPr lang="zh-CN" altLang="en-US" dirty="0"/>
          </a:p>
        </p:txBody>
      </p:sp>
      <p:sp>
        <p:nvSpPr>
          <p:cNvPr id="40963" name="标题 2">
            <a:extLst>
              <a:ext uri="{FF2B5EF4-FFF2-40B4-BE49-F238E27FC236}">
                <a16:creationId xmlns:a16="http://schemas.microsoft.com/office/drawing/2014/main" id="{F5F4157B-856A-4FC8-85F4-2387D4A503AF}"/>
              </a:ext>
            </a:extLst>
          </p:cNvPr>
          <p:cNvSpPr>
            <a:spLocks noGrp="1"/>
          </p:cNvSpPr>
          <p:nvPr>
            <p:ph type="title"/>
          </p:nvPr>
        </p:nvSpPr>
        <p:spPr>
          <a:xfrm>
            <a:off x="255588" y="358775"/>
            <a:ext cx="10972800" cy="528638"/>
          </a:xfrm>
        </p:spPr>
        <p:txBody>
          <a:bodyPr/>
          <a:lstStyle/>
          <a:p>
            <a:r>
              <a:rPr lang="zh-CN" altLang="en-US"/>
              <a:t>绘制其他图形</a:t>
            </a:r>
          </a:p>
        </p:txBody>
      </p:sp>
      <p:sp>
        <p:nvSpPr>
          <p:cNvPr id="40964" name="内容占位符 3">
            <a:extLst>
              <a:ext uri="{FF2B5EF4-FFF2-40B4-BE49-F238E27FC236}">
                <a16:creationId xmlns:a16="http://schemas.microsoft.com/office/drawing/2014/main" id="{13908CFA-497C-4094-8604-F93C6DE6DB59}"/>
              </a:ext>
            </a:extLst>
          </p:cNvPr>
          <p:cNvSpPr>
            <a:spLocks noGrp="1"/>
          </p:cNvSpPr>
          <p:nvPr>
            <p:ph idx="10"/>
          </p:nvPr>
        </p:nvSpPr>
        <p:spPr>
          <a:xfrm>
            <a:off x="423863" y="1138238"/>
            <a:ext cx="11107737" cy="427037"/>
          </a:xfrm>
        </p:spPr>
        <p:txBody>
          <a:bodyPr/>
          <a:lstStyle/>
          <a:p>
            <a:r>
              <a:t>核密度图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a:extLst>
              <a:ext uri="{FF2B5EF4-FFF2-40B4-BE49-F238E27FC236}">
                <a16:creationId xmlns:a16="http://schemas.microsoft.com/office/drawing/2014/main" id="{BCB6D2B7-BC9F-465E-91FF-8A92AA59CC05}"/>
              </a:ext>
            </a:extLst>
          </p:cNvPr>
          <p:cNvSpPr>
            <a:spLocks noGrp="1"/>
          </p:cNvSpPr>
          <p:nvPr>
            <p:ph idx="1"/>
          </p:nvPr>
        </p:nvSpPr>
        <p:spPr>
          <a:xfrm>
            <a:off x="423863" y="1754188"/>
            <a:ext cx="11107737" cy="4338637"/>
          </a:xfrm>
        </p:spPr>
        <p:txBody>
          <a:bodyPr/>
          <a:lstStyle/>
          <a:p>
            <a:pPr marL="361950" indent="-361950"/>
            <a:r>
              <a:rPr lang="en-US" altLang="zh-CN"/>
              <a:t>&gt; library(sm)      # </a:t>
            </a:r>
            <a:r>
              <a:rPr lang="zh-CN" altLang="en-US"/>
              <a:t>加载</a:t>
            </a:r>
            <a:r>
              <a:rPr lang="en-US" altLang="zh-CN"/>
              <a:t>sm</a:t>
            </a:r>
            <a:r>
              <a:rPr lang="zh-CN" altLang="en-US"/>
              <a:t>包</a:t>
            </a:r>
          </a:p>
          <a:p>
            <a:pPr marL="361950" indent="-361950"/>
            <a:r>
              <a:rPr lang="en-US" altLang="zh-CN"/>
              <a:t>&gt; sm.density.compare(mtcars$wt, factor(mtcars$cyl))     # </a:t>
            </a:r>
            <a:r>
              <a:rPr lang="zh-CN" altLang="en-US"/>
              <a:t>绘制核密度图</a:t>
            </a:r>
          </a:p>
          <a:p>
            <a:pPr marL="361950" indent="-361950"/>
            <a:endParaRPr lang="zh-CN" altLang="en-US"/>
          </a:p>
        </p:txBody>
      </p:sp>
      <p:sp>
        <p:nvSpPr>
          <p:cNvPr id="41987" name="标题 2">
            <a:extLst>
              <a:ext uri="{FF2B5EF4-FFF2-40B4-BE49-F238E27FC236}">
                <a16:creationId xmlns:a16="http://schemas.microsoft.com/office/drawing/2014/main" id="{C82EA880-30BD-4212-AA4E-F1B17D4703E3}"/>
              </a:ext>
            </a:extLst>
          </p:cNvPr>
          <p:cNvSpPr>
            <a:spLocks noGrp="1"/>
          </p:cNvSpPr>
          <p:nvPr>
            <p:ph type="title"/>
          </p:nvPr>
        </p:nvSpPr>
        <p:spPr>
          <a:xfrm>
            <a:off x="255588" y="358775"/>
            <a:ext cx="10972800" cy="528638"/>
          </a:xfrm>
        </p:spPr>
        <p:txBody>
          <a:bodyPr/>
          <a:lstStyle/>
          <a:p>
            <a:r>
              <a:rPr lang="zh-CN" altLang="en-US"/>
              <a:t>核密度图</a:t>
            </a:r>
          </a:p>
        </p:txBody>
      </p:sp>
      <p:sp>
        <p:nvSpPr>
          <p:cNvPr id="41988" name="内容占位符 3">
            <a:extLst>
              <a:ext uri="{FF2B5EF4-FFF2-40B4-BE49-F238E27FC236}">
                <a16:creationId xmlns:a16="http://schemas.microsoft.com/office/drawing/2014/main" id="{58B18BC3-65F3-41C8-95D3-DDF4D5D9F377}"/>
              </a:ext>
            </a:extLst>
          </p:cNvPr>
          <p:cNvSpPr>
            <a:spLocks noGrp="1"/>
          </p:cNvSpPr>
          <p:nvPr>
            <p:ph idx="10"/>
          </p:nvPr>
        </p:nvSpPr>
        <p:spPr>
          <a:xfrm>
            <a:off x="423863" y="1138238"/>
            <a:ext cx="11107737" cy="427037"/>
          </a:xfrm>
        </p:spPr>
        <p:txBody>
          <a:bodyPr/>
          <a:lstStyle/>
          <a:p>
            <a:r>
              <a:t>示例：</a:t>
            </a:r>
            <a:r>
              <a:rPr lang="en-US" altLang="zh-CN"/>
              <a:t>mtcars</a:t>
            </a:r>
            <a:r>
              <a:rPr altLang="zh-CN"/>
              <a:t>数据集</a:t>
            </a:r>
            <a:r>
              <a:rPr lang="en-US" altLang="zh-CN"/>
              <a:t>wt</a:t>
            </a:r>
            <a:r>
              <a:rPr altLang="zh-CN"/>
              <a:t>的核密度图</a:t>
            </a:r>
            <a:endParaRPr/>
          </a:p>
        </p:txBody>
      </p:sp>
      <p:pic>
        <p:nvPicPr>
          <p:cNvPr id="41989" name="图片 4">
            <a:extLst>
              <a:ext uri="{FF2B5EF4-FFF2-40B4-BE49-F238E27FC236}">
                <a16:creationId xmlns:a16="http://schemas.microsoft.com/office/drawing/2014/main" id="{B75DD57F-D6F6-49CD-BC0A-0C3613567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5" y="2782888"/>
            <a:ext cx="5994400" cy="35258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11832C-C9EE-4666-BE5A-561D39EFFFB4}"/>
              </a:ext>
            </a:extLst>
          </p:cNvPr>
          <p:cNvSpPr>
            <a:spLocks noGrp="1"/>
          </p:cNvSpPr>
          <p:nvPr>
            <p:ph idx="1"/>
          </p:nvPr>
        </p:nvSpPr>
        <p:spPr>
          <a:xfrm>
            <a:off x="423863" y="1754188"/>
            <a:ext cx="11107737" cy="4370387"/>
          </a:xfrm>
        </p:spPr>
        <p:txBody>
          <a:bodyPr/>
          <a:lstStyle/>
          <a:p>
            <a:pPr>
              <a:defRPr/>
            </a:pPr>
            <a:r>
              <a:rPr lang="en-US" altLang="zh-CN" dirty="0" err="1"/>
              <a:t>vioplot</a:t>
            </a:r>
            <a:r>
              <a:rPr lang="zh-CN" altLang="en-US" dirty="0"/>
              <a:t>包中的</a:t>
            </a:r>
            <a:r>
              <a:rPr lang="en-US" altLang="zh-CN" dirty="0" err="1"/>
              <a:t>vioplot</a:t>
            </a:r>
            <a:r>
              <a:rPr lang="zh-CN" altLang="en-US" dirty="0"/>
              <a:t>函数用于绘制小提琴图，小提琴图是核密度图与箱线图的结合，本质是利用密度值生成的多边形，但该多边形同时还沿着一条直线作了另一半对称的“镜像”，这样两个左右或上下对称的多边形拼起来就形成了小提琴图的主体部分，最后一个箱线图也会被添加在小提琴的中轴线上。使用格式如下。</a:t>
            </a:r>
          </a:p>
          <a:p>
            <a:pPr marL="0" indent="0">
              <a:buFont typeface="Wingdings" panose="05000000000000000000" pitchFamily="2" charset="2"/>
              <a:buNone/>
              <a:defRPr/>
            </a:pPr>
            <a:r>
              <a:rPr lang="en-US" altLang="zh-CN" dirty="0"/>
              <a:t>	</a:t>
            </a:r>
            <a:r>
              <a:rPr lang="en-US" altLang="zh-CN" dirty="0" err="1"/>
              <a:t>vioplot</a:t>
            </a:r>
            <a:r>
              <a:rPr lang="en-US" altLang="zh-CN" dirty="0"/>
              <a:t>( x, ..., range=1.5, h, </a:t>
            </a:r>
            <a:r>
              <a:rPr lang="en-US" altLang="zh-CN" dirty="0" err="1"/>
              <a:t>ylim</a:t>
            </a:r>
            <a:r>
              <a:rPr lang="en-US" altLang="zh-CN" dirty="0"/>
              <a:t>, names, horizontal=FALSE, …)</a:t>
            </a:r>
          </a:p>
          <a:p>
            <a:pPr>
              <a:defRPr/>
            </a:pPr>
            <a:endParaRPr lang="zh-CN" altLang="en-US" dirty="0"/>
          </a:p>
        </p:txBody>
      </p:sp>
      <p:sp>
        <p:nvSpPr>
          <p:cNvPr id="43011" name="标题 2">
            <a:extLst>
              <a:ext uri="{FF2B5EF4-FFF2-40B4-BE49-F238E27FC236}">
                <a16:creationId xmlns:a16="http://schemas.microsoft.com/office/drawing/2014/main" id="{664E5F97-F6D3-4CC9-8251-68E8371A3590}"/>
              </a:ext>
            </a:extLst>
          </p:cNvPr>
          <p:cNvSpPr>
            <a:spLocks noGrp="1"/>
          </p:cNvSpPr>
          <p:nvPr>
            <p:ph type="title"/>
          </p:nvPr>
        </p:nvSpPr>
        <p:spPr>
          <a:xfrm>
            <a:off x="255588" y="358775"/>
            <a:ext cx="10972800" cy="528638"/>
          </a:xfrm>
        </p:spPr>
        <p:txBody>
          <a:bodyPr/>
          <a:lstStyle/>
          <a:p>
            <a:r>
              <a:rPr lang="zh-CN" altLang="en-US"/>
              <a:t>绘制其他图形</a:t>
            </a:r>
          </a:p>
        </p:txBody>
      </p:sp>
      <p:sp>
        <p:nvSpPr>
          <p:cNvPr id="43012" name="内容占位符 3">
            <a:extLst>
              <a:ext uri="{FF2B5EF4-FFF2-40B4-BE49-F238E27FC236}">
                <a16:creationId xmlns:a16="http://schemas.microsoft.com/office/drawing/2014/main" id="{4D5751EA-09D6-4522-9A34-808FCAF00EA0}"/>
              </a:ext>
            </a:extLst>
          </p:cNvPr>
          <p:cNvSpPr>
            <a:spLocks noGrp="1"/>
          </p:cNvSpPr>
          <p:nvPr>
            <p:ph idx="10"/>
          </p:nvPr>
        </p:nvSpPr>
        <p:spPr>
          <a:xfrm>
            <a:off x="423863" y="1138238"/>
            <a:ext cx="11107737" cy="427037"/>
          </a:xfrm>
        </p:spPr>
        <p:txBody>
          <a:bodyPr/>
          <a:lstStyle/>
          <a:p>
            <a:r>
              <a:t>小提琴图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a:extLst>
              <a:ext uri="{FF2B5EF4-FFF2-40B4-BE49-F238E27FC236}">
                <a16:creationId xmlns:a16="http://schemas.microsoft.com/office/drawing/2014/main" id="{B64D1BC8-792A-40BE-82F7-B713CEAE283F}"/>
              </a:ext>
            </a:extLst>
          </p:cNvPr>
          <p:cNvSpPr>
            <a:spLocks noGrp="1"/>
          </p:cNvSpPr>
          <p:nvPr>
            <p:ph idx="1"/>
          </p:nvPr>
        </p:nvSpPr>
        <p:spPr>
          <a:xfrm>
            <a:off x="423863" y="1754188"/>
            <a:ext cx="11107737" cy="4338637"/>
          </a:xfrm>
        </p:spPr>
        <p:txBody>
          <a:bodyPr/>
          <a:lstStyle/>
          <a:p>
            <a:pPr marL="361950" indent="-361950"/>
            <a:r>
              <a:rPr lang="en-US" altLang="zh-CN"/>
              <a:t>&gt; library(vioplot)      # </a:t>
            </a:r>
            <a:r>
              <a:rPr lang="zh-CN" altLang="en-US"/>
              <a:t>加载</a:t>
            </a:r>
            <a:r>
              <a:rPr lang="en-US" altLang="zh-CN"/>
              <a:t>vioplot</a:t>
            </a:r>
            <a:r>
              <a:rPr lang="zh-CN" altLang="en-US"/>
              <a:t>包</a:t>
            </a:r>
          </a:p>
          <a:p>
            <a:pPr marL="361950" indent="-361950"/>
            <a:r>
              <a:rPr lang="en-US" altLang="zh-CN"/>
              <a:t>&gt; attach(mtcars)</a:t>
            </a:r>
          </a:p>
          <a:p>
            <a:pPr marL="361950" indent="-361950"/>
            <a:r>
              <a:rPr lang="en-US" altLang="zh-CN"/>
              <a:t>&gt; par(mfrow = c(2, 1))</a:t>
            </a:r>
          </a:p>
          <a:p>
            <a:pPr marL="361950" indent="-361950"/>
            <a:r>
              <a:rPr lang="en-US" altLang="zh-CN"/>
              <a:t>&gt; vioplot(wt[cyl==4], wt[cyl==6], wt[cyl==8],  border="black", col = "light green", rectCol = "blue", horizontal = TRUE)  # </a:t>
            </a:r>
            <a:r>
              <a:rPr lang="zh-CN" altLang="en-US"/>
              <a:t>绘制小提琴图</a:t>
            </a:r>
          </a:p>
          <a:p>
            <a:pPr marL="361950" indent="-361950"/>
            <a:r>
              <a:rPr lang="en-US" altLang="zh-CN"/>
              <a:t>&gt; title(main = '</a:t>
            </a:r>
            <a:r>
              <a:rPr lang="zh-CN" altLang="en-US"/>
              <a:t>小提琴图</a:t>
            </a:r>
            <a:r>
              <a:rPr lang="en-US" altLang="zh-CN"/>
              <a:t>')  # </a:t>
            </a:r>
            <a:r>
              <a:rPr lang="zh-CN" altLang="en-US"/>
              <a:t>添加标题</a:t>
            </a:r>
          </a:p>
          <a:p>
            <a:pPr marL="361950" indent="-361950"/>
            <a:r>
              <a:rPr lang="en-US" altLang="zh-CN"/>
              <a:t>&gt; boxplot(wt~cyl, main = '</a:t>
            </a:r>
            <a:r>
              <a:rPr lang="zh-CN" altLang="en-US"/>
              <a:t>箱线图</a:t>
            </a:r>
            <a:r>
              <a:rPr lang="en-US" altLang="zh-CN"/>
              <a:t>', horizontal=TRUE, pars=list(boxwex=0.1), border="blue")  # </a:t>
            </a:r>
            <a:r>
              <a:rPr lang="zh-CN" altLang="en-US"/>
              <a:t>绘制箱线图</a:t>
            </a:r>
          </a:p>
          <a:p>
            <a:pPr marL="361950" indent="-361950"/>
            <a:r>
              <a:rPr lang="en-US" altLang="zh-CN"/>
              <a:t>&gt; par(mfrow = c(1, 1))</a:t>
            </a:r>
          </a:p>
          <a:p>
            <a:pPr marL="361950" indent="-361950"/>
            <a:endParaRPr lang="zh-CN" altLang="en-US"/>
          </a:p>
        </p:txBody>
      </p:sp>
      <p:sp>
        <p:nvSpPr>
          <p:cNvPr id="44035" name="标题 2">
            <a:extLst>
              <a:ext uri="{FF2B5EF4-FFF2-40B4-BE49-F238E27FC236}">
                <a16:creationId xmlns:a16="http://schemas.microsoft.com/office/drawing/2014/main" id="{F2AEFEEF-FC2A-4987-90E2-549A53401D9D}"/>
              </a:ext>
            </a:extLst>
          </p:cNvPr>
          <p:cNvSpPr>
            <a:spLocks noGrp="1"/>
          </p:cNvSpPr>
          <p:nvPr>
            <p:ph type="title"/>
          </p:nvPr>
        </p:nvSpPr>
        <p:spPr>
          <a:xfrm>
            <a:off x="255588" y="358775"/>
            <a:ext cx="10972800" cy="528638"/>
          </a:xfrm>
        </p:spPr>
        <p:txBody>
          <a:bodyPr/>
          <a:lstStyle/>
          <a:p>
            <a:r>
              <a:rPr lang="zh-CN" altLang="en-US"/>
              <a:t>小提琴图</a:t>
            </a:r>
          </a:p>
        </p:txBody>
      </p:sp>
      <p:sp>
        <p:nvSpPr>
          <p:cNvPr id="44036" name="内容占位符 3">
            <a:extLst>
              <a:ext uri="{FF2B5EF4-FFF2-40B4-BE49-F238E27FC236}">
                <a16:creationId xmlns:a16="http://schemas.microsoft.com/office/drawing/2014/main" id="{61D5B489-965F-4177-9D84-CD31A6E3204B}"/>
              </a:ext>
            </a:extLst>
          </p:cNvPr>
          <p:cNvSpPr>
            <a:spLocks noGrp="1"/>
          </p:cNvSpPr>
          <p:nvPr>
            <p:ph idx="10"/>
          </p:nvPr>
        </p:nvSpPr>
        <p:spPr>
          <a:xfrm>
            <a:off x="423863" y="1138238"/>
            <a:ext cx="11107737" cy="427037"/>
          </a:xfrm>
        </p:spPr>
        <p:txBody>
          <a:bodyPr/>
          <a:lstStyle/>
          <a:p>
            <a:r>
              <a:t>示例：</a:t>
            </a:r>
            <a:r>
              <a:rPr lang="en-US" altLang="zh-CN"/>
              <a:t>mtcars</a:t>
            </a:r>
            <a:r>
              <a:rPr altLang="zh-CN"/>
              <a:t>数据集</a:t>
            </a:r>
            <a:r>
              <a:rPr lang="en-US" altLang="zh-CN"/>
              <a:t>wt</a:t>
            </a:r>
            <a:r>
              <a:rPr altLang="zh-CN"/>
              <a:t>的小提琴图</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a:extLst>
              <a:ext uri="{FF2B5EF4-FFF2-40B4-BE49-F238E27FC236}">
                <a16:creationId xmlns:a16="http://schemas.microsoft.com/office/drawing/2014/main" id="{C2C538C9-4C4A-4443-9C88-5BC7F03E3DF6}"/>
              </a:ext>
            </a:extLst>
          </p:cNvPr>
          <p:cNvSpPr>
            <a:spLocks noGrp="1"/>
          </p:cNvSpPr>
          <p:nvPr>
            <p:ph type="title"/>
          </p:nvPr>
        </p:nvSpPr>
        <p:spPr>
          <a:xfrm>
            <a:off x="255588" y="358775"/>
            <a:ext cx="10972800" cy="528638"/>
          </a:xfrm>
        </p:spPr>
        <p:txBody>
          <a:bodyPr/>
          <a:lstStyle/>
          <a:p>
            <a:r>
              <a:rPr lang="zh-CN" altLang="en-US"/>
              <a:t>小提起图</a:t>
            </a:r>
          </a:p>
        </p:txBody>
      </p:sp>
      <p:pic>
        <p:nvPicPr>
          <p:cNvPr id="45059" name="内容占位符 4">
            <a:extLst>
              <a:ext uri="{FF2B5EF4-FFF2-40B4-BE49-F238E27FC236}">
                <a16:creationId xmlns:a16="http://schemas.microsoft.com/office/drawing/2014/main" id="{F9955DF4-855A-4939-9DD6-114C5D396DA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797175" y="1423988"/>
            <a:ext cx="5870575" cy="4572000"/>
          </a:xfrm>
          <a:ln w="3175">
            <a:solidFill>
              <a:schemeClr val="tx1"/>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8FDA48-A6FE-4ECA-A260-81670EC28D70}"/>
              </a:ext>
            </a:extLst>
          </p:cNvPr>
          <p:cNvSpPr>
            <a:spLocks noGrp="1"/>
          </p:cNvSpPr>
          <p:nvPr>
            <p:ph idx="1"/>
          </p:nvPr>
        </p:nvSpPr>
        <p:spPr>
          <a:xfrm>
            <a:off x="423863" y="1754188"/>
            <a:ext cx="11107737" cy="4370387"/>
          </a:xfrm>
        </p:spPr>
        <p:txBody>
          <a:bodyPr/>
          <a:lstStyle/>
          <a:p>
            <a:pPr>
              <a:defRPr/>
            </a:pPr>
            <a:r>
              <a:rPr lang="en-US" altLang="zh-CN" dirty="0" err="1"/>
              <a:t>qqplot</a:t>
            </a:r>
            <a:r>
              <a:rPr lang="zh-CN" altLang="en-US" dirty="0"/>
              <a:t>函数用于绘制</a:t>
            </a:r>
            <a:r>
              <a:rPr lang="en-US" altLang="zh-CN" dirty="0"/>
              <a:t>QQ</a:t>
            </a:r>
            <a:r>
              <a:rPr lang="zh-CN" altLang="en-US" dirty="0"/>
              <a:t>图，</a:t>
            </a:r>
            <a:r>
              <a:rPr lang="en-US" altLang="zh-CN" dirty="0"/>
              <a:t>QQ</a:t>
            </a:r>
            <a:r>
              <a:rPr lang="zh-CN" altLang="en-US" dirty="0"/>
              <a:t>图检查数据是否服从某种分布。</a:t>
            </a:r>
            <a:r>
              <a:rPr lang="en-US" altLang="zh-CN" dirty="0"/>
              <a:t>QQ</a:t>
            </a:r>
            <a:r>
              <a:rPr lang="zh-CN" altLang="en-US" dirty="0"/>
              <a:t>图的原理是如果一批数据服从某种理论分布，看其经验分布和理论分布是否一致。将排序后的数据和理论分布的分位数进行比较后大致相等，说明了经验分布和理论分布相似。使用格式如下。</a:t>
            </a:r>
          </a:p>
          <a:p>
            <a:pPr marL="0" indent="0">
              <a:buFont typeface="Wingdings" panose="05000000000000000000" pitchFamily="2" charset="2"/>
              <a:buNone/>
              <a:defRPr/>
            </a:pPr>
            <a:r>
              <a:rPr lang="en-US" altLang="zh-CN" dirty="0"/>
              <a:t>	</a:t>
            </a:r>
            <a:r>
              <a:rPr lang="en-US" altLang="zh-CN" dirty="0" err="1"/>
              <a:t>qqplot</a:t>
            </a:r>
            <a:r>
              <a:rPr lang="en-US" altLang="zh-CN" dirty="0"/>
              <a:t>(x, y,,...); </a:t>
            </a:r>
            <a:r>
              <a:rPr lang="en-US" altLang="zh-CN" dirty="0" err="1"/>
              <a:t>qqnorm</a:t>
            </a:r>
            <a:r>
              <a:rPr lang="en-US" altLang="zh-CN" dirty="0"/>
              <a:t>(y,…);</a:t>
            </a:r>
            <a:r>
              <a:rPr lang="en-US" altLang="zh-CN" dirty="0" err="1"/>
              <a:t>qqline</a:t>
            </a:r>
            <a:r>
              <a:rPr lang="en-US" altLang="zh-CN" dirty="0"/>
              <a:t>(y)</a:t>
            </a:r>
          </a:p>
          <a:p>
            <a:pPr>
              <a:defRPr/>
            </a:pPr>
            <a:endParaRPr lang="zh-CN" altLang="en-US" dirty="0"/>
          </a:p>
        </p:txBody>
      </p:sp>
      <p:sp>
        <p:nvSpPr>
          <p:cNvPr id="46083" name="标题 2">
            <a:extLst>
              <a:ext uri="{FF2B5EF4-FFF2-40B4-BE49-F238E27FC236}">
                <a16:creationId xmlns:a16="http://schemas.microsoft.com/office/drawing/2014/main" id="{CBCA9B60-D797-4FA2-A41B-A5A487A9BB64}"/>
              </a:ext>
            </a:extLst>
          </p:cNvPr>
          <p:cNvSpPr>
            <a:spLocks noGrp="1"/>
          </p:cNvSpPr>
          <p:nvPr>
            <p:ph type="title"/>
          </p:nvPr>
        </p:nvSpPr>
        <p:spPr>
          <a:xfrm>
            <a:off x="255588" y="358775"/>
            <a:ext cx="10972800" cy="528638"/>
          </a:xfrm>
        </p:spPr>
        <p:txBody>
          <a:bodyPr/>
          <a:lstStyle/>
          <a:p>
            <a:r>
              <a:rPr lang="zh-CN" altLang="en-US"/>
              <a:t>绘制其他图形</a:t>
            </a:r>
          </a:p>
        </p:txBody>
      </p:sp>
      <p:sp>
        <p:nvSpPr>
          <p:cNvPr id="46084" name="内容占位符 3">
            <a:extLst>
              <a:ext uri="{FF2B5EF4-FFF2-40B4-BE49-F238E27FC236}">
                <a16:creationId xmlns:a16="http://schemas.microsoft.com/office/drawing/2014/main" id="{5AA91D0E-B9CE-4A1C-B595-90989674DA4C}"/>
              </a:ext>
            </a:extLst>
          </p:cNvPr>
          <p:cNvSpPr>
            <a:spLocks noGrp="1"/>
          </p:cNvSpPr>
          <p:nvPr>
            <p:ph idx="10"/>
          </p:nvPr>
        </p:nvSpPr>
        <p:spPr>
          <a:xfrm>
            <a:off x="423863" y="1138238"/>
            <a:ext cx="11107737" cy="427037"/>
          </a:xfrm>
        </p:spPr>
        <p:txBody>
          <a:bodyPr/>
          <a:lstStyle/>
          <a:p>
            <a:r>
              <a:rPr lang="en-US" altLang="zh-CN"/>
              <a:t>QQ</a:t>
            </a:r>
            <a:r>
              <a:t>图</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a:extLst>
              <a:ext uri="{FF2B5EF4-FFF2-40B4-BE49-F238E27FC236}">
                <a16:creationId xmlns:a16="http://schemas.microsoft.com/office/drawing/2014/main" id="{9150765B-0F58-43E1-A607-24525BE53819}"/>
              </a:ext>
            </a:extLst>
          </p:cNvPr>
          <p:cNvSpPr>
            <a:spLocks noGrp="1"/>
          </p:cNvSpPr>
          <p:nvPr>
            <p:ph idx="1"/>
          </p:nvPr>
        </p:nvSpPr>
        <p:spPr>
          <a:xfrm>
            <a:off x="423863" y="1754188"/>
            <a:ext cx="11107737" cy="4370387"/>
          </a:xfrm>
        </p:spPr>
        <p:txBody>
          <a:bodyPr/>
          <a:lstStyle/>
          <a:p>
            <a:pPr marL="361950" indent="-361950">
              <a:buFont typeface="Arial" panose="020B0604020202020204" pitchFamily="34" charset="0"/>
              <a:buChar char="•"/>
            </a:pPr>
            <a:r>
              <a:rPr lang="en-US" altLang="zh-CN"/>
              <a:t>&gt; qqnorm(wt)     #</a:t>
            </a:r>
            <a:r>
              <a:rPr lang="zh-CN" altLang="en-US"/>
              <a:t>正态分布</a:t>
            </a:r>
            <a:r>
              <a:rPr lang="en-US" altLang="zh-CN"/>
              <a:t>QQ</a:t>
            </a:r>
            <a:r>
              <a:rPr lang="zh-CN" altLang="en-US"/>
              <a:t>图</a:t>
            </a:r>
          </a:p>
          <a:p>
            <a:pPr marL="361950" indent="-361950">
              <a:buFont typeface="Arial" panose="020B0604020202020204" pitchFamily="34" charset="0"/>
              <a:buChar char="•"/>
            </a:pPr>
            <a:r>
              <a:rPr lang="en-US" altLang="zh-CN"/>
              <a:t>&gt; qqline(wt)      #QQ</a:t>
            </a:r>
            <a:r>
              <a:rPr lang="zh-CN" altLang="en-US"/>
              <a:t>线</a:t>
            </a:r>
          </a:p>
          <a:p>
            <a:pPr marL="361950" indent="-361950">
              <a:buFont typeface="Arial" panose="020B0604020202020204" pitchFamily="34" charset="0"/>
              <a:buChar char="•"/>
            </a:pPr>
            <a:r>
              <a:rPr lang="en-US" altLang="zh-CN"/>
              <a:t>&gt; qqplot(qt(ppoints(length(wt)), df = 5), wt,xlab = "Theoretical Quantiles", ylab = "Sample Quantiles", main = "Q-Q plot for t dsn")       #t</a:t>
            </a:r>
            <a:r>
              <a:rPr lang="zh-CN" altLang="en-US"/>
              <a:t>分布</a:t>
            </a:r>
            <a:r>
              <a:rPr lang="en-US" altLang="zh-CN"/>
              <a:t>QQ</a:t>
            </a:r>
            <a:r>
              <a:rPr lang="zh-CN" altLang="en-US"/>
              <a:t>图</a:t>
            </a:r>
          </a:p>
          <a:p>
            <a:pPr marL="361950" indent="-361950">
              <a:buFont typeface="Arial" panose="020B0604020202020204" pitchFamily="34" charset="0"/>
              <a:buChar char="•"/>
            </a:pPr>
            <a:r>
              <a:rPr lang="en-US" altLang="zh-CN"/>
              <a:t>&gt; qqline(wt)      #QQ</a:t>
            </a:r>
            <a:r>
              <a:rPr lang="zh-CN" altLang="en-US"/>
              <a:t>线</a:t>
            </a:r>
          </a:p>
          <a:p>
            <a:pPr marL="361950" indent="-361950"/>
            <a:endParaRPr lang="zh-CN" altLang="en-US"/>
          </a:p>
        </p:txBody>
      </p:sp>
      <p:sp>
        <p:nvSpPr>
          <p:cNvPr id="47107" name="标题 2">
            <a:extLst>
              <a:ext uri="{FF2B5EF4-FFF2-40B4-BE49-F238E27FC236}">
                <a16:creationId xmlns:a16="http://schemas.microsoft.com/office/drawing/2014/main" id="{AA8140F7-9372-4003-969E-96DB8D7C6A9E}"/>
              </a:ext>
            </a:extLst>
          </p:cNvPr>
          <p:cNvSpPr>
            <a:spLocks noGrp="1"/>
          </p:cNvSpPr>
          <p:nvPr>
            <p:ph type="title"/>
          </p:nvPr>
        </p:nvSpPr>
        <p:spPr>
          <a:xfrm>
            <a:off x="255588" y="358775"/>
            <a:ext cx="10972800" cy="528638"/>
          </a:xfrm>
        </p:spPr>
        <p:txBody>
          <a:bodyPr/>
          <a:lstStyle/>
          <a:p>
            <a:r>
              <a:rPr lang="en-US" altLang="zh-CN"/>
              <a:t>QQ</a:t>
            </a:r>
            <a:r>
              <a:rPr lang="zh-CN" altLang="en-US"/>
              <a:t>图</a:t>
            </a:r>
          </a:p>
        </p:txBody>
      </p:sp>
      <p:sp>
        <p:nvSpPr>
          <p:cNvPr id="47108" name="内容占位符 3">
            <a:extLst>
              <a:ext uri="{FF2B5EF4-FFF2-40B4-BE49-F238E27FC236}">
                <a16:creationId xmlns:a16="http://schemas.microsoft.com/office/drawing/2014/main" id="{6A9DD26D-2C1D-4E4E-9705-1ABAB63757FD}"/>
              </a:ext>
            </a:extLst>
          </p:cNvPr>
          <p:cNvSpPr>
            <a:spLocks noGrp="1"/>
          </p:cNvSpPr>
          <p:nvPr>
            <p:ph idx="10"/>
          </p:nvPr>
        </p:nvSpPr>
        <p:spPr>
          <a:xfrm>
            <a:off x="423863" y="1138238"/>
            <a:ext cx="11107737" cy="427037"/>
          </a:xfrm>
        </p:spPr>
        <p:txBody>
          <a:bodyPr/>
          <a:lstStyle/>
          <a:p>
            <a:r>
              <a:t>示例：</a:t>
            </a:r>
            <a:r>
              <a:rPr lang="en-US" altLang="zh-CN"/>
              <a:t>mtcars</a:t>
            </a:r>
            <a:r>
              <a:rPr altLang="zh-CN"/>
              <a:t>数据集</a:t>
            </a:r>
            <a:r>
              <a:rPr lang="en-US" altLang="zh-CN"/>
              <a:t>wt</a:t>
            </a:r>
            <a:r>
              <a:rPr altLang="zh-CN"/>
              <a:t>的</a:t>
            </a:r>
            <a:r>
              <a:rPr lang="en-US" altLang="zh-CN"/>
              <a:t>QQ</a:t>
            </a:r>
            <a:r>
              <a:rPr altLang="zh-CN"/>
              <a:t>图</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a:extLst>
              <a:ext uri="{FF2B5EF4-FFF2-40B4-BE49-F238E27FC236}">
                <a16:creationId xmlns:a16="http://schemas.microsoft.com/office/drawing/2014/main" id="{B434CA9F-10C1-473F-A5AB-127B61BE21E9}"/>
              </a:ext>
            </a:extLst>
          </p:cNvPr>
          <p:cNvSpPr>
            <a:spLocks noGrp="1"/>
          </p:cNvSpPr>
          <p:nvPr>
            <p:ph type="title"/>
          </p:nvPr>
        </p:nvSpPr>
        <p:spPr>
          <a:xfrm>
            <a:off x="255588" y="358775"/>
            <a:ext cx="10972800" cy="528638"/>
          </a:xfrm>
        </p:spPr>
        <p:txBody>
          <a:bodyPr/>
          <a:lstStyle/>
          <a:p>
            <a:r>
              <a:rPr lang="en-US" altLang="zh-CN"/>
              <a:t>QQ</a:t>
            </a:r>
            <a:r>
              <a:rPr lang="zh-CN" altLang="en-US"/>
              <a:t>图</a:t>
            </a:r>
          </a:p>
        </p:txBody>
      </p:sp>
      <p:pic>
        <p:nvPicPr>
          <p:cNvPr id="48131" name="内容占位符 4">
            <a:extLst>
              <a:ext uri="{FF2B5EF4-FFF2-40B4-BE49-F238E27FC236}">
                <a16:creationId xmlns:a16="http://schemas.microsoft.com/office/drawing/2014/main" id="{4055E746-B59A-405D-9D52-3451B53C9CF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321050" y="1320800"/>
            <a:ext cx="4968875" cy="4572000"/>
          </a:xfrm>
          <a:ln w="3175">
            <a:solidFill>
              <a:schemeClr val="tx1"/>
            </a:solid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ADEDED-353F-4356-99F3-ACF44F6BB7F1}"/>
              </a:ext>
            </a:extLst>
          </p:cNvPr>
          <p:cNvSpPr>
            <a:spLocks noGrp="1"/>
          </p:cNvSpPr>
          <p:nvPr>
            <p:ph idx="1"/>
          </p:nvPr>
        </p:nvSpPr>
        <p:spPr>
          <a:xfrm>
            <a:off x="423863" y="1754188"/>
            <a:ext cx="11107737" cy="4370387"/>
          </a:xfrm>
        </p:spPr>
        <p:txBody>
          <a:bodyPr/>
          <a:lstStyle/>
          <a:p>
            <a:pPr>
              <a:defRPr/>
            </a:pPr>
            <a:r>
              <a:rPr lang="en-US" altLang="zh-CN" dirty="0"/>
              <a:t>stars</a:t>
            </a:r>
            <a:r>
              <a:rPr lang="zh-CN" altLang="en-US" dirty="0"/>
              <a:t>函数用于绘制星状图，星状图用线段离中心的长度来表示变量值的大小，展示多变量个体，每个变量的图形相互独立，整幅图形看起来就像很多星星。使用格式如下。</a:t>
            </a:r>
          </a:p>
          <a:p>
            <a:pPr marL="0" indent="0">
              <a:buFont typeface="Wingdings" panose="05000000000000000000" pitchFamily="2" charset="2"/>
              <a:buNone/>
              <a:defRPr/>
            </a:pPr>
            <a:r>
              <a:rPr lang="en-US" altLang="zh-CN" dirty="0"/>
              <a:t>	stars(</a:t>
            </a:r>
            <a:r>
              <a:rPr lang="en-US" altLang="zh-CN" dirty="0" err="1"/>
              <a:t>x,full</a:t>
            </a:r>
            <a:r>
              <a:rPr lang="en-US" altLang="zh-CN" dirty="0"/>
              <a:t>=</a:t>
            </a:r>
            <a:r>
              <a:rPr lang="en-US" altLang="zh-CN" dirty="0" err="1"/>
              <a:t>TRUE,scale</a:t>
            </a:r>
            <a:r>
              <a:rPr lang="en-US" altLang="zh-CN" dirty="0"/>
              <a:t>=,radius=,labels=,locations=,</a:t>
            </a:r>
            <a:r>
              <a:rPr lang="en-US" altLang="zh-CN" dirty="0" err="1"/>
              <a:t>flip.labels</a:t>
            </a:r>
            <a:r>
              <a:rPr lang="en-US" altLang="zh-CN" dirty="0"/>
              <a:t>=,</a:t>
            </a:r>
            <a:r>
              <a:rPr lang="en-US" altLang="zh-CN" dirty="0" err="1"/>
              <a:t>draw.segments</a:t>
            </a:r>
            <a:r>
              <a:rPr lang="en-US" altLang="zh-CN" dirty="0"/>
              <a:t>=,</a:t>
            </a:r>
            <a:r>
              <a:rPr lang="en-US" altLang="zh-CN" dirty="0" err="1"/>
              <a:t>col.segments</a:t>
            </a:r>
            <a:r>
              <a:rPr lang="en-US" altLang="zh-CN" dirty="0"/>
              <a:t>=,</a:t>
            </a:r>
            <a:r>
              <a:rPr lang="en-US" altLang="zh-CN" dirty="0" err="1"/>
              <a:t>col.stars</a:t>
            </a:r>
            <a:r>
              <a:rPr lang="en-US" altLang="zh-CN" dirty="0"/>
              <a:t>=, </a:t>
            </a:r>
            <a:r>
              <a:rPr lang="en-US" altLang="zh-CN" dirty="0" err="1"/>
              <a:t>frame.plot</a:t>
            </a:r>
            <a:r>
              <a:rPr lang="en-US" altLang="zh-CN" dirty="0"/>
              <a:t>=,...)</a:t>
            </a:r>
          </a:p>
          <a:p>
            <a:pPr>
              <a:defRPr/>
            </a:pPr>
            <a:endParaRPr lang="zh-CN" altLang="en-US" dirty="0"/>
          </a:p>
        </p:txBody>
      </p:sp>
      <p:sp>
        <p:nvSpPr>
          <p:cNvPr id="49155" name="标题 2">
            <a:extLst>
              <a:ext uri="{FF2B5EF4-FFF2-40B4-BE49-F238E27FC236}">
                <a16:creationId xmlns:a16="http://schemas.microsoft.com/office/drawing/2014/main" id="{4D49CB0D-9D2C-4ACD-8ACD-F601DDFA1FB3}"/>
              </a:ext>
            </a:extLst>
          </p:cNvPr>
          <p:cNvSpPr>
            <a:spLocks noGrp="1"/>
          </p:cNvSpPr>
          <p:nvPr>
            <p:ph type="title"/>
          </p:nvPr>
        </p:nvSpPr>
        <p:spPr>
          <a:xfrm>
            <a:off x="255588" y="358775"/>
            <a:ext cx="10972800" cy="528638"/>
          </a:xfrm>
        </p:spPr>
        <p:txBody>
          <a:bodyPr/>
          <a:lstStyle/>
          <a:p>
            <a:r>
              <a:rPr lang="zh-CN" altLang="en-US"/>
              <a:t>绘制其他图形</a:t>
            </a:r>
          </a:p>
        </p:txBody>
      </p:sp>
      <p:sp>
        <p:nvSpPr>
          <p:cNvPr id="49156" name="内容占位符 3">
            <a:extLst>
              <a:ext uri="{FF2B5EF4-FFF2-40B4-BE49-F238E27FC236}">
                <a16:creationId xmlns:a16="http://schemas.microsoft.com/office/drawing/2014/main" id="{EBD629D7-9711-41B0-B0DF-40EB0818ABB0}"/>
              </a:ext>
            </a:extLst>
          </p:cNvPr>
          <p:cNvSpPr>
            <a:spLocks noGrp="1"/>
          </p:cNvSpPr>
          <p:nvPr>
            <p:ph idx="10"/>
          </p:nvPr>
        </p:nvSpPr>
        <p:spPr>
          <a:xfrm>
            <a:off x="423863" y="1138238"/>
            <a:ext cx="11107737" cy="427037"/>
          </a:xfrm>
        </p:spPr>
        <p:txBody>
          <a:bodyPr/>
          <a:lstStyle/>
          <a:p>
            <a:r>
              <a:t>星状图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06C4E5AF-3E4D-4184-9F68-2414FCB29206}"/>
              </a:ext>
            </a:extLst>
          </p:cNvPr>
          <p:cNvGraphicFramePr>
            <a:graphicFrameLocks noGrp="1"/>
          </p:cNvGraphicFramePr>
          <p:nvPr>
            <p:ph idx="1"/>
          </p:nvPr>
        </p:nvGraphicFramePr>
        <p:xfrm>
          <a:off x="1949450" y="1182688"/>
          <a:ext cx="7974013" cy="5349875"/>
        </p:xfrm>
        <a:graphic>
          <a:graphicData uri="http://schemas.openxmlformats.org/drawingml/2006/table">
            <a:tbl>
              <a:tblPr>
                <a:tableStyleId>{5C22544A-7EE6-4342-B048-85BDC9FD1C3A}</a:tableStyleId>
              </a:tblPr>
              <a:tblGrid>
                <a:gridCol w="2115289">
                  <a:extLst>
                    <a:ext uri="{9D8B030D-6E8A-4147-A177-3AD203B41FA5}">
                      <a16:colId xmlns:a16="http://schemas.microsoft.com/office/drawing/2014/main" val="20000"/>
                    </a:ext>
                  </a:extLst>
                </a:gridCol>
                <a:gridCol w="2943435">
                  <a:extLst>
                    <a:ext uri="{9D8B030D-6E8A-4147-A177-3AD203B41FA5}">
                      <a16:colId xmlns:a16="http://schemas.microsoft.com/office/drawing/2014/main" val="20001"/>
                    </a:ext>
                  </a:extLst>
                </a:gridCol>
                <a:gridCol w="2915289">
                  <a:extLst>
                    <a:ext uri="{9D8B030D-6E8A-4147-A177-3AD203B41FA5}">
                      <a16:colId xmlns:a16="http://schemas.microsoft.com/office/drawing/2014/main" val="20002"/>
                    </a:ext>
                  </a:extLst>
                </a:gridCol>
              </a:tblGrid>
              <a:tr h="396444">
                <a:tc>
                  <a:txBody>
                    <a:bodyPr/>
                    <a:lstStyle/>
                    <a:p>
                      <a:pPr indent="127000" algn="ctr">
                        <a:lnSpc>
                          <a:spcPct val="150000"/>
                        </a:lnSpc>
                        <a:spcAft>
                          <a:spcPts val="0"/>
                        </a:spcAft>
                      </a:pPr>
                      <a:r>
                        <a:rPr lang="zh-CN" sz="1900" kern="100" dirty="0">
                          <a:effectLst/>
                        </a:rPr>
                        <a:t>函数</a:t>
                      </a:r>
                      <a:endParaRPr lang="zh-CN" sz="1900" kern="100" dirty="0">
                        <a:effectLst/>
                        <a:latin typeface="Times New Roman"/>
                        <a:ea typeface="宋体"/>
                        <a:cs typeface="Times New Roman"/>
                      </a:endParaRPr>
                    </a:p>
                  </a:txBody>
                  <a:tcPr marL="68579" marR="68579" marT="0" marB="0" anchor="ctr"/>
                </a:tc>
                <a:tc>
                  <a:txBody>
                    <a:bodyPr/>
                    <a:lstStyle/>
                    <a:p>
                      <a:pPr indent="127000" algn="ctr">
                        <a:lnSpc>
                          <a:spcPct val="150000"/>
                        </a:lnSpc>
                        <a:spcAft>
                          <a:spcPts val="0"/>
                        </a:spcAft>
                      </a:pPr>
                      <a:r>
                        <a:rPr lang="zh-CN" sz="1900" kern="100">
                          <a:effectLst/>
                        </a:rPr>
                        <a:t>图形</a:t>
                      </a:r>
                      <a:endParaRPr lang="zh-CN" sz="1900" kern="100">
                        <a:effectLst/>
                        <a:latin typeface="Times New Roman"/>
                        <a:ea typeface="宋体"/>
                        <a:cs typeface="Times New Roman"/>
                      </a:endParaRPr>
                    </a:p>
                  </a:txBody>
                  <a:tcPr marL="68579" marR="68579" marT="0" marB="0" anchor="ctr"/>
                </a:tc>
                <a:tc>
                  <a:txBody>
                    <a:bodyPr/>
                    <a:lstStyle/>
                    <a:p>
                      <a:pPr indent="127000" algn="ctr">
                        <a:lnSpc>
                          <a:spcPct val="150000"/>
                        </a:lnSpc>
                        <a:spcAft>
                          <a:spcPts val="0"/>
                        </a:spcAft>
                      </a:pPr>
                      <a:r>
                        <a:rPr lang="zh-CN" sz="1900" kern="100">
                          <a:effectLst/>
                        </a:rPr>
                        <a:t>功能</a:t>
                      </a:r>
                      <a:endParaRPr lang="zh-CN" sz="1900" kern="10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0"/>
                  </a:ext>
                </a:extLst>
              </a:tr>
              <a:tr h="405450">
                <a:tc>
                  <a:txBody>
                    <a:bodyPr/>
                    <a:lstStyle/>
                    <a:p>
                      <a:pPr indent="127000" algn="ctr">
                        <a:lnSpc>
                          <a:spcPct val="150000"/>
                        </a:lnSpc>
                        <a:spcAft>
                          <a:spcPts val="0"/>
                        </a:spcAft>
                      </a:pPr>
                      <a:r>
                        <a:rPr lang="en-US" sz="1900" kern="100" dirty="0" err="1">
                          <a:effectLst/>
                        </a:rPr>
                        <a:t>hist</a:t>
                      </a:r>
                      <a:endParaRPr lang="zh-CN" sz="1900" kern="100" dirty="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a:effectLst/>
                        </a:rPr>
                        <a:t>直方图</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a:effectLst/>
                        </a:rPr>
                        <a:t>分布</a:t>
                      </a:r>
                      <a:endParaRPr lang="zh-CN" sz="1900" kern="10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1"/>
                  </a:ext>
                </a:extLst>
              </a:tr>
              <a:tr h="859420">
                <a:tc>
                  <a:txBody>
                    <a:bodyPr/>
                    <a:lstStyle/>
                    <a:p>
                      <a:pPr indent="127000" algn="ctr">
                        <a:lnSpc>
                          <a:spcPct val="150000"/>
                        </a:lnSpc>
                        <a:spcAft>
                          <a:spcPts val="0"/>
                        </a:spcAft>
                      </a:pPr>
                      <a:r>
                        <a:rPr lang="en-US" sz="1900" kern="100" dirty="0" err="1">
                          <a:effectLst/>
                        </a:rPr>
                        <a:t>sm.density.compare</a:t>
                      </a:r>
                      <a:endParaRPr lang="zh-CN" sz="1900" kern="100" dirty="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密度图</a:t>
                      </a:r>
                      <a:endParaRPr lang="zh-CN" sz="1900" kern="100" dirty="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a:effectLst/>
                        </a:rPr>
                        <a:t>分布</a:t>
                      </a:r>
                      <a:endParaRPr lang="zh-CN" sz="1900" kern="10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2"/>
                  </a:ext>
                </a:extLst>
              </a:tr>
              <a:tr h="405450">
                <a:tc>
                  <a:txBody>
                    <a:bodyPr/>
                    <a:lstStyle/>
                    <a:p>
                      <a:pPr indent="127000" algn="ctr">
                        <a:lnSpc>
                          <a:spcPct val="150000"/>
                        </a:lnSpc>
                        <a:spcAft>
                          <a:spcPts val="0"/>
                        </a:spcAft>
                      </a:pPr>
                      <a:r>
                        <a:rPr lang="en-US" sz="1900" kern="100">
                          <a:effectLst/>
                        </a:rPr>
                        <a:t>boxplot</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箱线图</a:t>
                      </a:r>
                      <a:endParaRPr lang="zh-CN" sz="1900" kern="100" dirty="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a:effectLst/>
                        </a:rPr>
                        <a:t>分布</a:t>
                      </a:r>
                      <a:endParaRPr lang="zh-CN" sz="1900" kern="10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3"/>
                  </a:ext>
                </a:extLst>
              </a:tr>
              <a:tr h="405450">
                <a:tc>
                  <a:txBody>
                    <a:bodyPr/>
                    <a:lstStyle/>
                    <a:p>
                      <a:pPr indent="127000" algn="ctr">
                        <a:lnSpc>
                          <a:spcPct val="150000"/>
                        </a:lnSpc>
                        <a:spcAft>
                          <a:spcPts val="0"/>
                        </a:spcAft>
                      </a:pPr>
                      <a:r>
                        <a:rPr lang="en-US" sz="1900" kern="100">
                          <a:effectLst/>
                        </a:rPr>
                        <a:t>vioplot</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小提琴图</a:t>
                      </a:r>
                      <a:endParaRPr lang="zh-CN" sz="1900" kern="100" dirty="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a:effectLst/>
                        </a:rPr>
                        <a:t>分布</a:t>
                      </a:r>
                      <a:endParaRPr lang="zh-CN" sz="1900" kern="10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4"/>
                  </a:ext>
                </a:extLst>
              </a:tr>
              <a:tr h="405450">
                <a:tc>
                  <a:txBody>
                    <a:bodyPr/>
                    <a:lstStyle/>
                    <a:p>
                      <a:pPr indent="127000" algn="ctr">
                        <a:lnSpc>
                          <a:spcPct val="150000"/>
                        </a:lnSpc>
                        <a:spcAft>
                          <a:spcPts val="0"/>
                        </a:spcAft>
                      </a:pPr>
                      <a:r>
                        <a:rPr lang="en-US" sz="1900" kern="100">
                          <a:effectLst/>
                        </a:rPr>
                        <a:t>barplot</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条形图</a:t>
                      </a:r>
                      <a:endParaRPr lang="zh-CN" sz="1900" kern="100" dirty="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分布</a:t>
                      </a:r>
                      <a:endParaRPr lang="zh-CN" sz="19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5"/>
                  </a:ext>
                </a:extLst>
              </a:tr>
              <a:tr h="405450">
                <a:tc>
                  <a:txBody>
                    <a:bodyPr/>
                    <a:lstStyle/>
                    <a:p>
                      <a:pPr indent="127000" algn="ctr">
                        <a:lnSpc>
                          <a:spcPct val="150000"/>
                        </a:lnSpc>
                        <a:spcAft>
                          <a:spcPts val="0"/>
                        </a:spcAft>
                      </a:pPr>
                      <a:r>
                        <a:rPr lang="en-US" sz="1900" kern="100">
                          <a:effectLst/>
                        </a:rPr>
                        <a:t>dotchart</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en-US" sz="1900" kern="100">
                          <a:effectLst/>
                        </a:rPr>
                        <a:t>Cleveland</a:t>
                      </a:r>
                      <a:r>
                        <a:rPr lang="zh-CN" sz="1900" kern="100">
                          <a:effectLst/>
                        </a:rPr>
                        <a:t>点图</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分布</a:t>
                      </a:r>
                      <a:endParaRPr lang="zh-CN" sz="19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6"/>
                  </a:ext>
                </a:extLst>
              </a:tr>
              <a:tr h="405450">
                <a:tc>
                  <a:txBody>
                    <a:bodyPr/>
                    <a:lstStyle/>
                    <a:p>
                      <a:pPr indent="127000" algn="ctr">
                        <a:lnSpc>
                          <a:spcPct val="150000"/>
                        </a:lnSpc>
                        <a:spcAft>
                          <a:spcPts val="0"/>
                        </a:spcAft>
                      </a:pPr>
                      <a:r>
                        <a:rPr lang="en-US" sz="1900" kern="100">
                          <a:effectLst/>
                        </a:rPr>
                        <a:t>pie</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a:effectLst/>
                        </a:rPr>
                        <a:t>饼图</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分布</a:t>
                      </a:r>
                      <a:endParaRPr lang="zh-CN" sz="19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7"/>
                  </a:ext>
                </a:extLst>
              </a:tr>
              <a:tr h="850412">
                <a:tc>
                  <a:txBody>
                    <a:bodyPr/>
                    <a:lstStyle/>
                    <a:p>
                      <a:pPr indent="127000" algn="ctr">
                        <a:lnSpc>
                          <a:spcPct val="150000"/>
                        </a:lnSpc>
                        <a:spcAft>
                          <a:spcPts val="0"/>
                        </a:spcAft>
                      </a:pPr>
                      <a:r>
                        <a:rPr lang="en-US" sz="1900" kern="100">
                          <a:effectLst/>
                        </a:rPr>
                        <a:t>plot</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a:effectLst/>
                        </a:rPr>
                        <a:t>根据作图对象而异，最简单的是散点图</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关系（对散点图），图形不同功能不同</a:t>
                      </a:r>
                      <a:endParaRPr lang="zh-CN" sz="19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8"/>
                  </a:ext>
                </a:extLst>
              </a:tr>
              <a:tr h="405450">
                <a:tc>
                  <a:txBody>
                    <a:bodyPr/>
                    <a:lstStyle/>
                    <a:p>
                      <a:pPr indent="127000" algn="ctr">
                        <a:lnSpc>
                          <a:spcPct val="150000"/>
                        </a:lnSpc>
                        <a:spcAft>
                          <a:spcPts val="0"/>
                        </a:spcAft>
                      </a:pPr>
                      <a:r>
                        <a:rPr lang="en-US" sz="1900" kern="100">
                          <a:effectLst/>
                        </a:rPr>
                        <a:t>pairs</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a:effectLst/>
                        </a:rPr>
                        <a:t>散点图矩阵</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关系</a:t>
                      </a:r>
                      <a:endParaRPr lang="zh-CN" sz="19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9"/>
                  </a:ext>
                </a:extLst>
              </a:tr>
              <a:tr h="405450">
                <a:tc>
                  <a:txBody>
                    <a:bodyPr/>
                    <a:lstStyle/>
                    <a:p>
                      <a:pPr indent="127000" algn="ctr">
                        <a:lnSpc>
                          <a:spcPct val="150000"/>
                        </a:lnSpc>
                        <a:spcAft>
                          <a:spcPts val="0"/>
                        </a:spcAft>
                      </a:pPr>
                      <a:r>
                        <a:rPr lang="en-US" sz="1900" kern="100">
                          <a:effectLst/>
                        </a:rPr>
                        <a:t>corrgram</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a:effectLst/>
                        </a:rPr>
                        <a:t>相关图</a:t>
                      </a:r>
                      <a:endParaRPr lang="zh-CN" sz="19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900" kern="100" dirty="0">
                          <a:effectLst/>
                        </a:rPr>
                        <a:t>关系</a:t>
                      </a:r>
                      <a:endParaRPr lang="zh-CN" sz="19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10"/>
                  </a:ext>
                </a:extLst>
              </a:tr>
            </a:tbl>
          </a:graphicData>
        </a:graphic>
      </p:graphicFrame>
      <p:sp>
        <p:nvSpPr>
          <p:cNvPr id="13364" name="标题 2">
            <a:extLst>
              <a:ext uri="{FF2B5EF4-FFF2-40B4-BE49-F238E27FC236}">
                <a16:creationId xmlns:a16="http://schemas.microsoft.com/office/drawing/2014/main" id="{500DE0BB-6863-4963-882A-C564A716679F}"/>
              </a:ext>
            </a:extLst>
          </p:cNvPr>
          <p:cNvSpPr>
            <a:spLocks noGrp="1"/>
          </p:cNvSpPr>
          <p:nvPr>
            <p:ph type="title"/>
          </p:nvPr>
        </p:nvSpPr>
        <p:spPr>
          <a:xfrm>
            <a:off x="255588" y="358775"/>
            <a:ext cx="10972800" cy="528638"/>
          </a:xfrm>
        </p:spPr>
        <p:txBody>
          <a:bodyPr/>
          <a:lstStyle/>
          <a:p>
            <a:r>
              <a:rPr lang="zh-CN" altLang="en-US"/>
              <a:t>常见的函数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729A5FA3-35A5-46A2-8350-01A7B4322830}"/>
              </a:ext>
            </a:extLst>
          </p:cNvPr>
          <p:cNvGraphicFramePr>
            <a:graphicFrameLocks noGrp="1"/>
          </p:cNvGraphicFramePr>
          <p:nvPr>
            <p:ph idx="1"/>
          </p:nvPr>
        </p:nvGraphicFramePr>
        <p:xfrm>
          <a:off x="1411288" y="1089025"/>
          <a:ext cx="9224962" cy="5272088"/>
        </p:xfrm>
        <a:graphic>
          <a:graphicData uri="http://schemas.openxmlformats.org/drawingml/2006/table">
            <a:tbl>
              <a:tblPr>
                <a:tableStyleId>{5C22544A-7EE6-4342-B048-85BDC9FD1C3A}</a:tableStyleId>
              </a:tblPr>
              <a:tblGrid>
                <a:gridCol w="1573625">
                  <a:extLst>
                    <a:ext uri="{9D8B030D-6E8A-4147-A177-3AD203B41FA5}">
                      <a16:colId xmlns:a16="http://schemas.microsoft.com/office/drawing/2014/main" val="20000"/>
                    </a:ext>
                  </a:extLst>
                </a:gridCol>
                <a:gridCol w="7651337">
                  <a:extLst>
                    <a:ext uri="{9D8B030D-6E8A-4147-A177-3AD203B41FA5}">
                      <a16:colId xmlns:a16="http://schemas.microsoft.com/office/drawing/2014/main" val="20001"/>
                    </a:ext>
                  </a:extLst>
                </a:gridCol>
              </a:tblGrid>
              <a:tr h="348587">
                <a:tc>
                  <a:txBody>
                    <a:bodyPr/>
                    <a:lstStyle/>
                    <a:p>
                      <a:pPr indent="20320" algn="ctr">
                        <a:lnSpc>
                          <a:spcPct val="150000"/>
                        </a:lnSpc>
                        <a:spcAft>
                          <a:spcPts val="0"/>
                        </a:spcAft>
                      </a:pPr>
                      <a:r>
                        <a:rPr lang="zh-CN" sz="1700" kern="0" dirty="0">
                          <a:effectLst/>
                        </a:rPr>
                        <a:t>参数</a:t>
                      </a:r>
                      <a:endParaRPr lang="zh-CN" sz="1700" kern="100" dirty="0">
                        <a:effectLst/>
                        <a:latin typeface="Times New Roman"/>
                        <a:ea typeface="宋体"/>
                        <a:cs typeface="Times New Roman"/>
                      </a:endParaRPr>
                    </a:p>
                  </a:txBody>
                  <a:tcPr marL="68580" marR="68580" marT="0" marB="0" anchor="ctr"/>
                </a:tc>
                <a:tc>
                  <a:txBody>
                    <a:bodyPr/>
                    <a:lstStyle/>
                    <a:p>
                      <a:pPr indent="17145" algn="ctr">
                        <a:lnSpc>
                          <a:spcPct val="150000"/>
                        </a:lnSpc>
                        <a:spcAft>
                          <a:spcPts val="0"/>
                        </a:spcAft>
                      </a:pPr>
                      <a:r>
                        <a:rPr lang="zh-CN" sz="1700" kern="0">
                          <a:effectLst/>
                        </a:rPr>
                        <a:t>参数解释</a:t>
                      </a:r>
                      <a:endParaRPr lang="zh-CN" sz="1700" kern="10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0"/>
                  </a:ext>
                </a:extLst>
              </a:tr>
              <a:tr h="356416">
                <a:tc>
                  <a:txBody>
                    <a:bodyPr/>
                    <a:lstStyle/>
                    <a:p>
                      <a:pPr indent="19685" algn="ctr">
                        <a:lnSpc>
                          <a:spcPct val="150000"/>
                        </a:lnSpc>
                        <a:spcAft>
                          <a:spcPts val="0"/>
                        </a:spcAft>
                      </a:pPr>
                      <a:r>
                        <a:rPr lang="en-US" sz="1700" kern="0" dirty="0">
                          <a:effectLst/>
                        </a:rPr>
                        <a:t>x</a:t>
                      </a:r>
                      <a:endParaRPr lang="zh-CN" sz="1700" kern="100" dirty="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一个多维数据矩阵或数据框，每一行数据将生成一个星形</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1"/>
                  </a:ext>
                </a:extLst>
              </a:tr>
              <a:tr h="356416">
                <a:tc>
                  <a:txBody>
                    <a:bodyPr/>
                    <a:lstStyle/>
                    <a:p>
                      <a:pPr indent="19685" algn="ctr">
                        <a:lnSpc>
                          <a:spcPct val="150000"/>
                        </a:lnSpc>
                        <a:spcAft>
                          <a:spcPts val="0"/>
                        </a:spcAft>
                      </a:pPr>
                      <a:r>
                        <a:rPr lang="en-US" sz="1700" kern="0">
                          <a:effectLst/>
                        </a:rPr>
                        <a:t>full</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逻辑值，决定了是否使用整圆（或半圆），默认为</a:t>
                      </a:r>
                      <a:r>
                        <a:rPr lang="en-US" sz="1700" kern="0" dirty="0">
                          <a:effectLst/>
                        </a:rPr>
                        <a:t>TRUE</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2"/>
                  </a:ext>
                </a:extLst>
              </a:tr>
              <a:tr h="356416">
                <a:tc>
                  <a:txBody>
                    <a:bodyPr/>
                    <a:lstStyle/>
                    <a:p>
                      <a:pPr indent="19685" algn="ctr">
                        <a:lnSpc>
                          <a:spcPct val="150000"/>
                        </a:lnSpc>
                        <a:spcAft>
                          <a:spcPts val="0"/>
                        </a:spcAft>
                      </a:pPr>
                      <a:r>
                        <a:rPr lang="en-US" sz="1700" kern="0">
                          <a:effectLst/>
                        </a:rPr>
                        <a:t>scale</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是否将数据标准化到区间</a:t>
                      </a:r>
                      <a:r>
                        <a:rPr lang="en-US" sz="1700" kern="0" dirty="0">
                          <a:effectLst/>
                        </a:rPr>
                        <a:t>[0, 1]</a:t>
                      </a:r>
                      <a:r>
                        <a:rPr lang="zh-CN" sz="1700" kern="0" dirty="0">
                          <a:effectLst/>
                        </a:rPr>
                        <a:t>内，默认为</a:t>
                      </a:r>
                      <a:r>
                        <a:rPr lang="en-US" sz="1700" kern="0" dirty="0">
                          <a:effectLst/>
                        </a:rPr>
                        <a:t>TRUE</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3"/>
                  </a:ext>
                </a:extLst>
              </a:tr>
              <a:tr h="356416">
                <a:tc>
                  <a:txBody>
                    <a:bodyPr/>
                    <a:lstStyle/>
                    <a:p>
                      <a:pPr indent="19685" algn="ctr">
                        <a:lnSpc>
                          <a:spcPct val="150000"/>
                        </a:lnSpc>
                        <a:spcAft>
                          <a:spcPts val="0"/>
                        </a:spcAft>
                      </a:pPr>
                      <a:r>
                        <a:rPr lang="en-US" sz="1700" kern="0">
                          <a:effectLst/>
                        </a:rPr>
                        <a:t>radius</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是否画出半径，默认为</a:t>
                      </a:r>
                      <a:r>
                        <a:rPr lang="en-US" sz="1700" kern="0" dirty="0">
                          <a:effectLst/>
                        </a:rPr>
                        <a:t>TRUE</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4"/>
                  </a:ext>
                </a:extLst>
              </a:tr>
              <a:tr h="356416">
                <a:tc>
                  <a:txBody>
                    <a:bodyPr/>
                    <a:lstStyle/>
                    <a:p>
                      <a:pPr indent="19685" algn="ctr">
                        <a:lnSpc>
                          <a:spcPct val="150000"/>
                        </a:lnSpc>
                        <a:spcAft>
                          <a:spcPts val="0"/>
                        </a:spcAft>
                      </a:pPr>
                      <a:r>
                        <a:rPr lang="en-US" sz="1700" kern="0">
                          <a:effectLst/>
                        </a:rPr>
                        <a:t>labels</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每个个体的名称，默认为数据的行名</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5"/>
                  </a:ext>
                </a:extLst>
              </a:tr>
              <a:tr h="1151701">
                <a:tc>
                  <a:txBody>
                    <a:bodyPr/>
                    <a:lstStyle/>
                    <a:p>
                      <a:pPr indent="19685" algn="ctr">
                        <a:lnSpc>
                          <a:spcPct val="150000"/>
                        </a:lnSpc>
                        <a:spcAft>
                          <a:spcPts val="0"/>
                        </a:spcAft>
                      </a:pPr>
                      <a:r>
                        <a:rPr lang="en-US" sz="1700" kern="0">
                          <a:effectLst/>
                        </a:rPr>
                        <a:t>locations</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以一个两列的矩形给出每个星形的放置位置，默认放在一个规则的矩形网格上，若提供给该参数一个长度为</a:t>
                      </a:r>
                      <a:r>
                        <a:rPr lang="en-US" sz="1700" kern="0" dirty="0">
                          <a:effectLst/>
                        </a:rPr>
                        <a:t>2</a:t>
                      </a:r>
                      <a:r>
                        <a:rPr lang="zh-CN" sz="1700" kern="0" dirty="0">
                          <a:effectLst/>
                        </a:rPr>
                        <a:t>的向量，那么所有的星形都将被放在该坐标上，从而形成蛛网图或雷达图 </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6"/>
                  </a:ext>
                </a:extLst>
              </a:tr>
              <a:tr h="356416">
                <a:tc>
                  <a:txBody>
                    <a:bodyPr/>
                    <a:lstStyle/>
                    <a:p>
                      <a:pPr indent="19685" algn="ctr">
                        <a:lnSpc>
                          <a:spcPct val="150000"/>
                        </a:lnSpc>
                        <a:spcAft>
                          <a:spcPts val="0"/>
                        </a:spcAft>
                      </a:pPr>
                      <a:r>
                        <a:rPr lang="en-US" sz="1700" kern="0">
                          <a:effectLst/>
                        </a:rPr>
                        <a:t>flip.labels</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每个星形底部的名称是否互相上下错位，以免名称太长导致文本之间互相重叠</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7"/>
                  </a:ext>
                </a:extLst>
              </a:tr>
              <a:tr h="564056">
                <a:tc>
                  <a:txBody>
                    <a:bodyPr/>
                    <a:lstStyle/>
                    <a:p>
                      <a:pPr indent="19685" algn="ctr">
                        <a:lnSpc>
                          <a:spcPct val="150000"/>
                        </a:lnSpc>
                        <a:spcAft>
                          <a:spcPts val="0"/>
                        </a:spcAft>
                      </a:pPr>
                      <a:r>
                        <a:rPr lang="en-US" sz="1700" kern="0">
                          <a:effectLst/>
                        </a:rPr>
                        <a:t>draw.segments</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是否作线段图，即：每个变量以一个扇形表示</a:t>
                      </a:r>
                      <a:r>
                        <a:rPr lang="en-US" sz="1700" kern="0" dirty="0">
                          <a:effectLst/>
                        </a:rPr>
                        <a:t>,</a:t>
                      </a:r>
                      <a:r>
                        <a:rPr lang="zh-CN" sz="1700" kern="0" dirty="0">
                          <a:effectLst/>
                        </a:rPr>
                        <a:t>默认</a:t>
                      </a:r>
                      <a:r>
                        <a:rPr lang="en-US" sz="1700" kern="0" dirty="0">
                          <a:effectLst/>
                        </a:rPr>
                        <a:t>FALSE</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8"/>
                  </a:ext>
                </a:extLst>
              </a:tr>
              <a:tr h="356416">
                <a:tc>
                  <a:txBody>
                    <a:bodyPr/>
                    <a:lstStyle/>
                    <a:p>
                      <a:pPr indent="19685" algn="ctr">
                        <a:lnSpc>
                          <a:spcPct val="150000"/>
                        </a:lnSpc>
                        <a:spcAft>
                          <a:spcPts val="0"/>
                        </a:spcAft>
                      </a:pPr>
                      <a:r>
                        <a:rPr lang="en-US" sz="1700" kern="0">
                          <a:effectLst/>
                        </a:rPr>
                        <a:t>col.segments</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每个扇形区域的颜色（当</a:t>
                      </a:r>
                      <a:r>
                        <a:rPr lang="en-US" sz="1700" kern="0" dirty="0" err="1">
                          <a:effectLst/>
                        </a:rPr>
                        <a:t>draw.segments</a:t>
                      </a:r>
                      <a:r>
                        <a:rPr lang="zh-CN" sz="1700" kern="0" dirty="0">
                          <a:effectLst/>
                        </a:rPr>
                        <a:t>为</a:t>
                      </a:r>
                      <a:r>
                        <a:rPr lang="en-US" sz="1700" kern="0" dirty="0">
                          <a:effectLst/>
                        </a:rPr>
                        <a:t>FALSE</a:t>
                      </a:r>
                      <a:r>
                        <a:rPr lang="zh-CN" sz="1700" kern="0" dirty="0">
                          <a:effectLst/>
                        </a:rPr>
                        <a:t>时无效）</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09"/>
                  </a:ext>
                </a:extLst>
              </a:tr>
              <a:tr h="356416">
                <a:tc>
                  <a:txBody>
                    <a:bodyPr/>
                    <a:lstStyle/>
                    <a:p>
                      <a:pPr indent="19685" algn="ctr">
                        <a:lnSpc>
                          <a:spcPct val="150000"/>
                        </a:lnSpc>
                        <a:spcAft>
                          <a:spcPts val="0"/>
                        </a:spcAft>
                      </a:pPr>
                      <a:r>
                        <a:rPr lang="en-US" sz="1700" kern="0">
                          <a:effectLst/>
                        </a:rPr>
                        <a:t>col.stars</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设定每个星形的颜色（当</a:t>
                      </a:r>
                      <a:r>
                        <a:rPr lang="en-US" sz="1700" kern="0" dirty="0" err="1">
                          <a:effectLst/>
                        </a:rPr>
                        <a:t>draw.segments</a:t>
                      </a:r>
                      <a:r>
                        <a:rPr lang="zh-CN" sz="1700" kern="0" dirty="0">
                          <a:effectLst/>
                        </a:rPr>
                        <a:t>为时无效）</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10"/>
                  </a:ext>
                </a:extLst>
              </a:tr>
              <a:tr h="356416">
                <a:tc>
                  <a:txBody>
                    <a:bodyPr/>
                    <a:lstStyle/>
                    <a:p>
                      <a:pPr indent="19685" algn="ctr">
                        <a:lnSpc>
                          <a:spcPct val="150000"/>
                        </a:lnSpc>
                        <a:spcAft>
                          <a:spcPts val="0"/>
                        </a:spcAft>
                      </a:pPr>
                      <a:r>
                        <a:rPr lang="en-US" sz="1700" kern="0">
                          <a:effectLst/>
                        </a:rPr>
                        <a:t>frame.plot</a:t>
                      </a:r>
                      <a:endParaRPr lang="zh-CN" sz="1700" kern="100">
                        <a:effectLst/>
                        <a:latin typeface="Times New Roman"/>
                        <a:ea typeface="宋体"/>
                        <a:cs typeface="Times New Roman"/>
                      </a:endParaRPr>
                    </a:p>
                  </a:txBody>
                  <a:tcPr marL="68580" marR="68580" marT="0" marB="0" anchor="ctr"/>
                </a:tc>
                <a:tc>
                  <a:txBody>
                    <a:bodyPr/>
                    <a:lstStyle/>
                    <a:p>
                      <a:pPr indent="17145" algn="just">
                        <a:lnSpc>
                          <a:spcPct val="150000"/>
                        </a:lnSpc>
                        <a:spcAft>
                          <a:spcPts val="0"/>
                        </a:spcAft>
                      </a:pPr>
                      <a:r>
                        <a:rPr lang="zh-CN" sz="1700" kern="0" dirty="0">
                          <a:effectLst/>
                        </a:rPr>
                        <a:t>是否画整个图形的边框</a:t>
                      </a:r>
                      <a:endParaRPr lang="zh-CN" sz="1700" kern="100" dirty="0">
                        <a:effectLst/>
                        <a:latin typeface="Times New Roman"/>
                        <a:ea typeface="宋体"/>
                        <a:cs typeface="Times New Roman"/>
                      </a:endParaRPr>
                    </a:p>
                  </a:txBody>
                  <a:tcPr marL="68580" marR="68580" marT="0" marB="0" anchor="ctr"/>
                </a:tc>
                <a:extLst>
                  <a:ext uri="{0D108BD9-81ED-4DB2-BD59-A6C34878D82A}">
                    <a16:rowId xmlns:a16="http://schemas.microsoft.com/office/drawing/2014/main" val="10011"/>
                  </a:ext>
                </a:extLst>
              </a:tr>
            </a:tbl>
          </a:graphicData>
        </a:graphic>
      </p:graphicFrame>
      <p:sp>
        <p:nvSpPr>
          <p:cNvPr id="50219" name="标题 2">
            <a:extLst>
              <a:ext uri="{FF2B5EF4-FFF2-40B4-BE49-F238E27FC236}">
                <a16:creationId xmlns:a16="http://schemas.microsoft.com/office/drawing/2014/main" id="{A5C6AA62-37F2-42CA-B43E-9B9D5364ECE3}"/>
              </a:ext>
            </a:extLst>
          </p:cNvPr>
          <p:cNvSpPr>
            <a:spLocks noGrp="1"/>
          </p:cNvSpPr>
          <p:nvPr>
            <p:ph type="title"/>
          </p:nvPr>
        </p:nvSpPr>
        <p:spPr>
          <a:xfrm>
            <a:off x="255588" y="358775"/>
            <a:ext cx="10972800" cy="528638"/>
          </a:xfrm>
        </p:spPr>
        <p:txBody>
          <a:bodyPr/>
          <a:lstStyle/>
          <a:p>
            <a:r>
              <a:rPr lang="zh-CN" altLang="en-US"/>
              <a:t>星状图</a:t>
            </a:r>
          </a:p>
        </p:txBody>
      </p:sp>
      <p:sp>
        <p:nvSpPr>
          <p:cNvPr id="50220" name="内容占位符 3">
            <a:extLst>
              <a:ext uri="{FF2B5EF4-FFF2-40B4-BE49-F238E27FC236}">
                <a16:creationId xmlns:a16="http://schemas.microsoft.com/office/drawing/2014/main" id="{B464737F-D6C1-44C5-A723-788BDF7488BB}"/>
              </a:ext>
            </a:extLst>
          </p:cNvPr>
          <p:cNvSpPr>
            <a:spLocks noGrp="1"/>
          </p:cNvSpPr>
          <p:nvPr>
            <p:ph idx="10"/>
          </p:nvPr>
        </p:nvSpPr>
        <p:spPr>
          <a:xfrm>
            <a:off x="423863" y="1138238"/>
            <a:ext cx="11107737" cy="427037"/>
          </a:xfrm>
        </p:spPr>
        <p:txBody>
          <a:bodyPr/>
          <a:lstStyle/>
          <a:p>
            <a:r>
              <a:t>参数</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a:extLst>
              <a:ext uri="{FF2B5EF4-FFF2-40B4-BE49-F238E27FC236}">
                <a16:creationId xmlns:a16="http://schemas.microsoft.com/office/drawing/2014/main" id="{B4686F7D-8ECE-4DE1-8C23-04C3F8726D60}"/>
              </a:ext>
            </a:extLst>
          </p:cNvPr>
          <p:cNvSpPr>
            <a:spLocks noGrp="1"/>
          </p:cNvSpPr>
          <p:nvPr>
            <p:ph idx="1"/>
          </p:nvPr>
        </p:nvSpPr>
        <p:spPr>
          <a:xfrm>
            <a:off x="423863" y="1754188"/>
            <a:ext cx="11107737" cy="4338637"/>
          </a:xfrm>
        </p:spPr>
        <p:txBody>
          <a:bodyPr/>
          <a:lstStyle/>
          <a:p>
            <a:pPr marL="361950" indent="-361950"/>
            <a:r>
              <a:rPr lang="en-US" altLang="zh-CN"/>
              <a:t>&gt; stars(mtcars, draw.segments = TRUE)</a:t>
            </a:r>
            <a:endParaRPr lang="zh-CN" altLang="en-US"/>
          </a:p>
        </p:txBody>
      </p:sp>
      <p:sp>
        <p:nvSpPr>
          <p:cNvPr id="51203" name="标题 2">
            <a:extLst>
              <a:ext uri="{FF2B5EF4-FFF2-40B4-BE49-F238E27FC236}">
                <a16:creationId xmlns:a16="http://schemas.microsoft.com/office/drawing/2014/main" id="{F35BD98D-ACA0-4A3C-8BC8-34AA8D2211EC}"/>
              </a:ext>
            </a:extLst>
          </p:cNvPr>
          <p:cNvSpPr>
            <a:spLocks noGrp="1"/>
          </p:cNvSpPr>
          <p:nvPr>
            <p:ph type="title"/>
          </p:nvPr>
        </p:nvSpPr>
        <p:spPr>
          <a:xfrm>
            <a:off x="255588" y="358775"/>
            <a:ext cx="10972800" cy="528638"/>
          </a:xfrm>
        </p:spPr>
        <p:txBody>
          <a:bodyPr/>
          <a:lstStyle/>
          <a:p>
            <a:r>
              <a:rPr lang="zh-CN" altLang="en-US"/>
              <a:t>星状图</a:t>
            </a:r>
          </a:p>
        </p:txBody>
      </p:sp>
      <p:sp>
        <p:nvSpPr>
          <p:cNvPr id="51204" name="内容占位符 3">
            <a:extLst>
              <a:ext uri="{FF2B5EF4-FFF2-40B4-BE49-F238E27FC236}">
                <a16:creationId xmlns:a16="http://schemas.microsoft.com/office/drawing/2014/main" id="{66FE2AF3-1542-4585-9C05-352B760B528F}"/>
              </a:ext>
            </a:extLst>
          </p:cNvPr>
          <p:cNvSpPr>
            <a:spLocks noGrp="1"/>
          </p:cNvSpPr>
          <p:nvPr>
            <p:ph idx="10"/>
          </p:nvPr>
        </p:nvSpPr>
        <p:spPr>
          <a:xfrm>
            <a:off x="423863" y="1138238"/>
            <a:ext cx="11107737" cy="427037"/>
          </a:xfrm>
        </p:spPr>
        <p:txBody>
          <a:bodyPr/>
          <a:lstStyle/>
          <a:p>
            <a:r>
              <a:t>示例</a:t>
            </a:r>
          </a:p>
        </p:txBody>
      </p:sp>
      <p:pic>
        <p:nvPicPr>
          <p:cNvPr id="51205" name="图片 4">
            <a:extLst>
              <a:ext uri="{FF2B5EF4-FFF2-40B4-BE49-F238E27FC236}">
                <a16:creationId xmlns:a16="http://schemas.microsoft.com/office/drawing/2014/main" id="{634B01AC-0B70-4B7A-901A-DA14EA31D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2568575"/>
            <a:ext cx="6275388" cy="3632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E2676CB-230F-4DA8-8ACA-DB433800265C}"/>
              </a:ext>
            </a:extLst>
          </p:cNvPr>
          <p:cNvSpPr>
            <a:spLocks noGrp="1"/>
          </p:cNvSpPr>
          <p:nvPr>
            <p:ph idx="1"/>
          </p:nvPr>
        </p:nvSpPr>
        <p:spPr>
          <a:xfrm>
            <a:off x="423863" y="1754188"/>
            <a:ext cx="11107737" cy="4370387"/>
          </a:xfrm>
        </p:spPr>
        <p:txBody>
          <a:bodyPr/>
          <a:lstStyle/>
          <a:p>
            <a:pPr>
              <a:defRPr/>
            </a:pPr>
            <a:r>
              <a:rPr lang="en-US" altLang="zh-CN" dirty="0"/>
              <a:t>contour</a:t>
            </a:r>
            <a:r>
              <a:rPr lang="zh-CN" altLang="en-US" dirty="0"/>
              <a:t>函数用于绘制等高图，等高图所展示数据的形式是两个数值向量</a:t>
            </a:r>
            <a:r>
              <a:rPr lang="en-US" altLang="zh-CN" dirty="0"/>
              <a:t>x</a:t>
            </a:r>
            <a:r>
              <a:rPr lang="zh-CN" altLang="en-US" dirty="0"/>
              <a:t>、</a:t>
            </a:r>
            <a:r>
              <a:rPr lang="en-US" altLang="zh-CN" dirty="0"/>
              <a:t>y</a:t>
            </a:r>
            <a:r>
              <a:rPr lang="zh-CN" altLang="en-US" dirty="0"/>
              <a:t>和一个相应的矩阵</a:t>
            </a:r>
            <a:r>
              <a:rPr lang="en-US" altLang="zh-CN" dirty="0"/>
              <a:t>z</a:t>
            </a:r>
            <a:r>
              <a:rPr lang="zh-CN" altLang="en-US" dirty="0"/>
              <a:t>。</a:t>
            </a:r>
            <a:r>
              <a:rPr lang="en-US" altLang="zh-CN" dirty="0"/>
              <a:t>x</a:t>
            </a:r>
            <a:r>
              <a:rPr lang="zh-CN" altLang="en-US" dirty="0"/>
              <a:t>、</a:t>
            </a:r>
            <a:r>
              <a:rPr lang="en-US" altLang="zh-CN" dirty="0"/>
              <a:t>y</a:t>
            </a:r>
            <a:r>
              <a:rPr lang="zh-CN" altLang="en-US" dirty="0"/>
              <a:t>交叉组合之后形成的是一个“网格”，</a:t>
            </a:r>
            <a:r>
              <a:rPr lang="en-US" altLang="zh-CN" dirty="0"/>
              <a:t>z</a:t>
            </a:r>
            <a:r>
              <a:rPr lang="zh-CN" altLang="en-US" dirty="0"/>
              <a:t>是这个网格上的高度数值，将平面上对应的</a:t>
            </a:r>
            <a:r>
              <a:rPr lang="en-US" altLang="zh-CN" dirty="0"/>
              <a:t>z</a:t>
            </a:r>
            <a:r>
              <a:rPr lang="zh-CN" altLang="en-US" dirty="0"/>
              <a:t>值（高度）相等的点连接起来形成的线就是等高线。对</a:t>
            </a:r>
            <a:r>
              <a:rPr lang="en-US" altLang="zh-CN" dirty="0"/>
              <a:t>x</a:t>
            </a:r>
            <a:r>
              <a:rPr lang="zh-CN" altLang="en-US" dirty="0"/>
              <a:t>、</a:t>
            </a:r>
            <a:r>
              <a:rPr lang="en-US" altLang="zh-CN" dirty="0"/>
              <a:t>y</a:t>
            </a:r>
            <a:r>
              <a:rPr lang="zh-CN" altLang="en-US" dirty="0"/>
              <a:t>进行核密度估计，得到一个密度值矩阵，然后用</a:t>
            </a:r>
            <a:r>
              <a:rPr lang="en-US" altLang="zh-CN" dirty="0"/>
              <a:t>x</a:t>
            </a:r>
            <a:r>
              <a:rPr lang="zh-CN" altLang="en-US" dirty="0"/>
              <a:t>、</a:t>
            </a:r>
            <a:r>
              <a:rPr lang="en-US" altLang="zh-CN" dirty="0"/>
              <a:t>y</a:t>
            </a:r>
            <a:r>
              <a:rPr lang="zh-CN" altLang="en-US" dirty="0"/>
              <a:t>以及这个密度值矩阵作等高图。由于密度值反映的是某个位置上数据的密集程度，等高图就展示了一个聚类现象。</a:t>
            </a:r>
            <a:r>
              <a:rPr lang="en-US" altLang="zh-CN" dirty="0"/>
              <a:t> </a:t>
            </a:r>
            <a:r>
              <a:rPr lang="zh-CN" altLang="en-US" dirty="0"/>
              <a:t>使用格式如下</a:t>
            </a:r>
          </a:p>
          <a:p>
            <a:pPr marL="0" indent="0">
              <a:buFont typeface="Wingdings" panose="05000000000000000000" pitchFamily="2" charset="2"/>
              <a:buNone/>
              <a:defRPr/>
            </a:pPr>
            <a:r>
              <a:rPr lang="en-US" altLang="zh-CN" dirty="0"/>
              <a:t>	contour(x=,y=,</a:t>
            </a:r>
            <a:r>
              <a:rPr lang="en-US" altLang="zh-CN" dirty="0" err="1"/>
              <a:t>z,nlevels</a:t>
            </a:r>
            <a:r>
              <a:rPr lang="en-US" altLang="zh-CN" dirty="0"/>
              <a:t>=,levels=,labels= ,method=,...)</a:t>
            </a:r>
          </a:p>
          <a:p>
            <a:pPr>
              <a:defRPr/>
            </a:pPr>
            <a:endParaRPr lang="zh-CN" altLang="en-US" dirty="0"/>
          </a:p>
        </p:txBody>
      </p:sp>
      <p:sp>
        <p:nvSpPr>
          <p:cNvPr id="52227" name="标题 2">
            <a:extLst>
              <a:ext uri="{FF2B5EF4-FFF2-40B4-BE49-F238E27FC236}">
                <a16:creationId xmlns:a16="http://schemas.microsoft.com/office/drawing/2014/main" id="{794F370D-3653-4C8E-9127-36BAA4239378}"/>
              </a:ext>
            </a:extLst>
          </p:cNvPr>
          <p:cNvSpPr>
            <a:spLocks noGrp="1"/>
          </p:cNvSpPr>
          <p:nvPr>
            <p:ph type="title"/>
          </p:nvPr>
        </p:nvSpPr>
        <p:spPr>
          <a:xfrm>
            <a:off x="255588" y="358775"/>
            <a:ext cx="10972800" cy="528638"/>
          </a:xfrm>
        </p:spPr>
        <p:txBody>
          <a:bodyPr/>
          <a:lstStyle/>
          <a:p>
            <a:r>
              <a:rPr lang="zh-CN" altLang="en-US"/>
              <a:t>绘制其他图</a:t>
            </a:r>
          </a:p>
        </p:txBody>
      </p:sp>
      <p:sp>
        <p:nvSpPr>
          <p:cNvPr id="52228" name="内容占位符 3">
            <a:extLst>
              <a:ext uri="{FF2B5EF4-FFF2-40B4-BE49-F238E27FC236}">
                <a16:creationId xmlns:a16="http://schemas.microsoft.com/office/drawing/2014/main" id="{E3A999CF-B125-4496-84D3-0ECC255A6185}"/>
              </a:ext>
            </a:extLst>
          </p:cNvPr>
          <p:cNvSpPr>
            <a:spLocks noGrp="1"/>
          </p:cNvSpPr>
          <p:nvPr>
            <p:ph idx="10"/>
          </p:nvPr>
        </p:nvSpPr>
        <p:spPr>
          <a:xfrm>
            <a:off x="423863" y="1138238"/>
            <a:ext cx="11107737" cy="427037"/>
          </a:xfrm>
        </p:spPr>
        <p:txBody>
          <a:bodyPr/>
          <a:lstStyle/>
          <a:p>
            <a:r>
              <a:t>等高图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6D0343BA-F83F-4031-94C0-1809470FA348}"/>
              </a:ext>
            </a:extLst>
          </p:cNvPr>
          <p:cNvGraphicFramePr>
            <a:graphicFrameLocks noGrp="1"/>
          </p:cNvGraphicFramePr>
          <p:nvPr>
            <p:ph idx="1"/>
          </p:nvPr>
        </p:nvGraphicFramePr>
        <p:xfrm>
          <a:off x="2447925" y="1782763"/>
          <a:ext cx="7126288" cy="4259262"/>
        </p:xfrm>
        <a:graphic>
          <a:graphicData uri="http://schemas.openxmlformats.org/drawingml/2006/table">
            <a:tbl>
              <a:tblPr>
                <a:tableStyleId>{5C22544A-7EE6-4342-B048-85BDC9FD1C3A}</a:tableStyleId>
              </a:tblPr>
              <a:tblGrid>
                <a:gridCol w="1009185">
                  <a:extLst>
                    <a:ext uri="{9D8B030D-6E8A-4147-A177-3AD203B41FA5}">
                      <a16:colId xmlns:a16="http://schemas.microsoft.com/office/drawing/2014/main" val="20000"/>
                    </a:ext>
                  </a:extLst>
                </a:gridCol>
                <a:gridCol w="6117103">
                  <a:extLst>
                    <a:ext uri="{9D8B030D-6E8A-4147-A177-3AD203B41FA5}">
                      <a16:colId xmlns:a16="http://schemas.microsoft.com/office/drawing/2014/main" val="20001"/>
                    </a:ext>
                  </a:extLst>
                </a:gridCol>
              </a:tblGrid>
              <a:tr h="400362">
                <a:tc>
                  <a:txBody>
                    <a:bodyPr/>
                    <a:lstStyle/>
                    <a:p>
                      <a:pPr indent="20320" algn="ctr">
                        <a:lnSpc>
                          <a:spcPct val="150000"/>
                        </a:lnSpc>
                        <a:spcAft>
                          <a:spcPts val="0"/>
                        </a:spcAft>
                      </a:pPr>
                      <a:r>
                        <a:rPr lang="zh-CN" sz="1800" kern="0" dirty="0">
                          <a:effectLst/>
                        </a:rPr>
                        <a:t>参数</a:t>
                      </a:r>
                      <a:endParaRPr lang="zh-CN" sz="1800" kern="100" dirty="0">
                        <a:effectLst/>
                        <a:latin typeface="Times New Roman"/>
                        <a:ea typeface="宋体"/>
                        <a:cs typeface="Times New Roman"/>
                      </a:endParaRPr>
                    </a:p>
                  </a:txBody>
                  <a:tcPr marL="68574" marR="68574" marT="0" marB="0" anchor="ctr"/>
                </a:tc>
                <a:tc>
                  <a:txBody>
                    <a:bodyPr/>
                    <a:lstStyle/>
                    <a:p>
                      <a:pPr indent="17145" algn="ctr">
                        <a:lnSpc>
                          <a:spcPct val="150000"/>
                        </a:lnSpc>
                        <a:spcAft>
                          <a:spcPts val="0"/>
                        </a:spcAft>
                      </a:pPr>
                      <a:r>
                        <a:rPr lang="zh-CN" sz="1800" kern="0" dirty="0">
                          <a:effectLst/>
                        </a:rPr>
                        <a:t>参数解释</a:t>
                      </a:r>
                      <a:endParaRPr lang="zh-CN" sz="1800" kern="100" dirty="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0"/>
                  </a:ext>
                </a:extLst>
              </a:tr>
              <a:tr h="406021">
                <a:tc>
                  <a:txBody>
                    <a:bodyPr/>
                    <a:lstStyle/>
                    <a:p>
                      <a:pPr indent="19685" algn="ctr">
                        <a:lnSpc>
                          <a:spcPct val="150000"/>
                        </a:lnSpc>
                        <a:spcAft>
                          <a:spcPts val="0"/>
                        </a:spcAft>
                      </a:pPr>
                      <a:r>
                        <a:rPr lang="en-US" sz="1800" kern="0">
                          <a:effectLst/>
                        </a:rPr>
                        <a:t>x</a:t>
                      </a:r>
                      <a:r>
                        <a:rPr lang="zh-CN" sz="1800" kern="0">
                          <a:effectLst/>
                        </a:rPr>
                        <a:t>、</a:t>
                      </a:r>
                      <a:r>
                        <a:rPr lang="en-US" sz="1800" kern="0">
                          <a:effectLst/>
                        </a:rPr>
                        <a:t>y</a:t>
                      </a:r>
                      <a:endParaRPr lang="zh-CN" sz="1800" kern="100">
                        <a:effectLst/>
                        <a:latin typeface="Times New Roman"/>
                        <a:ea typeface="宋体"/>
                        <a:cs typeface="Times New Roman"/>
                      </a:endParaRPr>
                    </a:p>
                  </a:txBody>
                  <a:tcPr marL="68574" marR="68574" marT="0" marB="0" anchor="ctr"/>
                </a:tc>
                <a:tc>
                  <a:txBody>
                    <a:bodyPr/>
                    <a:lstStyle/>
                    <a:p>
                      <a:pPr indent="17145" algn="just">
                        <a:lnSpc>
                          <a:spcPct val="150000"/>
                        </a:lnSpc>
                        <a:spcAft>
                          <a:spcPts val="0"/>
                        </a:spcAft>
                      </a:pPr>
                      <a:r>
                        <a:rPr lang="zh-CN" sz="1800" kern="0" dirty="0">
                          <a:effectLst/>
                        </a:rPr>
                        <a:t>数值向量，组合成网格</a:t>
                      </a:r>
                      <a:endParaRPr lang="zh-CN" sz="1800" kern="100" dirty="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1"/>
                  </a:ext>
                </a:extLst>
              </a:tr>
              <a:tr h="409346">
                <a:tc>
                  <a:txBody>
                    <a:bodyPr/>
                    <a:lstStyle/>
                    <a:p>
                      <a:pPr indent="19685" algn="ctr">
                        <a:lnSpc>
                          <a:spcPct val="150000"/>
                        </a:lnSpc>
                        <a:spcAft>
                          <a:spcPts val="0"/>
                        </a:spcAft>
                      </a:pPr>
                      <a:r>
                        <a:rPr lang="en-US" sz="1800" kern="0">
                          <a:effectLst/>
                        </a:rPr>
                        <a:t>z</a:t>
                      </a:r>
                      <a:endParaRPr lang="zh-CN" sz="1800" kern="100">
                        <a:effectLst/>
                        <a:latin typeface="Times New Roman"/>
                        <a:ea typeface="宋体"/>
                        <a:cs typeface="Times New Roman"/>
                      </a:endParaRPr>
                    </a:p>
                  </a:txBody>
                  <a:tcPr marL="68574" marR="68574" marT="0" marB="0" anchor="ctr"/>
                </a:tc>
                <a:tc>
                  <a:txBody>
                    <a:bodyPr/>
                    <a:lstStyle/>
                    <a:p>
                      <a:pPr indent="17145" algn="just">
                        <a:lnSpc>
                          <a:spcPct val="150000"/>
                        </a:lnSpc>
                        <a:spcAft>
                          <a:spcPts val="0"/>
                        </a:spcAft>
                      </a:pPr>
                      <a:r>
                        <a:rPr lang="zh-CN" sz="1800" kern="0" dirty="0">
                          <a:effectLst/>
                        </a:rPr>
                        <a:t>数值向量，网格上的高度数值</a:t>
                      </a:r>
                      <a:endParaRPr lang="zh-CN" sz="1800" kern="100" dirty="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2"/>
                  </a:ext>
                </a:extLst>
              </a:tr>
              <a:tr h="858728">
                <a:tc>
                  <a:txBody>
                    <a:bodyPr/>
                    <a:lstStyle/>
                    <a:p>
                      <a:pPr indent="19685" algn="ctr">
                        <a:lnSpc>
                          <a:spcPct val="150000"/>
                        </a:lnSpc>
                        <a:spcAft>
                          <a:spcPts val="0"/>
                        </a:spcAft>
                      </a:pPr>
                      <a:r>
                        <a:rPr lang="en-US" sz="1800" kern="0">
                          <a:effectLst/>
                        </a:rPr>
                        <a:t>levels</a:t>
                      </a:r>
                      <a:endParaRPr lang="zh-CN" sz="1800" kern="100">
                        <a:effectLst/>
                        <a:latin typeface="Times New Roman"/>
                        <a:ea typeface="宋体"/>
                        <a:cs typeface="Times New Roman"/>
                      </a:endParaRPr>
                    </a:p>
                  </a:txBody>
                  <a:tcPr marL="68574" marR="68574" marT="0" marB="0" anchor="ctr"/>
                </a:tc>
                <a:tc>
                  <a:txBody>
                    <a:bodyPr/>
                    <a:lstStyle/>
                    <a:p>
                      <a:pPr indent="17145" algn="just">
                        <a:lnSpc>
                          <a:spcPct val="150000"/>
                        </a:lnSpc>
                        <a:spcAft>
                          <a:spcPts val="0"/>
                        </a:spcAft>
                      </a:pPr>
                      <a:r>
                        <a:rPr lang="zh-CN" sz="1800" kern="0" dirty="0">
                          <a:effectLst/>
                        </a:rPr>
                        <a:t>一系列等高线的</a:t>
                      </a:r>
                      <a:r>
                        <a:rPr lang="en-US" sz="1800" kern="0" dirty="0">
                          <a:effectLst/>
                        </a:rPr>
                        <a:t>z</a:t>
                      </a:r>
                      <a:r>
                        <a:rPr lang="zh-CN" sz="1800" kern="0" dirty="0">
                          <a:effectLst/>
                        </a:rPr>
                        <a:t>值，只有这些值或者这些值附近的点才会被连起来</a:t>
                      </a:r>
                      <a:endParaRPr lang="zh-CN" sz="1800" kern="100" dirty="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3"/>
                  </a:ext>
                </a:extLst>
              </a:tr>
              <a:tr h="409346">
                <a:tc>
                  <a:txBody>
                    <a:bodyPr/>
                    <a:lstStyle/>
                    <a:p>
                      <a:pPr indent="19685" algn="ctr">
                        <a:lnSpc>
                          <a:spcPct val="150000"/>
                        </a:lnSpc>
                        <a:spcAft>
                          <a:spcPts val="0"/>
                        </a:spcAft>
                      </a:pPr>
                      <a:r>
                        <a:rPr lang="en-US" sz="1800" kern="0">
                          <a:effectLst/>
                        </a:rPr>
                        <a:t>labels</a:t>
                      </a:r>
                      <a:endParaRPr lang="zh-CN" sz="1800" kern="100">
                        <a:effectLst/>
                        <a:latin typeface="Times New Roman"/>
                        <a:ea typeface="宋体"/>
                        <a:cs typeface="Times New Roman"/>
                      </a:endParaRPr>
                    </a:p>
                  </a:txBody>
                  <a:tcPr marL="68574" marR="68574" marT="0" marB="0" anchor="ctr"/>
                </a:tc>
                <a:tc>
                  <a:txBody>
                    <a:bodyPr/>
                    <a:lstStyle/>
                    <a:p>
                      <a:pPr indent="17145" algn="just">
                        <a:lnSpc>
                          <a:spcPct val="150000"/>
                        </a:lnSpc>
                        <a:spcAft>
                          <a:spcPts val="0"/>
                        </a:spcAft>
                      </a:pPr>
                      <a:r>
                        <a:rPr lang="zh-CN" sz="1800" kern="0" dirty="0">
                          <a:effectLst/>
                        </a:rPr>
                        <a:t>等高线上的标记字符串，默认是高度的数值</a:t>
                      </a:r>
                      <a:endParaRPr lang="zh-CN" sz="1800" kern="100" dirty="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4"/>
                  </a:ext>
                </a:extLst>
              </a:tr>
              <a:tr h="1775458">
                <a:tc>
                  <a:txBody>
                    <a:bodyPr/>
                    <a:lstStyle/>
                    <a:p>
                      <a:pPr indent="19685" algn="ctr">
                        <a:lnSpc>
                          <a:spcPct val="150000"/>
                        </a:lnSpc>
                        <a:spcAft>
                          <a:spcPts val="0"/>
                        </a:spcAft>
                      </a:pPr>
                      <a:r>
                        <a:rPr lang="en-US" sz="1800" kern="0">
                          <a:effectLst/>
                        </a:rPr>
                        <a:t>method</a:t>
                      </a:r>
                      <a:endParaRPr lang="zh-CN" sz="1800" kern="100">
                        <a:effectLst/>
                        <a:latin typeface="Times New Roman"/>
                        <a:ea typeface="宋体"/>
                        <a:cs typeface="Times New Roman"/>
                      </a:endParaRPr>
                    </a:p>
                  </a:txBody>
                  <a:tcPr marL="68574" marR="68574" marT="0" marB="0" anchor="ctr"/>
                </a:tc>
                <a:tc>
                  <a:txBody>
                    <a:bodyPr/>
                    <a:lstStyle/>
                    <a:p>
                      <a:pPr indent="17145" algn="just">
                        <a:lnSpc>
                          <a:spcPct val="150000"/>
                        </a:lnSpc>
                        <a:spcAft>
                          <a:spcPts val="0"/>
                        </a:spcAft>
                      </a:pPr>
                      <a:r>
                        <a:rPr lang="zh-CN" sz="1800" kern="0" dirty="0">
                          <a:effectLst/>
                        </a:rPr>
                        <a:t>设定等高线的画法，有三种取值：‘</a:t>
                      </a:r>
                      <a:r>
                        <a:rPr lang="en-US" sz="1800" kern="0" dirty="0">
                          <a:effectLst/>
                        </a:rPr>
                        <a:t>simple</a:t>
                      </a:r>
                      <a:r>
                        <a:rPr lang="zh-CN" sz="1800" kern="0" dirty="0">
                          <a:effectLst/>
                        </a:rPr>
                        <a:t>’（在等高线的末端加标签、标签与等高线重叠），‘</a:t>
                      </a:r>
                      <a:r>
                        <a:rPr lang="en-US" sz="1800" kern="0" dirty="0">
                          <a:effectLst/>
                        </a:rPr>
                        <a:t>edge</a:t>
                      </a:r>
                      <a:r>
                        <a:rPr lang="zh-CN" sz="1800" kern="0" dirty="0">
                          <a:effectLst/>
                        </a:rPr>
                        <a:t>’（在等高线的末端加标签、标签嵌在等高线内），‘</a:t>
                      </a:r>
                      <a:r>
                        <a:rPr lang="en-US" sz="1800" kern="0" dirty="0">
                          <a:effectLst/>
                        </a:rPr>
                        <a:t>flattest</a:t>
                      </a:r>
                      <a:r>
                        <a:rPr lang="zh-CN" sz="1800" kern="0" dirty="0">
                          <a:effectLst/>
                        </a:rPr>
                        <a:t>’（在等高线最平缓的地方加标签、嵌在等高线内）</a:t>
                      </a:r>
                      <a:endParaRPr lang="zh-CN" sz="1800" kern="100" dirty="0">
                        <a:effectLst/>
                        <a:latin typeface="Times New Roman"/>
                        <a:ea typeface="宋体"/>
                        <a:cs typeface="Times New Roman"/>
                      </a:endParaRPr>
                    </a:p>
                  </a:txBody>
                  <a:tcPr marL="68574" marR="68574" marT="0" marB="0" anchor="ctr"/>
                </a:tc>
                <a:extLst>
                  <a:ext uri="{0D108BD9-81ED-4DB2-BD59-A6C34878D82A}">
                    <a16:rowId xmlns:a16="http://schemas.microsoft.com/office/drawing/2014/main" val="10005"/>
                  </a:ext>
                </a:extLst>
              </a:tr>
            </a:tbl>
          </a:graphicData>
        </a:graphic>
      </p:graphicFrame>
      <p:sp>
        <p:nvSpPr>
          <p:cNvPr id="53273" name="标题 2">
            <a:extLst>
              <a:ext uri="{FF2B5EF4-FFF2-40B4-BE49-F238E27FC236}">
                <a16:creationId xmlns:a16="http://schemas.microsoft.com/office/drawing/2014/main" id="{952617AF-AF42-43EF-808A-86FCBF31BCD4}"/>
              </a:ext>
            </a:extLst>
          </p:cNvPr>
          <p:cNvSpPr>
            <a:spLocks noGrp="1"/>
          </p:cNvSpPr>
          <p:nvPr>
            <p:ph type="title"/>
          </p:nvPr>
        </p:nvSpPr>
        <p:spPr>
          <a:xfrm>
            <a:off x="255588" y="358775"/>
            <a:ext cx="10972800" cy="528638"/>
          </a:xfrm>
        </p:spPr>
        <p:txBody>
          <a:bodyPr/>
          <a:lstStyle/>
          <a:p>
            <a:r>
              <a:rPr lang="zh-CN" altLang="en-US"/>
              <a:t>等高图</a:t>
            </a:r>
          </a:p>
        </p:txBody>
      </p:sp>
      <p:sp>
        <p:nvSpPr>
          <p:cNvPr id="53274" name="内容占位符 3">
            <a:extLst>
              <a:ext uri="{FF2B5EF4-FFF2-40B4-BE49-F238E27FC236}">
                <a16:creationId xmlns:a16="http://schemas.microsoft.com/office/drawing/2014/main" id="{16AE54A7-031F-46B8-A657-C59A9F33A1E7}"/>
              </a:ext>
            </a:extLst>
          </p:cNvPr>
          <p:cNvSpPr>
            <a:spLocks noGrp="1"/>
          </p:cNvSpPr>
          <p:nvPr>
            <p:ph idx="10"/>
          </p:nvPr>
        </p:nvSpPr>
        <p:spPr>
          <a:xfrm>
            <a:off x="423863" y="1138238"/>
            <a:ext cx="11107737" cy="427037"/>
          </a:xfrm>
        </p:spPr>
        <p:txBody>
          <a:bodyPr/>
          <a:lstStyle/>
          <a:p>
            <a:r>
              <a:rPr lang="en-US" altLang="zh-CN"/>
              <a:t> contour</a:t>
            </a:r>
            <a:r>
              <a:t>函数参数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a:extLst>
              <a:ext uri="{FF2B5EF4-FFF2-40B4-BE49-F238E27FC236}">
                <a16:creationId xmlns:a16="http://schemas.microsoft.com/office/drawing/2014/main" id="{37EBE4FD-F1DB-4F6B-817D-768561B1A7EC}"/>
              </a:ext>
            </a:extLst>
          </p:cNvPr>
          <p:cNvSpPr>
            <a:spLocks noGrp="1"/>
          </p:cNvSpPr>
          <p:nvPr>
            <p:ph idx="1"/>
          </p:nvPr>
        </p:nvSpPr>
        <p:spPr>
          <a:xfrm>
            <a:off x="423863" y="1754188"/>
            <a:ext cx="11107737" cy="4338637"/>
          </a:xfrm>
        </p:spPr>
        <p:txBody>
          <a:bodyPr/>
          <a:lstStyle/>
          <a:p>
            <a:pPr marL="361950" indent="-361950"/>
            <a:r>
              <a:rPr lang="en-US" altLang="zh-CN"/>
              <a:t>&gt; library(KernSmooth)  # </a:t>
            </a:r>
            <a:r>
              <a:rPr lang="zh-CN" altLang="zh-CN"/>
              <a:t>计算二维核密度的包</a:t>
            </a:r>
          </a:p>
          <a:p>
            <a:pPr marL="361950" indent="-361950"/>
            <a:r>
              <a:rPr lang="en-US" altLang="zh-CN"/>
              <a:t>&gt; mtcars1 = data.frame(wt, mpg)</a:t>
            </a:r>
            <a:endParaRPr lang="zh-CN" altLang="zh-CN"/>
          </a:p>
          <a:p>
            <a:pPr marL="361950" indent="-361950"/>
            <a:r>
              <a:rPr lang="en-US" altLang="zh-CN"/>
              <a:t>&gt; est = bkde2D(mtcars1, apply(mtcars1, 2, dpik))     # </a:t>
            </a:r>
            <a:r>
              <a:rPr lang="zh-CN" altLang="zh-CN"/>
              <a:t>计算二维核密度</a:t>
            </a:r>
          </a:p>
          <a:p>
            <a:pPr marL="361950" indent="-361950"/>
            <a:r>
              <a:rPr lang="en-US" altLang="zh-CN"/>
              <a:t>&gt; contour(est$x1, est$x2, est$fhat, nlevels = 15, col = "darkgreen", xlab = "wt", ylab = "mpg")  # </a:t>
            </a:r>
            <a:r>
              <a:rPr lang="zh-CN" altLang="zh-CN"/>
              <a:t>画等高图</a:t>
            </a:r>
          </a:p>
          <a:p>
            <a:pPr marL="361950" indent="-361950"/>
            <a:r>
              <a:rPr lang="en-US" altLang="zh-CN"/>
              <a:t>&gt; points(mtcars1)  # </a:t>
            </a:r>
            <a:r>
              <a:rPr lang="zh-CN" altLang="zh-CN"/>
              <a:t>添加散点</a:t>
            </a:r>
            <a:endParaRPr lang="zh-CN" altLang="en-US"/>
          </a:p>
        </p:txBody>
      </p:sp>
      <p:sp>
        <p:nvSpPr>
          <p:cNvPr id="54275" name="标题 2">
            <a:extLst>
              <a:ext uri="{FF2B5EF4-FFF2-40B4-BE49-F238E27FC236}">
                <a16:creationId xmlns:a16="http://schemas.microsoft.com/office/drawing/2014/main" id="{D1E705A5-5773-4126-8E53-10DF431AAE20}"/>
              </a:ext>
            </a:extLst>
          </p:cNvPr>
          <p:cNvSpPr>
            <a:spLocks noGrp="1"/>
          </p:cNvSpPr>
          <p:nvPr>
            <p:ph type="title"/>
          </p:nvPr>
        </p:nvSpPr>
        <p:spPr>
          <a:xfrm>
            <a:off x="255588" y="358775"/>
            <a:ext cx="10972800" cy="528638"/>
          </a:xfrm>
        </p:spPr>
        <p:txBody>
          <a:bodyPr/>
          <a:lstStyle/>
          <a:p>
            <a:r>
              <a:rPr lang="zh-CN" altLang="en-US"/>
              <a:t>等高图</a:t>
            </a:r>
          </a:p>
        </p:txBody>
      </p:sp>
      <p:sp>
        <p:nvSpPr>
          <p:cNvPr id="54276" name="内容占位符 3">
            <a:extLst>
              <a:ext uri="{FF2B5EF4-FFF2-40B4-BE49-F238E27FC236}">
                <a16:creationId xmlns:a16="http://schemas.microsoft.com/office/drawing/2014/main" id="{C46E2F42-CD2A-446A-B5D2-85EBBFC8D048}"/>
              </a:ext>
            </a:extLst>
          </p:cNvPr>
          <p:cNvSpPr>
            <a:spLocks noGrp="1"/>
          </p:cNvSpPr>
          <p:nvPr>
            <p:ph idx="10"/>
          </p:nvPr>
        </p:nvSpPr>
        <p:spPr>
          <a:xfrm>
            <a:off x="423863" y="1138238"/>
            <a:ext cx="11107737" cy="427037"/>
          </a:xfrm>
        </p:spPr>
        <p:txBody>
          <a:bodyPr/>
          <a:lstStyle/>
          <a:p>
            <a:r>
              <a:t>示例：</a:t>
            </a:r>
            <a:r>
              <a:rPr lang="en-US" altLang="zh-CN"/>
              <a:t>mtcars</a:t>
            </a:r>
            <a:r>
              <a:t>数据集</a:t>
            </a:r>
            <a:r>
              <a:rPr lang="en-US" altLang="zh-CN"/>
              <a:t>wt</a:t>
            </a:r>
            <a:r>
              <a:t>与</a:t>
            </a:r>
            <a:r>
              <a:rPr lang="en-US" altLang="zh-CN"/>
              <a:t>mpg</a:t>
            </a:r>
            <a:r>
              <a:t>的等高线图</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a:extLst>
              <a:ext uri="{FF2B5EF4-FFF2-40B4-BE49-F238E27FC236}">
                <a16:creationId xmlns:a16="http://schemas.microsoft.com/office/drawing/2014/main" id="{ECC7C69E-F97E-4BBA-9A09-A25721C66A90}"/>
              </a:ext>
            </a:extLst>
          </p:cNvPr>
          <p:cNvSpPr>
            <a:spLocks noGrp="1"/>
          </p:cNvSpPr>
          <p:nvPr>
            <p:ph type="title"/>
          </p:nvPr>
        </p:nvSpPr>
        <p:spPr>
          <a:xfrm>
            <a:off x="255588" y="358775"/>
            <a:ext cx="10972800" cy="528638"/>
          </a:xfrm>
        </p:spPr>
        <p:txBody>
          <a:bodyPr/>
          <a:lstStyle/>
          <a:p>
            <a:r>
              <a:rPr lang="zh-CN" altLang="en-US"/>
              <a:t>等高图</a:t>
            </a:r>
          </a:p>
        </p:txBody>
      </p:sp>
      <p:pic>
        <p:nvPicPr>
          <p:cNvPr id="55299" name="内容占位符 4">
            <a:extLst>
              <a:ext uri="{FF2B5EF4-FFF2-40B4-BE49-F238E27FC236}">
                <a16:creationId xmlns:a16="http://schemas.microsoft.com/office/drawing/2014/main" id="{A190467E-A9A2-444A-87A2-DA2CBD3CD90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106738" y="1397000"/>
            <a:ext cx="5634037" cy="4572000"/>
          </a:xfrm>
          <a:ln w="3175">
            <a:solidFill>
              <a:schemeClr val="tx1"/>
            </a:solid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A73180BA-4671-48AC-9EBA-E34BF89AADE8}"/>
              </a:ext>
            </a:extLst>
          </p:cNvPr>
          <p:cNvCxnSpPr>
            <a:cxnSpLocks/>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D1C76BAA-141E-4C12-AB71-F59273B2D468}"/>
              </a:ext>
            </a:extLst>
          </p:cNvPr>
          <p:cNvSpPr>
            <a:spLocks noChangeShapeType="1"/>
          </p:cNvSpPr>
          <p:nvPr/>
        </p:nvSpPr>
        <p:spPr bwMode="auto">
          <a:xfrm>
            <a:off x="2649538" y="29479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182FE14D-4622-495A-BB34-6BAD1DB33EB1}"/>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D3431808-EFCE-4402-9D02-0CB0C3AD0278}"/>
              </a:ext>
            </a:extLst>
          </p:cNvPr>
          <p:cNvSpPr>
            <a:spLocks noChangeArrowheads="1"/>
          </p:cNvSpPr>
          <p:nvPr/>
        </p:nvSpPr>
        <p:spPr bwMode="auto">
          <a:xfrm>
            <a:off x="4000531" y="26086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修改图形参数</a:t>
            </a:r>
          </a:p>
        </p:txBody>
      </p:sp>
      <p:sp>
        <p:nvSpPr>
          <p:cNvPr id="56330" name="标题 3">
            <a:extLst>
              <a:ext uri="{FF2B5EF4-FFF2-40B4-BE49-F238E27FC236}">
                <a16:creationId xmlns:a16="http://schemas.microsoft.com/office/drawing/2014/main" id="{98702A46-BCBF-4D87-A416-838BF19B8715}"/>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AB0058A7-5506-4F41-9B5D-BDD64BAA4FB0}"/>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rPr>
              <a:t>绘制基础图形</a:t>
            </a:r>
          </a:p>
        </p:txBody>
      </p:sp>
      <p:sp>
        <p:nvSpPr>
          <p:cNvPr id="15" name="Oval 15">
            <a:extLst>
              <a:ext uri="{FF2B5EF4-FFF2-40B4-BE49-F238E27FC236}">
                <a16:creationId xmlns:a16="http://schemas.microsoft.com/office/drawing/2014/main" id="{8917DBD6-4083-4EBA-91A3-F2B298793809}"/>
              </a:ext>
            </a:extLst>
          </p:cNvPr>
          <p:cNvSpPr>
            <a:spLocks noChangeArrowheads="1"/>
          </p:cNvSpPr>
          <p:nvPr/>
        </p:nvSpPr>
        <p:spPr bwMode="auto">
          <a:xfrm>
            <a:off x="2928857" y="26266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3E69CBB9-A102-47CF-AA3F-FD9C91FAF564}"/>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rgbClr val="FEFFFF"/>
                </a:solidFill>
                <a:latin typeface="微软雅黑" pitchFamily="34" charset="-122"/>
                <a:ea typeface="微软雅黑" pitchFamily="34" charset="-122"/>
                <a:sym typeface="微软雅黑" pitchFamily="34" charset="-122"/>
              </a:rPr>
              <a:t> </a:t>
            </a:r>
            <a:r>
              <a:rPr lang="zh-CN" altLang="en-US" sz="2400" dirty="0">
                <a:solidFill>
                  <a:srgbClr val="FEFFFF"/>
                </a:solidFill>
                <a:latin typeface="微软雅黑" pitchFamily="34" charset="-122"/>
                <a:ea typeface="微软雅黑" pitchFamily="34" charset="-122"/>
                <a:sym typeface="微软雅黑" pitchFamily="34" charset="-122"/>
              </a:rPr>
              <a:t>绘制组合图形</a:t>
            </a:r>
            <a:endParaRPr lang="zh-CN" altLang="en-US" sz="2400" dirty="0">
              <a:latin typeface="微软雅黑" pitchFamily="34" charset="-122"/>
              <a:ea typeface="微软雅黑" pitchFamily="34" charset="-122"/>
              <a:sym typeface="微软雅黑" pitchFamily="34" charset="-122"/>
            </a:endParaRPr>
          </a:p>
        </p:txBody>
      </p:sp>
      <p:sp>
        <p:nvSpPr>
          <p:cNvPr id="22" name="Oval 15">
            <a:extLst>
              <a:ext uri="{FF2B5EF4-FFF2-40B4-BE49-F238E27FC236}">
                <a16:creationId xmlns:a16="http://schemas.microsoft.com/office/drawing/2014/main" id="{C237AA3B-AEA1-420F-B67C-B673227706E4}"/>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7C84C6B3-06DD-4D72-A9F1-8305EB55E294}"/>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保存图形</a:t>
            </a:r>
          </a:p>
        </p:txBody>
      </p:sp>
      <p:sp>
        <p:nvSpPr>
          <p:cNvPr id="29" name="Oval 15">
            <a:extLst>
              <a:ext uri="{FF2B5EF4-FFF2-40B4-BE49-F238E27FC236}">
                <a16:creationId xmlns:a16="http://schemas.microsoft.com/office/drawing/2014/main" id="{4A2461AB-B2DD-4AAE-BE40-69E077E6D8E4}"/>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1">
            <a:extLst>
              <a:ext uri="{FF2B5EF4-FFF2-40B4-BE49-F238E27FC236}">
                <a16:creationId xmlns:a16="http://schemas.microsoft.com/office/drawing/2014/main" id="{189AAF79-00A3-4B96-9886-0A28B6353FC0}"/>
              </a:ext>
            </a:extLst>
          </p:cNvPr>
          <p:cNvSpPr>
            <a:spLocks noGrp="1"/>
          </p:cNvSpPr>
          <p:nvPr>
            <p:ph idx="1"/>
          </p:nvPr>
        </p:nvSpPr>
        <p:spPr>
          <a:xfrm>
            <a:off x="423863" y="1754188"/>
            <a:ext cx="11107737" cy="4370387"/>
          </a:xfrm>
        </p:spPr>
        <p:txBody>
          <a:bodyPr/>
          <a:lstStyle/>
          <a:p>
            <a:pPr marL="361950" indent="-361950"/>
            <a:r>
              <a:rPr lang="en-US" altLang="zh-CN"/>
              <a:t>R</a:t>
            </a:r>
            <a:r>
              <a:rPr lang="zh-CN" altLang="en-US"/>
              <a:t>是一个功能强大的图形构建平台</a:t>
            </a:r>
            <a:r>
              <a:rPr lang="en-US" altLang="zh-CN"/>
              <a:t>,</a:t>
            </a:r>
            <a:r>
              <a:rPr lang="zh-CN" altLang="en-US"/>
              <a:t>可以通过逐条输入语句构建图形元素（颜色、点、线、文本以及图例等），逐渐完善图形特征，直至得到想要的效果。图形元素的显示可以用图形函数和绘图参数来改良，也可以用绘制图形元素的基础函数来控制。</a:t>
            </a:r>
          </a:p>
        </p:txBody>
      </p:sp>
      <p:sp>
        <p:nvSpPr>
          <p:cNvPr id="57347" name="标题 2">
            <a:extLst>
              <a:ext uri="{FF2B5EF4-FFF2-40B4-BE49-F238E27FC236}">
                <a16:creationId xmlns:a16="http://schemas.microsoft.com/office/drawing/2014/main" id="{9279D0C0-A4F5-4D30-B52B-C10E82D7E268}"/>
              </a:ext>
            </a:extLst>
          </p:cNvPr>
          <p:cNvSpPr>
            <a:spLocks noGrp="1"/>
          </p:cNvSpPr>
          <p:nvPr>
            <p:ph type="title"/>
          </p:nvPr>
        </p:nvSpPr>
        <p:spPr>
          <a:xfrm>
            <a:off x="255588" y="358775"/>
            <a:ext cx="10972800" cy="528638"/>
          </a:xfrm>
        </p:spPr>
        <p:txBody>
          <a:bodyPr/>
          <a:lstStyle/>
          <a:p>
            <a:r>
              <a:rPr lang="zh-CN" altLang="en-US"/>
              <a:t>修改图形参数</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180C91-F4D2-4A94-9B8B-CF0B54FFA3CA}"/>
              </a:ext>
            </a:extLst>
          </p:cNvPr>
          <p:cNvSpPr>
            <a:spLocks noGrp="1"/>
          </p:cNvSpPr>
          <p:nvPr>
            <p:ph idx="1"/>
          </p:nvPr>
        </p:nvSpPr>
        <p:spPr>
          <a:xfrm>
            <a:off x="423863" y="1754188"/>
            <a:ext cx="11107737" cy="4338637"/>
          </a:xfrm>
        </p:spPr>
        <p:txBody>
          <a:bodyPr/>
          <a:lstStyle/>
          <a:p>
            <a:pPr marL="0" indent="0">
              <a:buFont typeface="Wingdings" pitchFamily="2" charset="2"/>
              <a:buNone/>
              <a:defRPr/>
            </a:pPr>
            <a:r>
              <a:rPr lang="en-US" altLang="zh-CN" dirty="0"/>
              <a:t>R</a:t>
            </a:r>
            <a:r>
              <a:rPr lang="zh-CN" altLang="en-US" dirty="0"/>
              <a:t>语言提供了自带的固定种类的颜色，主要涉及的是</a:t>
            </a:r>
            <a:r>
              <a:rPr lang="en-US" altLang="zh-CN" dirty="0"/>
              <a:t>colors</a:t>
            </a:r>
            <a:r>
              <a:rPr lang="zh-CN" altLang="en-US" dirty="0"/>
              <a:t>函数，该函数可以生成</a:t>
            </a:r>
            <a:r>
              <a:rPr lang="en-US" altLang="zh-CN" dirty="0"/>
              <a:t>657</a:t>
            </a:r>
            <a:r>
              <a:rPr lang="zh-CN" altLang="en-US" dirty="0"/>
              <a:t>中颜色名称，代表</a:t>
            </a:r>
            <a:r>
              <a:rPr lang="en-US" altLang="zh-CN" dirty="0"/>
              <a:t>657</a:t>
            </a:r>
            <a:r>
              <a:rPr lang="zh-CN" altLang="en-US" dirty="0"/>
              <a:t>种颜色，可以通过以下代码 查看</a:t>
            </a:r>
            <a:r>
              <a:rPr lang="en-US" altLang="zh-CN" dirty="0"/>
              <a:t>R</a:t>
            </a:r>
            <a:r>
              <a:rPr lang="zh-CN" altLang="en-US" dirty="0"/>
              <a:t>自带颜色的前</a:t>
            </a:r>
            <a:r>
              <a:rPr lang="en-US" altLang="zh-CN" dirty="0"/>
              <a:t>20</a:t>
            </a:r>
            <a:r>
              <a:rPr lang="zh-CN" altLang="en-US" dirty="0"/>
              <a:t>中颜色的名称。</a:t>
            </a:r>
            <a:endParaRPr lang="en-US" altLang="zh-CN" dirty="0"/>
          </a:p>
          <a:p>
            <a:pPr>
              <a:defRPr/>
            </a:pPr>
            <a:r>
              <a:rPr lang="en-US" altLang="zh-CN" dirty="0"/>
              <a:t>&gt; colors()[1:20]  #</a:t>
            </a:r>
            <a:r>
              <a:rPr lang="zh-CN" altLang="en-US" dirty="0"/>
              <a:t>查看前</a:t>
            </a:r>
            <a:r>
              <a:rPr lang="en-US" altLang="zh-CN" dirty="0"/>
              <a:t>20</a:t>
            </a:r>
            <a:r>
              <a:rPr lang="zh-CN" altLang="en-US" dirty="0"/>
              <a:t>种颜色</a:t>
            </a:r>
          </a:p>
          <a:p>
            <a:pPr>
              <a:defRPr/>
            </a:pPr>
            <a:r>
              <a:rPr lang="zh-CN" altLang="en-US" dirty="0"/>
              <a:t> </a:t>
            </a:r>
            <a:r>
              <a:rPr lang="en-US" altLang="zh-CN" dirty="0"/>
              <a:t>[1] "white"         "</a:t>
            </a:r>
            <a:r>
              <a:rPr lang="en-US" altLang="zh-CN" dirty="0" err="1"/>
              <a:t>aliceblue</a:t>
            </a:r>
            <a:r>
              <a:rPr lang="en-US" altLang="zh-CN" dirty="0"/>
              <a:t>"     "</a:t>
            </a:r>
            <a:r>
              <a:rPr lang="en-US" altLang="zh-CN" dirty="0" err="1"/>
              <a:t>antiquewhite</a:t>
            </a:r>
            <a:r>
              <a:rPr lang="en-US" altLang="zh-CN" dirty="0"/>
              <a:t>"  "antiquewhite1"</a:t>
            </a:r>
          </a:p>
          <a:p>
            <a:pPr>
              <a:defRPr/>
            </a:pPr>
            <a:r>
              <a:rPr lang="en-US" altLang="zh-CN" dirty="0"/>
              <a:t> [5] "antiquewhite2" "antiquewhite3" "antiquewhite4" "aquamarine"   </a:t>
            </a:r>
          </a:p>
          <a:p>
            <a:pPr>
              <a:defRPr/>
            </a:pPr>
            <a:r>
              <a:rPr lang="en-US" altLang="zh-CN" dirty="0"/>
              <a:t> [9] "aquamarine1"   "aquamarine2"   "aquamarine3"   "aquamarine4"  </a:t>
            </a:r>
          </a:p>
          <a:p>
            <a:pPr>
              <a:defRPr/>
            </a:pPr>
            <a:r>
              <a:rPr lang="en-US" altLang="zh-CN" dirty="0"/>
              <a:t>[13] "azure"         "azure1"        "azure2"        "azure3"       </a:t>
            </a:r>
          </a:p>
          <a:p>
            <a:pPr>
              <a:defRPr/>
            </a:pPr>
            <a:r>
              <a:rPr lang="en-US" altLang="zh-CN" dirty="0"/>
              <a:t>[17] "azure4"        "beige"         "bisque"        "bisque1"</a:t>
            </a:r>
          </a:p>
          <a:p>
            <a:pPr>
              <a:defRPr/>
            </a:pPr>
            <a:endParaRPr lang="zh-CN" altLang="en-US" dirty="0"/>
          </a:p>
        </p:txBody>
      </p:sp>
      <p:sp>
        <p:nvSpPr>
          <p:cNvPr id="58371" name="标题 2">
            <a:extLst>
              <a:ext uri="{FF2B5EF4-FFF2-40B4-BE49-F238E27FC236}">
                <a16:creationId xmlns:a16="http://schemas.microsoft.com/office/drawing/2014/main" id="{5021F264-0720-459B-8706-9D3360B1A97E}"/>
              </a:ext>
            </a:extLst>
          </p:cNvPr>
          <p:cNvSpPr>
            <a:spLocks noGrp="1"/>
          </p:cNvSpPr>
          <p:nvPr>
            <p:ph type="title"/>
          </p:nvPr>
        </p:nvSpPr>
        <p:spPr>
          <a:xfrm>
            <a:off x="255588" y="358775"/>
            <a:ext cx="10972800" cy="528638"/>
          </a:xfrm>
        </p:spPr>
        <p:txBody>
          <a:bodyPr/>
          <a:lstStyle/>
          <a:p>
            <a:r>
              <a:rPr lang="zh-CN" altLang="en-US"/>
              <a:t>修改颜色</a:t>
            </a:r>
          </a:p>
        </p:txBody>
      </p:sp>
      <p:sp>
        <p:nvSpPr>
          <p:cNvPr id="58372" name="内容占位符 3">
            <a:extLst>
              <a:ext uri="{FF2B5EF4-FFF2-40B4-BE49-F238E27FC236}">
                <a16:creationId xmlns:a16="http://schemas.microsoft.com/office/drawing/2014/main" id="{83722071-A5CA-4265-9727-A9D1846E2240}"/>
              </a:ext>
            </a:extLst>
          </p:cNvPr>
          <p:cNvSpPr>
            <a:spLocks noGrp="1"/>
          </p:cNvSpPr>
          <p:nvPr>
            <p:ph idx="10"/>
          </p:nvPr>
        </p:nvSpPr>
        <p:spPr>
          <a:xfrm>
            <a:off x="423863" y="1138238"/>
            <a:ext cx="11107737" cy="542925"/>
          </a:xfrm>
        </p:spPr>
        <p:txBody>
          <a:bodyPr/>
          <a:lstStyle/>
          <a:p>
            <a:r>
              <a:t>固定颜色选择函数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a:extLst>
              <a:ext uri="{FF2B5EF4-FFF2-40B4-BE49-F238E27FC236}">
                <a16:creationId xmlns:a16="http://schemas.microsoft.com/office/drawing/2014/main" id="{B72F24B3-5F27-4980-8B4E-5C07EBA1EE19}"/>
              </a:ext>
            </a:extLst>
          </p:cNvPr>
          <p:cNvSpPr>
            <a:spLocks noGrp="1"/>
          </p:cNvSpPr>
          <p:nvPr>
            <p:ph idx="1"/>
          </p:nvPr>
        </p:nvSpPr>
        <p:spPr>
          <a:xfrm>
            <a:off x="423863" y="1754188"/>
            <a:ext cx="11107737" cy="4338637"/>
          </a:xfrm>
        </p:spPr>
        <p:txBody>
          <a:bodyPr/>
          <a:lstStyle/>
          <a:p>
            <a:pPr marL="361950" indent="-361950"/>
            <a:r>
              <a:rPr lang="en-US" altLang="zh-CN"/>
              <a:t>par(mfrow = c(length(colors())%/%60 + 1, 1))  # </a:t>
            </a:r>
            <a:r>
              <a:rPr lang="zh-CN" altLang="en-US"/>
              <a:t>画布分割</a:t>
            </a:r>
          </a:p>
          <a:p>
            <a:pPr marL="361950" indent="-361950"/>
            <a:r>
              <a:rPr lang="en-US" altLang="zh-CN"/>
              <a:t>par(mar=c(0.1,0.1,0.1,0.1), xaxs = "i", yaxs = "i")</a:t>
            </a:r>
          </a:p>
          <a:p>
            <a:pPr marL="361950" indent="-361950"/>
            <a:r>
              <a:rPr lang="en-US" altLang="zh-CN"/>
              <a:t>for(i in 1:(length(colors())%/%60 + 1)){</a:t>
            </a:r>
          </a:p>
          <a:p>
            <a:pPr marL="361950" indent="-361950"/>
            <a:r>
              <a:rPr lang="en-US" altLang="zh-CN"/>
              <a:t>  barplot(rep(1,60), col=colors()[((i-1)*60+1):(i*60)], border = colors()[((i - 1)*60 + 1):(i*60)], axes=FALSE)</a:t>
            </a:r>
          </a:p>
          <a:p>
            <a:pPr marL="361950" indent="-361950"/>
            <a:r>
              <a:rPr lang="en-US" altLang="zh-CN"/>
              <a:t>  box()  # </a:t>
            </a:r>
            <a:r>
              <a:rPr lang="zh-CN" altLang="en-US"/>
              <a:t>加边框</a:t>
            </a:r>
          </a:p>
          <a:p>
            <a:pPr marL="361950" indent="-361950"/>
            <a:r>
              <a:rPr lang="en-US" altLang="zh-CN"/>
              <a:t>}</a:t>
            </a:r>
          </a:p>
          <a:p>
            <a:pPr marL="361950" indent="-361950"/>
            <a:endParaRPr lang="zh-CN" altLang="en-US"/>
          </a:p>
        </p:txBody>
      </p:sp>
      <p:sp>
        <p:nvSpPr>
          <p:cNvPr id="59395" name="标题 2">
            <a:extLst>
              <a:ext uri="{FF2B5EF4-FFF2-40B4-BE49-F238E27FC236}">
                <a16:creationId xmlns:a16="http://schemas.microsoft.com/office/drawing/2014/main" id="{90A46C4E-4155-493B-A0A6-BECCCB9B2DE7}"/>
              </a:ext>
            </a:extLst>
          </p:cNvPr>
          <p:cNvSpPr>
            <a:spLocks noGrp="1"/>
          </p:cNvSpPr>
          <p:nvPr>
            <p:ph type="title"/>
          </p:nvPr>
        </p:nvSpPr>
        <p:spPr>
          <a:xfrm>
            <a:off x="255588" y="358775"/>
            <a:ext cx="10972800" cy="528638"/>
          </a:xfrm>
        </p:spPr>
        <p:txBody>
          <a:bodyPr/>
          <a:lstStyle/>
          <a:p>
            <a:r>
              <a:rPr lang="zh-CN" altLang="en-US"/>
              <a:t>固定颜色选择函数</a:t>
            </a:r>
          </a:p>
        </p:txBody>
      </p:sp>
      <p:sp>
        <p:nvSpPr>
          <p:cNvPr id="59396" name="内容占位符 3">
            <a:extLst>
              <a:ext uri="{FF2B5EF4-FFF2-40B4-BE49-F238E27FC236}">
                <a16:creationId xmlns:a16="http://schemas.microsoft.com/office/drawing/2014/main" id="{B17BA79C-C9BE-4D39-9448-2BF99AD16298}"/>
              </a:ext>
            </a:extLst>
          </p:cNvPr>
          <p:cNvSpPr>
            <a:spLocks noGrp="1"/>
          </p:cNvSpPr>
          <p:nvPr>
            <p:ph idx="10"/>
          </p:nvPr>
        </p:nvSpPr>
        <p:spPr>
          <a:xfrm>
            <a:off x="423863" y="1138238"/>
            <a:ext cx="11107737" cy="427037"/>
          </a:xfrm>
        </p:spPr>
        <p:txBody>
          <a:bodyPr/>
          <a:lstStyle/>
          <a:p>
            <a:endParaRPr lang="en-US" altLang="zh-CN"/>
          </a:p>
          <a:p>
            <a:r>
              <a:t>打印</a:t>
            </a:r>
            <a:r>
              <a:rPr lang="en-US" altLang="zh-CN"/>
              <a:t>657</a:t>
            </a:r>
            <a:r>
              <a:t>种颜色</a:t>
            </a:r>
          </a:p>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9BA3895B-0CC0-4C7B-995C-A1E78A54A376}"/>
              </a:ext>
            </a:extLst>
          </p:cNvPr>
          <p:cNvGraphicFramePr>
            <a:graphicFrameLocks noGrp="1"/>
          </p:cNvGraphicFramePr>
          <p:nvPr>
            <p:ph idx="1"/>
          </p:nvPr>
        </p:nvGraphicFramePr>
        <p:xfrm>
          <a:off x="1627188" y="1304925"/>
          <a:ext cx="8497887" cy="4060825"/>
        </p:xfrm>
        <a:graphic>
          <a:graphicData uri="http://schemas.openxmlformats.org/drawingml/2006/table">
            <a:tbl>
              <a:tblPr>
                <a:tableStyleId>{5C22544A-7EE6-4342-B048-85BDC9FD1C3A}</a:tableStyleId>
              </a:tblPr>
              <a:tblGrid>
                <a:gridCol w="2254259">
                  <a:extLst>
                    <a:ext uri="{9D8B030D-6E8A-4147-A177-3AD203B41FA5}">
                      <a16:colId xmlns:a16="http://schemas.microsoft.com/office/drawing/2014/main" val="20000"/>
                    </a:ext>
                  </a:extLst>
                </a:gridCol>
                <a:gridCol w="3136812">
                  <a:extLst>
                    <a:ext uri="{9D8B030D-6E8A-4147-A177-3AD203B41FA5}">
                      <a16:colId xmlns:a16="http://schemas.microsoft.com/office/drawing/2014/main" val="20001"/>
                    </a:ext>
                  </a:extLst>
                </a:gridCol>
                <a:gridCol w="3106816">
                  <a:extLst>
                    <a:ext uri="{9D8B030D-6E8A-4147-A177-3AD203B41FA5}">
                      <a16:colId xmlns:a16="http://schemas.microsoft.com/office/drawing/2014/main" val="20002"/>
                    </a:ext>
                  </a:extLst>
                </a:gridCol>
              </a:tblGrid>
              <a:tr h="676804">
                <a:tc>
                  <a:txBody>
                    <a:bodyPr/>
                    <a:lstStyle/>
                    <a:p>
                      <a:pPr indent="127000" algn="ctr">
                        <a:lnSpc>
                          <a:spcPct val="150000"/>
                        </a:lnSpc>
                        <a:spcAft>
                          <a:spcPts val="0"/>
                        </a:spcAft>
                      </a:pPr>
                      <a:r>
                        <a:rPr lang="en-US" sz="1800" kern="100" dirty="0" err="1">
                          <a:effectLst/>
                        </a:rPr>
                        <a:t>qqplot</a:t>
                      </a:r>
                      <a:endParaRPr lang="zh-CN" sz="1800" kern="100" dirty="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en-US" sz="1800" kern="100" dirty="0">
                          <a:effectLst/>
                        </a:rPr>
                        <a:t>QQ</a:t>
                      </a:r>
                      <a:r>
                        <a:rPr lang="zh-CN" sz="1800" kern="100" dirty="0">
                          <a:effectLst/>
                        </a:rPr>
                        <a:t>图</a:t>
                      </a:r>
                      <a:endParaRPr lang="zh-CN" sz="1800" kern="100" dirty="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a:effectLst/>
                        </a:rPr>
                        <a:t>假设检验</a:t>
                      </a:r>
                      <a:endParaRPr lang="zh-CN" sz="1800" kern="100">
                        <a:effectLst/>
                        <a:latin typeface="Times New Roman"/>
                        <a:ea typeface="宋体"/>
                        <a:cs typeface="Times New Roman"/>
                      </a:endParaRPr>
                    </a:p>
                  </a:txBody>
                  <a:tcPr marL="68575" marR="68575" marT="0" marB="0" anchor="ctr"/>
                </a:tc>
                <a:extLst>
                  <a:ext uri="{0D108BD9-81ED-4DB2-BD59-A6C34878D82A}">
                    <a16:rowId xmlns:a16="http://schemas.microsoft.com/office/drawing/2014/main" val="10000"/>
                  </a:ext>
                </a:extLst>
              </a:tr>
              <a:tr h="676804">
                <a:tc>
                  <a:txBody>
                    <a:bodyPr/>
                    <a:lstStyle/>
                    <a:p>
                      <a:pPr indent="127000" algn="ctr">
                        <a:lnSpc>
                          <a:spcPct val="150000"/>
                        </a:lnSpc>
                        <a:spcAft>
                          <a:spcPts val="0"/>
                        </a:spcAft>
                      </a:pPr>
                      <a:r>
                        <a:rPr lang="en-US" sz="1800" kern="100">
                          <a:effectLst/>
                        </a:rPr>
                        <a:t>mosaicplot</a:t>
                      </a:r>
                      <a:endParaRPr lang="zh-CN" sz="1800" kern="10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dirty="0">
                          <a:effectLst/>
                        </a:rPr>
                        <a:t>马赛克图</a:t>
                      </a:r>
                      <a:endParaRPr lang="zh-CN" sz="1800" kern="100" dirty="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a:effectLst/>
                        </a:rPr>
                        <a:t>假设检验</a:t>
                      </a:r>
                      <a:endParaRPr lang="zh-CN" sz="1800" kern="100">
                        <a:effectLst/>
                        <a:latin typeface="Times New Roman"/>
                        <a:ea typeface="宋体"/>
                        <a:cs typeface="Times New Roman"/>
                      </a:endParaRPr>
                    </a:p>
                  </a:txBody>
                  <a:tcPr marL="68575" marR="68575" marT="0" marB="0" anchor="ctr"/>
                </a:tc>
                <a:extLst>
                  <a:ext uri="{0D108BD9-81ED-4DB2-BD59-A6C34878D82A}">
                    <a16:rowId xmlns:a16="http://schemas.microsoft.com/office/drawing/2014/main" val="10001"/>
                  </a:ext>
                </a:extLst>
              </a:tr>
              <a:tr h="676804">
                <a:tc>
                  <a:txBody>
                    <a:bodyPr/>
                    <a:lstStyle/>
                    <a:p>
                      <a:pPr indent="127000" algn="ctr">
                        <a:lnSpc>
                          <a:spcPct val="150000"/>
                        </a:lnSpc>
                        <a:spcAft>
                          <a:spcPts val="0"/>
                        </a:spcAft>
                      </a:pPr>
                      <a:r>
                        <a:rPr lang="en-US" sz="1800" kern="100" dirty="0">
                          <a:effectLst/>
                        </a:rPr>
                        <a:t>stars</a:t>
                      </a:r>
                      <a:endParaRPr lang="zh-CN" sz="1800" kern="100" dirty="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dirty="0">
                          <a:effectLst/>
                        </a:rPr>
                        <a:t>星状图</a:t>
                      </a:r>
                      <a:endParaRPr lang="zh-CN" sz="1800" kern="100" dirty="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a:effectLst/>
                        </a:rPr>
                        <a:t>突出特征</a:t>
                      </a:r>
                      <a:endParaRPr lang="zh-CN" sz="1800" kern="100">
                        <a:effectLst/>
                        <a:latin typeface="Times New Roman"/>
                        <a:ea typeface="宋体"/>
                        <a:cs typeface="Times New Roman"/>
                      </a:endParaRPr>
                    </a:p>
                  </a:txBody>
                  <a:tcPr marL="68575" marR="68575" marT="0" marB="0" anchor="ctr"/>
                </a:tc>
                <a:extLst>
                  <a:ext uri="{0D108BD9-81ED-4DB2-BD59-A6C34878D82A}">
                    <a16:rowId xmlns:a16="http://schemas.microsoft.com/office/drawing/2014/main" val="10002"/>
                  </a:ext>
                </a:extLst>
              </a:tr>
              <a:tr h="676804">
                <a:tc>
                  <a:txBody>
                    <a:bodyPr/>
                    <a:lstStyle/>
                    <a:p>
                      <a:pPr indent="127000" algn="ctr">
                        <a:lnSpc>
                          <a:spcPct val="150000"/>
                        </a:lnSpc>
                        <a:spcAft>
                          <a:spcPts val="0"/>
                        </a:spcAft>
                      </a:pPr>
                      <a:r>
                        <a:rPr lang="en-US" sz="1800" kern="100">
                          <a:effectLst/>
                        </a:rPr>
                        <a:t>sunflowerplot</a:t>
                      </a:r>
                      <a:endParaRPr lang="zh-CN" sz="1800" kern="10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dirty="0">
                          <a:effectLst/>
                        </a:rPr>
                        <a:t>向日葵散点图</a:t>
                      </a:r>
                      <a:endParaRPr lang="zh-CN" sz="1800" kern="100" dirty="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dirty="0">
                          <a:effectLst/>
                        </a:rPr>
                        <a:t>突出特征</a:t>
                      </a:r>
                      <a:endParaRPr lang="zh-CN" sz="1800" kern="100" dirty="0">
                        <a:effectLst/>
                        <a:latin typeface="Times New Roman"/>
                        <a:ea typeface="宋体"/>
                        <a:cs typeface="Times New Roman"/>
                      </a:endParaRPr>
                    </a:p>
                  </a:txBody>
                  <a:tcPr marL="68575" marR="68575" marT="0" marB="0" anchor="ctr"/>
                </a:tc>
                <a:extLst>
                  <a:ext uri="{0D108BD9-81ED-4DB2-BD59-A6C34878D82A}">
                    <a16:rowId xmlns:a16="http://schemas.microsoft.com/office/drawing/2014/main" val="10003"/>
                  </a:ext>
                </a:extLst>
              </a:tr>
              <a:tr h="676804">
                <a:tc>
                  <a:txBody>
                    <a:bodyPr/>
                    <a:lstStyle/>
                    <a:p>
                      <a:pPr indent="127000" algn="ctr">
                        <a:lnSpc>
                          <a:spcPct val="150000"/>
                        </a:lnSpc>
                        <a:spcAft>
                          <a:spcPts val="0"/>
                        </a:spcAft>
                      </a:pPr>
                      <a:r>
                        <a:rPr lang="en-US" sz="1800" kern="100">
                          <a:effectLst/>
                        </a:rPr>
                        <a:t>contour</a:t>
                      </a:r>
                      <a:endParaRPr lang="zh-CN" sz="1800" kern="10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a:effectLst/>
                        </a:rPr>
                        <a:t>等高图</a:t>
                      </a:r>
                      <a:endParaRPr lang="zh-CN" sz="1800" kern="10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dirty="0">
                          <a:effectLst/>
                        </a:rPr>
                        <a:t>聚类</a:t>
                      </a:r>
                      <a:endParaRPr lang="zh-CN" sz="1800" kern="100" dirty="0">
                        <a:effectLst/>
                        <a:latin typeface="Times New Roman"/>
                        <a:ea typeface="宋体"/>
                        <a:cs typeface="Times New Roman"/>
                      </a:endParaRPr>
                    </a:p>
                  </a:txBody>
                  <a:tcPr marL="68575" marR="68575" marT="0" marB="0" anchor="ctr"/>
                </a:tc>
                <a:extLst>
                  <a:ext uri="{0D108BD9-81ED-4DB2-BD59-A6C34878D82A}">
                    <a16:rowId xmlns:a16="http://schemas.microsoft.com/office/drawing/2014/main" val="10004"/>
                  </a:ext>
                </a:extLst>
              </a:tr>
              <a:tr h="676804">
                <a:tc>
                  <a:txBody>
                    <a:bodyPr/>
                    <a:lstStyle/>
                    <a:p>
                      <a:pPr indent="127000" algn="ctr">
                        <a:lnSpc>
                          <a:spcPct val="150000"/>
                        </a:lnSpc>
                        <a:spcAft>
                          <a:spcPts val="0"/>
                        </a:spcAft>
                      </a:pPr>
                      <a:r>
                        <a:rPr lang="en-US" sz="1800" kern="100">
                          <a:effectLst/>
                        </a:rPr>
                        <a:t>heatmap</a:t>
                      </a:r>
                      <a:endParaRPr lang="zh-CN" sz="1800" kern="10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a:effectLst/>
                        </a:rPr>
                        <a:t>热图</a:t>
                      </a:r>
                      <a:endParaRPr lang="zh-CN" sz="1800" kern="100">
                        <a:effectLst/>
                        <a:latin typeface="Times New Roman"/>
                        <a:ea typeface="宋体"/>
                        <a:cs typeface="Times New Roman"/>
                      </a:endParaRPr>
                    </a:p>
                  </a:txBody>
                  <a:tcPr marL="68575" marR="68575" marT="0" marB="0" anchor="ctr"/>
                </a:tc>
                <a:tc>
                  <a:txBody>
                    <a:bodyPr/>
                    <a:lstStyle/>
                    <a:p>
                      <a:pPr indent="127000" algn="just">
                        <a:lnSpc>
                          <a:spcPct val="150000"/>
                        </a:lnSpc>
                        <a:spcAft>
                          <a:spcPts val="0"/>
                        </a:spcAft>
                      </a:pPr>
                      <a:r>
                        <a:rPr lang="zh-CN" sz="1800" kern="100" dirty="0">
                          <a:effectLst/>
                        </a:rPr>
                        <a:t>聚类</a:t>
                      </a:r>
                      <a:endParaRPr lang="zh-CN" sz="1800" kern="100" dirty="0">
                        <a:effectLst/>
                        <a:latin typeface="Times New Roman"/>
                        <a:ea typeface="宋体"/>
                        <a:cs typeface="Times New Roman"/>
                      </a:endParaRPr>
                    </a:p>
                  </a:txBody>
                  <a:tcPr marL="68575" marR="68575" marT="0" marB="0" anchor="ctr"/>
                </a:tc>
                <a:extLst>
                  <a:ext uri="{0D108BD9-81ED-4DB2-BD59-A6C34878D82A}">
                    <a16:rowId xmlns:a16="http://schemas.microsoft.com/office/drawing/2014/main" val="10005"/>
                  </a:ext>
                </a:extLst>
              </a:tr>
            </a:tbl>
          </a:graphicData>
        </a:graphic>
      </p:graphicFrame>
      <p:sp>
        <p:nvSpPr>
          <p:cNvPr id="14368" name="标题 2">
            <a:extLst>
              <a:ext uri="{FF2B5EF4-FFF2-40B4-BE49-F238E27FC236}">
                <a16:creationId xmlns:a16="http://schemas.microsoft.com/office/drawing/2014/main" id="{0DE038C3-F0CD-483A-A070-C263623AF8B7}"/>
              </a:ext>
            </a:extLst>
          </p:cNvPr>
          <p:cNvSpPr>
            <a:spLocks noGrp="1"/>
          </p:cNvSpPr>
          <p:nvPr>
            <p:ph type="title"/>
          </p:nvPr>
        </p:nvSpPr>
        <p:spPr>
          <a:xfrm>
            <a:off x="255588" y="358775"/>
            <a:ext cx="10972800" cy="528638"/>
          </a:xfrm>
        </p:spPr>
        <p:txBody>
          <a:bodyPr/>
          <a:lstStyle/>
          <a:p>
            <a:r>
              <a:rPr lang="zh-CN" altLang="en-US"/>
              <a:t>常见的函数</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2">
            <a:extLst>
              <a:ext uri="{FF2B5EF4-FFF2-40B4-BE49-F238E27FC236}">
                <a16:creationId xmlns:a16="http://schemas.microsoft.com/office/drawing/2014/main" id="{EC2675DA-0A25-4A8F-AEFE-97F953BD6D74}"/>
              </a:ext>
            </a:extLst>
          </p:cNvPr>
          <p:cNvSpPr>
            <a:spLocks noGrp="1"/>
          </p:cNvSpPr>
          <p:nvPr>
            <p:ph type="title"/>
          </p:nvPr>
        </p:nvSpPr>
        <p:spPr>
          <a:xfrm>
            <a:off x="255588" y="358775"/>
            <a:ext cx="10972800" cy="528638"/>
          </a:xfrm>
        </p:spPr>
        <p:txBody>
          <a:bodyPr/>
          <a:lstStyle/>
          <a:p>
            <a:r>
              <a:rPr lang="zh-CN" altLang="en-US"/>
              <a:t>固定颜色选择函数</a:t>
            </a:r>
          </a:p>
        </p:txBody>
      </p:sp>
      <p:sp>
        <p:nvSpPr>
          <p:cNvPr id="60419" name="内容占位符 3">
            <a:extLst>
              <a:ext uri="{FF2B5EF4-FFF2-40B4-BE49-F238E27FC236}">
                <a16:creationId xmlns:a16="http://schemas.microsoft.com/office/drawing/2014/main" id="{1A3D9514-630F-47E2-975E-875B8C0C7125}"/>
              </a:ext>
            </a:extLst>
          </p:cNvPr>
          <p:cNvSpPr>
            <a:spLocks noGrp="1"/>
          </p:cNvSpPr>
          <p:nvPr>
            <p:ph idx="10"/>
          </p:nvPr>
        </p:nvSpPr>
        <p:spPr>
          <a:xfrm>
            <a:off x="423863" y="1138238"/>
            <a:ext cx="11107737" cy="427037"/>
          </a:xfrm>
        </p:spPr>
        <p:txBody>
          <a:bodyPr/>
          <a:lstStyle/>
          <a:p>
            <a:r>
              <a:t>打印</a:t>
            </a:r>
            <a:r>
              <a:rPr lang="en-US" altLang="zh-CN"/>
              <a:t>657</a:t>
            </a:r>
            <a:r>
              <a:t>种颜色</a:t>
            </a:r>
          </a:p>
        </p:txBody>
      </p:sp>
      <p:pic>
        <p:nvPicPr>
          <p:cNvPr id="60420" name="内容占位符 4">
            <a:extLst>
              <a:ext uri="{FF2B5EF4-FFF2-40B4-BE49-F238E27FC236}">
                <a16:creationId xmlns:a16="http://schemas.microsoft.com/office/drawing/2014/main" id="{F3A35F8F-D27D-4C28-AB35-DA3A7D4EF42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420938" y="1741488"/>
            <a:ext cx="6332537" cy="4370387"/>
          </a:xfrm>
          <a:ln w="3175">
            <a:solidFill>
              <a:schemeClr val="tx1"/>
            </a:solid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a:extLst>
              <a:ext uri="{FF2B5EF4-FFF2-40B4-BE49-F238E27FC236}">
                <a16:creationId xmlns:a16="http://schemas.microsoft.com/office/drawing/2014/main" id="{4D7119E9-FF56-47EE-8DA9-D0584346AD60}"/>
              </a:ext>
            </a:extLst>
          </p:cNvPr>
          <p:cNvSpPr>
            <a:spLocks noGrp="1"/>
          </p:cNvSpPr>
          <p:nvPr>
            <p:ph idx="1"/>
          </p:nvPr>
        </p:nvSpPr>
        <p:spPr>
          <a:xfrm>
            <a:off x="423863" y="1754188"/>
            <a:ext cx="11107737" cy="4338637"/>
          </a:xfrm>
        </p:spPr>
        <p:txBody>
          <a:bodyPr/>
          <a:lstStyle/>
          <a:p>
            <a:pPr marL="361950" indent="-361950"/>
            <a:r>
              <a:rPr lang="en-US" altLang="zh-CN"/>
              <a:t>&gt; palette()            #</a:t>
            </a:r>
            <a:r>
              <a:rPr lang="zh-CN" altLang="en-US"/>
              <a:t>返回当前的调色板设置，此时为默认值</a:t>
            </a:r>
          </a:p>
          <a:p>
            <a:pPr marL="361950" indent="-361950"/>
            <a:r>
              <a:rPr lang="en-US" altLang="zh-CN"/>
              <a:t>[1] "black"   "red"   "green3"   "blue"   "cyan"   "magenta"   "yellow"   "gray"</a:t>
            </a:r>
          </a:p>
          <a:p>
            <a:pPr marL="361950" indent="-361950"/>
            <a:r>
              <a:rPr lang="en-US" altLang="zh-CN"/>
              <a:t>&gt; palette(colors()[1:10])    #</a:t>
            </a:r>
            <a:r>
              <a:rPr lang="zh-CN" altLang="en-US"/>
              <a:t>重新设置调色板为</a:t>
            </a:r>
            <a:r>
              <a:rPr lang="en-US" altLang="zh-CN"/>
              <a:t>colors</a:t>
            </a:r>
            <a:r>
              <a:rPr lang="zh-CN" altLang="en-US"/>
              <a:t>的前</a:t>
            </a:r>
            <a:r>
              <a:rPr lang="en-US" altLang="zh-CN"/>
              <a:t>10</a:t>
            </a:r>
            <a:r>
              <a:rPr lang="zh-CN" altLang="en-US"/>
              <a:t>种颜色</a:t>
            </a:r>
          </a:p>
          <a:p>
            <a:pPr marL="361950" indent="-361950"/>
            <a:r>
              <a:rPr lang="en-US" altLang="zh-CN"/>
              <a:t>&gt; palette()               #</a:t>
            </a:r>
            <a:r>
              <a:rPr lang="zh-CN" altLang="en-US"/>
              <a:t>返回当前的调色板设置，此时为</a:t>
            </a:r>
            <a:r>
              <a:rPr lang="en-US" altLang="zh-CN"/>
              <a:t>colors()</a:t>
            </a:r>
            <a:r>
              <a:rPr lang="zh-CN" altLang="en-US"/>
              <a:t>的前</a:t>
            </a:r>
            <a:r>
              <a:rPr lang="en-US" altLang="zh-CN"/>
              <a:t>10</a:t>
            </a:r>
            <a:r>
              <a:rPr lang="zh-CN" altLang="en-US"/>
              <a:t>种颜色</a:t>
            </a:r>
          </a:p>
          <a:p>
            <a:pPr marL="361950" indent="-361950"/>
            <a:r>
              <a:rPr lang="zh-CN" altLang="en-US"/>
              <a:t> </a:t>
            </a:r>
            <a:r>
              <a:rPr lang="en-US" altLang="zh-CN"/>
              <a:t>[1] "white"   "aliceblue"   "antiquewhite"   "antiquewhite1"   "antiquewhite2"   "antiquewhite3"</a:t>
            </a:r>
          </a:p>
          <a:p>
            <a:pPr marL="361950" indent="-361950"/>
            <a:r>
              <a:rPr lang="en-US" altLang="zh-CN"/>
              <a:t> [7] "antiquewhite4"   "aquamarine"   "aquamarine"   "aquamarine2"</a:t>
            </a:r>
          </a:p>
          <a:p>
            <a:pPr marL="361950" indent="-361950"/>
            <a:r>
              <a:rPr lang="en-US" altLang="zh-CN"/>
              <a:t>&gt; palette('default')      #</a:t>
            </a:r>
            <a:r>
              <a:rPr lang="zh-CN" altLang="en-US"/>
              <a:t>恢复默认的调色板设置</a:t>
            </a:r>
          </a:p>
          <a:p>
            <a:pPr marL="361950" indent="-361950"/>
            <a:endParaRPr lang="zh-CN" altLang="en-US"/>
          </a:p>
        </p:txBody>
      </p:sp>
      <p:sp>
        <p:nvSpPr>
          <p:cNvPr id="61443" name="标题 2">
            <a:extLst>
              <a:ext uri="{FF2B5EF4-FFF2-40B4-BE49-F238E27FC236}">
                <a16:creationId xmlns:a16="http://schemas.microsoft.com/office/drawing/2014/main" id="{7617EAD3-5E51-445D-8CA9-D1DCD351DF28}"/>
              </a:ext>
            </a:extLst>
          </p:cNvPr>
          <p:cNvSpPr>
            <a:spLocks noGrp="1"/>
          </p:cNvSpPr>
          <p:nvPr>
            <p:ph type="title"/>
          </p:nvPr>
        </p:nvSpPr>
        <p:spPr>
          <a:xfrm>
            <a:off x="255588" y="358775"/>
            <a:ext cx="10972800" cy="528638"/>
          </a:xfrm>
        </p:spPr>
        <p:txBody>
          <a:bodyPr/>
          <a:lstStyle/>
          <a:p>
            <a:r>
              <a:rPr lang="zh-CN" altLang="en-US"/>
              <a:t>固定颜色选择函数</a:t>
            </a:r>
          </a:p>
        </p:txBody>
      </p:sp>
      <p:sp>
        <p:nvSpPr>
          <p:cNvPr id="61444" name="内容占位符 3">
            <a:extLst>
              <a:ext uri="{FF2B5EF4-FFF2-40B4-BE49-F238E27FC236}">
                <a16:creationId xmlns:a16="http://schemas.microsoft.com/office/drawing/2014/main" id="{705E7250-C707-48F6-9FE1-28DC6A1AF81E}"/>
              </a:ext>
            </a:extLst>
          </p:cNvPr>
          <p:cNvSpPr>
            <a:spLocks noGrp="1"/>
          </p:cNvSpPr>
          <p:nvPr>
            <p:ph idx="10"/>
          </p:nvPr>
        </p:nvSpPr>
        <p:spPr>
          <a:xfrm>
            <a:off x="423863" y="1138238"/>
            <a:ext cx="11107737" cy="427037"/>
          </a:xfrm>
        </p:spPr>
        <p:txBody>
          <a:bodyPr/>
          <a:lstStyle/>
          <a:p>
            <a:endParaRPr lang="en-US" altLang="zh-CN"/>
          </a:p>
          <a:p>
            <a:r>
              <a:t>通过</a:t>
            </a:r>
            <a:r>
              <a:rPr lang="en-US" altLang="zh-CN"/>
              <a:t>palette</a:t>
            </a:r>
            <a:r>
              <a:t>函数固定调色板，只要设定好了调色板，它的取值就不会再改变（直到下一次重新设定调色板）。</a:t>
            </a:r>
          </a:p>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a:extLst>
              <a:ext uri="{FF2B5EF4-FFF2-40B4-BE49-F238E27FC236}">
                <a16:creationId xmlns:a16="http://schemas.microsoft.com/office/drawing/2014/main" id="{331EFE37-BC88-4B1C-8955-61CADEDA8B92}"/>
              </a:ext>
            </a:extLst>
          </p:cNvPr>
          <p:cNvSpPr>
            <a:spLocks noGrp="1"/>
          </p:cNvSpPr>
          <p:nvPr>
            <p:ph idx="1"/>
          </p:nvPr>
        </p:nvSpPr>
        <p:spPr>
          <a:xfrm>
            <a:off x="423863" y="1754188"/>
            <a:ext cx="11107737" cy="4370387"/>
          </a:xfrm>
        </p:spPr>
        <p:txBody>
          <a:bodyPr/>
          <a:lstStyle/>
          <a:p>
            <a:pPr marL="361950" indent="-361950"/>
            <a:r>
              <a:rPr lang="zh-CN" altLang="en-US"/>
              <a:t>调色板的好处在于设置绘图函数的</a:t>
            </a:r>
            <a:r>
              <a:rPr lang="en-US" altLang="zh-CN"/>
              <a:t>col</a:t>
            </a:r>
            <a:r>
              <a:rPr lang="zh-CN" altLang="en-US"/>
              <a:t>参数时，可以直接用一个整数来表示颜色，这个整数对应的颜色就是调色板中相应位置的颜色。若整数值超过了调色板颜色向量的长度，那么</a:t>
            </a:r>
            <a:r>
              <a:rPr lang="en-US" altLang="zh-CN"/>
              <a:t>R</a:t>
            </a:r>
            <a:r>
              <a:rPr lang="zh-CN" altLang="en-US"/>
              <a:t>会自动取该整数除以调色板颜色向量长度的余数。即在绘图函数中，</a:t>
            </a:r>
            <a:r>
              <a:rPr lang="en-US" altLang="zh-CN"/>
              <a:t>col=i</a:t>
            </a:r>
            <a:r>
              <a:rPr lang="zh-CN" altLang="en-US"/>
              <a:t>等价于</a:t>
            </a:r>
            <a:r>
              <a:rPr lang="en-US" altLang="zh-CN"/>
              <a:t>col=palette()[i]</a:t>
            </a:r>
            <a:r>
              <a:rPr lang="zh-CN" altLang="en-US"/>
              <a:t>。</a:t>
            </a:r>
          </a:p>
        </p:txBody>
      </p:sp>
      <p:sp>
        <p:nvSpPr>
          <p:cNvPr id="62467" name="标题 2">
            <a:extLst>
              <a:ext uri="{FF2B5EF4-FFF2-40B4-BE49-F238E27FC236}">
                <a16:creationId xmlns:a16="http://schemas.microsoft.com/office/drawing/2014/main" id="{FAE50E83-2B78-4639-A851-9111C894C7A6}"/>
              </a:ext>
            </a:extLst>
          </p:cNvPr>
          <p:cNvSpPr>
            <a:spLocks noGrp="1"/>
          </p:cNvSpPr>
          <p:nvPr>
            <p:ph type="title"/>
          </p:nvPr>
        </p:nvSpPr>
        <p:spPr>
          <a:xfrm>
            <a:off x="255588" y="358775"/>
            <a:ext cx="10972800" cy="528638"/>
          </a:xfrm>
        </p:spPr>
        <p:txBody>
          <a:bodyPr/>
          <a:lstStyle/>
          <a:p>
            <a:r>
              <a:rPr lang="zh-CN" altLang="en-US"/>
              <a:t>固定颜色选择函数</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a:extLst>
              <a:ext uri="{FF2B5EF4-FFF2-40B4-BE49-F238E27FC236}">
                <a16:creationId xmlns:a16="http://schemas.microsoft.com/office/drawing/2014/main" id="{272D839D-167B-4847-9CDC-B06B9CF706C4}"/>
              </a:ext>
            </a:extLst>
          </p:cNvPr>
          <p:cNvSpPr>
            <a:spLocks noGrp="1"/>
          </p:cNvSpPr>
          <p:nvPr>
            <p:ph idx="1"/>
          </p:nvPr>
        </p:nvSpPr>
        <p:spPr>
          <a:xfrm>
            <a:off x="423863" y="1754188"/>
            <a:ext cx="11107737" cy="4338637"/>
          </a:xfrm>
        </p:spPr>
        <p:txBody>
          <a:bodyPr/>
          <a:lstStyle/>
          <a:p>
            <a:pPr marL="361950" indent="-361950"/>
            <a:r>
              <a:rPr lang="en-US" altLang="zh-CN"/>
              <a:t>&gt; plot(iris$Sepal.Length, iris$Sepal.Width, col = iris$Species)  # Species</a:t>
            </a:r>
            <a:r>
              <a:rPr lang="zh-CN" altLang="en-US"/>
              <a:t>为因子型数据</a:t>
            </a:r>
            <a:r>
              <a:rPr lang="en-US" altLang="zh-CN"/>
              <a:t>,setosa versicolor virginica</a:t>
            </a:r>
            <a:r>
              <a:rPr lang="zh-CN" altLang="en-US"/>
              <a:t>分别对应数字</a:t>
            </a:r>
            <a:r>
              <a:rPr lang="en-US" altLang="zh-CN"/>
              <a:t>1</a:t>
            </a:r>
            <a:r>
              <a:rPr lang="zh-CN" altLang="en-US"/>
              <a:t>，</a:t>
            </a:r>
            <a:r>
              <a:rPr lang="en-US" altLang="zh-CN"/>
              <a:t>2</a:t>
            </a:r>
            <a:r>
              <a:rPr lang="zh-CN" altLang="en-US"/>
              <a:t>，</a:t>
            </a:r>
            <a:r>
              <a:rPr lang="en-US" altLang="zh-CN"/>
              <a:t>3</a:t>
            </a:r>
            <a:r>
              <a:rPr lang="zh-CN" altLang="en-US"/>
              <a:t>，即等价于</a:t>
            </a:r>
            <a:r>
              <a:rPr lang="en-US" altLang="zh-CN"/>
              <a:t>col = rep(1:3, each = 50)</a:t>
            </a:r>
          </a:p>
          <a:p>
            <a:pPr marL="361950" indent="-361950"/>
            <a:endParaRPr lang="zh-CN" altLang="en-US"/>
          </a:p>
        </p:txBody>
      </p:sp>
      <p:sp>
        <p:nvSpPr>
          <p:cNvPr id="63491" name="标题 2">
            <a:extLst>
              <a:ext uri="{FF2B5EF4-FFF2-40B4-BE49-F238E27FC236}">
                <a16:creationId xmlns:a16="http://schemas.microsoft.com/office/drawing/2014/main" id="{1A68AA8A-9022-4A19-AC15-4CEA9CA667D0}"/>
              </a:ext>
            </a:extLst>
          </p:cNvPr>
          <p:cNvSpPr>
            <a:spLocks noGrp="1"/>
          </p:cNvSpPr>
          <p:nvPr>
            <p:ph type="title"/>
          </p:nvPr>
        </p:nvSpPr>
        <p:spPr>
          <a:xfrm>
            <a:off x="255588" y="358775"/>
            <a:ext cx="10972800" cy="528638"/>
          </a:xfrm>
        </p:spPr>
        <p:txBody>
          <a:bodyPr/>
          <a:lstStyle/>
          <a:p>
            <a:r>
              <a:rPr lang="zh-CN" altLang="en-US"/>
              <a:t>固定颜色选择函数</a:t>
            </a:r>
          </a:p>
        </p:txBody>
      </p:sp>
      <p:sp>
        <p:nvSpPr>
          <p:cNvPr id="63492" name="内容占位符 3">
            <a:extLst>
              <a:ext uri="{FF2B5EF4-FFF2-40B4-BE49-F238E27FC236}">
                <a16:creationId xmlns:a16="http://schemas.microsoft.com/office/drawing/2014/main" id="{D6DBC6E5-B31E-4AAA-8E7D-F23495A6D25A}"/>
              </a:ext>
            </a:extLst>
          </p:cNvPr>
          <p:cNvSpPr>
            <a:spLocks noGrp="1"/>
          </p:cNvSpPr>
          <p:nvPr>
            <p:ph idx="10"/>
          </p:nvPr>
        </p:nvSpPr>
        <p:spPr>
          <a:xfrm>
            <a:off x="423863" y="1138238"/>
            <a:ext cx="11107737" cy="427037"/>
          </a:xfrm>
        </p:spPr>
        <p:txBody>
          <a:bodyPr/>
          <a:lstStyle/>
          <a:p>
            <a:r>
              <a:t>以</a:t>
            </a:r>
            <a:r>
              <a:rPr lang="en-US" altLang="zh-CN"/>
              <a:t>iris</a:t>
            </a:r>
            <a:r>
              <a:t>数据集为例，使用</a:t>
            </a:r>
            <a:r>
              <a:rPr lang="en-US" altLang="zh-CN"/>
              <a:t>plot</a:t>
            </a:r>
            <a:r>
              <a:t>函数绘制</a:t>
            </a:r>
            <a:r>
              <a:rPr lang="en-US" altLang="zh-CN"/>
              <a:t>Sepal.Length</a:t>
            </a:r>
            <a:r>
              <a:t>与</a:t>
            </a:r>
            <a:r>
              <a:rPr lang="en-US" altLang="zh-CN"/>
              <a:t>Sepal.Width</a:t>
            </a:r>
            <a:r>
              <a:t>的散点图时，可以在不同</a:t>
            </a:r>
            <a:r>
              <a:rPr lang="en-US" altLang="zh-CN"/>
              <a:t>Species</a:t>
            </a:r>
            <a:r>
              <a:t>使用不同的颜色绘制散点，以便区分种类。</a:t>
            </a:r>
          </a:p>
        </p:txBody>
      </p:sp>
      <p:pic>
        <p:nvPicPr>
          <p:cNvPr id="63493" name="图片 5">
            <a:extLst>
              <a:ext uri="{FF2B5EF4-FFF2-40B4-BE49-F238E27FC236}">
                <a16:creationId xmlns:a16="http://schemas.microsoft.com/office/drawing/2014/main" id="{0C81C593-3346-434C-8670-E8CAD5FEC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400" y="2878138"/>
            <a:ext cx="5657850" cy="34305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a:extLst>
              <a:ext uri="{FF2B5EF4-FFF2-40B4-BE49-F238E27FC236}">
                <a16:creationId xmlns:a16="http://schemas.microsoft.com/office/drawing/2014/main" id="{85E2BB0B-68A0-4324-91FA-12B3A7180B2C}"/>
              </a:ext>
            </a:extLst>
          </p:cNvPr>
          <p:cNvSpPr>
            <a:spLocks noGrp="1"/>
          </p:cNvSpPr>
          <p:nvPr>
            <p:ph idx="1"/>
          </p:nvPr>
        </p:nvSpPr>
        <p:spPr>
          <a:xfrm>
            <a:off x="423863" y="1754188"/>
            <a:ext cx="11107737" cy="4370387"/>
          </a:xfrm>
        </p:spPr>
        <p:txBody>
          <a:bodyPr/>
          <a:lstStyle/>
          <a:p>
            <a:pPr marL="361950" indent="-361950"/>
            <a:r>
              <a:rPr lang="zh-CN" altLang="en-US"/>
              <a:t>除了固定颜色选择函数外，</a:t>
            </a:r>
            <a:r>
              <a:rPr lang="en-US" altLang="zh-CN"/>
              <a:t>R</a:t>
            </a:r>
            <a:r>
              <a:rPr lang="zh-CN" altLang="en-US"/>
              <a:t>还提供了一系列渐变颜色生成函数，这些函数用来控制颜色值逐步变化。其中，主要的渐变色生成函数如表 。</a:t>
            </a:r>
            <a:endParaRPr lang="en-US" altLang="zh-CN"/>
          </a:p>
          <a:p>
            <a:pPr marL="361950" indent="-361950"/>
            <a:endParaRPr lang="zh-CN" altLang="en-US"/>
          </a:p>
        </p:txBody>
      </p:sp>
      <p:sp>
        <p:nvSpPr>
          <p:cNvPr id="64515" name="标题 2">
            <a:extLst>
              <a:ext uri="{FF2B5EF4-FFF2-40B4-BE49-F238E27FC236}">
                <a16:creationId xmlns:a16="http://schemas.microsoft.com/office/drawing/2014/main" id="{BD1297A0-610A-45BC-AFFD-B209C805A38F}"/>
              </a:ext>
            </a:extLst>
          </p:cNvPr>
          <p:cNvSpPr>
            <a:spLocks noGrp="1"/>
          </p:cNvSpPr>
          <p:nvPr>
            <p:ph type="title"/>
          </p:nvPr>
        </p:nvSpPr>
        <p:spPr>
          <a:xfrm>
            <a:off x="255588" y="358775"/>
            <a:ext cx="10972800" cy="528638"/>
          </a:xfrm>
        </p:spPr>
        <p:txBody>
          <a:bodyPr/>
          <a:lstStyle/>
          <a:p>
            <a:r>
              <a:rPr lang="zh-CN" altLang="en-US"/>
              <a:t>修改颜色</a:t>
            </a:r>
          </a:p>
        </p:txBody>
      </p:sp>
      <p:sp>
        <p:nvSpPr>
          <p:cNvPr id="64516" name="内容占位符 3">
            <a:extLst>
              <a:ext uri="{FF2B5EF4-FFF2-40B4-BE49-F238E27FC236}">
                <a16:creationId xmlns:a16="http://schemas.microsoft.com/office/drawing/2014/main" id="{0261EE13-9E1F-4194-BE2E-7FDC62331F21}"/>
              </a:ext>
            </a:extLst>
          </p:cNvPr>
          <p:cNvSpPr>
            <a:spLocks noGrp="1"/>
          </p:cNvSpPr>
          <p:nvPr>
            <p:ph idx="10"/>
          </p:nvPr>
        </p:nvSpPr>
        <p:spPr>
          <a:xfrm>
            <a:off x="423863" y="1138238"/>
            <a:ext cx="11107737" cy="427037"/>
          </a:xfrm>
        </p:spPr>
        <p:txBody>
          <a:bodyPr/>
          <a:lstStyle/>
          <a:p>
            <a:r>
              <a:t>渐变色生成函数</a:t>
            </a:r>
          </a:p>
        </p:txBody>
      </p:sp>
      <p:graphicFrame>
        <p:nvGraphicFramePr>
          <p:cNvPr id="5" name="表格 4">
            <a:extLst>
              <a:ext uri="{FF2B5EF4-FFF2-40B4-BE49-F238E27FC236}">
                <a16:creationId xmlns:a16="http://schemas.microsoft.com/office/drawing/2014/main" id="{F477484A-72DC-468E-99E5-D73D1D68B16C}"/>
              </a:ext>
            </a:extLst>
          </p:cNvPr>
          <p:cNvGraphicFramePr>
            <a:graphicFrameLocks noGrp="1"/>
          </p:cNvGraphicFramePr>
          <p:nvPr/>
        </p:nvGraphicFramePr>
        <p:xfrm>
          <a:off x="1644650" y="2635250"/>
          <a:ext cx="8642350" cy="3522663"/>
        </p:xfrm>
        <a:graphic>
          <a:graphicData uri="http://schemas.openxmlformats.org/drawingml/2006/table">
            <a:tbl>
              <a:tblPr>
                <a:tableStyleId>{5C22544A-7EE6-4342-B048-85BDC9FD1C3A}</a:tableStyleId>
              </a:tblPr>
              <a:tblGrid>
                <a:gridCol w="1465108">
                  <a:extLst>
                    <a:ext uri="{9D8B030D-6E8A-4147-A177-3AD203B41FA5}">
                      <a16:colId xmlns:a16="http://schemas.microsoft.com/office/drawing/2014/main" val="20000"/>
                    </a:ext>
                  </a:extLst>
                </a:gridCol>
                <a:gridCol w="2663924">
                  <a:extLst>
                    <a:ext uri="{9D8B030D-6E8A-4147-A177-3AD203B41FA5}">
                      <a16:colId xmlns:a16="http://schemas.microsoft.com/office/drawing/2014/main" val="20001"/>
                    </a:ext>
                  </a:extLst>
                </a:gridCol>
                <a:gridCol w="4513319">
                  <a:extLst>
                    <a:ext uri="{9D8B030D-6E8A-4147-A177-3AD203B41FA5}">
                      <a16:colId xmlns:a16="http://schemas.microsoft.com/office/drawing/2014/main" val="20002"/>
                    </a:ext>
                  </a:extLst>
                </a:gridCol>
              </a:tblGrid>
              <a:tr h="361716">
                <a:tc>
                  <a:txBody>
                    <a:bodyPr/>
                    <a:lstStyle/>
                    <a:p>
                      <a:pPr algn="ctr">
                        <a:lnSpc>
                          <a:spcPct val="100000"/>
                        </a:lnSpc>
                        <a:spcAft>
                          <a:spcPts val="0"/>
                        </a:spcAft>
                      </a:pPr>
                      <a:r>
                        <a:rPr lang="zh-CN" sz="1800" kern="0" dirty="0">
                          <a:effectLst/>
                        </a:rPr>
                        <a:t>函数名称</a:t>
                      </a:r>
                      <a:endParaRPr lang="zh-CN" sz="1800" kern="100" dirty="0">
                        <a:effectLst/>
                        <a:latin typeface="Times New Roman"/>
                        <a:ea typeface="黑体"/>
                        <a:cs typeface="Times New Roman"/>
                      </a:endParaRPr>
                    </a:p>
                  </a:txBody>
                  <a:tcPr marL="28802" marR="28802" marT="0" marB="0" anchor="ctr"/>
                </a:tc>
                <a:tc>
                  <a:txBody>
                    <a:bodyPr/>
                    <a:lstStyle/>
                    <a:p>
                      <a:pPr algn="ctr">
                        <a:lnSpc>
                          <a:spcPct val="100000"/>
                        </a:lnSpc>
                        <a:spcAft>
                          <a:spcPts val="0"/>
                        </a:spcAft>
                      </a:pPr>
                      <a:r>
                        <a:rPr lang="zh-CN" sz="1800" kern="0">
                          <a:effectLst/>
                        </a:rPr>
                        <a:t>生成原理</a:t>
                      </a:r>
                      <a:endParaRPr lang="zh-CN" sz="1800" kern="100">
                        <a:effectLst/>
                        <a:latin typeface="Times New Roman"/>
                        <a:ea typeface="黑体"/>
                        <a:cs typeface="Times New Roman"/>
                      </a:endParaRPr>
                    </a:p>
                  </a:txBody>
                  <a:tcPr marL="28802" marR="28802" marT="0" marB="0" anchor="ctr"/>
                </a:tc>
                <a:tc>
                  <a:txBody>
                    <a:bodyPr/>
                    <a:lstStyle/>
                    <a:p>
                      <a:pPr algn="ctr">
                        <a:lnSpc>
                          <a:spcPct val="100000"/>
                        </a:lnSpc>
                        <a:spcAft>
                          <a:spcPts val="0"/>
                        </a:spcAft>
                      </a:pPr>
                      <a:r>
                        <a:rPr lang="zh-CN" sz="1800" kern="0">
                          <a:effectLst/>
                        </a:rPr>
                        <a:t>使用格式</a:t>
                      </a:r>
                      <a:endParaRPr lang="zh-CN" sz="1800" kern="100">
                        <a:effectLst/>
                        <a:latin typeface="Times New Roman"/>
                        <a:ea typeface="黑体"/>
                        <a:cs typeface="Times New Roman"/>
                      </a:endParaRPr>
                    </a:p>
                  </a:txBody>
                  <a:tcPr marL="28802" marR="28802" marT="0" marB="0" anchor="ctr"/>
                </a:tc>
                <a:extLst>
                  <a:ext uri="{0D108BD9-81ED-4DB2-BD59-A6C34878D82A}">
                    <a16:rowId xmlns:a16="http://schemas.microsoft.com/office/drawing/2014/main" val="10000"/>
                  </a:ext>
                </a:extLst>
              </a:tr>
              <a:tr h="361716">
                <a:tc>
                  <a:txBody>
                    <a:bodyPr/>
                    <a:lstStyle/>
                    <a:p>
                      <a:pPr algn="ctr">
                        <a:lnSpc>
                          <a:spcPct val="100000"/>
                        </a:lnSpc>
                        <a:spcAft>
                          <a:spcPts val="0"/>
                        </a:spcAft>
                      </a:pPr>
                      <a:r>
                        <a:rPr lang="en-US" sz="1800" kern="0" dirty="0" err="1">
                          <a:effectLst/>
                        </a:rPr>
                        <a:t>rgb</a:t>
                      </a:r>
                      <a:endParaRPr lang="zh-CN" sz="1800" kern="100" dirty="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en-US" sz="1800" kern="0" dirty="0">
                          <a:effectLst/>
                        </a:rPr>
                        <a:t>RGB</a:t>
                      </a:r>
                      <a:r>
                        <a:rPr lang="zh-CN" sz="1800" kern="0" dirty="0">
                          <a:effectLst/>
                        </a:rPr>
                        <a:t>模型</a:t>
                      </a:r>
                      <a:r>
                        <a:rPr lang="en-US" sz="1800" kern="0" dirty="0">
                          <a:effectLst/>
                        </a:rPr>
                        <a:t>(</a:t>
                      </a:r>
                      <a:r>
                        <a:rPr lang="zh-CN" sz="1800" kern="0" dirty="0">
                          <a:effectLst/>
                        </a:rPr>
                        <a:t>红绿蓝混合）</a:t>
                      </a:r>
                      <a:endParaRPr lang="zh-CN" sz="1800" kern="100" dirty="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en-US" sz="1800" kern="0">
                          <a:effectLst/>
                        </a:rPr>
                        <a:t>rgb(red,green,blue,alpha,names=NULL,max=1)</a:t>
                      </a:r>
                      <a:endParaRPr lang="zh-CN" sz="1800" kern="100">
                        <a:effectLst/>
                        <a:latin typeface="Times New Roman"/>
                        <a:ea typeface="黑体"/>
                        <a:cs typeface="Times New Roman"/>
                      </a:endParaRPr>
                    </a:p>
                  </a:txBody>
                  <a:tcPr marL="28802" marR="28802" marT="0" marB="0" anchor="ctr"/>
                </a:tc>
                <a:extLst>
                  <a:ext uri="{0D108BD9-81ED-4DB2-BD59-A6C34878D82A}">
                    <a16:rowId xmlns:a16="http://schemas.microsoft.com/office/drawing/2014/main" val="10001"/>
                  </a:ext>
                </a:extLst>
              </a:tr>
              <a:tr h="628934">
                <a:tc>
                  <a:txBody>
                    <a:bodyPr/>
                    <a:lstStyle/>
                    <a:p>
                      <a:pPr algn="ctr">
                        <a:lnSpc>
                          <a:spcPct val="100000"/>
                        </a:lnSpc>
                        <a:spcAft>
                          <a:spcPts val="0"/>
                        </a:spcAft>
                      </a:pPr>
                      <a:r>
                        <a:rPr lang="en-US" sz="1800" kern="0" dirty="0">
                          <a:effectLst/>
                        </a:rPr>
                        <a:t>rainbow</a:t>
                      </a:r>
                      <a:endParaRPr lang="zh-CN" sz="1800" kern="100" dirty="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zh-CN" sz="1800" kern="0" dirty="0">
                          <a:effectLst/>
                        </a:rPr>
                        <a:t>彩虹色</a:t>
                      </a:r>
                      <a:r>
                        <a:rPr lang="en-US" sz="1800" kern="0" dirty="0">
                          <a:effectLst/>
                        </a:rPr>
                        <a:t>(</a:t>
                      </a:r>
                      <a:r>
                        <a:rPr lang="zh-CN" sz="1800" kern="0" dirty="0">
                          <a:effectLst/>
                        </a:rPr>
                        <a:t>赤橙黄绿青蓝紫</a:t>
                      </a:r>
                      <a:r>
                        <a:rPr lang="en-US" sz="1800" kern="0" dirty="0">
                          <a:effectLst/>
                        </a:rPr>
                        <a:t>)</a:t>
                      </a:r>
                      <a:endParaRPr lang="zh-CN" sz="1800" kern="100" dirty="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en-US" sz="1800" kern="0" dirty="0">
                          <a:effectLst/>
                        </a:rPr>
                        <a:t>rainbow(</a:t>
                      </a:r>
                      <a:r>
                        <a:rPr lang="en-US" sz="1800" kern="0" dirty="0" err="1">
                          <a:effectLst/>
                        </a:rPr>
                        <a:t>n,s</a:t>
                      </a:r>
                      <a:r>
                        <a:rPr lang="en-US" sz="1800" kern="0" dirty="0">
                          <a:effectLst/>
                        </a:rPr>
                        <a:t>=1,v=1,start=0,end=max(1,n-1)/</a:t>
                      </a:r>
                      <a:r>
                        <a:rPr lang="en-US" sz="1800" kern="0" dirty="0" err="1">
                          <a:effectLst/>
                        </a:rPr>
                        <a:t>n,gamma</a:t>
                      </a:r>
                      <a:r>
                        <a:rPr lang="en-US" sz="1800" kern="0" dirty="0">
                          <a:effectLst/>
                        </a:rPr>
                        <a:t>=1)</a:t>
                      </a:r>
                      <a:endParaRPr lang="zh-CN" sz="1800" kern="100" dirty="0">
                        <a:effectLst/>
                        <a:latin typeface="Times New Roman"/>
                        <a:ea typeface="黑体"/>
                        <a:cs typeface="Times New Roman"/>
                      </a:endParaRPr>
                    </a:p>
                  </a:txBody>
                  <a:tcPr marL="28802" marR="28802" marT="0" marB="0" anchor="ctr"/>
                </a:tc>
                <a:extLst>
                  <a:ext uri="{0D108BD9-81ED-4DB2-BD59-A6C34878D82A}">
                    <a16:rowId xmlns:a16="http://schemas.microsoft.com/office/drawing/2014/main" val="10002"/>
                  </a:ext>
                </a:extLst>
              </a:tr>
              <a:tr h="361716">
                <a:tc>
                  <a:txBody>
                    <a:bodyPr/>
                    <a:lstStyle/>
                    <a:p>
                      <a:pPr algn="ctr">
                        <a:lnSpc>
                          <a:spcPct val="100000"/>
                        </a:lnSpc>
                        <a:spcAft>
                          <a:spcPts val="0"/>
                        </a:spcAft>
                      </a:pPr>
                      <a:r>
                        <a:rPr lang="en-US" sz="1800" kern="0">
                          <a:effectLst/>
                        </a:rPr>
                        <a:t>heat.coclor</a:t>
                      </a:r>
                      <a:endParaRPr lang="zh-CN" sz="1800" kern="10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zh-CN" sz="1800" kern="0" dirty="0">
                          <a:effectLst/>
                        </a:rPr>
                        <a:t>高温、白热化</a:t>
                      </a:r>
                      <a:r>
                        <a:rPr lang="en-US" sz="1800" kern="0" dirty="0">
                          <a:effectLst/>
                        </a:rPr>
                        <a:t>(</a:t>
                      </a:r>
                      <a:r>
                        <a:rPr lang="zh-CN" sz="1800" kern="0" dirty="0">
                          <a:effectLst/>
                        </a:rPr>
                        <a:t>红黄白</a:t>
                      </a:r>
                      <a:r>
                        <a:rPr lang="en-US" sz="1800" kern="0" dirty="0">
                          <a:effectLst/>
                        </a:rPr>
                        <a:t>) </a:t>
                      </a:r>
                      <a:endParaRPr lang="zh-CN" sz="1800" kern="100" dirty="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zh-CN" sz="1800" kern="0" dirty="0">
                          <a:effectLst/>
                        </a:rPr>
                        <a:t>同</a:t>
                      </a:r>
                      <a:r>
                        <a:rPr lang="en-US" sz="1800" kern="0" dirty="0">
                          <a:effectLst/>
                        </a:rPr>
                        <a:t>rainbow</a:t>
                      </a:r>
                      <a:r>
                        <a:rPr lang="zh-CN" sz="1800" kern="0" dirty="0">
                          <a:effectLst/>
                        </a:rPr>
                        <a:t>函数</a:t>
                      </a:r>
                      <a:endParaRPr lang="zh-CN" sz="1800" kern="100" dirty="0">
                        <a:effectLst/>
                        <a:latin typeface="Times New Roman"/>
                        <a:ea typeface="黑体"/>
                        <a:cs typeface="Times New Roman"/>
                      </a:endParaRPr>
                    </a:p>
                  </a:txBody>
                  <a:tcPr marL="28802" marR="28802" marT="0" marB="0" anchor="ctr"/>
                </a:tc>
                <a:extLst>
                  <a:ext uri="{0D108BD9-81ED-4DB2-BD59-A6C34878D82A}">
                    <a16:rowId xmlns:a16="http://schemas.microsoft.com/office/drawing/2014/main" val="10003"/>
                  </a:ext>
                </a:extLst>
              </a:tr>
              <a:tr h="361716">
                <a:tc>
                  <a:txBody>
                    <a:bodyPr/>
                    <a:lstStyle/>
                    <a:p>
                      <a:pPr algn="ctr">
                        <a:lnSpc>
                          <a:spcPct val="100000"/>
                        </a:lnSpc>
                        <a:spcAft>
                          <a:spcPts val="0"/>
                        </a:spcAft>
                      </a:pPr>
                      <a:r>
                        <a:rPr lang="en-US" sz="1800" kern="0">
                          <a:effectLst/>
                        </a:rPr>
                        <a:t>terrain.colors</a:t>
                      </a:r>
                      <a:endParaRPr lang="zh-CN" sz="1800" kern="10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zh-CN" sz="1800" kern="0">
                          <a:effectLst/>
                        </a:rPr>
                        <a:t>地理地形</a:t>
                      </a:r>
                      <a:r>
                        <a:rPr lang="en-US" sz="1800" kern="0">
                          <a:effectLst/>
                        </a:rPr>
                        <a:t>(</a:t>
                      </a:r>
                      <a:r>
                        <a:rPr lang="zh-CN" sz="1800" kern="0">
                          <a:effectLst/>
                        </a:rPr>
                        <a:t>绿黄棕白）</a:t>
                      </a:r>
                      <a:endParaRPr lang="zh-CN" sz="1800" kern="10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zh-CN" sz="1800" kern="0" dirty="0">
                          <a:effectLst/>
                        </a:rPr>
                        <a:t>同</a:t>
                      </a:r>
                      <a:r>
                        <a:rPr lang="en-US" sz="1800" kern="0" dirty="0">
                          <a:effectLst/>
                        </a:rPr>
                        <a:t>rainbow</a:t>
                      </a:r>
                      <a:r>
                        <a:rPr lang="zh-CN" sz="1800" kern="0" dirty="0">
                          <a:effectLst/>
                        </a:rPr>
                        <a:t>函数</a:t>
                      </a:r>
                      <a:endParaRPr lang="zh-CN" sz="1800" kern="100" dirty="0">
                        <a:effectLst/>
                        <a:latin typeface="Times New Roman"/>
                        <a:ea typeface="黑体"/>
                        <a:cs typeface="Times New Roman"/>
                      </a:endParaRPr>
                    </a:p>
                  </a:txBody>
                  <a:tcPr marL="28802" marR="28802" marT="0" marB="0" anchor="ctr"/>
                </a:tc>
                <a:extLst>
                  <a:ext uri="{0D108BD9-81ED-4DB2-BD59-A6C34878D82A}">
                    <a16:rowId xmlns:a16="http://schemas.microsoft.com/office/drawing/2014/main" val="10004"/>
                  </a:ext>
                </a:extLst>
              </a:tr>
              <a:tr h="361716">
                <a:tc>
                  <a:txBody>
                    <a:bodyPr/>
                    <a:lstStyle/>
                    <a:p>
                      <a:pPr algn="ctr">
                        <a:lnSpc>
                          <a:spcPct val="100000"/>
                        </a:lnSpc>
                        <a:spcAft>
                          <a:spcPts val="0"/>
                        </a:spcAft>
                      </a:pPr>
                      <a:r>
                        <a:rPr lang="en-US" sz="1800" kern="0">
                          <a:effectLst/>
                        </a:rPr>
                        <a:t>topo.colors</a:t>
                      </a:r>
                      <a:endParaRPr lang="zh-CN" sz="1800" kern="10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zh-CN" sz="1800" kern="0">
                          <a:effectLst/>
                        </a:rPr>
                        <a:t>蓝青黄棕</a:t>
                      </a:r>
                      <a:endParaRPr lang="zh-CN" sz="1800" kern="10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zh-CN" sz="1800" kern="0" dirty="0">
                          <a:effectLst/>
                        </a:rPr>
                        <a:t>同</a:t>
                      </a:r>
                      <a:r>
                        <a:rPr lang="en-US" sz="1800" kern="0" dirty="0">
                          <a:effectLst/>
                        </a:rPr>
                        <a:t>rainbow</a:t>
                      </a:r>
                      <a:r>
                        <a:rPr lang="zh-CN" sz="1800" kern="0" dirty="0">
                          <a:effectLst/>
                        </a:rPr>
                        <a:t>函数</a:t>
                      </a:r>
                      <a:endParaRPr lang="zh-CN" sz="1800" kern="100" dirty="0">
                        <a:effectLst/>
                        <a:latin typeface="Times New Roman"/>
                        <a:ea typeface="黑体"/>
                        <a:cs typeface="Times New Roman"/>
                      </a:endParaRPr>
                    </a:p>
                  </a:txBody>
                  <a:tcPr marL="28802" marR="28802" marT="0" marB="0" anchor="ctr"/>
                </a:tc>
                <a:extLst>
                  <a:ext uri="{0D108BD9-81ED-4DB2-BD59-A6C34878D82A}">
                    <a16:rowId xmlns:a16="http://schemas.microsoft.com/office/drawing/2014/main" val="10005"/>
                  </a:ext>
                </a:extLst>
              </a:tr>
              <a:tr h="361716">
                <a:tc>
                  <a:txBody>
                    <a:bodyPr/>
                    <a:lstStyle/>
                    <a:p>
                      <a:pPr algn="ctr">
                        <a:lnSpc>
                          <a:spcPct val="100000"/>
                        </a:lnSpc>
                        <a:spcAft>
                          <a:spcPts val="0"/>
                        </a:spcAft>
                      </a:pPr>
                      <a:r>
                        <a:rPr lang="en-US" sz="1800" kern="0">
                          <a:effectLst/>
                        </a:rPr>
                        <a:t>cm.colors</a:t>
                      </a:r>
                      <a:endParaRPr lang="zh-CN" sz="1800" kern="10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zh-CN" sz="1800" kern="0">
                          <a:effectLst/>
                        </a:rPr>
                        <a:t>青白粉红</a:t>
                      </a:r>
                      <a:endParaRPr lang="zh-CN" sz="1800" kern="10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zh-CN" sz="1800" kern="0" dirty="0">
                          <a:effectLst/>
                        </a:rPr>
                        <a:t>同</a:t>
                      </a:r>
                      <a:r>
                        <a:rPr lang="en-US" sz="1800" kern="0" dirty="0">
                          <a:effectLst/>
                        </a:rPr>
                        <a:t>rainbow</a:t>
                      </a:r>
                      <a:r>
                        <a:rPr lang="zh-CN" sz="1800" kern="0" dirty="0">
                          <a:effectLst/>
                        </a:rPr>
                        <a:t>函数</a:t>
                      </a:r>
                      <a:endParaRPr lang="zh-CN" sz="1800" kern="100" dirty="0">
                        <a:effectLst/>
                        <a:latin typeface="Times New Roman"/>
                        <a:ea typeface="黑体"/>
                        <a:cs typeface="Times New Roman"/>
                      </a:endParaRPr>
                    </a:p>
                  </a:txBody>
                  <a:tcPr marL="28802" marR="28802" marT="0" marB="0" anchor="ctr"/>
                </a:tc>
                <a:extLst>
                  <a:ext uri="{0D108BD9-81ED-4DB2-BD59-A6C34878D82A}">
                    <a16:rowId xmlns:a16="http://schemas.microsoft.com/office/drawing/2014/main" val="10006"/>
                  </a:ext>
                </a:extLst>
              </a:tr>
              <a:tr h="723435">
                <a:tc>
                  <a:txBody>
                    <a:bodyPr/>
                    <a:lstStyle/>
                    <a:p>
                      <a:pPr algn="ctr">
                        <a:lnSpc>
                          <a:spcPct val="100000"/>
                        </a:lnSpc>
                        <a:spcAft>
                          <a:spcPts val="0"/>
                        </a:spcAft>
                      </a:pPr>
                      <a:r>
                        <a:rPr lang="en-US" sz="1800" kern="0">
                          <a:effectLst/>
                        </a:rPr>
                        <a:t>brewer.pal</a:t>
                      </a:r>
                      <a:endParaRPr lang="zh-CN" sz="1800" kern="10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en-US" sz="1800" kern="0">
                          <a:effectLst/>
                        </a:rPr>
                        <a:t>RColorBrewer</a:t>
                      </a:r>
                      <a:r>
                        <a:rPr lang="zh-CN" sz="1800" kern="0">
                          <a:effectLst/>
                        </a:rPr>
                        <a:t>包提供的</a:t>
                      </a:r>
                      <a:r>
                        <a:rPr lang="en-US" sz="1800" kern="0">
                          <a:effectLst/>
                        </a:rPr>
                        <a:t>3</a:t>
                      </a:r>
                      <a:r>
                        <a:rPr lang="zh-CN" sz="1800" kern="0">
                          <a:effectLst/>
                        </a:rPr>
                        <a:t>套配色方案</a:t>
                      </a:r>
                      <a:endParaRPr lang="zh-CN" sz="1800" kern="100">
                        <a:effectLst/>
                        <a:latin typeface="Times New Roman"/>
                        <a:ea typeface="黑体"/>
                        <a:cs typeface="Times New Roman"/>
                      </a:endParaRPr>
                    </a:p>
                  </a:txBody>
                  <a:tcPr marL="28802" marR="28802" marT="0" marB="0" anchor="ctr"/>
                </a:tc>
                <a:tc>
                  <a:txBody>
                    <a:bodyPr/>
                    <a:lstStyle/>
                    <a:p>
                      <a:pPr algn="just">
                        <a:lnSpc>
                          <a:spcPct val="100000"/>
                        </a:lnSpc>
                        <a:spcAft>
                          <a:spcPts val="0"/>
                        </a:spcAft>
                      </a:pPr>
                      <a:r>
                        <a:rPr lang="en-US" sz="1800" kern="0" dirty="0">
                          <a:effectLst/>
                        </a:rPr>
                        <a:t>col=</a:t>
                      </a:r>
                      <a:r>
                        <a:rPr lang="en-US" sz="1800" kern="0" dirty="0" err="1">
                          <a:effectLst/>
                        </a:rPr>
                        <a:t>brewer.pal</a:t>
                      </a:r>
                      <a:r>
                        <a:rPr lang="en-US" sz="1800" kern="0" dirty="0">
                          <a:effectLst/>
                        </a:rPr>
                        <a:t>(n,"</a:t>
                      </a:r>
                      <a:r>
                        <a:rPr lang="zh-CN" sz="1800" kern="0" dirty="0">
                          <a:effectLst/>
                        </a:rPr>
                        <a:t>颜色组</a:t>
                      </a:r>
                      <a:r>
                        <a:rPr lang="en-US" sz="1800" kern="0" dirty="0">
                          <a:effectLst/>
                        </a:rPr>
                        <a:t>* "))</a:t>
                      </a:r>
                      <a:endParaRPr lang="zh-CN" sz="1800" kern="100" dirty="0">
                        <a:effectLst/>
                      </a:endParaRPr>
                    </a:p>
                    <a:p>
                      <a:pPr algn="just">
                        <a:lnSpc>
                          <a:spcPct val="100000"/>
                        </a:lnSpc>
                        <a:spcAft>
                          <a:spcPts val="0"/>
                        </a:spcAft>
                      </a:pPr>
                      <a:r>
                        <a:rPr lang="zh-CN" sz="1800" kern="0" dirty="0">
                          <a:effectLst/>
                        </a:rPr>
                        <a:t>颜色组</a:t>
                      </a:r>
                      <a:r>
                        <a:rPr lang="en-US" sz="1800" kern="0" dirty="0">
                          <a:effectLst/>
                        </a:rPr>
                        <a:t>*</a:t>
                      </a:r>
                      <a:r>
                        <a:rPr lang="zh-CN" sz="1800" kern="0" dirty="0">
                          <a:effectLst/>
                        </a:rPr>
                        <a:t>：</a:t>
                      </a:r>
                      <a:r>
                        <a:rPr lang="en-US" sz="1800" kern="0" dirty="0">
                          <a:effectLst/>
                        </a:rPr>
                        <a:t>3</a:t>
                      </a:r>
                      <a:r>
                        <a:rPr lang="zh-CN" sz="1800" kern="0" dirty="0">
                          <a:effectLst/>
                        </a:rPr>
                        <a:t>类配色方案的颜色组名称</a:t>
                      </a:r>
                      <a:endParaRPr lang="zh-CN" sz="1800" kern="100" dirty="0">
                        <a:effectLst/>
                        <a:latin typeface="Times New Roman"/>
                        <a:ea typeface="黑体"/>
                        <a:cs typeface="Times New Roman"/>
                      </a:endParaRPr>
                    </a:p>
                  </a:txBody>
                  <a:tcPr marL="28802" marR="28802"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a:extLst>
              <a:ext uri="{FF2B5EF4-FFF2-40B4-BE49-F238E27FC236}">
                <a16:creationId xmlns:a16="http://schemas.microsoft.com/office/drawing/2014/main" id="{0B1CE61A-C519-48BB-A421-B97B35C2FF96}"/>
              </a:ext>
            </a:extLst>
          </p:cNvPr>
          <p:cNvSpPr>
            <a:spLocks noGrp="1"/>
          </p:cNvSpPr>
          <p:nvPr>
            <p:ph idx="1"/>
          </p:nvPr>
        </p:nvSpPr>
        <p:spPr>
          <a:xfrm>
            <a:off x="423863" y="1754188"/>
            <a:ext cx="11107737" cy="4370387"/>
          </a:xfrm>
        </p:spPr>
        <p:txBody>
          <a:bodyPr/>
          <a:lstStyle/>
          <a:p>
            <a:pPr marL="361950" indent="-361950"/>
            <a:r>
              <a:rPr lang="en-US" altLang="zh-CN"/>
              <a:t>rgb</a:t>
            </a:r>
            <a:r>
              <a:rPr lang="zh-CN" altLang="en-US"/>
              <a:t>函数把</a:t>
            </a:r>
            <a:r>
              <a:rPr lang="en-US" altLang="zh-CN"/>
              <a:t>RGB</a:t>
            </a:r>
            <a:r>
              <a:rPr lang="zh-CN" altLang="en-US"/>
              <a:t>颜色转化为十六进制数值，使用格式前四个参数都取值于区间</a:t>
            </a:r>
            <a:r>
              <a:rPr lang="en-US" altLang="zh-CN"/>
              <a:t>[0, max]</a:t>
            </a:r>
            <a:r>
              <a:rPr lang="zh-CN" altLang="en-US"/>
              <a:t>，</a:t>
            </a:r>
            <a:r>
              <a:rPr lang="en-US" altLang="zh-CN"/>
              <a:t>names</a:t>
            </a:r>
            <a:r>
              <a:rPr lang="zh-CN" altLang="en-US"/>
              <a:t>参数用来指定生成颜色向量的名称。</a:t>
            </a:r>
            <a:r>
              <a:rPr lang="en-US" altLang="zh-CN"/>
              <a:t>red</a:t>
            </a:r>
            <a:r>
              <a:rPr lang="zh-CN" altLang="en-US"/>
              <a:t>，</a:t>
            </a:r>
            <a:r>
              <a:rPr lang="en-US" altLang="zh-CN"/>
              <a:t>green</a:t>
            </a:r>
            <a:r>
              <a:rPr lang="zh-CN" altLang="en-US"/>
              <a:t>，</a:t>
            </a:r>
            <a:r>
              <a:rPr lang="en-US" altLang="zh-CN"/>
              <a:t>blue</a:t>
            </a:r>
            <a:r>
              <a:rPr lang="zh-CN" altLang="en-US"/>
              <a:t>参数的值越大就说明该颜色的成分越高。</a:t>
            </a:r>
            <a:r>
              <a:rPr lang="en-US" altLang="zh-CN"/>
              <a:t>alpha</a:t>
            </a:r>
            <a:r>
              <a:rPr lang="zh-CN" altLang="en-US"/>
              <a:t>指的是颜色的透明度，取</a:t>
            </a:r>
            <a:r>
              <a:rPr lang="en-US" altLang="zh-CN"/>
              <a:t>0</a:t>
            </a:r>
            <a:r>
              <a:rPr lang="zh-CN" altLang="en-US"/>
              <a:t>表示完全透明，取最大值表示完全不透明（默认完全不透明）。</a:t>
            </a:r>
          </a:p>
          <a:p>
            <a:pPr marL="361950" indent="-361950"/>
            <a:r>
              <a:rPr lang="en-US" altLang="zh-CN"/>
              <a:t>rainbow</a:t>
            </a:r>
            <a:r>
              <a:rPr lang="zh-CN" altLang="en-US"/>
              <a:t>函数、</a:t>
            </a:r>
            <a:r>
              <a:rPr lang="en-US" altLang="zh-CN"/>
              <a:t>heat.coclor</a:t>
            </a:r>
            <a:r>
              <a:rPr lang="zh-CN" altLang="en-US"/>
              <a:t>函数、</a:t>
            </a:r>
            <a:r>
              <a:rPr lang="en-US" altLang="zh-CN"/>
              <a:t>terrain.colors</a:t>
            </a:r>
            <a:r>
              <a:rPr lang="zh-CN" altLang="en-US"/>
              <a:t>函数、</a:t>
            </a:r>
            <a:r>
              <a:rPr lang="en-US" altLang="zh-CN"/>
              <a:t>topo.colors</a:t>
            </a:r>
            <a:r>
              <a:rPr lang="zh-CN" altLang="en-US"/>
              <a:t>函数、</a:t>
            </a:r>
            <a:r>
              <a:rPr lang="en-US" altLang="zh-CN"/>
              <a:t>cm.colors</a:t>
            </a:r>
            <a:r>
              <a:rPr lang="zh-CN" altLang="en-US"/>
              <a:t>函数是主题配色函数，使用格式中</a:t>
            </a:r>
            <a:r>
              <a:rPr lang="en-US" altLang="zh-CN"/>
              <a:t>n</a:t>
            </a:r>
            <a:r>
              <a:rPr lang="zh-CN" altLang="en-US"/>
              <a:t>设定产生颜色的数目，</a:t>
            </a:r>
            <a:r>
              <a:rPr lang="en-US" altLang="zh-CN"/>
              <a:t>start</a:t>
            </a:r>
            <a:r>
              <a:rPr lang="zh-CN" altLang="en-US"/>
              <a:t>和</a:t>
            </a:r>
            <a:r>
              <a:rPr lang="en-US" altLang="zh-CN"/>
              <a:t>end</a:t>
            </a:r>
            <a:r>
              <a:rPr lang="zh-CN" altLang="en-US"/>
              <a:t>设定彩虹颜色的一个子集，生成的颜色将从这个子集中选取。</a:t>
            </a:r>
          </a:p>
        </p:txBody>
      </p:sp>
      <p:sp>
        <p:nvSpPr>
          <p:cNvPr id="65539" name="标题 2">
            <a:extLst>
              <a:ext uri="{FF2B5EF4-FFF2-40B4-BE49-F238E27FC236}">
                <a16:creationId xmlns:a16="http://schemas.microsoft.com/office/drawing/2014/main" id="{8617DCA5-9D8E-4A46-A470-5BB2280A13AF}"/>
              </a:ext>
            </a:extLst>
          </p:cNvPr>
          <p:cNvSpPr>
            <a:spLocks noGrp="1"/>
          </p:cNvSpPr>
          <p:nvPr>
            <p:ph type="title"/>
          </p:nvPr>
        </p:nvSpPr>
        <p:spPr>
          <a:xfrm>
            <a:off x="255588" y="358775"/>
            <a:ext cx="10972800" cy="528638"/>
          </a:xfrm>
        </p:spPr>
        <p:txBody>
          <a:bodyPr/>
          <a:lstStyle/>
          <a:p>
            <a:br>
              <a:rPr lang="en-US" altLang="zh-CN"/>
            </a:br>
            <a:r>
              <a:rPr lang="zh-CN" altLang="en-US"/>
              <a:t>渐变色生成函数</a:t>
            </a:r>
            <a:br>
              <a:rPr lang="zh-CN" altLang="en-US"/>
            </a:b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a:extLst>
              <a:ext uri="{FF2B5EF4-FFF2-40B4-BE49-F238E27FC236}">
                <a16:creationId xmlns:a16="http://schemas.microsoft.com/office/drawing/2014/main" id="{471C329B-FFB7-4951-82C3-9C220747F9A5}"/>
              </a:ext>
            </a:extLst>
          </p:cNvPr>
          <p:cNvSpPr>
            <a:spLocks noGrp="1"/>
          </p:cNvSpPr>
          <p:nvPr>
            <p:ph idx="1"/>
          </p:nvPr>
        </p:nvSpPr>
        <p:spPr>
          <a:xfrm>
            <a:off x="423863" y="1304925"/>
            <a:ext cx="11107737" cy="4851400"/>
          </a:xfrm>
        </p:spPr>
        <p:txBody>
          <a:bodyPr/>
          <a:lstStyle/>
          <a:p>
            <a:pPr marL="361950" indent="-361950">
              <a:lnSpc>
                <a:spcPct val="100000"/>
              </a:lnSpc>
            </a:pPr>
            <a:r>
              <a:rPr lang="en-US" altLang="zh-CN"/>
              <a:t>rgb&lt;-rgb(red=255,green=1:255,blue=0,max=255)</a:t>
            </a:r>
          </a:p>
          <a:p>
            <a:pPr marL="361950" indent="-361950">
              <a:lnSpc>
                <a:spcPct val="100000"/>
              </a:lnSpc>
            </a:pPr>
            <a:r>
              <a:rPr lang="en-US" altLang="zh-CN"/>
              <a:t>par(mfrow=c(6,1))</a:t>
            </a:r>
          </a:p>
          <a:p>
            <a:pPr marL="361950" indent="-361950">
              <a:lnSpc>
                <a:spcPct val="100000"/>
              </a:lnSpc>
            </a:pPr>
            <a:r>
              <a:rPr lang="en-US" altLang="zh-CN"/>
              <a:t>par(mar=c(0.1,0.1,2,0.1), xaxs="i", yaxs="i")</a:t>
            </a:r>
          </a:p>
          <a:p>
            <a:pPr marL="361950" indent="-361950">
              <a:lnSpc>
                <a:spcPct val="100000"/>
              </a:lnSpc>
            </a:pPr>
            <a:r>
              <a:rPr lang="en-US" altLang="zh-CN"/>
              <a:t>barplot(rep(1,255),col= rgb,border=rgb,main="rgb")</a:t>
            </a:r>
          </a:p>
          <a:p>
            <a:pPr marL="361950" indent="-361950">
              <a:lnSpc>
                <a:spcPct val="100000"/>
              </a:lnSpc>
            </a:pPr>
            <a:r>
              <a:rPr lang="en-US" altLang="zh-CN"/>
              <a:t>barplot(rep(1,100),col=rainbow(100),border=rainbow(100),main="rainbow(100))")</a:t>
            </a:r>
          </a:p>
          <a:p>
            <a:pPr marL="361950" indent="-361950">
              <a:lnSpc>
                <a:spcPct val="100000"/>
              </a:lnSpc>
            </a:pPr>
            <a:r>
              <a:rPr lang="en-US" altLang="zh-CN"/>
              <a:t>barplot(rep(1,100),col=heat.colors(100),border=heat.colors(100),main="heat.colors(100))")</a:t>
            </a:r>
          </a:p>
          <a:p>
            <a:pPr marL="361950" indent="-361950">
              <a:lnSpc>
                <a:spcPct val="100000"/>
              </a:lnSpc>
            </a:pPr>
            <a:r>
              <a:rPr lang="en-US" altLang="zh-CN"/>
              <a:t>barplot(rep(1,100),col=terrain.colors(100),border=terrain.colors(100),main="terrain.colors(100))")</a:t>
            </a:r>
          </a:p>
          <a:p>
            <a:pPr marL="361950" indent="-361950">
              <a:lnSpc>
                <a:spcPct val="100000"/>
              </a:lnSpc>
            </a:pPr>
            <a:r>
              <a:rPr lang="en-US" altLang="zh-CN"/>
              <a:t>barplot(rep(1,100),col=topo.colors(100),border=topo.colors(100),main="topo.colors(100))")</a:t>
            </a:r>
          </a:p>
          <a:p>
            <a:pPr marL="361950" indent="-361950">
              <a:lnSpc>
                <a:spcPct val="100000"/>
              </a:lnSpc>
            </a:pPr>
            <a:r>
              <a:rPr lang="en-US" altLang="zh-CN"/>
              <a:t>barplot(rep(1,100),col=cm.colors(100),border=cm.colors(100),main="cm.colors(100))")</a:t>
            </a:r>
          </a:p>
          <a:p>
            <a:pPr marL="361950" indent="-361950"/>
            <a:endParaRPr lang="zh-CN" altLang="en-US"/>
          </a:p>
        </p:txBody>
      </p:sp>
      <p:sp>
        <p:nvSpPr>
          <p:cNvPr id="66563" name="标题 2">
            <a:extLst>
              <a:ext uri="{FF2B5EF4-FFF2-40B4-BE49-F238E27FC236}">
                <a16:creationId xmlns:a16="http://schemas.microsoft.com/office/drawing/2014/main" id="{214A9C44-7841-4A75-98B9-029F71FF013C}"/>
              </a:ext>
            </a:extLst>
          </p:cNvPr>
          <p:cNvSpPr>
            <a:spLocks noGrp="1"/>
          </p:cNvSpPr>
          <p:nvPr>
            <p:ph type="title"/>
          </p:nvPr>
        </p:nvSpPr>
        <p:spPr>
          <a:xfrm>
            <a:off x="255588" y="358775"/>
            <a:ext cx="10972800" cy="528638"/>
          </a:xfrm>
        </p:spPr>
        <p:txBody>
          <a:bodyPr/>
          <a:lstStyle/>
          <a:p>
            <a:r>
              <a:rPr lang="zh-CN" altLang="en-US"/>
              <a:t>渐变色生成函数调色板的颜色样式</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2">
            <a:extLst>
              <a:ext uri="{FF2B5EF4-FFF2-40B4-BE49-F238E27FC236}">
                <a16:creationId xmlns:a16="http://schemas.microsoft.com/office/drawing/2014/main" id="{47E83A9D-C4ED-4873-96F4-BC6B152DF929}"/>
              </a:ext>
            </a:extLst>
          </p:cNvPr>
          <p:cNvSpPr>
            <a:spLocks noGrp="1"/>
          </p:cNvSpPr>
          <p:nvPr>
            <p:ph type="title"/>
          </p:nvPr>
        </p:nvSpPr>
        <p:spPr>
          <a:xfrm>
            <a:off x="255588" y="358775"/>
            <a:ext cx="10972800" cy="528638"/>
          </a:xfrm>
        </p:spPr>
        <p:txBody>
          <a:bodyPr/>
          <a:lstStyle/>
          <a:p>
            <a:r>
              <a:rPr lang="zh-CN" altLang="en-US"/>
              <a:t>渐变色生成函数调色板的颜色样式</a:t>
            </a:r>
          </a:p>
        </p:txBody>
      </p:sp>
      <p:pic>
        <p:nvPicPr>
          <p:cNvPr id="67587" name="内容占位符 4">
            <a:extLst>
              <a:ext uri="{FF2B5EF4-FFF2-40B4-BE49-F238E27FC236}">
                <a16:creationId xmlns:a16="http://schemas.microsoft.com/office/drawing/2014/main" id="{2FE774D8-B0D9-49CE-AFB0-2AE5C7FE750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676525" y="1290638"/>
            <a:ext cx="6157913" cy="4865687"/>
          </a:xfrm>
          <a:ln w="3175">
            <a:solidFill>
              <a:schemeClr val="tx1"/>
            </a:solid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4412C99-4534-4980-8D94-C2C968C17B4E}"/>
              </a:ext>
            </a:extLst>
          </p:cNvPr>
          <p:cNvSpPr>
            <a:spLocks noGrp="1"/>
          </p:cNvSpPr>
          <p:nvPr>
            <p:ph idx="1"/>
          </p:nvPr>
        </p:nvSpPr>
        <p:spPr>
          <a:xfrm>
            <a:off x="423863" y="1754188"/>
            <a:ext cx="11107737" cy="4370387"/>
          </a:xfrm>
        </p:spPr>
        <p:txBody>
          <a:bodyPr/>
          <a:lstStyle/>
          <a:p>
            <a:pPr marL="0" indent="0">
              <a:buFont typeface="Wingdings" panose="05000000000000000000" pitchFamily="2" charset="2"/>
              <a:buNone/>
              <a:defRPr/>
            </a:pPr>
            <a:r>
              <a:rPr lang="en-US" altLang="zh-CN" sz="2000" dirty="0" err="1"/>
              <a:t>RColorBrewer</a:t>
            </a:r>
            <a:r>
              <a:rPr lang="zh-CN" altLang="en-US" sz="2000" dirty="0"/>
              <a:t>包提供了</a:t>
            </a:r>
            <a:r>
              <a:rPr lang="en-US" altLang="zh-CN" sz="2000" dirty="0"/>
              <a:t>3</a:t>
            </a:r>
            <a:r>
              <a:rPr lang="zh-CN" altLang="en-US" sz="2000" dirty="0"/>
              <a:t>套配色方案，分别为连续型，极端型以及离散型。</a:t>
            </a:r>
            <a:endParaRPr lang="en-US" altLang="zh-CN" sz="2000" dirty="0"/>
          </a:p>
          <a:p>
            <a:pPr>
              <a:defRPr/>
            </a:pPr>
            <a:r>
              <a:rPr lang="zh-CN" altLang="en-US" dirty="0"/>
              <a:t>连续型（</a:t>
            </a:r>
            <a:r>
              <a:rPr lang="en-US" altLang="zh-CN" dirty="0"/>
              <a:t>Sequential</a:t>
            </a:r>
            <a:r>
              <a:rPr lang="zh-CN" altLang="en-US" dirty="0"/>
              <a:t>）指生成一系列连续渐变的颜色，通常用来标记连续型数值的大小。共</a:t>
            </a:r>
            <a:r>
              <a:rPr lang="en-US" altLang="zh-CN" dirty="0"/>
              <a:t>18</a:t>
            </a:r>
            <a:r>
              <a:rPr lang="zh-CN" altLang="en-US" dirty="0"/>
              <a:t>组颜色，每组分为</a:t>
            </a:r>
            <a:r>
              <a:rPr lang="en-US" altLang="zh-CN" dirty="0"/>
              <a:t>9</a:t>
            </a:r>
            <a:r>
              <a:rPr lang="zh-CN" altLang="en-US" dirty="0"/>
              <a:t>个渐变颜色展示。</a:t>
            </a:r>
          </a:p>
          <a:p>
            <a:pPr>
              <a:defRPr/>
            </a:pPr>
            <a:r>
              <a:rPr lang="zh-CN" altLang="en-US" dirty="0"/>
              <a:t>极端型（</a:t>
            </a:r>
            <a:r>
              <a:rPr lang="en-US" altLang="zh-CN" dirty="0"/>
              <a:t>Diverging</a:t>
            </a:r>
            <a:r>
              <a:rPr lang="zh-CN" altLang="en-US" dirty="0"/>
              <a:t>）指生成用深色强调两端、浅色标示中部的系列颜色、可用来标记数据中的利群点。共</a:t>
            </a:r>
            <a:r>
              <a:rPr lang="en-US" altLang="zh-CN" dirty="0"/>
              <a:t>9</a:t>
            </a:r>
            <a:r>
              <a:rPr lang="zh-CN" altLang="en-US" dirty="0"/>
              <a:t>组颜色，每组分为</a:t>
            </a:r>
            <a:r>
              <a:rPr lang="en-US" altLang="zh-CN" dirty="0"/>
              <a:t>11</a:t>
            </a:r>
            <a:r>
              <a:rPr lang="zh-CN" altLang="en-US" dirty="0"/>
              <a:t>个渐变颜色展示。</a:t>
            </a:r>
          </a:p>
          <a:p>
            <a:pPr>
              <a:defRPr/>
            </a:pPr>
            <a:r>
              <a:rPr lang="zh-CN" altLang="en-US" dirty="0"/>
              <a:t>离散型（</a:t>
            </a:r>
            <a:r>
              <a:rPr lang="en-US" altLang="zh-CN" dirty="0"/>
              <a:t>Qualitative</a:t>
            </a:r>
            <a:r>
              <a:rPr lang="zh-CN" altLang="en-US" dirty="0"/>
              <a:t>）指生成一系列彼此差异比较明显的颜色，通常用来标记分类数据。共</a:t>
            </a:r>
            <a:r>
              <a:rPr lang="en-US" altLang="zh-CN" dirty="0"/>
              <a:t>8</a:t>
            </a:r>
            <a:r>
              <a:rPr lang="zh-CN" altLang="en-US" dirty="0"/>
              <a:t>组颜色，每组渐变颜色数不同。</a:t>
            </a:r>
          </a:p>
          <a:p>
            <a:pPr marL="0" indent="0">
              <a:buFont typeface="Wingdings" panose="05000000000000000000" pitchFamily="2" charset="2"/>
              <a:buNone/>
              <a:defRPr/>
            </a:pPr>
            <a:endParaRPr lang="zh-CN" altLang="en-US" sz="2000" dirty="0"/>
          </a:p>
        </p:txBody>
      </p:sp>
      <p:sp>
        <p:nvSpPr>
          <p:cNvPr id="68611" name="标题 2">
            <a:extLst>
              <a:ext uri="{FF2B5EF4-FFF2-40B4-BE49-F238E27FC236}">
                <a16:creationId xmlns:a16="http://schemas.microsoft.com/office/drawing/2014/main" id="{6710C353-33B2-466A-83D2-B10ED0D47450}"/>
              </a:ext>
            </a:extLst>
          </p:cNvPr>
          <p:cNvSpPr>
            <a:spLocks noGrp="1"/>
          </p:cNvSpPr>
          <p:nvPr>
            <p:ph type="title"/>
          </p:nvPr>
        </p:nvSpPr>
        <p:spPr>
          <a:xfrm>
            <a:off x="255588" y="358775"/>
            <a:ext cx="10972800" cy="528638"/>
          </a:xfrm>
        </p:spPr>
        <p:txBody>
          <a:bodyPr/>
          <a:lstStyle/>
          <a:p>
            <a:r>
              <a:rPr lang="zh-CN" altLang="en-US"/>
              <a:t>修改颜色</a:t>
            </a:r>
          </a:p>
        </p:txBody>
      </p:sp>
      <p:sp>
        <p:nvSpPr>
          <p:cNvPr id="68612" name="内容占位符 3">
            <a:extLst>
              <a:ext uri="{FF2B5EF4-FFF2-40B4-BE49-F238E27FC236}">
                <a16:creationId xmlns:a16="http://schemas.microsoft.com/office/drawing/2014/main" id="{ECF37DF2-128B-4F8F-8A30-9E56C8079CF2}"/>
              </a:ext>
            </a:extLst>
          </p:cNvPr>
          <p:cNvSpPr>
            <a:spLocks noGrp="1"/>
          </p:cNvSpPr>
          <p:nvPr>
            <p:ph idx="10"/>
          </p:nvPr>
        </p:nvSpPr>
        <p:spPr>
          <a:xfrm>
            <a:off x="423863" y="1138238"/>
            <a:ext cx="11107737" cy="427037"/>
          </a:xfrm>
        </p:spPr>
        <p:txBody>
          <a:bodyPr/>
          <a:lstStyle/>
          <a:p>
            <a:r>
              <a:rPr lang="en-US" altLang="zh-CN"/>
              <a:t>RColorBrewer</a:t>
            </a:r>
            <a:r>
              <a:t>包</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a:extLst>
              <a:ext uri="{FF2B5EF4-FFF2-40B4-BE49-F238E27FC236}">
                <a16:creationId xmlns:a16="http://schemas.microsoft.com/office/drawing/2014/main" id="{07509F1B-89BF-4708-B893-2002628DB8FA}"/>
              </a:ext>
            </a:extLst>
          </p:cNvPr>
          <p:cNvSpPr>
            <a:spLocks noGrp="1"/>
          </p:cNvSpPr>
          <p:nvPr>
            <p:ph idx="1"/>
          </p:nvPr>
        </p:nvSpPr>
        <p:spPr>
          <a:xfrm>
            <a:off x="423863" y="1209675"/>
            <a:ext cx="11107737" cy="4946650"/>
          </a:xfrm>
        </p:spPr>
        <p:txBody>
          <a:bodyPr/>
          <a:lstStyle/>
          <a:p>
            <a:pPr marL="361950" indent="-361950"/>
            <a:r>
              <a:rPr lang="en-US" altLang="zh-CN"/>
              <a:t>par(mfrow = c(1,3))</a:t>
            </a:r>
          </a:p>
          <a:p>
            <a:pPr marL="361950" indent="-361950"/>
            <a:r>
              <a:rPr lang="en-US" altLang="zh-CN"/>
              <a:t>library(RColorBrewer)</a:t>
            </a:r>
          </a:p>
          <a:p>
            <a:pPr marL="361950" indent="-361950"/>
            <a:r>
              <a:rPr lang="en-US" altLang="zh-CN"/>
              <a:t>par(mar=c(0.1,3,0.1,0.1))</a:t>
            </a:r>
          </a:p>
          <a:p>
            <a:pPr marL="361950" indent="-361950"/>
            <a:r>
              <a:rPr lang="en-US" altLang="zh-CN"/>
              <a:t>display.brewer.all(type="seq")</a:t>
            </a:r>
          </a:p>
          <a:p>
            <a:pPr marL="361950" indent="-361950"/>
            <a:r>
              <a:rPr lang="en-US" altLang="zh-CN"/>
              <a:t>display.brewer.all(type="div")</a:t>
            </a:r>
          </a:p>
          <a:p>
            <a:pPr marL="361950" indent="-361950"/>
            <a:r>
              <a:rPr lang="en-US" altLang="zh-CN"/>
              <a:t>display.brewer.all(type="qual")</a:t>
            </a:r>
          </a:p>
          <a:p>
            <a:pPr marL="361950" indent="-361950"/>
            <a:endParaRPr lang="zh-CN" altLang="en-US"/>
          </a:p>
        </p:txBody>
      </p:sp>
      <p:sp>
        <p:nvSpPr>
          <p:cNvPr id="69635" name="标题 2">
            <a:extLst>
              <a:ext uri="{FF2B5EF4-FFF2-40B4-BE49-F238E27FC236}">
                <a16:creationId xmlns:a16="http://schemas.microsoft.com/office/drawing/2014/main" id="{17F0BE83-9A21-4AA8-8ABE-EA4E782BDF48}"/>
              </a:ext>
            </a:extLst>
          </p:cNvPr>
          <p:cNvSpPr>
            <a:spLocks noGrp="1"/>
          </p:cNvSpPr>
          <p:nvPr>
            <p:ph type="title"/>
          </p:nvPr>
        </p:nvSpPr>
        <p:spPr>
          <a:xfrm>
            <a:off x="255588" y="358775"/>
            <a:ext cx="10972800" cy="528638"/>
          </a:xfrm>
        </p:spPr>
        <p:txBody>
          <a:bodyPr/>
          <a:lstStyle/>
          <a:p>
            <a:r>
              <a:rPr lang="en-US" altLang="zh-CN"/>
              <a:t>RColorBrewer</a:t>
            </a:r>
            <a:r>
              <a:rPr lang="zh-CN" altLang="en-US"/>
              <a:t>包三种类型的颜色展示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A47FF10-51DE-4104-BFAE-DDCDE70771C5}"/>
              </a:ext>
            </a:extLst>
          </p:cNvPr>
          <p:cNvSpPr>
            <a:spLocks noGrp="1"/>
          </p:cNvSpPr>
          <p:nvPr>
            <p:ph idx="1"/>
          </p:nvPr>
        </p:nvSpPr>
        <p:spPr>
          <a:xfrm>
            <a:off x="423863" y="1754188"/>
            <a:ext cx="11107737" cy="4370387"/>
          </a:xfrm>
        </p:spPr>
        <p:txBody>
          <a:bodyPr/>
          <a:lstStyle/>
          <a:p>
            <a:pPr>
              <a:defRPr/>
            </a:pPr>
            <a:r>
              <a:rPr lang="zh-CN" altLang="en-US" dirty="0"/>
              <a:t>直方图（</a:t>
            </a:r>
            <a:r>
              <a:rPr lang="en-US" altLang="zh-CN" dirty="0"/>
              <a:t>Histogram</a:t>
            </a:r>
            <a:r>
              <a:rPr lang="zh-CN" altLang="en-US" dirty="0"/>
              <a:t>）又称质量分布图，是统计报告图的一种，由一系列高度不等的纵向条纹或者线段表示数据分布的情况，一般用横轴表示数据所属类别，纵轴表示数量或者占比。用直方图可以比较直观地看出产品质量特性的分布状态，便于判断其总体质量分布情况。</a:t>
            </a:r>
          </a:p>
          <a:p>
            <a:pPr>
              <a:defRPr/>
            </a:pPr>
            <a:r>
              <a:rPr lang="zh-CN" altLang="en-US" dirty="0"/>
              <a:t>直方图可以发现分布表无法发现的数据模式，样本的频率分布和总体的分布。</a:t>
            </a:r>
          </a:p>
          <a:p>
            <a:pPr>
              <a:defRPr/>
            </a:pPr>
            <a:r>
              <a:rPr lang="zh-CN" altLang="en-US" dirty="0"/>
              <a:t>在</a:t>
            </a:r>
            <a:r>
              <a:rPr lang="en-US" altLang="zh-CN" dirty="0"/>
              <a:t>R</a:t>
            </a:r>
            <a:r>
              <a:rPr lang="zh-CN" altLang="en-US" dirty="0"/>
              <a:t>中，</a:t>
            </a:r>
            <a:r>
              <a:rPr lang="en-US" altLang="zh-CN" dirty="0" err="1"/>
              <a:t>hist</a:t>
            </a:r>
            <a:r>
              <a:rPr lang="zh-CN" altLang="en-US" dirty="0"/>
              <a:t>函数可用于绘制直方图，显示连续数据的分布情形。</a:t>
            </a:r>
            <a:r>
              <a:rPr lang="en-US" altLang="zh-CN" dirty="0" err="1"/>
              <a:t>hist</a:t>
            </a:r>
            <a:r>
              <a:rPr lang="zh-CN" altLang="en-US" dirty="0"/>
              <a:t>函数的具体用法如下所示。</a:t>
            </a:r>
            <a:endParaRPr lang="en-US" altLang="zh-CN" dirty="0"/>
          </a:p>
          <a:p>
            <a:pPr marL="0" indent="0">
              <a:buFont typeface="Wingdings" panose="05000000000000000000" pitchFamily="2" charset="2"/>
              <a:buNone/>
              <a:defRPr/>
            </a:pPr>
            <a:r>
              <a:rPr lang="en-US" altLang="zh-CN" dirty="0"/>
              <a:t>	</a:t>
            </a:r>
            <a:r>
              <a:rPr lang="en-US" altLang="zh-CN" dirty="0" err="1"/>
              <a:t>hist</a:t>
            </a:r>
            <a:r>
              <a:rPr lang="en-US" altLang="zh-CN" dirty="0"/>
              <a:t>(</a:t>
            </a:r>
            <a:r>
              <a:rPr lang="en-US" altLang="zh-CN" dirty="0" err="1"/>
              <a:t>x,breaks</a:t>
            </a:r>
            <a:r>
              <a:rPr lang="en-US" altLang="zh-CN" dirty="0"/>
              <a:t>= ,</a:t>
            </a:r>
            <a:r>
              <a:rPr lang="en-US" altLang="zh-CN" dirty="0" err="1"/>
              <a:t>freq</a:t>
            </a:r>
            <a:r>
              <a:rPr lang="en-US" altLang="zh-CN" dirty="0"/>
              <a:t>=,...)</a:t>
            </a:r>
            <a:endParaRPr lang="zh-CN" altLang="en-US" dirty="0"/>
          </a:p>
        </p:txBody>
      </p:sp>
      <p:sp>
        <p:nvSpPr>
          <p:cNvPr id="15363" name="标题 2">
            <a:extLst>
              <a:ext uri="{FF2B5EF4-FFF2-40B4-BE49-F238E27FC236}">
                <a16:creationId xmlns:a16="http://schemas.microsoft.com/office/drawing/2014/main" id="{8F7042EC-CEC7-417D-B3EC-7FD8003CCF9E}"/>
              </a:ext>
            </a:extLst>
          </p:cNvPr>
          <p:cNvSpPr>
            <a:spLocks noGrp="1"/>
          </p:cNvSpPr>
          <p:nvPr>
            <p:ph type="title"/>
          </p:nvPr>
        </p:nvSpPr>
        <p:spPr>
          <a:xfrm>
            <a:off x="255588" y="358775"/>
            <a:ext cx="10972800" cy="528638"/>
          </a:xfrm>
        </p:spPr>
        <p:txBody>
          <a:bodyPr/>
          <a:lstStyle/>
          <a:p>
            <a:r>
              <a:rPr lang="zh-CN" altLang="en-US"/>
              <a:t>分析数据分布情况</a:t>
            </a:r>
          </a:p>
        </p:txBody>
      </p:sp>
      <p:sp>
        <p:nvSpPr>
          <p:cNvPr id="15364" name="内容占位符 3">
            <a:extLst>
              <a:ext uri="{FF2B5EF4-FFF2-40B4-BE49-F238E27FC236}">
                <a16:creationId xmlns:a16="http://schemas.microsoft.com/office/drawing/2014/main" id="{7FDD12CB-DDB4-41A4-91F2-7F1261342800}"/>
              </a:ext>
            </a:extLst>
          </p:cNvPr>
          <p:cNvSpPr>
            <a:spLocks noGrp="1"/>
          </p:cNvSpPr>
          <p:nvPr>
            <p:ph idx="10"/>
          </p:nvPr>
        </p:nvSpPr>
        <p:spPr>
          <a:xfrm>
            <a:off x="423863" y="1138238"/>
            <a:ext cx="11107737" cy="427037"/>
          </a:xfrm>
        </p:spPr>
        <p:txBody>
          <a:bodyPr/>
          <a:lstStyle/>
          <a:p>
            <a:r>
              <a:t>直方图</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2">
            <a:extLst>
              <a:ext uri="{FF2B5EF4-FFF2-40B4-BE49-F238E27FC236}">
                <a16:creationId xmlns:a16="http://schemas.microsoft.com/office/drawing/2014/main" id="{08D4E6A9-1B66-4A2F-B72B-2F6045448072}"/>
              </a:ext>
            </a:extLst>
          </p:cNvPr>
          <p:cNvSpPr>
            <a:spLocks noGrp="1"/>
          </p:cNvSpPr>
          <p:nvPr>
            <p:ph type="title"/>
          </p:nvPr>
        </p:nvSpPr>
        <p:spPr>
          <a:xfrm>
            <a:off x="255588" y="358775"/>
            <a:ext cx="10972800" cy="528638"/>
          </a:xfrm>
        </p:spPr>
        <p:txBody>
          <a:bodyPr/>
          <a:lstStyle/>
          <a:p>
            <a:r>
              <a:rPr lang="en-US" altLang="zh-CN"/>
              <a:t>RColorBrewer</a:t>
            </a:r>
            <a:r>
              <a:rPr lang="zh-CN" altLang="en-US"/>
              <a:t>包三种类型的颜色展示</a:t>
            </a:r>
          </a:p>
        </p:txBody>
      </p:sp>
      <p:pic>
        <p:nvPicPr>
          <p:cNvPr id="70659" name="内容占位符 4">
            <a:extLst>
              <a:ext uri="{FF2B5EF4-FFF2-40B4-BE49-F238E27FC236}">
                <a16:creationId xmlns:a16="http://schemas.microsoft.com/office/drawing/2014/main" id="{877E07EB-E651-4C4C-8BF9-A1401A0791E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298700" y="1371600"/>
            <a:ext cx="6546850" cy="4811713"/>
          </a:xfrm>
          <a:ln w="3175">
            <a:solidFill>
              <a:schemeClr val="tx1"/>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1">
            <a:extLst>
              <a:ext uri="{FF2B5EF4-FFF2-40B4-BE49-F238E27FC236}">
                <a16:creationId xmlns:a16="http://schemas.microsoft.com/office/drawing/2014/main" id="{BD5922C1-E473-4828-B08D-59FD94171DBB}"/>
              </a:ext>
            </a:extLst>
          </p:cNvPr>
          <p:cNvSpPr>
            <a:spLocks noGrp="1"/>
          </p:cNvSpPr>
          <p:nvPr>
            <p:ph idx="1"/>
          </p:nvPr>
        </p:nvSpPr>
        <p:spPr>
          <a:xfrm>
            <a:off x="423863" y="1196975"/>
            <a:ext cx="11107737" cy="4959350"/>
          </a:xfrm>
        </p:spPr>
        <p:txBody>
          <a:bodyPr/>
          <a:lstStyle/>
          <a:p>
            <a:pPr marL="361950" indent="-361950"/>
            <a:r>
              <a:rPr lang="en-US" altLang="zh-CN"/>
              <a:t># </a:t>
            </a:r>
            <a:r>
              <a:rPr lang="zh-CN" altLang="en-US"/>
              <a:t>左图</a:t>
            </a:r>
          </a:p>
          <a:p>
            <a:pPr marL="361950" indent="-361950"/>
            <a:r>
              <a:rPr lang="en-US" altLang="zh-CN"/>
              <a:t>library(RColorBrewer)</a:t>
            </a:r>
          </a:p>
          <a:p>
            <a:pPr marL="361950" indent="-361950"/>
            <a:r>
              <a:rPr lang="en-US" altLang="zh-CN"/>
              <a:t>my_col &lt;- brewer.pal(3, 'RdYlGn') # brewer.pal(n, name),</a:t>
            </a:r>
            <a:r>
              <a:rPr lang="zh-CN" altLang="en-US"/>
              <a:t>其中</a:t>
            </a:r>
            <a:r>
              <a:rPr lang="en-US" altLang="zh-CN"/>
              <a:t>n</a:t>
            </a:r>
            <a:r>
              <a:rPr lang="zh-CN" altLang="en-US"/>
              <a:t>为颜色的数量，</a:t>
            </a:r>
            <a:r>
              <a:rPr lang="en-US" altLang="zh-CN"/>
              <a:t>name</a:t>
            </a:r>
            <a:r>
              <a:rPr lang="zh-CN" altLang="en-US"/>
              <a:t>表示颜色组的名称</a:t>
            </a:r>
          </a:p>
          <a:p>
            <a:pPr marL="361950" indent="-361950"/>
            <a:r>
              <a:rPr lang="en-US" altLang="zh-CN"/>
              <a:t>plot(iris$Sepal.Length, iris$Sepal.Width, col = rep(my_col, each =50))</a:t>
            </a:r>
          </a:p>
          <a:p>
            <a:pPr marL="361950" indent="-361950"/>
            <a:r>
              <a:rPr lang="en-US" altLang="zh-CN"/>
              <a:t># </a:t>
            </a:r>
            <a:r>
              <a:rPr lang="zh-CN" altLang="en-US"/>
              <a:t>右图</a:t>
            </a:r>
          </a:p>
          <a:p>
            <a:pPr marL="361950" indent="-361950"/>
            <a:r>
              <a:rPr lang="en-US" altLang="zh-CN"/>
              <a:t>plot(iris$Sepal.Length, iris$Sepal.Width, col = rep(rainbow(3), each = 50))</a:t>
            </a:r>
          </a:p>
          <a:p>
            <a:pPr marL="361950" indent="-361950"/>
            <a:endParaRPr lang="zh-CN" altLang="en-US"/>
          </a:p>
        </p:txBody>
      </p:sp>
      <p:sp>
        <p:nvSpPr>
          <p:cNvPr id="71683" name="标题 2">
            <a:extLst>
              <a:ext uri="{FF2B5EF4-FFF2-40B4-BE49-F238E27FC236}">
                <a16:creationId xmlns:a16="http://schemas.microsoft.com/office/drawing/2014/main" id="{C631453B-B5B2-47FE-A280-92DBF3D79A60}"/>
              </a:ext>
            </a:extLst>
          </p:cNvPr>
          <p:cNvSpPr>
            <a:spLocks noGrp="1"/>
          </p:cNvSpPr>
          <p:nvPr>
            <p:ph type="title"/>
          </p:nvPr>
        </p:nvSpPr>
        <p:spPr>
          <a:xfrm>
            <a:off x="255588" y="358775"/>
            <a:ext cx="10972800" cy="528638"/>
          </a:xfrm>
        </p:spPr>
        <p:txBody>
          <a:bodyPr/>
          <a:lstStyle/>
          <a:p>
            <a:r>
              <a:rPr lang="en-US" altLang="zh-CN"/>
              <a:t>RColorBrewer</a:t>
            </a:r>
            <a:r>
              <a:rPr lang="zh-CN" altLang="en-US"/>
              <a:t>包及</a:t>
            </a:r>
            <a:r>
              <a:rPr lang="en-US" altLang="zh-CN"/>
              <a:t>rainbow</a:t>
            </a:r>
            <a:r>
              <a:rPr lang="zh-CN" altLang="en-US"/>
              <a:t>函数绘制颜色的散点图</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2">
            <a:extLst>
              <a:ext uri="{FF2B5EF4-FFF2-40B4-BE49-F238E27FC236}">
                <a16:creationId xmlns:a16="http://schemas.microsoft.com/office/drawing/2014/main" id="{8449D0C6-0343-4256-B3E9-32A1500AFA3C}"/>
              </a:ext>
            </a:extLst>
          </p:cNvPr>
          <p:cNvSpPr>
            <a:spLocks noGrp="1"/>
          </p:cNvSpPr>
          <p:nvPr>
            <p:ph type="title"/>
          </p:nvPr>
        </p:nvSpPr>
        <p:spPr>
          <a:xfrm>
            <a:off x="255588" y="358775"/>
            <a:ext cx="10972800" cy="528638"/>
          </a:xfrm>
        </p:spPr>
        <p:txBody>
          <a:bodyPr/>
          <a:lstStyle/>
          <a:p>
            <a:r>
              <a:rPr lang="en-US" altLang="zh-CN"/>
              <a:t>RColorBrewer</a:t>
            </a:r>
            <a:r>
              <a:rPr lang="zh-CN" altLang="en-US"/>
              <a:t>包及</a:t>
            </a:r>
            <a:r>
              <a:rPr lang="en-US" altLang="zh-CN"/>
              <a:t>rainbow</a:t>
            </a:r>
            <a:r>
              <a:rPr lang="zh-CN" altLang="en-US"/>
              <a:t>函数绘制颜色的散点图</a:t>
            </a:r>
          </a:p>
        </p:txBody>
      </p:sp>
      <p:pic>
        <p:nvPicPr>
          <p:cNvPr id="72707" name="内容占位符 4">
            <a:extLst>
              <a:ext uri="{FF2B5EF4-FFF2-40B4-BE49-F238E27FC236}">
                <a16:creationId xmlns:a16="http://schemas.microsoft.com/office/drawing/2014/main" id="{81F6EB15-F663-4106-AABB-F69AA4D95E3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130300"/>
            <a:ext cx="6129338" cy="4918075"/>
          </a:xfrm>
          <a:ln w="3175">
            <a:solidFill>
              <a:schemeClr val="tx1"/>
            </a:solid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1AF16A79-ACB4-488C-8B7D-1F836CFE1784}"/>
              </a:ext>
            </a:extLst>
          </p:cNvPr>
          <p:cNvGraphicFramePr>
            <a:graphicFrameLocks noGrp="1"/>
          </p:cNvGraphicFramePr>
          <p:nvPr>
            <p:ph idx="1"/>
          </p:nvPr>
        </p:nvGraphicFramePr>
        <p:xfrm>
          <a:off x="1236663" y="1774825"/>
          <a:ext cx="9305925" cy="4370388"/>
        </p:xfrm>
        <a:graphic>
          <a:graphicData uri="http://schemas.openxmlformats.org/drawingml/2006/table">
            <a:tbl>
              <a:tblPr>
                <a:tableStyleId>{5C22544A-7EE6-4342-B048-85BDC9FD1C3A}</a:tableStyleId>
              </a:tblPr>
              <a:tblGrid>
                <a:gridCol w="1153683">
                  <a:extLst>
                    <a:ext uri="{9D8B030D-6E8A-4147-A177-3AD203B41FA5}">
                      <a16:colId xmlns:a16="http://schemas.microsoft.com/office/drawing/2014/main" val="20000"/>
                    </a:ext>
                  </a:extLst>
                </a:gridCol>
                <a:gridCol w="8152242">
                  <a:extLst>
                    <a:ext uri="{9D8B030D-6E8A-4147-A177-3AD203B41FA5}">
                      <a16:colId xmlns:a16="http://schemas.microsoft.com/office/drawing/2014/main" val="20001"/>
                    </a:ext>
                  </a:extLst>
                </a:gridCol>
              </a:tblGrid>
              <a:tr h="624341">
                <a:tc>
                  <a:txBody>
                    <a:bodyPr/>
                    <a:lstStyle/>
                    <a:p>
                      <a:pPr indent="127000" algn="ctr">
                        <a:lnSpc>
                          <a:spcPct val="150000"/>
                        </a:lnSpc>
                        <a:spcAft>
                          <a:spcPts val="0"/>
                        </a:spcAft>
                      </a:pPr>
                      <a:r>
                        <a:rPr lang="zh-CN" sz="1800" kern="0" dirty="0">
                          <a:effectLst/>
                        </a:rPr>
                        <a:t>参数</a:t>
                      </a:r>
                      <a:endParaRPr lang="zh-CN" sz="1800" kern="100" dirty="0">
                        <a:effectLst/>
                        <a:latin typeface="Times New Roman"/>
                        <a:ea typeface="宋体"/>
                        <a:cs typeface="Times New Roman"/>
                      </a:endParaRPr>
                    </a:p>
                  </a:txBody>
                  <a:tcPr marL="68584" marR="68584" marT="0" marB="0" anchor="ctr"/>
                </a:tc>
                <a:tc>
                  <a:txBody>
                    <a:bodyPr/>
                    <a:lstStyle/>
                    <a:p>
                      <a:pPr indent="127000" algn="ctr">
                        <a:lnSpc>
                          <a:spcPct val="150000"/>
                        </a:lnSpc>
                        <a:spcAft>
                          <a:spcPts val="0"/>
                        </a:spcAft>
                      </a:pPr>
                      <a:r>
                        <a:rPr lang="zh-CN" sz="1800" kern="0" dirty="0">
                          <a:effectLst/>
                        </a:rPr>
                        <a:t>描述</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0"/>
                  </a:ext>
                </a:extLst>
              </a:tr>
              <a:tr h="624341">
                <a:tc>
                  <a:txBody>
                    <a:bodyPr/>
                    <a:lstStyle/>
                    <a:p>
                      <a:pPr indent="127000" algn="ctr">
                        <a:lnSpc>
                          <a:spcPct val="150000"/>
                        </a:lnSpc>
                        <a:spcAft>
                          <a:spcPts val="0"/>
                        </a:spcAft>
                      </a:pPr>
                      <a:r>
                        <a:rPr lang="en-US" sz="1800" kern="0">
                          <a:effectLst/>
                        </a:rPr>
                        <a:t>pch</a:t>
                      </a:r>
                      <a:endParaRPr lang="zh-CN" sz="18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800" kern="0" dirty="0">
                          <a:effectLst/>
                        </a:rPr>
                        <a:t>点的样式，取整数</a:t>
                      </a:r>
                      <a:r>
                        <a:rPr lang="en-US" sz="1800" kern="0" dirty="0">
                          <a:effectLst/>
                        </a:rPr>
                        <a:t>0-25</a:t>
                      </a:r>
                      <a:r>
                        <a:rPr lang="zh-CN" sz="1800" kern="0" dirty="0">
                          <a:effectLst/>
                        </a:rPr>
                        <a:t>或字符</a:t>
                      </a:r>
                      <a:r>
                        <a:rPr lang="en-US" sz="1800" kern="0" dirty="0">
                          <a:effectLst/>
                        </a:rPr>
                        <a:t>"*","</a:t>
                      </a:r>
                      <a:r>
                        <a:rPr lang="zh-CN" sz="1800" kern="0" dirty="0">
                          <a:effectLst/>
                        </a:rPr>
                        <a:t>、</a:t>
                      </a:r>
                      <a:r>
                        <a:rPr lang="en-US" sz="1800" kern="0" dirty="0">
                          <a:effectLst/>
                        </a:rPr>
                        <a:t>", "."," o"," O", "0", "+", "-", "|" </a:t>
                      </a:r>
                      <a:r>
                        <a:rPr lang="zh-CN" sz="1800" kern="0" dirty="0">
                          <a:effectLst/>
                        </a:rPr>
                        <a:t>等</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1"/>
                  </a:ext>
                </a:extLst>
              </a:tr>
              <a:tr h="624341">
                <a:tc>
                  <a:txBody>
                    <a:bodyPr/>
                    <a:lstStyle/>
                    <a:p>
                      <a:pPr indent="127000" algn="ctr">
                        <a:lnSpc>
                          <a:spcPct val="150000"/>
                        </a:lnSpc>
                        <a:spcAft>
                          <a:spcPts val="0"/>
                        </a:spcAft>
                      </a:pPr>
                      <a:r>
                        <a:rPr lang="en-US" sz="1800" kern="0">
                          <a:effectLst/>
                        </a:rPr>
                        <a:t>cex</a:t>
                      </a:r>
                      <a:endParaRPr lang="zh-CN" sz="18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800" kern="0" dirty="0">
                          <a:effectLst/>
                        </a:rPr>
                        <a:t>点的大小，</a:t>
                      </a:r>
                      <a:r>
                        <a:rPr lang="en-US" sz="1800" kern="0" dirty="0">
                          <a:effectLst/>
                        </a:rPr>
                        <a:t>1</a:t>
                      </a:r>
                      <a:r>
                        <a:rPr lang="zh-CN" sz="1800" kern="0" dirty="0">
                          <a:effectLst/>
                        </a:rPr>
                        <a:t>（默认）表示不缩放，小于</a:t>
                      </a:r>
                      <a:r>
                        <a:rPr lang="en-US" sz="1800" kern="0" dirty="0">
                          <a:effectLst/>
                        </a:rPr>
                        <a:t>1</a:t>
                      </a:r>
                      <a:r>
                        <a:rPr lang="zh-CN" sz="1800" kern="0" dirty="0">
                          <a:effectLst/>
                        </a:rPr>
                        <a:t>表示缩放，大于</a:t>
                      </a:r>
                      <a:r>
                        <a:rPr lang="en-US" sz="1800" kern="0" dirty="0">
                          <a:effectLst/>
                        </a:rPr>
                        <a:t>1</a:t>
                      </a:r>
                      <a:r>
                        <a:rPr lang="zh-CN" sz="1800" kern="0" dirty="0">
                          <a:effectLst/>
                        </a:rPr>
                        <a:t>表示放大</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2"/>
                  </a:ext>
                </a:extLst>
              </a:tr>
              <a:tr h="624341">
                <a:tc>
                  <a:txBody>
                    <a:bodyPr/>
                    <a:lstStyle/>
                    <a:p>
                      <a:pPr indent="127000" algn="ctr">
                        <a:lnSpc>
                          <a:spcPct val="150000"/>
                        </a:lnSpc>
                        <a:spcAft>
                          <a:spcPts val="0"/>
                        </a:spcAft>
                      </a:pPr>
                      <a:r>
                        <a:rPr lang="en-US" sz="1800" kern="0">
                          <a:effectLst/>
                        </a:rPr>
                        <a:t>col</a:t>
                      </a:r>
                      <a:endParaRPr lang="zh-CN" sz="18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800" kern="0" dirty="0">
                          <a:effectLst/>
                        </a:rPr>
                        <a:t>点边框填充的颜色</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3"/>
                  </a:ext>
                </a:extLst>
              </a:tr>
              <a:tr h="624341">
                <a:tc>
                  <a:txBody>
                    <a:bodyPr/>
                    <a:lstStyle/>
                    <a:p>
                      <a:pPr indent="127000" algn="ctr">
                        <a:lnSpc>
                          <a:spcPct val="150000"/>
                        </a:lnSpc>
                        <a:spcAft>
                          <a:spcPts val="0"/>
                        </a:spcAft>
                      </a:pPr>
                      <a:r>
                        <a:rPr lang="en-US" sz="1800" kern="0">
                          <a:effectLst/>
                        </a:rPr>
                        <a:t>bg</a:t>
                      </a:r>
                      <a:endParaRPr lang="zh-CN" sz="18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800" kern="0" dirty="0">
                          <a:effectLst/>
                        </a:rPr>
                        <a:t>点内部填充的颜色，仅限</a:t>
                      </a:r>
                      <a:r>
                        <a:rPr lang="en-US" sz="1800" kern="0" dirty="0">
                          <a:effectLst/>
                        </a:rPr>
                        <a:t>21-25</a:t>
                      </a:r>
                      <a:r>
                        <a:rPr lang="zh-CN" sz="1800" kern="0" dirty="0">
                          <a:effectLst/>
                        </a:rPr>
                        <a:t>样式的点</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4"/>
                  </a:ext>
                </a:extLst>
              </a:tr>
              <a:tr h="624341">
                <a:tc>
                  <a:txBody>
                    <a:bodyPr/>
                    <a:lstStyle/>
                    <a:p>
                      <a:pPr indent="127000" algn="ctr">
                        <a:lnSpc>
                          <a:spcPct val="150000"/>
                        </a:lnSpc>
                        <a:spcAft>
                          <a:spcPts val="0"/>
                        </a:spcAft>
                      </a:pPr>
                      <a:r>
                        <a:rPr lang="en-US" sz="1800" kern="0">
                          <a:effectLst/>
                        </a:rPr>
                        <a:t>font</a:t>
                      </a:r>
                      <a:endParaRPr lang="zh-CN" sz="18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800" kern="0" dirty="0">
                          <a:effectLst/>
                        </a:rPr>
                        <a:t>字体设置，</a:t>
                      </a:r>
                      <a:r>
                        <a:rPr lang="en-US" sz="1800" kern="0" dirty="0">
                          <a:effectLst/>
                        </a:rPr>
                        <a:t>1</a:t>
                      </a:r>
                      <a:r>
                        <a:rPr lang="zh-CN" sz="1800" kern="0" dirty="0">
                          <a:effectLst/>
                        </a:rPr>
                        <a:t>（默认）为正常字体，</a:t>
                      </a:r>
                      <a:r>
                        <a:rPr lang="en-US" sz="1800" kern="0" dirty="0">
                          <a:effectLst/>
                        </a:rPr>
                        <a:t>2</a:t>
                      </a:r>
                      <a:r>
                        <a:rPr lang="zh-CN" sz="1800" kern="0" dirty="0">
                          <a:effectLst/>
                        </a:rPr>
                        <a:t>表示粗体，</a:t>
                      </a:r>
                      <a:r>
                        <a:rPr lang="en-US" sz="1800" kern="0" dirty="0">
                          <a:effectLst/>
                        </a:rPr>
                        <a:t>3</a:t>
                      </a:r>
                      <a:r>
                        <a:rPr lang="zh-CN" sz="1800" kern="0" dirty="0">
                          <a:effectLst/>
                        </a:rPr>
                        <a:t>表示斜体，</a:t>
                      </a:r>
                      <a:r>
                        <a:rPr lang="en-US" sz="1800" kern="0" dirty="0">
                          <a:effectLst/>
                        </a:rPr>
                        <a:t>4</a:t>
                      </a:r>
                      <a:r>
                        <a:rPr lang="zh-CN" sz="1800" kern="0" dirty="0">
                          <a:effectLst/>
                        </a:rPr>
                        <a:t>表示粗斜体</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5"/>
                  </a:ext>
                </a:extLst>
              </a:tr>
              <a:tr h="624341">
                <a:tc>
                  <a:txBody>
                    <a:bodyPr/>
                    <a:lstStyle/>
                    <a:p>
                      <a:pPr indent="127000" algn="ctr">
                        <a:lnSpc>
                          <a:spcPct val="150000"/>
                        </a:lnSpc>
                        <a:spcAft>
                          <a:spcPts val="0"/>
                        </a:spcAft>
                      </a:pPr>
                      <a:r>
                        <a:rPr lang="en-US" sz="1800" kern="0">
                          <a:effectLst/>
                        </a:rPr>
                        <a:t>lwd</a:t>
                      </a:r>
                      <a:endParaRPr lang="zh-CN" sz="18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800" kern="0" dirty="0">
                          <a:effectLst/>
                        </a:rPr>
                        <a:t>点边框的宽度，</a:t>
                      </a:r>
                      <a:r>
                        <a:rPr lang="en-US" sz="1800" kern="0" dirty="0">
                          <a:effectLst/>
                        </a:rPr>
                        <a:t>1</a:t>
                      </a:r>
                      <a:r>
                        <a:rPr lang="zh-CN" sz="1800" kern="0" dirty="0">
                          <a:effectLst/>
                        </a:rPr>
                        <a:t>（默认）表示正常宽度，小于</a:t>
                      </a:r>
                      <a:r>
                        <a:rPr lang="en-US" sz="1800" kern="0" dirty="0">
                          <a:effectLst/>
                        </a:rPr>
                        <a:t>1</a:t>
                      </a:r>
                      <a:r>
                        <a:rPr lang="zh-CN" sz="1800" kern="0" dirty="0">
                          <a:effectLst/>
                        </a:rPr>
                        <a:t>表示缩放，大于</a:t>
                      </a:r>
                      <a:r>
                        <a:rPr lang="en-US" sz="1800" kern="0" dirty="0">
                          <a:effectLst/>
                        </a:rPr>
                        <a:t>1</a:t>
                      </a:r>
                      <a:r>
                        <a:rPr lang="zh-CN" sz="1800" kern="0" dirty="0">
                          <a:effectLst/>
                        </a:rPr>
                        <a:t>表示放大</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6"/>
                  </a:ext>
                </a:extLst>
              </a:tr>
            </a:tbl>
          </a:graphicData>
        </a:graphic>
      </p:graphicFrame>
      <p:sp>
        <p:nvSpPr>
          <p:cNvPr id="73756" name="标题 2">
            <a:extLst>
              <a:ext uri="{FF2B5EF4-FFF2-40B4-BE49-F238E27FC236}">
                <a16:creationId xmlns:a16="http://schemas.microsoft.com/office/drawing/2014/main" id="{8ADB0B6E-1DA0-47CD-8554-090B10457E91}"/>
              </a:ext>
            </a:extLst>
          </p:cNvPr>
          <p:cNvSpPr>
            <a:spLocks noGrp="1"/>
          </p:cNvSpPr>
          <p:nvPr>
            <p:ph type="title"/>
          </p:nvPr>
        </p:nvSpPr>
        <p:spPr>
          <a:xfrm>
            <a:off x="255588" y="358775"/>
            <a:ext cx="10972800" cy="528638"/>
          </a:xfrm>
        </p:spPr>
        <p:txBody>
          <a:bodyPr/>
          <a:lstStyle/>
          <a:p>
            <a:r>
              <a:rPr lang="zh-CN" altLang="en-US"/>
              <a:t>修改点符号与线条</a:t>
            </a:r>
          </a:p>
        </p:txBody>
      </p:sp>
      <p:sp>
        <p:nvSpPr>
          <p:cNvPr id="73757" name="内容占位符 3">
            <a:extLst>
              <a:ext uri="{FF2B5EF4-FFF2-40B4-BE49-F238E27FC236}">
                <a16:creationId xmlns:a16="http://schemas.microsoft.com/office/drawing/2014/main" id="{56B93B6A-06BF-4C77-AAAE-FC59BA30BEDF}"/>
              </a:ext>
            </a:extLst>
          </p:cNvPr>
          <p:cNvSpPr>
            <a:spLocks noGrp="1"/>
          </p:cNvSpPr>
          <p:nvPr>
            <p:ph idx="10"/>
          </p:nvPr>
        </p:nvSpPr>
        <p:spPr>
          <a:xfrm>
            <a:off x="423863" y="1138238"/>
            <a:ext cx="11107737" cy="427037"/>
          </a:xfrm>
        </p:spPr>
        <p:txBody>
          <a:bodyPr/>
          <a:lstStyle/>
          <a:p>
            <a:r>
              <a:t>点样式参数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2">
            <a:extLst>
              <a:ext uri="{FF2B5EF4-FFF2-40B4-BE49-F238E27FC236}">
                <a16:creationId xmlns:a16="http://schemas.microsoft.com/office/drawing/2014/main" id="{CE132B97-98CF-42DC-8EC6-9A70C9BF746C}"/>
              </a:ext>
            </a:extLst>
          </p:cNvPr>
          <p:cNvSpPr>
            <a:spLocks noGrp="1"/>
          </p:cNvSpPr>
          <p:nvPr>
            <p:ph type="title"/>
          </p:nvPr>
        </p:nvSpPr>
        <p:spPr>
          <a:xfrm>
            <a:off x="255588" y="358775"/>
            <a:ext cx="10972800" cy="528638"/>
          </a:xfrm>
        </p:spPr>
        <p:txBody>
          <a:bodyPr/>
          <a:lstStyle/>
          <a:p>
            <a:r>
              <a:rPr lang="zh-CN" altLang="en-US"/>
              <a:t>点样式</a:t>
            </a:r>
          </a:p>
        </p:txBody>
      </p:sp>
      <p:pic>
        <p:nvPicPr>
          <p:cNvPr id="74755" name="内容占位符 4">
            <a:extLst>
              <a:ext uri="{FF2B5EF4-FFF2-40B4-BE49-F238E27FC236}">
                <a16:creationId xmlns:a16="http://schemas.microsoft.com/office/drawing/2014/main" id="{E2DF2D96-573A-4EC1-9641-77D8AE50861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716213" y="1250950"/>
            <a:ext cx="6211887" cy="4981575"/>
          </a:xfrm>
          <a:ln w="3175">
            <a:solidFill>
              <a:schemeClr val="tx1"/>
            </a:solid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950573F5-415E-4D87-A5EF-005EE3EB39CB}"/>
              </a:ext>
            </a:extLst>
          </p:cNvPr>
          <p:cNvGraphicFramePr>
            <a:graphicFrameLocks noGrp="1"/>
          </p:cNvGraphicFramePr>
          <p:nvPr>
            <p:ph idx="1"/>
          </p:nvPr>
        </p:nvGraphicFramePr>
        <p:xfrm>
          <a:off x="1882775" y="2003425"/>
          <a:ext cx="8364538" cy="3238500"/>
        </p:xfrm>
        <a:graphic>
          <a:graphicData uri="http://schemas.openxmlformats.org/drawingml/2006/table">
            <a:tbl>
              <a:tblPr>
                <a:tableStyleId>{5C22544A-7EE6-4342-B048-85BDC9FD1C3A}</a:tableStyleId>
              </a:tblPr>
              <a:tblGrid>
                <a:gridCol w="798435">
                  <a:extLst>
                    <a:ext uri="{9D8B030D-6E8A-4147-A177-3AD203B41FA5}">
                      <a16:colId xmlns:a16="http://schemas.microsoft.com/office/drawing/2014/main" val="20000"/>
                    </a:ext>
                  </a:extLst>
                </a:gridCol>
                <a:gridCol w="7566103">
                  <a:extLst>
                    <a:ext uri="{9D8B030D-6E8A-4147-A177-3AD203B41FA5}">
                      <a16:colId xmlns:a16="http://schemas.microsoft.com/office/drawing/2014/main" val="20001"/>
                    </a:ext>
                  </a:extLst>
                </a:gridCol>
              </a:tblGrid>
              <a:tr h="1498034">
                <a:tc>
                  <a:txBody>
                    <a:bodyPr/>
                    <a:lstStyle/>
                    <a:p>
                      <a:pPr indent="127000" algn="ctr">
                        <a:lnSpc>
                          <a:spcPct val="150000"/>
                        </a:lnSpc>
                        <a:spcAft>
                          <a:spcPts val="0"/>
                        </a:spcAft>
                      </a:pPr>
                      <a:r>
                        <a:rPr lang="zh-CN" sz="1800" kern="0" dirty="0">
                          <a:effectLst/>
                        </a:rPr>
                        <a:t>参数</a:t>
                      </a:r>
                      <a:endParaRPr lang="zh-CN" sz="1800" kern="100" dirty="0">
                        <a:effectLst/>
                        <a:latin typeface="Times New Roman"/>
                        <a:ea typeface="宋体"/>
                        <a:cs typeface="Times New Roman"/>
                      </a:endParaRPr>
                    </a:p>
                  </a:txBody>
                  <a:tcPr marL="68584" marR="68584" marT="0" marB="0" anchor="ctr"/>
                </a:tc>
                <a:tc>
                  <a:txBody>
                    <a:bodyPr/>
                    <a:lstStyle/>
                    <a:p>
                      <a:pPr indent="127000" algn="ctr">
                        <a:lnSpc>
                          <a:spcPct val="150000"/>
                        </a:lnSpc>
                        <a:spcAft>
                          <a:spcPts val="0"/>
                        </a:spcAft>
                      </a:pPr>
                      <a:r>
                        <a:rPr lang="zh-CN" sz="1800" kern="0" dirty="0">
                          <a:effectLst/>
                        </a:rPr>
                        <a:t>描述</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0"/>
                  </a:ext>
                </a:extLst>
              </a:tr>
              <a:tr h="719294">
                <a:tc>
                  <a:txBody>
                    <a:bodyPr/>
                    <a:lstStyle/>
                    <a:p>
                      <a:pPr indent="127000" algn="ctr">
                        <a:lnSpc>
                          <a:spcPct val="150000"/>
                        </a:lnSpc>
                        <a:spcAft>
                          <a:spcPts val="0"/>
                        </a:spcAft>
                      </a:pPr>
                      <a:r>
                        <a:rPr lang="en-US" sz="1800" kern="0">
                          <a:effectLst/>
                        </a:rPr>
                        <a:t>lty</a:t>
                      </a:r>
                      <a:endParaRPr lang="zh-CN" sz="18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800" kern="0" dirty="0">
                          <a:effectLst/>
                        </a:rPr>
                        <a:t>线条样式，</a:t>
                      </a:r>
                      <a:r>
                        <a:rPr lang="en-US" sz="1800" kern="0" dirty="0">
                          <a:effectLst/>
                        </a:rPr>
                        <a:t>0</a:t>
                      </a:r>
                      <a:r>
                        <a:rPr lang="zh-CN" sz="1800" kern="0" dirty="0">
                          <a:effectLst/>
                        </a:rPr>
                        <a:t>表示不画线，</a:t>
                      </a:r>
                      <a:r>
                        <a:rPr lang="en-US" sz="1800" kern="0" dirty="0">
                          <a:effectLst/>
                        </a:rPr>
                        <a:t>1</a:t>
                      </a:r>
                      <a:r>
                        <a:rPr lang="zh-CN" sz="1800" kern="0" dirty="0">
                          <a:effectLst/>
                        </a:rPr>
                        <a:t>表示实线，</a:t>
                      </a:r>
                      <a:r>
                        <a:rPr lang="en-US" sz="1800" kern="0" dirty="0">
                          <a:effectLst/>
                        </a:rPr>
                        <a:t>2</a:t>
                      </a:r>
                      <a:r>
                        <a:rPr lang="zh-CN" sz="1800" kern="0" dirty="0">
                          <a:effectLst/>
                        </a:rPr>
                        <a:t>表示虚线，</a:t>
                      </a:r>
                      <a:r>
                        <a:rPr lang="en-US" sz="1800" kern="0" dirty="0">
                          <a:effectLst/>
                        </a:rPr>
                        <a:t>3</a:t>
                      </a:r>
                      <a:r>
                        <a:rPr lang="zh-CN" sz="1800" kern="0" dirty="0">
                          <a:effectLst/>
                        </a:rPr>
                        <a:t>表示点线。</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1"/>
                  </a:ext>
                </a:extLst>
              </a:tr>
              <a:tr h="1021172">
                <a:tc>
                  <a:txBody>
                    <a:bodyPr/>
                    <a:lstStyle/>
                    <a:p>
                      <a:pPr indent="127000" algn="ctr">
                        <a:lnSpc>
                          <a:spcPct val="150000"/>
                        </a:lnSpc>
                        <a:spcAft>
                          <a:spcPts val="0"/>
                        </a:spcAft>
                      </a:pPr>
                      <a:r>
                        <a:rPr lang="en-US" sz="1800" kern="0">
                          <a:effectLst/>
                        </a:rPr>
                        <a:t>lwd</a:t>
                      </a:r>
                      <a:endParaRPr lang="zh-CN" sz="1800" kern="100">
                        <a:effectLst/>
                        <a:latin typeface="Times New Roman"/>
                        <a:ea typeface="宋体"/>
                        <a:cs typeface="Times New Roman"/>
                      </a:endParaRPr>
                    </a:p>
                  </a:txBody>
                  <a:tcPr marL="68584" marR="68584" marT="0" marB="0" anchor="ctr"/>
                </a:tc>
                <a:tc>
                  <a:txBody>
                    <a:bodyPr/>
                    <a:lstStyle/>
                    <a:p>
                      <a:pPr indent="127000" algn="just">
                        <a:lnSpc>
                          <a:spcPct val="150000"/>
                        </a:lnSpc>
                        <a:spcAft>
                          <a:spcPts val="0"/>
                        </a:spcAft>
                      </a:pPr>
                      <a:r>
                        <a:rPr lang="zh-CN" sz="1800" kern="0" dirty="0">
                          <a:effectLst/>
                        </a:rPr>
                        <a:t>线条粗细，</a:t>
                      </a:r>
                      <a:r>
                        <a:rPr lang="en-US" sz="1800" kern="0" dirty="0">
                          <a:effectLst/>
                        </a:rPr>
                        <a:t>1</a:t>
                      </a:r>
                      <a:r>
                        <a:rPr lang="zh-CN" sz="1800" kern="0" dirty="0">
                          <a:effectLst/>
                        </a:rPr>
                        <a:t>（默认）表示正常宽度，小于</a:t>
                      </a:r>
                      <a:r>
                        <a:rPr lang="en-US" sz="1800" kern="0" dirty="0">
                          <a:effectLst/>
                        </a:rPr>
                        <a:t>1</a:t>
                      </a:r>
                      <a:r>
                        <a:rPr lang="zh-CN" sz="1800" kern="0" dirty="0">
                          <a:effectLst/>
                        </a:rPr>
                        <a:t>表示缩放，大于</a:t>
                      </a:r>
                      <a:r>
                        <a:rPr lang="en-US" sz="1800" kern="0" dirty="0">
                          <a:effectLst/>
                        </a:rPr>
                        <a:t>1</a:t>
                      </a:r>
                      <a:r>
                        <a:rPr lang="zh-CN" sz="1800" kern="0" dirty="0">
                          <a:effectLst/>
                        </a:rPr>
                        <a:t>表示放大</a:t>
                      </a:r>
                      <a:endParaRPr lang="zh-CN" sz="1800" kern="100" dirty="0">
                        <a:effectLst/>
                        <a:latin typeface="Times New Roman"/>
                        <a:ea typeface="宋体"/>
                        <a:cs typeface="Times New Roman"/>
                      </a:endParaRPr>
                    </a:p>
                  </a:txBody>
                  <a:tcPr marL="68584" marR="68584" marT="0" marB="0" anchor="ctr"/>
                </a:tc>
                <a:extLst>
                  <a:ext uri="{0D108BD9-81ED-4DB2-BD59-A6C34878D82A}">
                    <a16:rowId xmlns:a16="http://schemas.microsoft.com/office/drawing/2014/main" val="10002"/>
                  </a:ext>
                </a:extLst>
              </a:tr>
            </a:tbl>
          </a:graphicData>
        </a:graphic>
      </p:graphicFrame>
      <p:sp>
        <p:nvSpPr>
          <p:cNvPr id="75792" name="标题 2">
            <a:extLst>
              <a:ext uri="{FF2B5EF4-FFF2-40B4-BE49-F238E27FC236}">
                <a16:creationId xmlns:a16="http://schemas.microsoft.com/office/drawing/2014/main" id="{7C25B216-1467-411B-AD4E-480C4C3EE352}"/>
              </a:ext>
            </a:extLst>
          </p:cNvPr>
          <p:cNvSpPr>
            <a:spLocks noGrp="1"/>
          </p:cNvSpPr>
          <p:nvPr>
            <p:ph type="title"/>
          </p:nvPr>
        </p:nvSpPr>
        <p:spPr>
          <a:xfrm>
            <a:off x="255588" y="358775"/>
            <a:ext cx="10972800" cy="528638"/>
          </a:xfrm>
        </p:spPr>
        <p:txBody>
          <a:bodyPr/>
          <a:lstStyle/>
          <a:p>
            <a:r>
              <a:rPr lang="en-US" altLang="zh-CN"/>
              <a:t> </a:t>
            </a:r>
            <a:r>
              <a:rPr lang="zh-CN" altLang="en-US"/>
              <a:t>线条样式</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029A51E8-F055-4E31-B5C0-0B388588CFAE}"/>
              </a:ext>
            </a:extLst>
          </p:cNvPr>
          <p:cNvGraphicFramePr>
            <a:graphicFrameLocks noGrp="1"/>
          </p:cNvGraphicFramePr>
          <p:nvPr>
            <p:ph idx="1"/>
          </p:nvPr>
        </p:nvGraphicFramePr>
        <p:xfrm>
          <a:off x="955675" y="1744663"/>
          <a:ext cx="10501313" cy="4559300"/>
        </p:xfrm>
        <a:graphic>
          <a:graphicData uri="http://schemas.openxmlformats.org/drawingml/2006/table">
            <a:tbl>
              <a:tblPr firstRow="1" firstCol="1" bandRow="1">
                <a:tableStyleId>{5C22544A-7EE6-4342-B048-85BDC9FD1C3A}</a:tableStyleId>
              </a:tblPr>
              <a:tblGrid>
                <a:gridCol w="1209532">
                  <a:extLst>
                    <a:ext uri="{9D8B030D-6E8A-4147-A177-3AD203B41FA5}">
                      <a16:colId xmlns:a16="http://schemas.microsoft.com/office/drawing/2014/main" val="20000"/>
                    </a:ext>
                  </a:extLst>
                </a:gridCol>
                <a:gridCol w="5177042">
                  <a:extLst>
                    <a:ext uri="{9D8B030D-6E8A-4147-A177-3AD203B41FA5}">
                      <a16:colId xmlns:a16="http://schemas.microsoft.com/office/drawing/2014/main" val="20001"/>
                    </a:ext>
                  </a:extLst>
                </a:gridCol>
                <a:gridCol w="4114739">
                  <a:extLst>
                    <a:ext uri="{9D8B030D-6E8A-4147-A177-3AD203B41FA5}">
                      <a16:colId xmlns:a16="http://schemas.microsoft.com/office/drawing/2014/main" val="20002"/>
                    </a:ext>
                  </a:extLst>
                </a:gridCol>
              </a:tblGrid>
              <a:tr h="274312">
                <a:tc>
                  <a:txBody>
                    <a:bodyPr/>
                    <a:lstStyle/>
                    <a:p>
                      <a:pPr indent="127000" algn="ctr">
                        <a:lnSpc>
                          <a:spcPct val="100000"/>
                        </a:lnSpc>
                        <a:spcAft>
                          <a:spcPts val="0"/>
                        </a:spcAft>
                      </a:pPr>
                      <a:r>
                        <a:rPr lang="zh-CN" sz="1800" kern="0" dirty="0">
                          <a:effectLst/>
                        </a:rPr>
                        <a:t>函数</a:t>
                      </a:r>
                      <a:endParaRPr lang="zh-CN" sz="1800" kern="100" dirty="0">
                        <a:effectLst/>
                        <a:latin typeface="Times New Roman"/>
                        <a:ea typeface="宋体"/>
                        <a:cs typeface="Times New Roman"/>
                      </a:endParaRPr>
                    </a:p>
                  </a:txBody>
                  <a:tcPr marL="56757" marR="56757" marT="0" marB="0" anchor="ctr"/>
                </a:tc>
                <a:tc>
                  <a:txBody>
                    <a:bodyPr/>
                    <a:lstStyle/>
                    <a:p>
                      <a:pPr indent="127000" algn="ctr">
                        <a:lnSpc>
                          <a:spcPct val="100000"/>
                        </a:lnSpc>
                        <a:spcAft>
                          <a:spcPts val="0"/>
                        </a:spcAft>
                      </a:pPr>
                      <a:r>
                        <a:rPr lang="zh-CN" sz="1800" kern="0" dirty="0">
                          <a:effectLst/>
                        </a:rPr>
                        <a:t>说明</a:t>
                      </a:r>
                      <a:endParaRPr lang="zh-CN" sz="1800" kern="100" dirty="0">
                        <a:effectLst/>
                        <a:latin typeface="Times New Roman"/>
                        <a:ea typeface="宋体"/>
                        <a:cs typeface="Times New Roman"/>
                      </a:endParaRPr>
                    </a:p>
                  </a:txBody>
                  <a:tcPr marL="56757" marR="56757" marT="0" marB="0" anchor="ctr"/>
                </a:tc>
                <a:tc>
                  <a:txBody>
                    <a:bodyPr/>
                    <a:lstStyle/>
                    <a:p>
                      <a:pPr indent="127000" algn="ctr">
                        <a:lnSpc>
                          <a:spcPct val="100000"/>
                        </a:lnSpc>
                        <a:spcAft>
                          <a:spcPts val="0"/>
                        </a:spcAft>
                      </a:pPr>
                      <a:r>
                        <a:rPr lang="zh-CN" sz="1800" kern="0">
                          <a:effectLst/>
                        </a:rPr>
                        <a:t>使用格式</a:t>
                      </a:r>
                      <a:endParaRPr lang="zh-CN" sz="1800" kern="100">
                        <a:effectLst/>
                        <a:latin typeface="Times New Roman"/>
                        <a:ea typeface="宋体"/>
                        <a:cs typeface="Times New Roman"/>
                      </a:endParaRPr>
                    </a:p>
                  </a:txBody>
                  <a:tcPr marL="56757" marR="56757" marT="0" marB="0" anchor="ctr"/>
                </a:tc>
                <a:extLst>
                  <a:ext uri="{0D108BD9-81ED-4DB2-BD59-A6C34878D82A}">
                    <a16:rowId xmlns:a16="http://schemas.microsoft.com/office/drawing/2014/main" val="10000"/>
                  </a:ext>
                </a:extLst>
              </a:tr>
              <a:tr h="595945">
                <a:tc>
                  <a:txBody>
                    <a:bodyPr/>
                    <a:lstStyle/>
                    <a:p>
                      <a:pPr indent="127000" algn="just">
                        <a:lnSpc>
                          <a:spcPct val="100000"/>
                        </a:lnSpc>
                        <a:spcAft>
                          <a:spcPts val="0"/>
                        </a:spcAft>
                      </a:pPr>
                      <a:r>
                        <a:rPr lang="en-US" sz="1800" kern="0">
                          <a:effectLst/>
                        </a:rPr>
                        <a:t>lines</a:t>
                      </a:r>
                      <a:endParaRPr lang="zh-CN" sz="1800" kern="10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zh-CN" sz="1800" kern="0" dirty="0">
                          <a:effectLst/>
                        </a:rPr>
                        <a:t>在画布中添加曲线，可以设置的参数包括：线条样式（</a:t>
                      </a:r>
                      <a:r>
                        <a:rPr lang="en-US" sz="1800" kern="0" dirty="0" err="1">
                          <a:effectLst/>
                        </a:rPr>
                        <a:t>lty</a:t>
                      </a:r>
                      <a:r>
                        <a:rPr lang="zh-CN" sz="1800" kern="0" dirty="0">
                          <a:effectLst/>
                        </a:rPr>
                        <a:t>）、颜色（</a:t>
                      </a:r>
                      <a:r>
                        <a:rPr lang="en-US" sz="1800" kern="0" dirty="0">
                          <a:effectLst/>
                        </a:rPr>
                        <a:t>col</a:t>
                      </a:r>
                      <a:r>
                        <a:rPr lang="zh-CN" sz="1800" kern="0" dirty="0">
                          <a:effectLst/>
                        </a:rPr>
                        <a:t>）、粗细（</a:t>
                      </a:r>
                      <a:r>
                        <a:rPr lang="en-US" sz="1800" kern="0" dirty="0" err="1">
                          <a:effectLst/>
                        </a:rPr>
                        <a:t>lwd</a:t>
                      </a:r>
                      <a:r>
                        <a:rPr lang="zh-CN" sz="1800" kern="0" dirty="0">
                          <a:effectLst/>
                        </a:rPr>
                        <a:t>）等</a:t>
                      </a:r>
                      <a:endParaRPr lang="zh-CN" sz="1800" kern="100" dirty="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en-US" sz="1800" kern="0">
                          <a:effectLst/>
                        </a:rPr>
                        <a:t>lines(x, lty = , lwd = ,...)</a:t>
                      </a:r>
                      <a:endParaRPr lang="zh-CN" sz="1800" kern="100">
                        <a:effectLst/>
                        <a:latin typeface="Times New Roman"/>
                        <a:ea typeface="宋体"/>
                        <a:cs typeface="Times New Roman"/>
                      </a:endParaRPr>
                    </a:p>
                  </a:txBody>
                  <a:tcPr marL="56757" marR="56757" marT="0" marB="0" anchor="ctr"/>
                </a:tc>
                <a:extLst>
                  <a:ext uri="{0D108BD9-81ED-4DB2-BD59-A6C34878D82A}">
                    <a16:rowId xmlns:a16="http://schemas.microsoft.com/office/drawing/2014/main" val="10001"/>
                  </a:ext>
                </a:extLst>
              </a:tr>
              <a:tr h="822937">
                <a:tc>
                  <a:txBody>
                    <a:bodyPr/>
                    <a:lstStyle/>
                    <a:p>
                      <a:pPr indent="127000" algn="just">
                        <a:lnSpc>
                          <a:spcPct val="100000"/>
                        </a:lnSpc>
                        <a:spcAft>
                          <a:spcPts val="0"/>
                        </a:spcAft>
                      </a:pPr>
                      <a:r>
                        <a:rPr lang="en-US" sz="1800" kern="0">
                          <a:effectLst/>
                        </a:rPr>
                        <a:t>abline</a:t>
                      </a:r>
                      <a:endParaRPr lang="zh-CN" sz="1800" kern="10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zh-CN" sz="1800" kern="0" dirty="0">
                          <a:effectLst/>
                        </a:rPr>
                        <a:t>在画布中添加参考线，可以设置的参数包括：直线的截距（</a:t>
                      </a:r>
                      <a:r>
                        <a:rPr lang="en-US" sz="1800" kern="0" dirty="0">
                          <a:effectLst/>
                        </a:rPr>
                        <a:t>a</a:t>
                      </a:r>
                      <a:r>
                        <a:rPr lang="zh-CN" sz="1800" kern="0" dirty="0">
                          <a:effectLst/>
                        </a:rPr>
                        <a:t>）、直线的斜率（</a:t>
                      </a:r>
                      <a:r>
                        <a:rPr lang="en-US" sz="1800" kern="0" dirty="0">
                          <a:effectLst/>
                        </a:rPr>
                        <a:t>b</a:t>
                      </a:r>
                      <a:r>
                        <a:rPr lang="zh-CN" sz="1800" kern="0" dirty="0">
                          <a:effectLst/>
                        </a:rPr>
                        <a:t>）、水平线的纵轴值（</a:t>
                      </a:r>
                      <a:r>
                        <a:rPr lang="en-US" sz="1800" kern="0" dirty="0">
                          <a:effectLst/>
                        </a:rPr>
                        <a:t>h</a:t>
                      </a:r>
                      <a:r>
                        <a:rPr lang="zh-CN" sz="1800" kern="0" dirty="0">
                          <a:effectLst/>
                        </a:rPr>
                        <a:t>）、垂直线的横轴值（</a:t>
                      </a:r>
                      <a:r>
                        <a:rPr lang="en-US" sz="1800" kern="0" dirty="0">
                          <a:effectLst/>
                        </a:rPr>
                        <a:t>v</a:t>
                      </a:r>
                      <a:r>
                        <a:rPr lang="zh-CN" sz="1800" kern="0" dirty="0">
                          <a:effectLst/>
                        </a:rPr>
                        <a:t>）等</a:t>
                      </a:r>
                      <a:endParaRPr lang="zh-CN" sz="1800" kern="100" dirty="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en-US" sz="1800" kern="0" dirty="0" err="1">
                          <a:effectLst/>
                        </a:rPr>
                        <a:t>abline</a:t>
                      </a:r>
                      <a:r>
                        <a:rPr lang="en-US" sz="1800" kern="0" dirty="0">
                          <a:effectLst/>
                        </a:rPr>
                        <a:t>(a = NULL, b = NULL, h = NULL, v = NULL, </a:t>
                      </a:r>
                      <a:r>
                        <a:rPr lang="en-US" sz="1800" kern="0" dirty="0" err="1">
                          <a:effectLst/>
                        </a:rPr>
                        <a:t>reg</a:t>
                      </a:r>
                      <a:r>
                        <a:rPr lang="en-US" sz="1800" kern="0" dirty="0">
                          <a:effectLst/>
                        </a:rPr>
                        <a:t> = NULL, </a:t>
                      </a:r>
                      <a:r>
                        <a:rPr lang="en-US" sz="1800" kern="0" dirty="0" err="1">
                          <a:effectLst/>
                        </a:rPr>
                        <a:t>lty</a:t>
                      </a:r>
                      <a:r>
                        <a:rPr lang="en-US" sz="1800" kern="0" dirty="0">
                          <a:effectLst/>
                        </a:rPr>
                        <a:t> = , </a:t>
                      </a:r>
                      <a:r>
                        <a:rPr lang="en-US" sz="1800" kern="0" dirty="0" err="1">
                          <a:effectLst/>
                        </a:rPr>
                        <a:t>lwd</a:t>
                      </a:r>
                      <a:r>
                        <a:rPr lang="en-US" sz="1800" kern="0" dirty="0">
                          <a:effectLst/>
                        </a:rPr>
                        <a:t> = ,...)</a:t>
                      </a:r>
                      <a:endParaRPr lang="zh-CN" sz="1800" kern="100" dirty="0">
                        <a:effectLst/>
                        <a:latin typeface="Times New Roman"/>
                        <a:ea typeface="宋体"/>
                        <a:cs typeface="Times New Roman"/>
                      </a:endParaRPr>
                    </a:p>
                  </a:txBody>
                  <a:tcPr marL="56757" marR="56757" marT="0" marB="0" anchor="ctr"/>
                </a:tc>
                <a:extLst>
                  <a:ext uri="{0D108BD9-81ED-4DB2-BD59-A6C34878D82A}">
                    <a16:rowId xmlns:a16="http://schemas.microsoft.com/office/drawing/2014/main" val="10002"/>
                  </a:ext>
                </a:extLst>
              </a:tr>
              <a:tr h="397297">
                <a:tc>
                  <a:txBody>
                    <a:bodyPr/>
                    <a:lstStyle/>
                    <a:p>
                      <a:pPr indent="127000" algn="just">
                        <a:lnSpc>
                          <a:spcPct val="100000"/>
                        </a:lnSpc>
                        <a:spcAft>
                          <a:spcPts val="0"/>
                        </a:spcAft>
                      </a:pPr>
                      <a:r>
                        <a:rPr lang="en-US" sz="1800" kern="0">
                          <a:effectLst/>
                        </a:rPr>
                        <a:t>segments</a:t>
                      </a:r>
                      <a:endParaRPr lang="zh-CN" sz="1800" kern="10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zh-CN" sz="1800" kern="0" dirty="0">
                          <a:effectLst/>
                        </a:rPr>
                        <a:t>两点之间绘制线段，绘制对象是两端点的坐标</a:t>
                      </a:r>
                      <a:endParaRPr lang="zh-CN" sz="1800" kern="100" dirty="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en-US" sz="1800" kern="0" dirty="0">
                          <a:effectLst/>
                        </a:rPr>
                        <a:t>segments(x0, y0, x1, y1, </a:t>
                      </a:r>
                      <a:r>
                        <a:rPr lang="en-US" sz="1800" kern="0" dirty="0" err="1">
                          <a:effectLst/>
                        </a:rPr>
                        <a:t>lty</a:t>
                      </a:r>
                      <a:r>
                        <a:rPr lang="en-US" sz="1800" kern="0" dirty="0">
                          <a:effectLst/>
                        </a:rPr>
                        <a:t> = , </a:t>
                      </a:r>
                      <a:r>
                        <a:rPr lang="en-US" sz="1800" kern="0" dirty="0" err="1">
                          <a:effectLst/>
                        </a:rPr>
                        <a:t>lwd</a:t>
                      </a:r>
                      <a:r>
                        <a:rPr lang="en-US" sz="1800" kern="0" dirty="0">
                          <a:effectLst/>
                        </a:rPr>
                        <a:t> = ,…)</a:t>
                      </a:r>
                      <a:endParaRPr lang="zh-CN" sz="1800" kern="100" dirty="0">
                        <a:effectLst/>
                        <a:latin typeface="Times New Roman"/>
                        <a:ea typeface="宋体"/>
                        <a:cs typeface="Times New Roman"/>
                      </a:endParaRPr>
                    </a:p>
                  </a:txBody>
                  <a:tcPr marL="56757" marR="56757" marT="0" marB="0" anchor="ctr"/>
                </a:tc>
                <a:extLst>
                  <a:ext uri="{0D108BD9-81ED-4DB2-BD59-A6C34878D82A}">
                    <a16:rowId xmlns:a16="http://schemas.microsoft.com/office/drawing/2014/main" val="10003"/>
                  </a:ext>
                </a:extLst>
              </a:tr>
              <a:tr h="548624">
                <a:tc>
                  <a:txBody>
                    <a:bodyPr/>
                    <a:lstStyle/>
                    <a:p>
                      <a:pPr indent="127000" algn="just">
                        <a:lnSpc>
                          <a:spcPct val="100000"/>
                        </a:lnSpc>
                        <a:spcAft>
                          <a:spcPts val="0"/>
                        </a:spcAft>
                      </a:pPr>
                      <a:r>
                        <a:rPr lang="en-US" sz="1800" kern="0">
                          <a:effectLst/>
                        </a:rPr>
                        <a:t>arrows</a:t>
                      </a:r>
                      <a:endParaRPr lang="zh-CN" sz="1800" kern="10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zh-CN" sz="1800" kern="0" dirty="0">
                          <a:effectLst/>
                        </a:rPr>
                        <a:t>在线段端点加上箭头，箭头与线段之间的夹角（</a:t>
                      </a:r>
                      <a:r>
                        <a:rPr lang="en-US" sz="1800" kern="0" dirty="0">
                          <a:effectLst/>
                        </a:rPr>
                        <a:t>angle</a:t>
                      </a:r>
                      <a:r>
                        <a:rPr lang="zh-CN" sz="1800" kern="0" dirty="0">
                          <a:effectLst/>
                        </a:rPr>
                        <a:t>）可调</a:t>
                      </a:r>
                      <a:endParaRPr lang="zh-CN" sz="1800" kern="100" dirty="0">
                        <a:effectLst/>
                        <a:latin typeface="Times New Roman"/>
                        <a:ea typeface="宋体"/>
                        <a:cs typeface="Times New Roman"/>
                      </a:endParaRPr>
                    </a:p>
                  </a:txBody>
                  <a:tcPr marL="56757" marR="56757" marT="0" marB="0" anchor="ctr"/>
                </a:tc>
                <a:tc>
                  <a:txBody>
                    <a:bodyPr/>
                    <a:lstStyle/>
                    <a:p>
                      <a:pPr algn="just">
                        <a:lnSpc>
                          <a:spcPct val="100000"/>
                        </a:lnSpc>
                        <a:spcAft>
                          <a:spcPts val="0"/>
                        </a:spcAft>
                      </a:pPr>
                      <a:r>
                        <a:rPr lang="en-US" sz="1800" kern="0" dirty="0">
                          <a:effectLst/>
                        </a:rPr>
                        <a:t>arrows(x0, y0, x1, y1, angle = , </a:t>
                      </a:r>
                      <a:r>
                        <a:rPr lang="en-US" sz="1800" kern="0" dirty="0" err="1">
                          <a:effectLst/>
                        </a:rPr>
                        <a:t>lty</a:t>
                      </a:r>
                      <a:r>
                        <a:rPr lang="en-US" sz="1800" kern="0" dirty="0">
                          <a:effectLst/>
                        </a:rPr>
                        <a:t> = , </a:t>
                      </a:r>
                      <a:r>
                        <a:rPr lang="en-US" sz="1800" kern="0" dirty="0" err="1">
                          <a:effectLst/>
                        </a:rPr>
                        <a:t>lwd</a:t>
                      </a:r>
                      <a:r>
                        <a:rPr lang="en-US" sz="1800" kern="0" dirty="0">
                          <a:effectLst/>
                        </a:rPr>
                        <a:t> = ,…)</a:t>
                      </a:r>
                      <a:endParaRPr lang="zh-CN" sz="2000" kern="100" dirty="0">
                        <a:effectLst/>
                        <a:latin typeface="Times New Roman"/>
                        <a:ea typeface="黑体"/>
                        <a:cs typeface="Times New Roman"/>
                      </a:endParaRPr>
                    </a:p>
                  </a:txBody>
                  <a:tcPr marL="56757" marR="56757" marT="0" marB="0" anchor="ctr"/>
                </a:tc>
                <a:extLst>
                  <a:ext uri="{0D108BD9-81ED-4DB2-BD59-A6C34878D82A}">
                    <a16:rowId xmlns:a16="http://schemas.microsoft.com/office/drawing/2014/main" val="10004"/>
                  </a:ext>
                </a:extLst>
              </a:tr>
              <a:tr h="1097249">
                <a:tc>
                  <a:txBody>
                    <a:bodyPr/>
                    <a:lstStyle/>
                    <a:p>
                      <a:pPr indent="127000" algn="just">
                        <a:lnSpc>
                          <a:spcPct val="100000"/>
                        </a:lnSpc>
                        <a:spcAft>
                          <a:spcPts val="0"/>
                        </a:spcAft>
                      </a:pPr>
                      <a:r>
                        <a:rPr lang="en-US" sz="1800" kern="0">
                          <a:effectLst/>
                        </a:rPr>
                        <a:t>grid</a:t>
                      </a:r>
                      <a:endParaRPr lang="zh-CN" sz="1800" kern="10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zh-CN" sz="1800" kern="0" dirty="0">
                          <a:effectLst/>
                        </a:rPr>
                        <a:t>在绘图的基础上添加网格线，其中</a:t>
                      </a:r>
                      <a:r>
                        <a:rPr lang="en-US" sz="1800" kern="0" dirty="0" err="1">
                          <a:effectLst/>
                        </a:rPr>
                        <a:t>ny</a:t>
                      </a:r>
                      <a:r>
                        <a:rPr lang="zh-CN" sz="1800" kern="0" dirty="0">
                          <a:effectLst/>
                        </a:rPr>
                        <a:t>用户设置水平网格的数目，</a:t>
                      </a:r>
                      <a:r>
                        <a:rPr lang="en-US" sz="1800" kern="0" dirty="0" err="1">
                          <a:effectLst/>
                        </a:rPr>
                        <a:t>nx</a:t>
                      </a:r>
                      <a:r>
                        <a:rPr lang="zh-CN" sz="1800" kern="0" dirty="0">
                          <a:effectLst/>
                        </a:rPr>
                        <a:t>用于设置垂直网格的数据。</a:t>
                      </a:r>
                      <a:r>
                        <a:rPr lang="en-US" sz="1800" kern="0" dirty="0" err="1">
                          <a:effectLst/>
                        </a:rPr>
                        <a:t>equilogs</a:t>
                      </a:r>
                      <a:r>
                        <a:rPr lang="zh-CN" sz="1800" kern="0" dirty="0">
                          <a:effectLst/>
                        </a:rPr>
                        <a:t>是当坐标取了对数之后，是否仍使用等距的网格线</a:t>
                      </a:r>
                      <a:endParaRPr lang="zh-CN" sz="1800" kern="100" dirty="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en-US" sz="1800" kern="0" dirty="0">
                          <a:effectLst/>
                        </a:rPr>
                        <a:t>grid(</a:t>
                      </a:r>
                      <a:r>
                        <a:rPr lang="en-US" sz="1800" kern="0" dirty="0" err="1">
                          <a:effectLst/>
                        </a:rPr>
                        <a:t>nx</a:t>
                      </a:r>
                      <a:r>
                        <a:rPr lang="en-US" sz="1800" kern="0" dirty="0">
                          <a:effectLst/>
                        </a:rPr>
                        <a:t> = NULL, </a:t>
                      </a:r>
                      <a:r>
                        <a:rPr lang="en-US" sz="1800" kern="0" dirty="0" err="1">
                          <a:effectLst/>
                        </a:rPr>
                        <a:t>ny</a:t>
                      </a:r>
                      <a:r>
                        <a:rPr lang="en-US" sz="1800" kern="0" dirty="0">
                          <a:effectLst/>
                        </a:rPr>
                        <a:t> = </a:t>
                      </a:r>
                      <a:r>
                        <a:rPr lang="en-US" sz="1800" kern="0" dirty="0" err="1">
                          <a:effectLst/>
                        </a:rPr>
                        <a:t>nx</a:t>
                      </a:r>
                      <a:r>
                        <a:rPr lang="en-US" sz="1800" kern="0" dirty="0">
                          <a:effectLst/>
                        </a:rPr>
                        <a:t>, col =, </a:t>
                      </a:r>
                      <a:r>
                        <a:rPr lang="en-US" sz="1800" kern="0" dirty="0" err="1">
                          <a:effectLst/>
                        </a:rPr>
                        <a:t>lty</a:t>
                      </a:r>
                      <a:r>
                        <a:rPr lang="en-US" sz="1800" kern="0" dirty="0">
                          <a:effectLst/>
                        </a:rPr>
                        <a:t> =, </a:t>
                      </a:r>
                      <a:r>
                        <a:rPr lang="en-US" sz="1800" kern="0" dirty="0" err="1">
                          <a:effectLst/>
                        </a:rPr>
                        <a:t>lwd</a:t>
                      </a:r>
                      <a:r>
                        <a:rPr lang="en-US" sz="1800" kern="0" dirty="0">
                          <a:effectLst/>
                        </a:rPr>
                        <a:t> =, </a:t>
                      </a:r>
                      <a:r>
                        <a:rPr lang="en-US" sz="1800" kern="0" dirty="0" err="1">
                          <a:effectLst/>
                        </a:rPr>
                        <a:t>equilogs</a:t>
                      </a:r>
                      <a:r>
                        <a:rPr lang="en-US" sz="1800" kern="0" dirty="0">
                          <a:effectLst/>
                        </a:rPr>
                        <a:t> = TRUE)</a:t>
                      </a:r>
                      <a:endParaRPr lang="zh-CN" sz="1800" kern="100" dirty="0">
                        <a:effectLst/>
                        <a:latin typeface="Times New Roman"/>
                        <a:ea typeface="宋体"/>
                        <a:cs typeface="Times New Roman"/>
                      </a:endParaRPr>
                    </a:p>
                  </a:txBody>
                  <a:tcPr marL="56757" marR="56757" marT="0" marB="0" anchor="ctr"/>
                </a:tc>
                <a:extLst>
                  <a:ext uri="{0D108BD9-81ED-4DB2-BD59-A6C34878D82A}">
                    <a16:rowId xmlns:a16="http://schemas.microsoft.com/office/drawing/2014/main" val="10005"/>
                  </a:ext>
                </a:extLst>
              </a:tr>
              <a:tr h="822937">
                <a:tc>
                  <a:txBody>
                    <a:bodyPr/>
                    <a:lstStyle/>
                    <a:p>
                      <a:pPr indent="127000" algn="just">
                        <a:lnSpc>
                          <a:spcPct val="100000"/>
                        </a:lnSpc>
                        <a:spcAft>
                          <a:spcPts val="0"/>
                        </a:spcAft>
                      </a:pPr>
                      <a:r>
                        <a:rPr lang="en-US" sz="1800" kern="0" dirty="0">
                          <a:effectLst/>
                        </a:rPr>
                        <a:t>rug</a:t>
                      </a:r>
                      <a:endParaRPr lang="zh-CN" sz="1800" kern="100" dirty="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en-US" altLang="zh-CN" sz="1800" kern="100" dirty="0">
                          <a:effectLst/>
                          <a:latin typeface="Times New Roman"/>
                          <a:ea typeface="+mn-ea"/>
                          <a:cs typeface="Times New Roman"/>
                        </a:rPr>
                        <a:t>x</a:t>
                      </a:r>
                      <a:r>
                        <a:rPr lang="zh-CN" altLang="en-US" sz="1800" kern="100" dirty="0">
                          <a:effectLst/>
                          <a:latin typeface="Times New Roman"/>
                          <a:ea typeface="+mn-ea"/>
                          <a:cs typeface="Times New Roman"/>
                        </a:rPr>
                        <a:t>为坐标轴须的位置；</a:t>
                      </a:r>
                      <a:r>
                        <a:rPr lang="en-US" altLang="zh-CN" sz="1800" kern="100" dirty="0" err="1">
                          <a:effectLst/>
                          <a:latin typeface="Times New Roman"/>
                          <a:ea typeface="+mn-ea"/>
                          <a:cs typeface="Times New Roman"/>
                        </a:rPr>
                        <a:t>ticksize</a:t>
                      </a:r>
                      <a:r>
                        <a:rPr lang="zh-CN" altLang="en-US" sz="1800" kern="100" dirty="0">
                          <a:effectLst/>
                          <a:latin typeface="Times New Roman"/>
                          <a:ea typeface="+mn-ea"/>
                          <a:cs typeface="Times New Roman"/>
                        </a:rPr>
                        <a:t>为坐标轴须的长度；</a:t>
                      </a:r>
                      <a:r>
                        <a:rPr lang="en-US" altLang="zh-CN" sz="1800" kern="100" dirty="0">
                          <a:effectLst/>
                          <a:latin typeface="Times New Roman"/>
                          <a:ea typeface="+mn-ea"/>
                          <a:cs typeface="Times New Roman"/>
                        </a:rPr>
                        <a:t>side</a:t>
                      </a:r>
                      <a:r>
                        <a:rPr lang="zh-CN" altLang="en-US" sz="1800" kern="100" dirty="0">
                          <a:effectLst/>
                          <a:latin typeface="Times New Roman"/>
                          <a:ea typeface="+mn-ea"/>
                          <a:cs typeface="Times New Roman"/>
                        </a:rPr>
                        <a:t>为坐标轴须的位置，默认值</a:t>
                      </a:r>
                      <a:r>
                        <a:rPr lang="en-US" altLang="zh-CN" sz="1800" kern="100" dirty="0">
                          <a:effectLst/>
                          <a:latin typeface="Times New Roman"/>
                          <a:ea typeface="+mn-ea"/>
                          <a:cs typeface="Times New Roman"/>
                        </a:rPr>
                        <a:t>1</a:t>
                      </a:r>
                      <a:r>
                        <a:rPr lang="zh-CN" altLang="en-US" sz="1800" kern="100" dirty="0">
                          <a:effectLst/>
                          <a:latin typeface="Times New Roman"/>
                          <a:ea typeface="+mn-ea"/>
                          <a:cs typeface="Times New Roman"/>
                        </a:rPr>
                        <a:t>为</a:t>
                      </a:r>
                      <a:r>
                        <a:rPr lang="en-US" altLang="zh-CN" sz="1800" kern="100" dirty="0">
                          <a:effectLst/>
                          <a:latin typeface="Times New Roman"/>
                          <a:ea typeface="+mn-ea"/>
                          <a:cs typeface="Times New Roman"/>
                        </a:rPr>
                        <a:t>x</a:t>
                      </a:r>
                      <a:r>
                        <a:rPr lang="zh-CN" altLang="en-US" sz="1800" kern="100" dirty="0">
                          <a:effectLst/>
                          <a:latin typeface="Times New Roman"/>
                          <a:ea typeface="+mn-ea"/>
                          <a:cs typeface="Times New Roman"/>
                        </a:rPr>
                        <a:t>轴，取值</a:t>
                      </a:r>
                      <a:r>
                        <a:rPr lang="en-US" altLang="zh-CN" sz="1800" kern="100" dirty="0">
                          <a:effectLst/>
                          <a:latin typeface="Times New Roman"/>
                          <a:ea typeface="+mn-ea"/>
                          <a:cs typeface="Times New Roman"/>
                        </a:rPr>
                        <a:t>2</a:t>
                      </a:r>
                      <a:r>
                        <a:rPr lang="zh-CN" altLang="en-US" sz="1800" kern="100" dirty="0">
                          <a:effectLst/>
                          <a:latin typeface="Times New Roman"/>
                          <a:ea typeface="+mn-ea"/>
                          <a:cs typeface="Times New Roman"/>
                        </a:rPr>
                        <a:t>时为</a:t>
                      </a:r>
                      <a:r>
                        <a:rPr lang="en-US" altLang="zh-CN" sz="1800" kern="100" dirty="0">
                          <a:effectLst/>
                          <a:latin typeface="Times New Roman"/>
                          <a:ea typeface="+mn-ea"/>
                          <a:cs typeface="Times New Roman"/>
                        </a:rPr>
                        <a:t>y</a:t>
                      </a:r>
                      <a:r>
                        <a:rPr lang="zh-CN" altLang="en-US" sz="1800" kern="100" dirty="0">
                          <a:effectLst/>
                          <a:latin typeface="Times New Roman"/>
                          <a:ea typeface="+mn-ea"/>
                          <a:cs typeface="Times New Roman"/>
                        </a:rPr>
                        <a:t>轴</a:t>
                      </a:r>
                      <a:endParaRPr lang="zh-CN" sz="1800" kern="100" dirty="0">
                        <a:effectLst/>
                        <a:latin typeface="Times New Roman"/>
                        <a:ea typeface="宋体"/>
                        <a:cs typeface="Times New Roman"/>
                      </a:endParaRPr>
                    </a:p>
                  </a:txBody>
                  <a:tcPr marL="56757" marR="56757" marT="0" marB="0" anchor="ctr"/>
                </a:tc>
                <a:tc>
                  <a:txBody>
                    <a:bodyPr/>
                    <a:lstStyle/>
                    <a:p>
                      <a:pPr indent="127000" algn="just">
                        <a:lnSpc>
                          <a:spcPct val="100000"/>
                        </a:lnSpc>
                        <a:spcAft>
                          <a:spcPts val="0"/>
                        </a:spcAft>
                      </a:pPr>
                      <a:r>
                        <a:rPr lang="en-US" sz="1800" kern="0" dirty="0">
                          <a:effectLst/>
                        </a:rPr>
                        <a:t>rug(x, </a:t>
                      </a:r>
                      <a:r>
                        <a:rPr lang="en-US" sz="1800" kern="0" dirty="0" err="1">
                          <a:effectLst/>
                        </a:rPr>
                        <a:t>ticksize</a:t>
                      </a:r>
                      <a:r>
                        <a:rPr lang="en-US" sz="1800" kern="0" dirty="0">
                          <a:effectLst/>
                        </a:rPr>
                        <a:t> =, side =, col =, </a:t>
                      </a:r>
                      <a:r>
                        <a:rPr lang="en-US" sz="1800" kern="0" dirty="0" err="1">
                          <a:effectLst/>
                        </a:rPr>
                        <a:t>lty</a:t>
                      </a:r>
                      <a:r>
                        <a:rPr lang="en-US" sz="1800" kern="0" dirty="0">
                          <a:effectLst/>
                        </a:rPr>
                        <a:t> =, </a:t>
                      </a:r>
                      <a:r>
                        <a:rPr lang="en-US" sz="1800" kern="0" dirty="0" err="1">
                          <a:effectLst/>
                        </a:rPr>
                        <a:t>lwd</a:t>
                      </a:r>
                      <a:r>
                        <a:rPr lang="en-US" sz="1800" kern="0" dirty="0">
                          <a:effectLst/>
                        </a:rPr>
                        <a:t> =, ...)</a:t>
                      </a:r>
                      <a:endParaRPr lang="zh-CN" sz="1800" kern="100" dirty="0">
                        <a:effectLst/>
                        <a:latin typeface="Times New Roman"/>
                        <a:ea typeface="宋体"/>
                        <a:cs typeface="Times New Roman"/>
                      </a:endParaRPr>
                    </a:p>
                  </a:txBody>
                  <a:tcPr marL="56757" marR="56757" marT="0" marB="0" anchor="ctr"/>
                </a:tc>
                <a:extLst>
                  <a:ext uri="{0D108BD9-81ED-4DB2-BD59-A6C34878D82A}">
                    <a16:rowId xmlns:a16="http://schemas.microsoft.com/office/drawing/2014/main" val="10006"/>
                  </a:ext>
                </a:extLst>
              </a:tr>
            </a:tbl>
          </a:graphicData>
        </a:graphic>
      </p:graphicFrame>
      <p:sp>
        <p:nvSpPr>
          <p:cNvPr id="76836" name="标题 2">
            <a:extLst>
              <a:ext uri="{FF2B5EF4-FFF2-40B4-BE49-F238E27FC236}">
                <a16:creationId xmlns:a16="http://schemas.microsoft.com/office/drawing/2014/main" id="{8174CA28-1AA9-4974-8A32-EF3C29C7AD43}"/>
              </a:ext>
            </a:extLst>
          </p:cNvPr>
          <p:cNvSpPr>
            <a:spLocks noGrp="1"/>
          </p:cNvSpPr>
          <p:nvPr>
            <p:ph type="title"/>
          </p:nvPr>
        </p:nvSpPr>
        <p:spPr>
          <a:xfrm>
            <a:off x="255588" y="358775"/>
            <a:ext cx="10972800" cy="528638"/>
          </a:xfrm>
        </p:spPr>
        <p:txBody>
          <a:bodyPr/>
          <a:lstStyle/>
          <a:p>
            <a:r>
              <a:rPr lang="zh-CN" altLang="en-US"/>
              <a:t>线条样式</a:t>
            </a:r>
          </a:p>
        </p:txBody>
      </p:sp>
      <p:sp>
        <p:nvSpPr>
          <p:cNvPr id="76837" name="内容占位符 3">
            <a:extLst>
              <a:ext uri="{FF2B5EF4-FFF2-40B4-BE49-F238E27FC236}">
                <a16:creationId xmlns:a16="http://schemas.microsoft.com/office/drawing/2014/main" id="{0C2AFD9B-F369-4C93-B061-E78F48B4533C}"/>
              </a:ext>
            </a:extLst>
          </p:cNvPr>
          <p:cNvSpPr>
            <a:spLocks noGrp="1"/>
          </p:cNvSpPr>
          <p:nvPr>
            <p:ph idx="10"/>
          </p:nvPr>
        </p:nvSpPr>
        <p:spPr>
          <a:xfrm>
            <a:off x="423863" y="1138238"/>
            <a:ext cx="11107737" cy="427037"/>
          </a:xfrm>
        </p:spPr>
        <p:txBody>
          <a:bodyPr/>
          <a:lstStyle/>
          <a:p>
            <a:r>
              <a:rPr lang="en-US" altLang="zh-CN"/>
              <a:t>R</a:t>
            </a:r>
            <a:r>
              <a:t>语言提供了绘制不同类别的线条的多种函数，主要有</a:t>
            </a:r>
            <a:r>
              <a:rPr lang="en-US" altLang="zh-CN"/>
              <a:t>lines</a:t>
            </a:r>
            <a:r>
              <a:t>函数绘制曲线，</a:t>
            </a:r>
            <a:r>
              <a:rPr lang="en-US" altLang="zh-CN"/>
              <a:t>abline</a:t>
            </a:r>
            <a:r>
              <a:t>函数绘制直线，</a:t>
            </a:r>
            <a:r>
              <a:rPr lang="en-US" altLang="zh-CN"/>
              <a:t>segments</a:t>
            </a:r>
            <a:r>
              <a:t>函数绘制线段，</a:t>
            </a:r>
            <a:r>
              <a:rPr lang="en-US" altLang="zh-CN"/>
              <a:t>arrows</a:t>
            </a:r>
            <a:r>
              <a:t>函数在线段加上箭头，</a:t>
            </a:r>
            <a:r>
              <a:rPr lang="en-US" altLang="zh-CN"/>
              <a:t>grid</a:t>
            </a:r>
            <a:r>
              <a:t>函数绘制网格线</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2">
            <a:extLst>
              <a:ext uri="{FF2B5EF4-FFF2-40B4-BE49-F238E27FC236}">
                <a16:creationId xmlns:a16="http://schemas.microsoft.com/office/drawing/2014/main" id="{39B6CD51-824E-4509-8003-26629080C66C}"/>
              </a:ext>
            </a:extLst>
          </p:cNvPr>
          <p:cNvSpPr>
            <a:spLocks noGrp="1"/>
          </p:cNvSpPr>
          <p:nvPr>
            <p:ph type="title"/>
          </p:nvPr>
        </p:nvSpPr>
        <p:spPr>
          <a:xfrm>
            <a:off x="255588" y="358775"/>
            <a:ext cx="10972800" cy="528638"/>
          </a:xfrm>
        </p:spPr>
        <p:txBody>
          <a:bodyPr/>
          <a:lstStyle/>
          <a:p>
            <a:r>
              <a:rPr lang="zh-CN" altLang="en-US"/>
              <a:t>线条样式</a:t>
            </a:r>
          </a:p>
        </p:txBody>
      </p:sp>
      <p:pic>
        <p:nvPicPr>
          <p:cNvPr id="77827" name="内容占位符 4">
            <a:extLst>
              <a:ext uri="{FF2B5EF4-FFF2-40B4-BE49-F238E27FC236}">
                <a16:creationId xmlns:a16="http://schemas.microsoft.com/office/drawing/2014/main" id="{8271AF6A-5146-43F5-A66F-1D9B5DF74D6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949450" y="1076325"/>
            <a:ext cx="8069263" cy="5197475"/>
          </a:xfrm>
          <a:ln w="3175">
            <a:solidFill>
              <a:schemeClr val="tx1"/>
            </a:solid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642662AE-EF79-4EBB-87B0-E042588BCEB2}"/>
              </a:ext>
            </a:extLst>
          </p:cNvPr>
          <p:cNvGraphicFramePr>
            <a:graphicFrameLocks noGrp="1"/>
          </p:cNvGraphicFramePr>
          <p:nvPr>
            <p:ph idx="1"/>
          </p:nvPr>
        </p:nvGraphicFramePr>
        <p:xfrm>
          <a:off x="2298700" y="2298700"/>
          <a:ext cx="7772400" cy="2981325"/>
        </p:xfrm>
        <a:graphic>
          <a:graphicData uri="http://schemas.openxmlformats.org/drawingml/2006/table">
            <a:tbl>
              <a:tblPr>
                <a:tableStyleId>{5C22544A-7EE6-4342-B048-85BDC9FD1C3A}</a:tableStyleId>
              </a:tblPr>
              <a:tblGrid>
                <a:gridCol w="950415">
                  <a:extLst>
                    <a:ext uri="{9D8B030D-6E8A-4147-A177-3AD203B41FA5}">
                      <a16:colId xmlns:a16="http://schemas.microsoft.com/office/drawing/2014/main" val="20000"/>
                    </a:ext>
                  </a:extLst>
                </a:gridCol>
                <a:gridCol w="6821985">
                  <a:extLst>
                    <a:ext uri="{9D8B030D-6E8A-4147-A177-3AD203B41FA5}">
                      <a16:colId xmlns:a16="http://schemas.microsoft.com/office/drawing/2014/main" val="20001"/>
                    </a:ext>
                  </a:extLst>
                </a:gridCol>
              </a:tblGrid>
              <a:tr h="684086">
                <a:tc>
                  <a:txBody>
                    <a:bodyPr/>
                    <a:lstStyle/>
                    <a:p>
                      <a:pPr indent="0" algn="ctr">
                        <a:lnSpc>
                          <a:spcPct val="150000"/>
                        </a:lnSpc>
                        <a:spcAft>
                          <a:spcPts val="0"/>
                        </a:spcAft>
                      </a:pPr>
                      <a:r>
                        <a:rPr lang="zh-CN" sz="1900" kern="0" dirty="0">
                          <a:effectLst/>
                        </a:rPr>
                        <a:t>参数</a:t>
                      </a:r>
                      <a:endParaRPr lang="zh-CN" sz="2500" kern="100" dirty="0">
                        <a:effectLst/>
                        <a:latin typeface="Times New Roman"/>
                        <a:ea typeface="黑体"/>
                        <a:cs typeface="Times New Roman"/>
                      </a:endParaRPr>
                    </a:p>
                  </a:txBody>
                  <a:tcPr marL="68580" marR="68580" marT="0" marB="0" anchor="ctr"/>
                </a:tc>
                <a:tc>
                  <a:txBody>
                    <a:bodyPr/>
                    <a:lstStyle/>
                    <a:p>
                      <a:pPr algn="ctr">
                        <a:lnSpc>
                          <a:spcPct val="150000"/>
                        </a:lnSpc>
                        <a:spcAft>
                          <a:spcPts val="0"/>
                        </a:spcAft>
                      </a:pPr>
                      <a:r>
                        <a:rPr lang="zh-CN" sz="1900" kern="0" dirty="0">
                          <a:effectLst/>
                        </a:rPr>
                        <a:t>描述</a:t>
                      </a:r>
                      <a:endParaRPr lang="zh-CN" sz="2500" kern="100" dirty="0">
                        <a:effectLst/>
                        <a:latin typeface="Times New Roman"/>
                        <a:ea typeface="黑体"/>
                        <a:cs typeface="Times New Roman"/>
                      </a:endParaRPr>
                    </a:p>
                  </a:txBody>
                  <a:tcPr marL="68580" marR="68580" marT="0" marB="0" anchor="ctr"/>
                </a:tc>
                <a:extLst>
                  <a:ext uri="{0D108BD9-81ED-4DB2-BD59-A6C34878D82A}">
                    <a16:rowId xmlns:a16="http://schemas.microsoft.com/office/drawing/2014/main" val="10000"/>
                  </a:ext>
                </a:extLst>
              </a:tr>
              <a:tr h="798805">
                <a:tc>
                  <a:txBody>
                    <a:bodyPr/>
                    <a:lstStyle/>
                    <a:p>
                      <a:pPr indent="0" algn="ctr">
                        <a:lnSpc>
                          <a:spcPct val="150000"/>
                        </a:lnSpc>
                        <a:spcAft>
                          <a:spcPts val="0"/>
                        </a:spcAft>
                      </a:pPr>
                      <a:r>
                        <a:rPr lang="en-US" sz="1900" kern="0" dirty="0" err="1">
                          <a:effectLst/>
                        </a:rPr>
                        <a:t>cex</a:t>
                      </a:r>
                      <a:endParaRPr lang="zh-CN" sz="2500" kern="100" dirty="0">
                        <a:effectLst/>
                        <a:latin typeface="Times New Roman"/>
                        <a:ea typeface="黑体"/>
                        <a:cs typeface="Times New Roman"/>
                      </a:endParaRPr>
                    </a:p>
                  </a:txBody>
                  <a:tcPr marL="68580" marR="68580" marT="0" marB="0" anchor="ctr"/>
                </a:tc>
                <a:tc>
                  <a:txBody>
                    <a:bodyPr/>
                    <a:lstStyle/>
                    <a:p>
                      <a:pPr algn="just">
                        <a:lnSpc>
                          <a:spcPct val="150000"/>
                        </a:lnSpc>
                        <a:spcAft>
                          <a:spcPts val="0"/>
                        </a:spcAft>
                      </a:pPr>
                      <a:r>
                        <a:rPr lang="zh-CN" sz="1900" kern="0" dirty="0">
                          <a:effectLst/>
                        </a:rPr>
                        <a:t>字体大小，</a:t>
                      </a:r>
                      <a:r>
                        <a:rPr lang="en-US" sz="1900" kern="0" dirty="0">
                          <a:effectLst/>
                        </a:rPr>
                        <a:t>1</a:t>
                      </a:r>
                      <a:r>
                        <a:rPr lang="zh-CN" sz="1900" kern="0" dirty="0">
                          <a:effectLst/>
                        </a:rPr>
                        <a:t>（默认）表示不缩放，小于</a:t>
                      </a:r>
                      <a:r>
                        <a:rPr lang="en-US" sz="1900" kern="0" dirty="0">
                          <a:effectLst/>
                        </a:rPr>
                        <a:t>1</a:t>
                      </a:r>
                      <a:r>
                        <a:rPr lang="zh-CN" sz="1900" kern="0" dirty="0">
                          <a:effectLst/>
                        </a:rPr>
                        <a:t>表示缩放，大于</a:t>
                      </a:r>
                      <a:r>
                        <a:rPr lang="en-US" sz="1900" kern="0" dirty="0">
                          <a:effectLst/>
                        </a:rPr>
                        <a:t>1</a:t>
                      </a:r>
                      <a:r>
                        <a:rPr lang="zh-CN" sz="1900" kern="0" dirty="0">
                          <a:effectLst/>
                        </a:rPr>
                        <a:t>表示放大</a:t>
                      </a:r>
                      <a:endParaRPr lang="zh-CN" sz="2500" kern="100" dirty="0">
                        <a:effectLst/>
                        <a:latin typeface="Times New Roman"/>
                        <a:ea typeface="黑体"/>
                        <a:cs typeface="Times New Roman"/>
                      </a:endParaRPr>
                    </a:p>
                  </a:txBody>
                  <a:tcPr marL="68580" marR="68580" marT="0" marB="0" anchor="ctr"/>
                </a:tc>
                <a:extLst>
                  <a:ext uri="{0D108BD9-81ED-4DB2-BD59-A6C34878D82A}">
                    <a16:rowId xmlns:a16="http://schemas.microsoft.com/office/drawing/2014/main" val="10001"/>
                  </a:ext>
                </a:extLst>
              </a:tr>
              <a:tr h="699628">
                <a:tc>
                  <a:txBody>
                    <a:bodyPr/>
                    <a:lstStyle/>
                    <a:p>
                      <a:pPr indent="0" algn="ctr">
                        <a:lnSpc>
                          <a:spcPct val="150000"/>
                        </a:lnSpc>
                        <a:spcAft>
                          <a:spcPts val="0"/>
                        </a:spcAft>
                      </a:pPr>
                      <a:r>
                        <a:rPr lang="en-US" sz="1900" kern="0" dirty="0">
                          <a:effectLst/>
                        </a:rPr>
                        <a:t>col</a:t>
                      </a:r>
                      <a:endParaRPr lang="zh-CN" sz="2500" kern="100" dirty="0">
                        <a:effectLst/>
                        <a:latin typeface="Times New Roman"/>
                        <a:ea typeface="黑体"/>
                        <a:cs typeface="Times New Roman"/>
                      </a:endParaRPr>
                    </a:p>
                  </a:txBody>
                  <a:tcPr marL="68580" marR="68580" marT="0" marB="0" anchor="ctr"/>
                </a:tc>
                <a:tc>
                  <a:txBody>
                    <a:bodyPr/>
                    <a:lstStyle/>
                    <a:p>
                      <a:pPr algn="just">
                        <a:lnSpc>
                          <a:spcPct val="150000"/>
                        </a:lnSpc>
                        <a:spcAft>
                          <a:spcPts val="0"/>
                        </a:spcAft>
                      </a:pPr>
                      <a:r>
                        <a:rPr lang="zh-CN" sz="1900" kern="0" dirty="0">
                          <a:effectLst/>
                        </a:rPr>
                        <a:t>字体颜色，选项为颜色名称，整数或十六位制数</a:t>
                      </a:r>
                      <a:endParaRPr lang="zh-CN" sz="2500" kern="100" dirty="0">
                        <a:effectLst/>
                        <a:latin typeface="Times New Roman"/>
                        <a:ea typeface="黑体"/>
                        <a:cs typeface="Times New Roman"/>
                      </a:endParaRPr>
                    </a:p>
                  </a:txBody>
                  <a:tcPr marL="68580" marR="68580" marT="0" marB="0" anchor="ctr"/>
                </a:tc>
                <a:extLst>
                  <a:ext uri="{0D108BD9-81ED-4DB2-BD59-A6C34878D82A}">
                    <a16:rowId xmlns:a16="http://schemas.microsoft.com/office/drawing/2014/main" val="10002"/>
                  </a:ext>
                </a:extLst>
              </a:tr>
              <a:tr h="798805">
                <a:tc>
                  <a:txBody>
                    <a:bodyPr/>
                    <a:lstStyle/>
                    <a:p>
                      <a:pPr indent="0" algn="ctr">
                        <a:lnSpc>
                          <a:spcPct val="150000"/>
                        </a:lnSpc>
                        <a:spcAft>
                          <a:spcPts val="0"/>
                        </a:spcAft>
                      </a:pPr>
                      <a:r>
                        <a:rPr lang="en-US" sz="1900" kern="0" dirty="0">
                          <a:effectLst/>
                        </a:rPr>
                        <a:t>font</a:t>
                      </a:r>
                      <a:endParaRPr lang="zh-CN" sz="2500" kern="100" dirty="0">
                        <a:effectLst/>
                        <a:latin typeface="Times New Roman"/>
                        <a:ea typeface="黑体"/>
                        <a:cs typeface="Times New Roman"/>
                      </a:endParaRPr>
                    </a:p>
                  </a:txBody>
                  <a:tcPr marL="68580" marR="68580" marT="0" marB="0" anchor="ctr"/>
                </a:tc>
                <a:tc>
                  <a:txBody>
                    <a:bodyPr/>
                    <a:lstStyle/>
                    <a:p>
                      <a:pPr algn="just">
                        <a:lnSpc>
                          <a:spcPct val="150000"/>
                        </a:lnSpc>
                        <a:spcAft>
                          <a:spcPts val="0"/>
                        </a:spcAft>
                      </a:pPr>
                      <a:r>
                        <a:rPr lang="zh-CN" sz="1900" kern="0" dirty="0">
                          <a:effectLst/>
                        </a:rPr>
                        <a:t>字体样式，</a:t>
                      </a:r>
                      <a:r>
                        <a:rPr lang="en-US" sz="1900" kern="0" dirty="0">
                          <a:effectLst/>
                        </a:rPr>
                        <a:t>1</a:t>
                      </a:r>
                      <a:r>
                        <a:rPr lang="zh-CN" sz="1900" kern="0" dirty="0">
                          <a:effectLst/>
                        </a:rPr>
                        <a:t>（默认）为正常字体，</a:t>
                      </a:r>
                      <a:r>
                        <a:rPr lang="en-US" sz="1900" kern="0" dirty="0">
                          <a:effectLst/>
                        </a:rPr>
                        <a:t>2</a:t>
                      </a:r>
                      <a:r>
                        <a:rPr lang="zh-CN" sz="1900" kern="0" dirty="0">
                          <a:effectLst/>
                        </a:rPr>
                        <a:t>表示粗体，</a:t>
                      </a:r>
                      <a:r>
                        <a:rPr lang="en-US" sz="1900" kern="0" dirty="0">
                          <a:effectLst/>
                        </a:rPr>
                        <a:t>3</a:t>
                      </a:r>
                      <a:r>
                        <a:rPr lang="zh-CN" sz="1900" kern="0" dirty="0">
                          <a:effectLst/>
                        </a:rPr>
                        <a:t>表示斜体，</a:t>
                      </a:r>
                      <a:r>
                        <a:rPr lang="en-US" sz="1900" kern="0" dirty="0">
                          <a:effectLst/>
                        </a:rPr>
                        <a:t>4</a:t>
                      </a:r>
                      <a:r>
                        <a:rPr lang="zh-CN" sz="1900" kern="0" dirty="0">
                          <a:effectLst/>
                        </a:rPr>
                        <a:t>表示粗斜体</a:t>
                      </a:r>
                      <a:endParaRPr lang="zh-CN" sz="2500" kern="100" dirty="0">
                        <a:effectLst/>
                        <a:latin typeface="Times New Roman"/>
                        <a:ea typeface="黑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78867" name="标题 2">
            <a:extLst>
              <a:ext uri="{FF2B5EF4-FFF2-40B4-BE49-F238E27FC236}">
                <a16:creationId xmlns:a16="http://schemas.microsoft.com/office/drawing/2014/main" id="{E2D571DA-3FD2-4680-A69D-E180DFAD82C8}"/>
              </a:ext>
            </a:extLst>
          </p:cNvPr>
          <p:cNvSpPr>
            <a:spLocks noGrp="1"/>
          </p:cNvSpPr>
          <p:nvPr>
            <p:ph type="title"/>
          </p:nvPr>
        </p:nvSpPr>
        <p:spPr>
          <a:xfrm>
            <a:off x="255588" y="358775"/>
            <a:ext cx="10972800" cy="528638"/>
          </a:xfrm>
        </p:spPr>
        <p:txBody>
          <a:bodyPr/>
          <a:lstStyle/>
          <a:p>
            <a:r>
              <a:rPr lang="zh-CN" altLang="en-US"/>
              <a:t>修改文本属性</a:t>
            </a:r>
          </a:p>
        </p:txBody>
      </p:sp>
      <p:sp>
        <p:nvSpPr>
          <p:cNvPr id="78868" name="内容占位符 3">
            <a:extLst>
              <a:ext uri="{FF2B5EF4-FFF2-40B4-BE49-F238E27FC236}">
                <a16:creationId xmlns:a16="http://schemas.microsoft.com/office/drawing/2014/main" id="{C4983A5B-2AE5-4ED2-95C1-5F9CEF157BAA}"/>
              </a:ext>
            </a:extLst>
          </p:cNvPr>
          <p:cNvSpPr>
            <a:spLocks noGrp="1"/>
          </p:cNvSpPr>
          <p:nvPr>
            <p:ph idx="10"/>
          </p:nvPr>
        </p:nvSpPr>
        <p:spPr>
          <a:xfrm>
            <a:off x="423863" y="1138238"/>
            <a:ext cx="11107737" cy="427037"/>
          </a:xfrm>
        </p:spPr>
        <p:txBody>
          <a:bodyPr/>
          <a:lstStyle/>
          <a:p>
            <a:r>
              <a:t>常用的文本属性参数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88ECA5BA-B7BC-47A4-BDC5-CBAA5E508B9E}"/>
              </a:ext>
            </a:extLst>
          </p:cNvPr>
          <p:cNvGraphicFramePr>
            <a:graphicFrameLocks noGrp="1"/>
          </p:cNvGraphicFramePr>
          <p:nvPr>
            <p:ph idx="1"/>
          </p:nvPr>
        </p:nvGraphicFramePr>
        <p:xfrm>
          <a:off x="879475" y="1789113"/>
          <a:ext cx="10080625" cy="4313237"/>
        </p:xfrm>
        <a:graphic>
          <a:graphicData uri="http://schemas.openxmlformats.org/drawingml/2006/table">
            <a:tbl>
              <a:tblPr firstRow="1" firstCol="1" bandRow="1">
                <a:tableStyleId>{5C22544A-7EE6-4342-B048-85BDC9FD1C3A}</a:tableStyleId>
              </a:tblPr>
              <a:tblGrid>
                <a:gridCol w="869273">
                  <a:extLst>
                    <a:ext uri="{9D8B030D-6E8A-4147-A177-3AD203B41FA5}">
                      <a16:colId xmlns:a16="http://schemas.microsoft.com/office/drawing/2014/main" val="20000"/>
                    </a:ext>
                  </a:extLst>
                </a:gridCol>
                <a:gridCol w="5387286">
                  <a:extLst>
                    <a:ext uri="{9D8B030D-6E8A-4147-A177-3AD203B41FA5}">
                      <a16:colId xmlns:a16="http://schemas.microsoft.com/office/drawing/2014/main" val="20001"/>
                    </a:ext>
                  </a:extLst>
                </a:gridCol>
                <a:gridCol w="3824066">
                  <a:extLst>
                    <a:ext uri="{9D8B030D-6E8A-4147-A177-3AD203B41FA5}">
                      <a16:colId xmlns:a16="http://schemas.microsoft.com/office/drawing/2014/main" val="20002"/>
                    </a:ext>
                  </a:extLst>
                </a:gridCol>
              </a:tblGrid>
              <a:tr h="644442">
                <a:tc>
                  <a:txBody>
                    <a:bodyPr/>
                    <a:lstStyle/>
                    <a:p>
                      <a:pPr indent="127000" algn="ctr">
                        <a:lnSpc>
                          <a:spcPct val="150000"/>
                        </a:lnSpc>
                        <a:spcAft>
                          <a:spcPts val="0"/>
                        </a:spcAft>
                      </a:pPr>
                      <a:r>
                        <a:rPr lang="zh-CN" sz="1600" kern="0" dirty="0">
                          <a:effectLst/>
                        </a:rPr>
                        <a:t>函数</a:t>
                      </a:r>
                      <a:endParaRPr lang="zh-CN" sz="1600" kern="100" dirty="0">
                        <a:effectLst/>
                        <a:latin typeface="Times New Roman"/>
                        <a:ea typeface="宋体"/>
                        <a:cs typeface="Times New Roman"/>
                      </a:endParaRPr>
                    </a:p>
                  </a:txBody>
                  <a:tcPr marL="68586" marR="68586" marT="0" marB="0" anchor="ctr"/>
                </a:tc>
                <a:tc>
                  <a:txBody>
                    <a:bodyPr/>
                    <a:lstStyle/>
                    <a:p>
                      <a:pPr indent="127000" algn="ctr">
                        <a:lnSpc>
                          <a:spcPct val="150000"/>
                        </a:lnSpc>
                        <a:spcAft>
                          <a:spcPts val="0"/>
                        </a:spcAft>
                      </a:pPr>
                      <a:r>
                        <a:rPr lang="zh-CN" sz="1600" kern="0" dirty="0">
                          <a:effectLst/>
                        </a:rPr>
                        <a:t>说明</a:t>
                      </a:r>
                      <a:endParaRPr lang="zh-CN" sz="1600" kern="100" dirty="0">
                        <a:effectLst/>
                        <a:latin typeface="Times New Roman"/>
                        <a:ea typeface="宋体"/>
                        <a:cs typeface="Times New Roman"/>
                      </a:endParaRPr>
                    </a:p>
                  </a:txBody>
                  <a:tcPr marL="68586" marR="68586" marT="0" marB="0" anchor="ctr"/>
                </a:tc>
                <a:tc>
                  <a:txBody>
                    <a:bodyPr/>
                    <a:lstStyle/>
                    <a:p>
                      <a:pPr indent="127000" algn="ctr">
                        <a:lnSpc>
                          <a:spcPct val="150000"/>
                        </a:lnSpc>
                        <a:spcAft>
                          <a:spcPts val="0"/>
                        </a:spcAft>
                      </a:pPr>
                      <a:r>
                        <a:rPr lang="zh-CN" sz="1600" kern="0">
                          <a:effectLst/>
                        </a:rPr>
                        <a:t>使用格式</a:t>
                      </a:r>
                      <a:endParaRPr lang="zh-CN" sz="1600" kern="10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0"/>
                  </a:ext>
                </a:extLst>
              </a:tr>
              <a:tr h="1336755">
                <a:tc>
                  <a:txBody>
                    <a:bodyPr/>
                    <a:lstStyle/>
                    <a:p>
                      <a:pPr indent="127000" algn="just">
                        <a:lnSpc>
                          <a:spcPct val="150000"/>
                        </a:lnSpc>
                        <a:spcAft>
                          <a:spcPts val="0"/>
                        </a:spcAft>
                      </a:pPr>
                      <a:r>
                        <a:rPr lang="en-US" sz="1600" kern="0">
                          <a:effectLst/>
                        </a:rPr>
                        <a:t>title</a:t>
                      </a:r>
                      <a:endParaRPr lang="zh-CN" sz="16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600" kern="0" dirty="0">
                          <a:effectLst/>
                        </a:rPr>
                        <a:t>添加标题元素，其中</a:t>
                      </a:r>
                      <a:r>
                        <a:rPr lang="en-US" sz="1600" kern="0" dirty="0">
                          <a:effectLst/>
                        </a:rPr>
                        <a:t>main</a:t>
                      </a:r>
                      <a:r>
                        <a:rPr lang="zh-CN" sz="1600" kern="0" dirty="0">
                          <a:effectLst/>
                        </a:rPr>
                        <a:t>是主标题，</a:t>
                      </a:r>
                      <a:r>
                        <a:rPr lang="en-US" sz="1600" kern="0" dirty="0">
                          <a:effectLst/>
                        </a:rPr>
                        <a:t>sub</a:t>
                      </a:r>
                      <a:r>
                        <a:rPr lang="zh-CN" sz="1600" kern="0" dirty="0">
                          <a:effectLst/>
                        </a:rPr>
                        <a:t>是副标题，</a:t>
                      </a:r>
                      <a:r>
                        <a:rPr lang="en-US" sz="1600" kern="0" dirty="0" err="1">
                          <a:effectLst/>
                        </a:rPr>
                        <a:t>xlab</a:t>
                      </a:r>
                      <a:r>
                        <a:rPr lang="zh-CN" sz="1600" kern="0" dirty="0">
                          <a:effectLst/>
                        </a:rPr>
                        <a:t>是</a:t>
                      </a:r>
                      <a:r>
                        <a:rPr lang="en-US" sz="1600" kern="0" dirty="0">
                          <a:effectLst/>
                        </a:rPr>
                        <a:t>x</a:t>
                      </a:r>
                      <a:r>
                        <a:rPr lang="zh-CN" sz="1600" kern="0" dirty="0">
                          <a:effectLst/>
                        </a:rPr>
                        <a:t>轴标题，</a:t>
                      </a:r>
                      <a:r>
                        <a:rPr lang="en-US" sz="1600" kern="0" dirty="0" err="1">
                          <a:effectLst/>
                        </a:rPr>
                        <a:t>ylab</a:t>
                      </a:r>
                      <a:r>
                        <a:rPr lang="zh-CN" sz="1600" kern="0" dirty="0">
                          <a:effectLst/>
                        </a:rPr>
                        <a:t>是</a:t>
                      </a:r>
                      <a:r>
                        <a:rPr lang="en-US" sz="1600" kern="0" dirty="0">
                          <a:effectLst/>
                        </a:rPr>
                        <a:t>y</a:t>
                      </a:r>
                      <a:r>
                        <a:rPr lang="zh-CN" sz="1600" kern="0" dirty="0">
                          <a:effectLst/>
                        </a:rPr>
                        <a:t>轴标题，选项都是一个列表</a:t>
                      </a:r>
                      <a:r>
                        <a:rPr lang="en-US" sz="1600" kern="0" dirty="0">
                          <a:effectLst/>
                        </a:rPr>
                        <a:t>list(text, font=, col=, </a:t>
                      </a:r>
                      <a:r>
                        <a:rPr lang="en-US" sz="1600" kern="0" dirty="0" err="1">
                          <a:effectLst/>
                        </a:rPr>
                        <a:t>cex</a:t>
                      </a:r>
                      <a:r>
                        <a:rPr lang="en-US" sz="1600" kern="0" dirty="0">
                          <a:effectLst/>
                        </a:rPr>
                        <a:t>=,…)</a:t>
                      </a:r>
                      <a:r>
                        <a:rPr lang="zh-CN" sz="1600" kern="0" dirty="0">
                          <a:effectLst/>
                        </a:rPr>
                        <a:t>或者简单的</a:t>
                      </a:r>
                      <a:r>
                        <a:rPr lang="en-US" sz="1600" kern="0" dirty="0">
                          <a:effectLst/>
                        </a:rPr>
                        <a:t>text</a:t>
                      </a:r>
                      <a:r>
                        <a:rPr lang="zh-CN" sz="1600" kern="0" dirty="0">
                          <a:effectLst/>
                        </a:rPr>
                        <a:t>，</a:t>
                      </a:r>
                      <a:r>
                        <a:rPr lang="en-US" sz="1600" kern="0" dirty="0">
                          <a:effectLst/>
                        </a:rPr>
                        <a:t>text</a:t>
                      </a:r>
                      <a:r>
                        <a:rPr lang="zh-CN" sz="1600" kern="0" dirty="0">
                          <a:effectLst/>
                        </a:rPr>
                        <a:t>是文本内容</a:t>
                      </a:r>
                      <a:endParaRPr lang="zh-CN" sz="1600" kern="100" dirty="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en-US" sz="1600" kern="0">
                          <a:effectLst/>
                        </a:rPr>
                        <a:t>title(main = NULL, sub = NULL, xlab = NULL, ylab = NULL, line = NA, outer = FALSE,...)</a:t>
                      </a:r>
                      <a:endParaRPr lang="zh-CN" sz="1600" kern="10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1"/>
                  </a:ext>
                </a:extLst>
              </a:tr>
              <a:tr h="995285">
                <a:tc>
                  <a:txBody>
                    <a:bodyPr/>
                    <a:lstStyle/>
                    <a:p>
                      <a:pPr indent="127000" algn="just">
                        <a:lnSpc>
                          <a:spcPct val="150000"/>
                        </a:lnSpc>
                        <a:spcAft>
                          <a:spcPts val="0"/>
                        </a:spcAft>
                      </a:pPr>
                      <a:r>
                        <a:rPr lang="en-US" sz="1600" kern="0">
                          <a:effectLst/>
                        </a:rPr>
                        <a:t>text</a:t>
                      </a:r>
                      <a:endParaRPr lang="zh-CN" sz="16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600" kern="0" dirty="0">
                          <a:effectLst/>
                        </a:rPr>
                        <a:t>在图形中任意位置添加文本，其中</a:t>
                      </a:r>
                      <a:r>
                        <a:rPr lang="en-US" sz="1600" kern="0" dirty="0">
                          <a:effectLst/>
                        </a:rPr>
                        <a:t>x, y	</a:t>
                      </a:r>
                      <a:r>
                        <a:rPr lang="zh-CN" sz="1600" kern="0" dirty="0">
                          <a:effectLst/>
                        </a:rPr>
                        <a:t>确定标签位置，</a:t>
                      </a:r>
                      <a:r>
                        <a:rPr lang="en-US" sz="1600" kern="0" dirty="0">
                          <a:effectLst/>
                        </a:rPr>
                        <a:t>labels</a:t>
                      </a:r>
                      <a:r>
                        <a:rPr lang="zh-CN" sz="1600" kern="0" dirty="0">
                          <a:effectLst/>
                        </a:rPr>
                        <a:t>是文本内容</a:t>
                      </a:r>
                      <a:endParaRPr lang="zh-CN" sz="1600" kern="100" dirty="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en-US" sz="1600" kern="0" dirty="0">
                          <a:effectLst/>
                        </a:rPr>
                        <a:t>text(x, y = NULL, labels = </a:t>
                      </a:r>
                      <a:r>
                        <a:rPr lang="en-US" sz="1600" kern="0" dirty="0" err="1">
                          <a:effectLst/>
                        </a:rPr>
                        <a:t>seq_along</a:t>
                      </a:r>
                      <a:r>
                        <a:rPr lang="en-US" sz="1600" kern="0" dirty="0">
                          <a:effectLst/>
                        </a:rPr>
                        <a:t>(x), </a:t>
                      </a:r>
                      <a:r>
                        <a:rPr lang="en-US" sz="1600" kern="0" dirty="0" err="1">
                          <a:effectLst/>
                        </a:rPr>
                        <a:t>cex</a:t>
                      </a:r>
                      <a:r>
                        <a:rPr lang="en-US" sz="1600" kern="0" dirty="0">
                          <a:effectLst/>
                        </a:rPr>
                        <a:t> = 1, col = NULL, font = NULL,...)</a:t>
                      </a:r>
                      <a:endParaRPr lang="zh-CN" sz="16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2"/>
                  </a:ext>
                </a:extLst>
              </a:tr>
              <a:tr h="1336755">
                <a:tc>
                  <a:txBody>
                    <a:bodyPr/>
                    <a:lstStyle/>
                    <a:p>
                      <a:pPr indent="127000" algn="just">
                        <a:lnSpc>
                          <a:spcPct val="150000"/>
                        </a:lnSpc>
                        <a:spcAft>
                          <a:spcPts val="0"/>
                        </a:spcAft>
                      </a:pPr>
                      <a:r>
                        <a:rPr lang="en-US" sz="1600" kern="0">
                          <a:effectLst/>
                        </a:rPr>
                        <a:t>mtext</a:t>
                      </a:r>
                      <a:endParaRPr lang="zh-CN" sz="16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zh-CN" sz="1600" kern="0">
                          <a:effectLst/>
                        </a:rPr>
                        <a:t>在图形的四条边上添加文本，其中</a:t>
                      </a:r>
                      <a:r>
                        <a:rPr lang="en-US" sz="1600" kern="0">
                          <a:effectLst/>
                        </a:rPr>
                        <a:t>text</a:t>
                      </a:r>
                      <a:r>
                        <a:rPr lang="zh-CN" sz="1600" kern="0">
                          <a:effectLst/>
                        </a:rPr>
                        <a:t>与</a:t>
                      </a:r>
                      <a:r>
                        <a:rPr lang="en-US" sz="1600" kern="0">
                          <a:effectLst/>
                        </a:rPr>
                        <a:t>labels</a:t>
                      </a:r>
                      <a:r>
                        <a:rPr lang="zh-CN" sz="1600" kern="0">
                          <a:effectLst/>
                        </a:rPr>
                        <a:t>一样指文字的内容，</a:t>
                      </a:r>
                      <a:r>
                        <a:rPr lang="en-US" sz="1600" kern="0">
                          <a:effectLst/>
                        </a:rPr>
                        <a:t>side</a:t>
                      </a:r>
                      <a:r>
                        <a:rPr lang="zh-CN" sz="1600" kern="0">
                          <a:effectLst/>
                        </a:rPr>
                        <a:t>取值为整数</a:t>
                      </a:r>
                      <a:r>
                        <a:rPr lang="en-US" sz="1600" kern="0">
                          <a:effectLst/>
                        </a:rPr>
                        <a:t>1~4</a:t>
                      </a:r>
                      <a:r>
                        <a:rPr lang="zh-CN" sz="1600" kern="0">
                          <a:effectLst/>
                        </a:rPr>
                        <a:t>分别把周边文本作在表示图形的下、左、上、右边。</a:t>
                      </a:r>
                      <a:r>
                        <a:rPr lang="en-US" sz="1600" kern="0">
                          <a:effectLst/>
                        </a:rPr>
                        <a:t>line</a:t>
                      </a:r>
                      <a:r>
                        <a:rPr lang="zh-CN" sz="1600" kern="0">
                          <a:effectLst/>
                        </a:rPr>
                        <a:t>设置一个距离图形边缘的行数</a:t>
                      </a:r>
                      <a:endParaRPr lang="zh-CN" sz="1600" kern="100">
                        <a:effectLst/>
                        <a:latin typeface="Times New Roman"/>
                        <a:ea typeface="宋体"/>
                        <a:cs typeface="Times New Roman"/>
                      </a:endParaRPr>
                    </a:p>
                  </a:txBody>
                  <a:tcPr marL="68586" marR="68586" marT="0" marB="0" anchor="ctr"/>
                </a:tc>
                <a:tc>
                  <a:txBody>
                    <a:bodyPr/>
                    <a:lstStyle/>
                    <a:p>
                      <a:pPr indent="127000" algn="just">
                        <a:lnSpc>
                          <a:spcPct val="150000"/>
                        </a:lnSpc>
                        <a:spcAft>
                          <a:spcPts val="0"/>
                        </a:spcAft>
                      </a:pPr>
                      <a:r>
                        <a:rPr lang="en-US" sz="1600" kern="0" dirty="0" err="1">
                          <a:effectLst/>
                        </a:rPr>
                        <a:t>mtext</a:t>
                      </a:r>
                      <a:r>
                        <a:rPr lang="en-US" sz="1600" kern="0" dirty="0">
                          <a:effectLst/>
                        </a:rPr>
                        <a:t>(text, side = 3, line=0, </a:t>
                      </a:r>
                      <a:r>
                        <a:rPr lang="en-US" sz="1600" kern="0" dirty="0" err="1">
                          <a:effectLst/>
                        </a:rPr>
                        <a:t>cex</a:t>
                      </a:r>
                      <a:r>
                        <a:rPr lang="en-US" sz="1600" kern="0" dirty="0">
                          <a:effectLst/>
                        </a:rPr>
                        <a:t> = NA, col = NA, font = NA, ...)</a:t>
                      </a:r>
                      <a:endParaRPr lang="zh-CN" sz="1600" kern="100" dirty="0">
                        <a:effectLst/>
                        <a:latin typeface="Times New Roman"/>
                        <a:ea typeface="宋体"/>
                        <a:cs typeface="Times New Roman"/>
                      </a:endParaRPr>
                    </a:p>
                  </a:txBody>
                  <a:tcPr marL="68586" marR="68586" marT="0" marB="0" anchor="ctr"/>
                </a:tc>
                <a:extLst>
                  <a:ext uri="{0D108BD9-81ED-4DB2-BD59-A6C34878D82A}">
                    <a16:rowId xmlns:a16="http://schemas.microsoft.com/office/drawing/2014/main" val="10003"/>
                  </a:ext>
                </a:extLst>
              </a:tr>
            </a:tbl>
          </a:graphicData>
        </a:graphic>
      </p:graphicFrame>
      <p:sp>
        <p:nvSpPr>
          <p:cNvPr id="79896" name="标题 2">
            <a:extLst>
              <a:ext uri="{FF2B5EF4-FFF2-40B4-BE49-F238E27FC236}">
                <a16:creationId xmlns:a16="http://schemas.microsoft.com/office/drawing/2014/main" id="{4FAE421E-03F6-4CBC-B764-DEFB5EC792C2}"/>
              </a:ext>
            </a:extLst>
          </p:cNvPr>
          <p:cNvSpPr>
            <a:spLocks noGrp="1"/>
          </p:cNvSpPr>
          <p:nvPr>
            <p:ph type="title"/>
          </p:nvPr>
        </p:nvSpPr>
        <p:spPr>
          <a:xfrm>
            <a:off x="255588" y="358775"/>
            <a:ext cx="10972800" cy="528638"/>
          </a:xfrm>
        </p:spPr>
        <p:txBody>
          <a:bodyPr/>
          <a:lstStyle/>
          <a:p>
            <a:r>
              <a:rPr lang="zh-CN" altLang="en-US"/>
              <a:t>修改文本属性</a:t>
            </a:r>
          </a:p>
        </p:txBody>
      </p:sp>
      <p:sp>
        <p:nvSpPr>
          <p:cNvPr id="79897" name="内容占位符 3">
            <a:extLst>
              <a:ext uri="{FF2B5EF4-FFF2-40B4-BE49-F238E27FC236}">
                <a16:creationId xmlns:a16="http://schemas.microsoft.com/office/drawing/2014/main" id="{C95F34F7-FF3C-400D-BEC6-E3ACE762C456}"/>
              </a:ext>
            </a:extLst>
          </p:cNvPr>
          <p:cNvSpPr>
            <a:spLocks noGrp="1"/>
          </p:cNvSpPr>
          <p:nvPr>
            <p:ph idx="10"/>
          </p:nvPr>
        </p:nvSpPr>
        <p:spPr>
          <a:xfrm>
            <a:off x="423863" y="1138238"/>
            <a:ext cx="11107737" cy="555625"/>
          </a:xfrm>
        </p:spPr>
        <p:txBody>
          <a:bodyPr/>
          <a:lstStyle/>
          <a:p>
            <a:r>
              <a:rPr lang="en-US" altLang="zh-CN"/>
              <a:t>title</a:t>
            </a:r>
            <a:r>
              <a:t>函数，</a:t>
            </a:r>
            <a:r>
              <a:rPr lang="en-US" altLang="zh-CN"/>
              <a:t>text</a:t>
            </a:r>
            <a:r>
              <a:t>函数和</a:t>
            </a:r>
            <a:r>
              <a:rPr lang="en-US" altLang="zh-CN"/>
              <a:t>mtext</a:t>
            </a:r>
            <a:r>
              <a:t>函数可以在打开的画布上添加文字元素，其中</a:t>
            </a:r>
            <a:r>
              <a:rPr lang="en-US" altLang="zh-CN"/>
              <a:t>title</a:t>
            </a:r>
            <a:r>
              <a:t>函数是在图形上添加标题元素，</a:t>
            </a:r>
            <a:r>
              <a:rPr lang="en-US" altLang="zh-CN"/>
              <a:t>text</a:t>
            </a:r>
            <a:r>
              <a:t>函数可以在图形中任意位置添加文本，</a:t>
            </a:r>
            <a:r>
              <a:rPr lang="en-US" altLang="zh-CN"/>
              <a:t>mtext</a:t>
            </a:r>
            <a:r>
              <a:t>函数则是对图形的四条边上添加文本。</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285AF3BF-62C7-4878-B088-57EC93CEC086}"/>
              </a:ext>
            </a:extLst>
          </p:cNvPr>
          <p:cNvGraphicFramePr>
            <a:graphicFrameLocks noGrp="1"/>
          </p:cNvGraphicFramePr>
          <p:nvPr>
            <p:ph idx="1"/>
          </p:nvPr>
        </p:nvGraphicFramePr>
        <p:xfrm>
          <a:off x="1963738" y="2003425"/>
          <a:ext cx="7704137" cy="4098925"/>
        </p:xfrm>
        <a:graphic>
          <a:graphicData uri="http://schemas.openxmlformats.org/drawingml/2006/table">
            <a:tbl>
              <a:tblPr firstRow="1" firstCol="1" bandRow="1">
                <a:tableStyleId>{5C22544A-7EE6-4342-B048-85BDC9FD1C3A}</a:tableStyleId>
              </a:tblPr>
              <a:tblGrid>
                <a:gridCol w="1403203">
                  <a:extLst>
                    <a:ext uri="{9D8B030D-6E8A-4147-A177-3AD203B41FA5}">
                      <a16:colId xmlns:a16="http://schemas.microsoft.com/office/drawing/2014/main" val="20000"/>
                    </a:ext>
                  </a:extLst>
                </a:gridCol>
                <a:gridCol w="6300934">
                  <a:extLst>
                    <a:ext uri="{9D8B030D-6E8A-4147-A177-3AD203B41FA5}">
                      <a16:colId xmlns:a16="http://schemas.microsoft.com/office/drawing/2014/main" val="20001"/>
                    </a:ext>
                  </a:extLst>
                </a:gridCol>
              </a:tblGrid>
              <a:tr h="628727">
                <a:tc>
                  <a:txBody>
                    <a:bodyPr/>
                    <a:lstStyle/>
                    <a:p>
                      <a:pPr indent="127000" algn="ctr">
                        <a:lnSpc>
                          <a:spcPct val="150000"/>
                        </a:lnSpc>
                        <a:spcAft>
                          <a:spcPts val="0"/>
                        </a:spcAft>
                      </a:pPr>
                      <a:r>
                        <a:rPr lang="zh-CN" sz="1800" kern="0" dirty="0">
                          <a:effectLst/>
                        </a:rPr>
                        <a:t>参数</a:t>
                      </a:r>
                      <a:endParaRPr lang="zh-CN" sz="1800" kern="100" dirty="0">
                        <a:effectLst/>
                        <a:latin typeface="Times New Roman"/>
                        <a:ea typeface="宋体"/>
                        <a:cs typeface="Times New Roman"/>
                      </a:endParaRPr>
                    </a:p>
                  </a:txBody>
                  <a:tcPr marL="68571" marR="68571" marT="0" marB="0" anchor="ctr"/>
                </a:tc>
                <a:tc>
                  <a:txBody>
                    <a:bodyPr/>
                    <a:lstStyle/>
                    <a:p>
                      <a:pPr indent="127000" algn="ctr">
                        <a:lnSpc>
                          <a:spcPct val="150000"/>
                        </a:lnSpc>
                        <a:spcAft>
                          <a:spcPts val="0"/>
                        </a:spcAft>
                      </a:pPr>
                      <a:r>
                        <a:rPr lang="zh-CN" sz="1800" kern="0">
                          <a:effectLst/>
                        </a:rPr>
                        <a:t>参数解释</a:t>
                      </a:r>
                      <a:endParaRPr lang="zh-CN" sz="1800" kern="100">
                        <a:effectLst/>
                        <a:latin typeface="Times New Roman"/>
                        <a:ea typeface="宋体"/>
                        <a:cs typeface="Times New Roman"/>
                      </a:endParaRPr>
                    </a:p>
                  </a:txBody>
                  <a:tcPr marL="68571" marR="68571" marT="0" marB="0" anchor="ctr"/>
                </a:tc>
                <a:extLst>
                  <a:ext uri="{0D108BD9-81ED-4DB2-BD59-A6C34878D82A}">
                    <a16:rowId xmlns:a16="http://schemas.microsoft.com/office/drawing/2014/main" val="10000"/>
                  </a:ext>
                </a:extLst>
              </a:tr>
              <a:tr h="628727">
                <a:tc>
                  <a:txBody>
                    <a:bodyPr/>
                    <a:lstStyle/>
                    <a:p>
                      <a:pPr indent="127000" algn="ctr">
                        <a:lnSpc>
                          <a:spcPct val="150000"/>
                        </a:lnSpc>
                        <a:spcAft>
                          <a:spcPts val="0"/>
                        </a:spcAft>
                      </a:pPr>
                      <a:r>
                        <a:rPr lang="en-US" sz="1800" kern="0" dirty="0">
                          <a:effectLst/>
                        </a:rPr>
                        <a:t>x</a:t>
                      </a:r>
                      <a:endParaRPr lang="zh-CN" sz="1800" kern="100" dirty="0">
                        <a:effectLst/>
                        <a:latin typeface="Times New Roman"/>
                        <a:ea typeface="宋体"/>
                        <a:cs typeface="Times New Roman"/>
                      </a:endParaRPr>
                    </a:p>
                  </a:txBody>
                  <a:tcPr marL="68571" marR="68571" marT="0" marB="0" anchor="ctr"/>
                </a:tc>
                <a:tc>
                  <a:txBody>
                    <a:bodyPr/>
                    <a:lstStyle/>
                    <a:p>
                      <a:pPr indent="127000" algn="just">
                        <a:lnSpc>
                          <a:spcPct val="150000"/>
                        </a:lnSpc>
                        <a:spcAft>
                          <a:spcPts val="0"/>
                        </a:spcAft>
                      </a:pPr>
                      <a:r>
                        <a:rPr lang="zh-CN" sz="1800" kern="0" dirty="0">
                          <a:effectLst/>
                        </a:rPr>
                        <a:t>数值向量</a:t>
                      </a:r>
                      <a:endParaRPr lang="zh-CN" sz="1800" kern="100" dirty="0">
                        <a:effectLst/>
                        <a:latin typeface="Times New Roman"/>
                        <a:ea typeface="宋体"/>
                        <a:cs typeface="Times New Roman"/>
                      </a:endParaRPr>
                    </a:p>
                  </a:txBody>
                  <a:tcPr marL="68571" marR="68571" marT="0" marB="0" anchor="ctr"/>
                </a:tc>
                <a:extLst>
                  <a:ext uri="{0D108BD9-81ED-4DB2-BD59-A6C34878D82A}">
                    <a16:rowId xmlns:a16="http://schemas.microsoft.com/office/drawing/2014/main" val="10001"/>
                  </a:ext>
                </a:extLst>
              </a:tr>
              <a:tr h="1720054">
                <a:tc>
                  <a:txBody>
                    <a:bodyPr/>
                    <a:lstStyle/>
                    <a:p>
                      <a:pPr indent="127000" algn="ctr">
                        <a:lnSpc>
                          <a:spcPct val="150000"/>
                        </a:lnSpc>
                        <a:spcAft>
                          <a:spcPts val="0"/>
                        </a:spcAft>
                      </a:pPr>
                      <a:r>
                        <a:rPr lang="en-US" sz="1800" kern="0">
                          <a:effectLst/>
                        </a:rPr>
                        <a:t>breaks</a:t>
                      </a:r>
                      <a:endParaRPr lang="zh-CN" sz="1800" kern="100">
                        <a:effectLst/>
                        <a:latin typeface="Times New Roman"/>
                        <a:ea typeface="宋体"/>
                        <a:cs typeface="Times New Roman"/>
                      </a:endParaRPr>
                    </a:p>
                  </a:txBody>
                  <a:tcPr marL="68571" marR="68571" marT="0" marB="0" anchor="ctr"/>
                </a:tc>
                <a:tc>
                  <a:txBody>
                    <a:bodyPr/>
                    <a:lstStyle/>
                    <a:p>
                      <a:pPr indent="127000" algn="just">
                        <a:lnSpc>
                          <a:spcPct val="150000"/>
                        </a:lnSpc>
                        <a:spcAft>
                          <a:spcPts val="0"/>
                        </a:spcAft>
                      </a:pPr>
                      <a:r>
                        <a:rPr lang="zh-CN" sz="1800" kern="0" dirty="0">
                          <a:effectLst/>
                        </a:rPr>
                        <a:t>分段区间，取值一个向量（各区间端点）或者一个数字（拆分为多少段），或者一个字符串（计算划分区间的算法名称），或者一个函数（划分区间个数的方法）</a:t>
                      </a:r>
                      <a:endParaRPr lang="zh-CN" sz="1800" kern="100" dirty="0">
                        <a:effectLst/>
                        <a:latin typeface="Times New Roman"/>
                        <a:ea typeface="宋体"/>
                        <a:cs typeface="Times New Roman"/>
                      </a:endParaRPr>
                    </a:p>
                  </a:txBody>
                  <a:tcPr marL="68571" marR="68571" marT="0" marB="0" anchor="ctr"/>
                </a:tc>
                <a:extLst>
                  <a:ext uri="{0D108BD9-81ED-4DB2-BD59-A6C34878D82A}">
                    <a16:rowId xmlns:a16="http://schemas.microsoft.com/office/drawing/2014/main" val="10002"/>
                  </a:ext>
                </a:extLst>
              </a:tr>
              <a:tr h="1121417">
                <a:tc>
                  <a:txBody>
                    <a:bodyPr/>
                    <a:lstStyle/>
                    <a:p>
                      <a:pPr indent="127000" algn="ctr">
                        <a:lnSpc>
                          <a:spcPct val="150000"/>
                        </a:lnSpc>
                        <a:spcAft>
                          <a:spcPts val="0"/>
                        </a:spcAft>
                      </a:pPr>
                      <a:r>
                        <a:rPr lang="en-US" sz="1800" kern="0">
                          <a:effectLst/>
                        </a:rPr>
                        <a:t>freq</a:t>
                      </a:r>
                      <a:endParaRPr lang="zh-CN" sz="1800" kern="100">
                        <a:effectLst/>
                        <a:latin typeface="Times New Roman"/>
                        <a:ea typeface="宋体"/>
                        <a:cs typeface="Times New Roman"/>
                      </a:endParaRPr>
                    </a:p>
                  </a:txBody>
                  <a:tcPr marL="68571" marR="68571" marT="0" marB="0" anchor="ctr"/>
                </a:tc>
                <a:tc>
                  <a:txBody>
                    <a:bodyPr/>
                    <a:lstStyle/>
                    <a:p>
                      <a:pPr indent="127000" algn="just">
                        <a:lnSpc>
                          <a:spcPct val="150000"/>
                        </a:lnSpc>
                        <a:spcAft>
                          <a:spcPts val="0"/>
                        </a:spcAft>
                      </a:pPr>
                      <a:r>
                        <a:rPr lang="zh-CN" sz="1800" kern="0" dirty="0">
                          <a:effectLst/>
                        </a:rPr>
                        <a:t>是否以频数作图，默认</a:t>
                      </a:r>
                      <a:r>
                        <a:rPr lang="en-US" sz="1800" kern="0" dirty="0">
                          <a:effectLst/>
                        </a:rPr>
                        <a:t>TRUE</a:t>
                      </a:r>
                      <a:r>
                        <a:rPr lang="zh-CN" sz="1800" kern="0" dirty="0">
                          <a:effectLst/>
                        </a:rPr>
                        <a:t>，画出频数直方图，取值</a:t>
                      </a:r>
                      <a:r>
                        <a:rPr lang="en-US" sz="1800" kern="0" dirty="0">
                          <a:effectLst/>
                        </a:rPr>
                        <a:t>FALSE</a:t>
                      </a:r>
                      <a:r>
                        <a:rPr lang="zh-CN" sz="1800" kern="0" dirty="0">
                          <a:effectLst/>
                        </a:rPr>
                        <a:t>时画频率直方图</a:t>
                      </a:r>
                      <a:endParaRPr lang="zh-CN" sz="1800" kern="100" dirty="0">
                        <a:effectLst/>
                        <a:latin typeface="Times New Roman"/>
                        <a:ea typeface="宋体"/>
                        <a:cs typeface="Times New Roman"/>
                      </a:endParaRPr>
                    </a:p>
                  </a:txBody>
                  <a:tcPr marL="68571" marR="68571" marT="0" marB="0" anchor="ctr"/>
                </a:tc>
                <a:extLst>
                  <a:ext uri="{0D108BD9-81ED-4DB2-BD59-A6C34878D82A}">
                    <a16:rowId xmlns:a16="http://schemas.microsoft.com/office/drawing/2014/main" val="10003"/>
                  </a:ext>
                </a:extLst>
              </a:tr>
            </a:tbl>
          </a:graphicData>
        </a:graphic>
      </p:graphicFrame>
      <p:sp>
        <p:nvSpPr>
          <p:cNvPr id="16403" name="标题 2">
            <a:extLst>
              <a:ext uri="{FF2B5EF4-FFF2-40B4-BE49-F238E27FC236}">
                <a16:creationId xmlns:a16="http://schemas.microsoft.com/office/drawing/2014/main" id="{67A4A478-DEA9-4362-975E-B5F604B9714C}"/>
              </a:ext>
            </a:extLst>
          </p:cNvPr>
          <p:cNvSpPr>
            <a:spLocks noGrp="1"/>
          </p:cNvSpPr>
          <p:nvPr>
            <p:ph type="title"/>
          </p:nvPr>
        </p:nvSpPr>
        <p:spPr>
          <a:xfrm>
            <a:off x="255588" y="358775"/>
            <a:ext cx="10972800" cy="528638"/>
          </a:xfrm>
        </p:spPr>
        <p:txBody>
          <a:bodyPr/>
          <a:lstStyle/>
          <a:p>
            <a:r>
              <a:rPr lang="zh-CN" altLang="en-US"/>
              <a:t>直方图</a:t>
            </a:r>
          </a:p>
        </p:txBody>
      </p:sp>
      <p:sp>
        <p:nvSpPr>
          <p:cNvPr id="16404" name="内容占位符 3">
            <a:extLst>
              <a:ext uri="{FF2B5EF4-FFF2-40B4-BE49-F238E27FC236}">
                <a16:creationId xmlns:a16="http://schemas.microsoft.com/office/drawing/2014/main" id="{6F386770-232B-4B2E-9143-91E597CAC412}"/>
              </a:ext>
            </a:extLst>
          </p:cNvPr>
          <p:cNvSpPr>
            <a:spLocks noGrp="1"/>
          </p:cNvSpPr>
          <p:nvPr>
            <p:ph idx="10"/>
          </p:nvPr>
        </p:nvSpPr>
        <p:spPr>
          <a:xfrm>
            <a:off x="423863" y="1138238"/>
            <a:ext cx="11107737" cy="427037"/>
          </a:xfrm>
        </p:spPr>
        <p:txBody>
          <a:bodyPr/>
          <a:lstStyle/>
          <a:p>
            <a:r>
              <a:rPr lang="en-US" altLang="zh-CN"/>
              <a:t>hist</a:t>
            </a:r>
            <a:r>
              <a:t>函数参数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2">
            <a:extLst>
              <a:ext uri="{FF2B5EF4-FFF2-40B4-BE49-F238E27FC236}">
                <a16:creationId xmlns:a16="http://schemas.microsoft.com/office/drawing/2014/main" id="{D79FBE9F-0865-4922-81D5-5875CEAE7431}"/>
              </a:ext>
            </a:extLst>
          </p:cNvPr>
          <p:cNvSpPr>
            <a:spLocks noGrp="1"/>
          </p:cNvSpPr>
          <p:nvPr>
            <p:ph type="title"/>
          </p:nvPr>
        </p:nvSpPr>
        <p:spPr>
          <a:xfrm>
            <a:off x="255588" y="358775"/>
            <a:ext cx="10972800" cy="528638"/>
          </a:xfrm>
        </p:spPr>
        <p:txBody>
          <a:bodyPr/>
          <a:lstStyle/>
          <a:p>
            <a:r>
              <a:rPr lang="zh-CN" altLang="en-US"/>
              <a:t>修改文本属性</a:t>
            </a:r>
          </a:p>
        </p:txBody>
      </p:sp>
      <p:pic>
        <p:nvPicPr>
          <p:cNvPr id="80899" name="内容占位符 4">
            <a:extLst>
              <a:ext uri="{FF2B5EF4-FFF2-40B4-BE49-F238E27FC236}">
                <a16:creationId xmlns:a16="http://schemas.microsoft.com/office/drawing/2014/main" id="{6319E1D8-F2E9-429A-BE44-AD24422256E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178050" y="995363"/>
            <a:ext cx="7543800" cy="5251450"/>
          </a:xfrm>
          <a:ln w="3175">
            <a:solidFill>
              <a:schemeClr val="tx1"/>
            </a:solid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713587F1-58FC-4876-84A5-9BBFBD11C88C}"/>
              </a:ext>
            </a:extLst>
          </p:cNvPr>
          <p:cNvGraphicFramePr>
            <a:graphicFrameLocks noGrp="1"/>
          </p:cNvGraphicFramePr>
          <p:nvPr>
            <p:ph idx="1"/>
          </p:nvPr>
        </p:nvGraphicFramePr>
        <p:xfrm>
          <a:off x="1681163" y="2111375"/>
          <a:ext cx="8659812" cy="3867150"/>
        </p:xfrm>
        <a:graphic>
          <a:graphicData uri="http://schemas.openxmlformats.org/drawingml/2006/table">
            <a:tbl>
              <a:tblPr>
                <a:tableStyleId>{5C22544A-7EE6-4342-B048-85BDC9FD1C3A}</a:tableStyleId>
              </a:tblPr>
              <a:tblGrid>
                <a:gridCol w="1222167">
                  <a:extLst>
                    <a:ext uri="{9D8B030D-6E8A-4147-A177-3AD203B41FA5}">
                      <a16:colId xmlns:a16="http://schemas.microsoft.com/office/drawing/2014/main" val="20000"/>
                    </a:ext>
                  </a:extLst>
                </a:gridCol>
                <a:gridCol w="7437645">
                  <a:extLst>
                    <a:ext uri="{9D8B030D-6E8A-4147-A177-3AD203B41FA5}">
                      <a16:colId xmlns:a16="http://schemas.microsoft.com/office/drawing/2014/main" val="20001"/>
                    </a:ext>
                  </a:extLst>
                </a:gridCol>
              </a:tblGrid>
              <a:tr h="411541">
                <a:tc>
                  <a:txBody>
                    <a:bodyPr/>
                    <a:lstStyle/>
                    <a:p>
                      <a:pPr indent="127000" algn="ctr">
                        <a:lnSpc>
                          <a:spcPct val="150000"/>
                        </a:lnSpc>
                        <a:spcAft>
                          <a:spcPts val="0"/>
                        </a:spcAft>
                      </a:pPr>
                      <a:r>
                        <a:rPr lang="zh-CN" sz="1800" kern="0" dirty="0">
                          <a:effectLst/>
                        </a:rPr>
                        <a:t>参数</a:t>
                      </a:r>
                      <a:endParaRPr lang="zh-CN" sz="1800" kern="100" dirty="0">
                        <a:effectLst/>
                        <a:latin typeface="Times New Roman"/>
                        <a:ea typeface="宋体"/>
                        <a:cs typeface="Times New Roman"/>
                      </a:endParaRPr>
                    </a:p>
                  </a:txBody>
                  <a:tcPr marL="68579" marR="68579" marT="0" marB="0" anchor="ctr"/>
                </a:tc>
                <a:tc>
                  <a:txBody>
                    <a:bodyPr/>
                    <a:lstStyle/>
                    <a:p>
                      <a:pPr indent="127000" algn="ctr">
                        <a:lnSpc>
                          <a:spcPct val="150000"/>
                        </a:lnSpc>
                        <a:spcAft>
                          <a:spcPts val="0"/>
                        </a:spcAft>
                      </a:pPr>
                      <a:r>
                        <a:rPr lang="zh-CN" sz="1800" kern="0" dirty="0">
                          <a:effectLst/>
                        </a:rPr>
                        <a:t>描述</a:t>
                      </a:r>
                      <a:endParaRPr lang="zh-CN" sz="18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0"/>
                  </a:ext>
                </a:extLst>
              </a:tr>
              <a:tr h="857095">
                <a:tc>
                  <a:txBody>
                    <a:bodyPr/>
                    <a:lstStyle/>
                    <a:p>
                      <a:pPr indent="127000" algn="ctr">
                        <a:lnSpc>
                          <a:spcPct val="150000"/>
                        </a:lnSpc>
                        <a:spcAft>
                          <a:spcPts val="0"/>
                        </a:spcAft>
                      </a:pPr>
                      <a:r>
                        <a:rPr lang="en-US" sz="1800" kern="0">
                          <a:effectLst/>
                        </a:rPr>
                        <a:t>axes</a:t>
                      </a:r>
                      <a:endParaRPr lang="zh-CN" sz="18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800" kern="0" dirty="0">
                          <a:effectLst/>
                        </a:rPr>
                        <a:t>逻辑参数，如果</a:t>
                      </a:r>
                      <a:r>
                        <a:rPr lang="en-US" sz="1800" kern="0" dirty="0">
                          <a:effectLst/>
                        </a:rPr>
                        <a:t>axes=TRUE</a:t>
                      </a:r>
                      <a:r>
                        <a:rPr lang="zh-CN" sz="1800" kern="0" dirty="0">
                          <a:effectLst/>
                        </a:rPr>
                        <a:t>（默认），则显示坐标轴，如果</a:t>
                      </a:r>
                      <a:r>
                        <a:rPr lang="en-US" sz="1800" kern="0" dirty="0">
                          <a:effectLst/>
                        </a:rPr>
                        <a:t>axes=FALSE</a:t>
                      </a:r>
                      <a:r>
                        <a:rPr lang="zh-CN" sz="1800" kern="0" dirty="0">
                          <a:effectLst/>
                        </a:rPr>
                        <a:t>，则隐藏坐标轴。</a:t>
                      </a:r>
                      <a:endParaRPr lang="zh-CN" sz="18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1"/>
                  </a:ext>
                </a:extLst>
              </a:tr>
              <a:tr h="866172">
                <a:tc>
                  <a:txBody>
                    <a:bodyPr/>
                    <a:lstStyle/>
                    <a:p>
                      <a:pPr indent="127000" algn="ctr">
                        <a:lnSpc>
                          <a:spcPct val="150000"/>
                        </a:lnSpc>
                        <a:spcAft>
                          <a:spcPts val="0"/>
                        </a:spcAft>
                      </a:pPr>
                      <a:r>
                        <a:rPr lang="en-US" sz="1800" kern="0">
                          <a:effectLst/>
                        </a:rPr>
                        <a:t>xaxt/yaxt</a:t>
                      </a:r>
                      <a:endParaRPr lang="zh-CN" sz="18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800" kern="0" dirty="0">
                          <a:effectLst/>
                        </a:rPr>
                        <a:t>坐标轴样式，默认值</a:t>
                      </a:r>
                      <a:r>
                        <a:rPr lang="en-US" sz="1800" kern="0" dirty="0">
                          <a:effectLst/>
                        </a:rPr>
                        <a:t>”s”</a:t>
                      </a:r>
                      <a:r>
                        <a:rPr lang="zh-CN" sz="1800" kern="0" dirty="0">
                          <a:effectLst/>
                        </a:rPr>
                        <a:t>，表示</a:t>
                      </a:r>
                      <a:r>
                        <a:rPr lang="en-US" sz="1800" kern="0" dirty="0">
                          <a:effectLst/>
                        </a:rPr>
                        <a:t>x /y</a:t>
                      </a:r>
                      <a:r>
                        <a:rPr lang="zh-CN" sz="1800" kern="0" dirty="0">
                          <a:effectLst/>
                        </a:rPr>
                        <a:t>轴以标准样式显示，取值</a:t>
                      </a:r>
                      <a:r>
                        <a:rPr lang="en-US" sz="1800" kern="0" dirty="0">
                          <a:effectLst/>
                        </a:rPr>
                        <a:t>”n”</a:t>
                      </a:r>
                      <a:r>
                        <a:rPr lang="zh-CN" sz="1800" kern="0" dirty="0">
                          <a:effectLst/>
                        </a:rPr>
                        <a:t>表示隐藏</a:t>
                      </a:r>
                      <a:r>
                        <a:rPr lang="en-US" sz="1800" kern="0" dirty="0">
                          <a:effectLst/>
                        </a:rPr>
                        <a:t>x /y</a:t>
                      </a:r>
                      <a:r>
                        <a:rPr lang="zh-CN" sz="1800" kern="0" dirty="0">
                          <a:effectLst/>
                        </a:rPr>
                        <a:t>轴</a:t>
                      </a:r>
                      <a:endParaRPr lang="zh-CN" sz="18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2"/>
                  </a:ext>
                </a:extLst>
              </a:tr>
              <a:tr h="866172">
                <a:tc>
                  <a:txBody>
                    <a:bodyPr/>
                    <a:lstStyle/>
                    <a:p>
                      <a:pPr indent="127000" algn="ctr">
                        <a:lnSpc>
                          <a:spcPct val="150000"/>
                        </a:lnSpc>
                        <a:spcAft>
                          <a:spcPts val="0"/>
                        </a:spcAft>
                      </a:pPr>
                      <a:r>
                        <a:rPr lang="en-US" sz="1800" kern="0">
                          <a:effectLst/>
                        </a:rPr>
                        <a:t>xaxs/yaxs</a:t>
                      </a:r>
                      <a:endParaRPr lang="zh-CN" sz="18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800" kern="0" dirty="0">
                          <a:effectLst/>
                        </a:rPr>
                        <a:t>坐标轴计算方式，默认值</a:t>
                      </a:r>
                      <a:r>
                        <a:rPr lang="en-US" sz="1800" kern="0" dirty="0">
                          <a:effectLst/>
                        </a:rPr>
                        <a:t>”r”</a:t>
                      </a:r>
                      <a:r>
                        <a:rPr lang="zh-CN" sz="1800" kern="0" dirty="0">
                          <a:effectLst/>
                        </a:rPr>
                        <a:t>表示把原始数据的范围向外扩大</a:t>
                      </a:r>
                      <a:r>
                        <a:rPr lang="en-US" sz="1800" kern="0" dirty="0">
                          <a:effectLst/>
                        </a:rPr>
                        <a:t>4%</a:t>
                      </a:r>
                      <a:r>
                        <a:rPr lang="zh-CN" sz="1800" kern="0" dirty="0">
                          <a:effectLst/>
                        </a:rPr>
                        <a:t>，作为</a:t>
                      </a:r>
                      <a:r>
                        <a:rPr lang="en-US" sz="1800" kern="0" dirty="0">
                          <a:effectLst/>
                        </a:rPr>
                        <a:t>x /y</a:t>
                      </a:r>
                      <a:r>
                        <a:rPr lang="zh-CN" sz="1800" kern="0" dirty="0">
                          <a:effectLst/>
                        </a:rPr>
                        <a:t>轴范围，取值</a:t>
                      </a:r>
                      <a:r>
                        <a:rPr lang="en-US" sz="1800" kern="0" dirty="0">
                          <a:effectLst/>
                        </a:rPr>
                        <a:t>”l”</a:t>
                      </a:r>
                      <a:r>
                        <a:rPr lang="zh-CN" sz="1800" kern="0" dirty="0">
                          <a:effectLst/>
                        </a:rPr>
                        <a:t>表示</a:t>
                      </a:r>
                      <a:r>
                        <a:rPr lang="en-US" sz="1800" kern="0" dirty="0">
                          <a:effectLst/>
                        </a:rPr>
                        <a:t>x /y</a:t>
                      </a:r>
                      <a:r>
                        <a:rPr lang="zh-CN" sz="1800" kern="0" dirty="0">
                          <a:effectLst/>
                        </a:rPr>
                        <a:t>轴范围为原始数据范围</a:t>
                      </a:r>
                      <a:endParaRPr lang="zh-CN" sz="18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3"/>
                  </a:ext>
                </a:extLst>
              </a:tr>
              <a:tr h="866172">
                <a:tc>
                  <a:txBody>
                    <a:bodyPr/>
                    <a:lstStyle/>
                    <a:p>
                      <a:pPr indent="127000" algn="ctr">
                        <a:lnSpc>
                          <a:spcPct val="150000"/>
                        </a:lnSpc>
                        <a:spcAft>
                          <a:spcPts val="0"/>
                        </a:spcAft>
                      </a:pPr>
                      <a:r>
                        <a:rPr lang="en-US" sz="1800" kern="0">
                          <a:effectLst/>
                        </a:rPr>
                        <a:t>xlim/ylim</a:t>
                      </a:r>
                      <a:endParaRPr lang="zh-CN" sz="1800" kern="100">
                        <a:effectLst/>
                        <a:latin typeface="Times New Roman"/>
                        <a:ea typeface="宋体"/>
                        <a:cs typeface="Times New Roman"/>
                      </a:endParaRPr>
                    </a:p>
                  </a:txBody>
                  <a:tcPr marL="68579" marR="68579" marT="0" marB="0" anchor="ctr"/>
                </a:tc>
                <a:tc>
                  <a:txBody>
                    <a:bodyPr/>
                    <a:lstStyle/>
                    <a:p>
                      <a:pPr indent="127000" algn="just">
                        <a:lnSpc>
                          <a:spcPct val="150000"/>
                        </a:lnSpc>
                        <a:spcAft>
                          <a:spcPts val="0"/>
                        </a:spcAft>
                      </a:pPr>
                      <a:r>
                        <a:rPr lang="zh-CN" sz="1800" kern="0" dirty="0">
                          <a:effectLst/>
                        </a:rPr>
                        <a:t>坐标轴范围，设置为</a:t>
                      </a:r>
                      <a:r>
                        <a:rPr lang="en-US" sz="1800" kern="0" dirty="0">
                          <a:effectLst/>
                        </a:rPr>
                        <a:t>c(</a:t>
                      </a:r>
                      <a:r>
                        <a:rPr lang="en-US" sz="1800" kern="0" dirty="0" err="1">
                          <a:effectLst/>
                        </a:rPr>
                        <a:t>from,to</a:t>
                      </a:r>
                      <a:r>
                        <a:rPr lang="en-US" sz="1800" kern="0" dirty="0">
                          <a:effectLst/>
                        </a:rPr>
                        <a:t>) , from</a:t>
                      </a:r>
                      <a:r>
                        <a:rPr lang="zh-CN" sz="1800" kern="0" dirty="0">
                          <a:effectLst/>
                        </a:rPr>
                        <a:t>是</a:t>
                      </a:r>
                      <a:r>
                        <a:rPr lang="en-US" sz="1800" kern="0" dirty="0">
                          <a:effectLst/>
                        </a:rPr>
                        <a:t>x /y</a:t>
                      </a:r>
                      <a:r>
                        <a:rPr lang="zh-CN" sz="1800" kern="0" dirty="0">
                          <a:effectLst/>
                        </a:rPr>
                        <a:t>轴的首坐标</a:t>
                      </a:r>
                      <a:r>
                        <a:rPr lang="en-US" sz="1800" kern="0" dirty="0">
                          <a:effectLst/>
                        </a:rPr>
                        <a:t>,to</a:t>
                      </a:r>
                      <a:r>
                        <a:rPr lang="zh-CN" sz="1800" kern="0" dirty="0">
                          <a:effectLst/>
                        </a:rPr>
                        <a:t>是尾坐标</a:t>
                      </a:r>
                      <a:endParaRPr lang="zh-CN" sz="1800" kern="100" dirty="0">
                        <a:effectLst/>
                        <a:latin typeface="Times New Roman"/>
                        <a:ea typeface="宋体"/>
                        <a:cs typeface="Times New Roman"/>
                      </a:endParaRPr>
                    </a:p>
                  </a:txBody>
                  <a:tcPr marL="68579" marR="68579" marT="0" marB="0" anchor="ctr"/>
                </a:tc>
                <a:extLst>
                  <a:ext uri="{0D108BD9-81ED-4DB2-BD59-A6C34878D82A}">
                    <a16:rowId xmlns:a16="http://schemas.microsoft.com/office/drawing/2014/main" val="10004"/>
                  </a:ext>
                </a:extLst>
              </a:tr>
            </a:tbl>
          </a:graphicData>
        </a:graphic>
      </p:graphicFrame>
      <p:sp>
        <p:nvSpPr>
          <p:cNvPr id="81942" name="标题 2">
            <a:extLst>
              <a:ext uri="{FF2B5EF4-FFF2-40B4-BE49-F238E27FC236}">
                <a16:creationId xmlns:a16="http://schemas.microsoft.com/office/drawing/2014/main" id="{6D500019-27E9-4846-8387-95DF3927F852}"/>
              </a:ext>
            </a:extLst>
          </p:cNvPr>
          <p:cNvSpPr>
            <a:spLocks noGrp="1"/>
          </p:cNvSpPr>
          <p:nvPr>
            <p:ph type="title"/>
          </p:nvPr>
        </p:nvSpPr>
        <p:spPr>
          <a:xfrm>
            <a:off x="255588" y="358775"/>
            <a:ext cx="10972800" cy="528638"/>
          </a:xfrm>
        </p:spPr>
        <p:txBody>
          <a:bodyPr/>
          <a:lstStyle/>
          <a:p>
            <a:r>
              <a:rPr lang="zh-CN" altLang="en-US"/>
              <a:t>设置坐标轴</a:t>
            </a:r>
          </a:p>
        </p:txBody>
      </p:sp>
      <p:sp>
        <p:nvSpPr>
          <p:cNvPr id="81943" name="内容占位符 3">
            <a:extLst>
              <a:ext uri="{FF2B5EF4-FFF2-40B4-BE49-F238E27FC236}">
                <a16:creationId xmlns:a16="http://schemas.microsoft.com/office/drawing/2014/main" id="{080A4FC7-298E-4748-8D54-EE0F276B3312}"/>
              </a:ext>
            </a:extLst>
          </p:cNvPr>
          <p:cNvSpPr>
            <a:spLocks noGrp="1"/>
          </p:cNvSpPr>
          <p:nvPr>
            <p:ph idx="10"/>
          </p:nvPr>
        </p:nvSpPr>
        <p:spPr>
          <a:xfrm>
            <a:off x="423863" y="1138238"/>
            <a:ext cx="11107737" cy="427037"/>
          </a:xfrm>
        </p:spPr>
        <p:txBody>
          <a:bodyPr/>
          <a:lstStyle/>
          <a:p>
            <a:r>
              <a:t>绘图函数中，设置坐标轴展示和范围的参数</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6CC293F5-3102-4442-95A7-81F9C6133D62}"/>
              </a:ext>
            </a:extLst>
          </p:cNvPr>
          <p:cNvGraphicFramePr>
            <a:graphicFrameLocks noGrp="1"/>
          </p:cNvGraphicFramePr>
          <p:nvPr>
            <p:ph idx="1"/>
          </p:nvPr>
        </p:nvGraphicFramePr>
        <p:xfrm>
          <a:off x="1344613" y="1601788"/>
          <a:ext cx="9667875" cy="4695825"/>
        </p:xfrm>
        <a:graphic>
          <a:graphicData uri="http://schemas.openxmlformats.org/drawingml/2006/table">
            <a:tbl>
              <a:tblPr firstRow="1" firstCol="1" bandRow="1">
                <a:tableStyleId>{5C22544A-7EE6-4342-B048-85BDC9FD1C3A}</a:tableStyleId>
              </a:tblPr>
              <a:tblGrid>
                <a:gridCol w="1177772">
                  <a:extLst>
                    <a:ext uri="{9D8B030D-6E8A-4147-A177-3AD203B41FA5}">
                      <a16:colId xmlns:a16="http://schemas.microsoft.com/office/drawing/2014/main" val="20000"/>
                    </a:ext>
                  </a:extLst>
                </a:gridCol>
                <a:gridCol w="8490103">
                  <a:extLst>
                    <a:ext uri="{9D8B030D-6E8A-4147-A177-3AD203B41FA5}">
                      <a16:colId xmlns:a16="http://schemas.microsoft.com/office/drawing/2014/main" val="20001"/>
                    </a:ext>
                  </a:extLst>
                </a:gridCol>
              </a:tblGrid>
              <a:tr h="610252">
                <a:tc>
                  <a:txBody>
                    <a:bodyPr/>
                    <a:lstStyle/>
                    <a:p>
                      <a:pPr indent="127000" algn="ctr">
                        <a:lnSpc>
                          <a:spcPct val="150000"/>
                        </a:lnSpc>
                        <a:spcAft>
                          <a:spcPts val="0"/>
                        </a:spcAft>
                      </a:pPr>
                      <a:r>
                        <a:rPr lang="zh-CN" sz="1600" kern="0" dirty="0">
                          <a:effectLst/>
                        </a:rPr>
                        <a:t>参数名称</a:t>
                      </a:r>
                      <a:endParaRPr lang="zh-CN" sz="1600" kern="100" dirty="0">
                        <a:effectLst/>
                        <a:latin typeface="Times New Roman"/>
                        <a:ea typeface="宋体"/>
                        <a:cs typeface="Times New Roman"/>
                      </a:endParaRPr>
                    </a:p>
                  </a:txBody>
                  <a:tcPr marL="44275" marR="44275" marT="0" marB="0" anchor="ctr"/>
                </a:tc>
                <a:tc>
                  <a:txBody>
                    <a:bodyPr/>
                    <a:lstStyle/>
                    <a:p>
                      <a:pPr indent="127000" algn="ctr">
                        <a:lnSpc>
                          <a:spcPct val="150000"/>
                        </a:lnSpc>
                        <a:spcAft>
                          <a:spcPts val="0"/>
                        </a:spcAft>
                      </a:pPr>
                      <a:r>
                        <a:rPr lang="zh-CN" sz="1600" kern="0">
                          <a:effectLst/>
                        </a:rPr>
                        <a:t>参数解释</a:t>
                      </a:r>
                      <a:endParaRPr lang="zh-CN" sz="1600" kern="100">
                        <a:effectLst/>
                        <a:latin typeface="Times New Roman"/>
                        <a:ea typeface="宋体"/>
                        <a:cs typeface="Times New Roman"/>
                      </a:endParaRPr>
                    </a:p>
                  </a:txBody>
                  <a:tcPr marL="44275" marR="44275" marT="0" marB="0" anchor="ctr"/>
                </a:tc>
                <a:extLst>
                  <a:ext uri="{0D108BD9-81ED-4DB2-BD59-A6C34878D82A}">
                    <a16:rowId xmlns:a16="http://schemas.microsoft.com/office/drawing/2014/main" val="10000"/>
                  </a:ext>
                </a:extLst>
              </a:tr>
              <a:tr h="332407">
                <a:tc>
                  <a:txBody>
                    <a:bodyPr/>
                    <a:lstStyle/>
                    <a:p>
                      <a:pPr indent="127000" algn="ctr">
                        <a:lnSpc>
                          <a:spcPct val="150000"/>
                        </a:lnSpc>
                        <a:spcAft>
                          <a:spcPts val="0"/>
                        </a:spcAft>
                      </a:pPr>
                      <a:r>
                        <a:rPr lang="en-US" sz="1600" kern="0">
                          <a:effectLst/>
                        </a:rPr>
                        <a:t>side</a:t>
                      </a:r>
                      <a:endParaRPr lang="zh-CN" sz="1600" kern="100">
                        <a:effectLst/>
                        <a:latin typeface="Times New Roman"/>
                        <a:ea typeface="宋体"/>
                        <a:cs typeface="Times New Roman"/>
                      </a:endParaRPr>
                    </a:p>
                  </a:txBody>
                  <a:tcPr marL="44275" marR="44275" marT="0" marB="0" anchor="ctr"/>
                </a:tc>
                <a:tc>
                  <a:txBody>
                    <a:bodyPr/>
                    <a:lstStyle/>
                    <a:p>
                      <a:pPr indent="127000" algn="just">
                        <a:lnSpc>
                          <a:spcPct val="150000"/>
                        </a:lnSpc>
                        <a:spcAft>
                          <a:spcPts val="0"/>
                        </a:spcAft>
                      </a:pPr>
                      <a:r>
                        <a:rPr lang="zh-CN" sz="1600" kern="0" dirty="0">
                          <a:effectLst/>
                        </a:rPr>
                        <a:t>坐标轴所在的边，</a:t>
                      </a:r>
                      <a:r>
                        <a:rPr lang="en-US" sz="1600" kern="0" dirty="0">
                          <a:effectLst/>
                        </a:rPr>
                        <a:t>1,2,3,4</a:t>
                      </a:r>
                      <a:r>
                        <a:rPr lang="zh-CN" sz="1600" kern="0" dirty="0">
                          <a:effectLst/>
                        </a:rPr>
                        <a:t>分别表示下，左，上，右</a:t>
                      </a:r>
                      <a:endParaRPr lang="zh-CN" sz="1600" kern="100" dirty="0">
                        <a:effectLst/>
                        <a:latin typeface="Times New Roman"/>
                        <a:ea typeface="宋体"/>
                        <a:cs typeface="Times New Roman"/>
                      </a:endParaRPr>
                    </a:p>
                  </a:txBody>
                  <a:tcPr marL="44275" marR="44275" marT="0" marB="0" anchor="ctr"/>
                </a:tc>
                <a:extLst>
                  <a:ext uri="{0D108BD9-81ED-4DB2-BD59-A6C34878D82A}">
                    <a16:rowId xmlns:a16="http://schemas.microsoft.com/office/drawing/2014/main" val="10001"/>
                  </a:ext>
                </a:extLst>
              </a:tr>
              <a:tr h="610252">
                <a:tc>
                  <a:txBody>
                    <a:bodyPr/>
                    <a:lstStyle/>
                    <a:p>
                      <a:pPr indent="127000" algn="ctr">
                        <a:lnSpc>
                          <a:spcPct val="150000"/>
                        </a:lnSpc>
                        <a:spcAft>
                          <a:spcPts val="0"/>
                        </a:spcAft>
                      </a:pPr>
                      <a:r>
                        <a:rPr lang="en-US" sz="1600" kern="0">
                          <a:effectLst/>
                        </a:rPr>
                        <a:t>at</a:t>
                      </a:r>
                      <a:endParaRPr lang="zh-CN" sz="1600" kern="100">
                        <a:effectLst/>
                        <a:latin typeface="Times New Roman"/>
                        <a:ea typeface="宋体"/>
                        <a:cs typeface="Times New Roman"/>
                      </a:endParaRPr>
                    </a:p>
                  </a:txBody>
                  <a:tcPr marL="44275" marR="44275" marT="0" marB="0" anchor="ctr"/>
                </a:tc>
                <a:tc>
                  <a:txBody>
                    <a:bodyPr/>
                    <a:lstStyle/>
                    <a:p>
                      <a:pPr indent="127000" algn="just">
                        <a:lnSpc>
                          <a:spcPct val="150000"/>
                        </a:lnSpc>
                        <a:spcAft>
                          <a:spcPts val="0"/>
                        </a:spcAft>
                      </a:pPr>
                      <a:r>
                        <a:rPr lang="zh-CN" sz="1600" kern="0" dirty="0">
                          <a:effectLst/>
                        </a:rPr>
                        <a:t>通过向量来设置坐标轴内各刻度标记的位置，</a:t>
                      </a:r>
                      <a:r>
                        <a:rPr lang="en-US" sz="1600" kern="0" dirty="0">
                          <a:effectLst/>
                        </a:rPr>
                        <a:t>at</a:t>
                      </a:r>
                      <a:r>
                        <a:rPr lang="zh-CN" sz="1600" kern="0" dirty="0">
                          <a:effectLst/>
                        </a:rPr>
                        <a:t>参数要与</a:t>
                      </a:r>
                      <a:r>
                        <a:rPr lang="en-US" sz="1600" kern="0" dirty="0">
                          <a:effectLst/>
                        </a:rPr>
                        <a:t>labels</a:t>
                      </a:r>
                      <a:r>
                        <a:rPr lang="zh-CN" sz="1600" kern="0" dirty="0">
                          <a:effectLst/>
                        </a:rPr>
                        <a:t>向量一一对应</a:t>
                      </a:r>
                      <a:endParaRPr lang="zh-CN" sz="1600" kern="100" dirty="0">
                        <a:effectLst/>
                        <a:latin typeface="Times New Roman"/>
                        <a:ea typeface="宋体"/>
                        <a:cs typeface="Times New Roman"/>
                      </a:endParaRPr>
                    </a:p>
                  </a:txBody>
                  <a:tcPr marL="44275" marR="44275" marT="0" marB="0" anchor="ctr"/>
                </a:tc>
                <a:extLst>
                  <a:ext uri="{0D108BD9-81ED-4DB2-BD59-A6C34878D82A}">
                    <a16:rowId xmlns:a16="http://schemas.microsoft.com/office/drawing/2014/main" val="10002"/>
                  </a:ext>
                </a:extLst>
              </a:tr>
              <a:tr h="610252">
                <a:tc>
                  <a:txBody>
                    <a:bodyPr/>
                    <a:lstStyle/>
                    <a:p>
                      <a:pPr indent="127000" algn="ctr">
                        <a:lnSpc>
                          <a:spcPct val="150000"/>
                        </a:lnSpc>
                        <a:spcAft>
                          <a:spcPts val="0"/>
                        </a:spcAft>
                      </a:pPr>
                      <a:r>
                        <a:rPr lang="en-US" sz="1600" kern="0">
                          <a:effectLst/>
                        </a:rPr>
                        <a:t>labels</a:t>
                      </a:r>
                      <a:endParaRPr lang="zh-CN" sz="1600" kern="100">
                        <a:effectLst/>
                        <a:latin typeface="Times New Roman"/>
                        <a:ea typeface="宋体"/>
                        <a:cs typeface="Times New Roman"/>
                      </a:endParaRPr>
                    </a:p>
                  </a:txBody>
                  <a:tcPr marL="44275" marR="44275" marT="0" marB="0" anchor="ctr"/>
                </a:tc>
                <a:tc>
                  <a:txBody>
                    <a:bodyPr/>
                    <a:lstStyle/>
                    <a:p>
                      <a:pPr indent="127000" algn="just">
                        <a:lnSpc>
                          <a:spcPct val="150000"/>
                        </a:lnSpc>
                        <a:spcAft>
                          <a:spcPts val="0"/>
                        </a:spcAft>
                      </a:pPr>
                      <a:r>
                        <a:rPr lang="zh-CN" sz="1600" kern="0" dirty="0">
                          <a:effectLst/>
                        </a:rPr>
                        <a:t>一个向量字符，表示坐标轴各刻度的名称（刻度标记），</a:t>
                      </a:r>
                      <a:r>
                        <a:rPr lang="en-US" sz="1600" kern="0" dirty="0">
                          <a:effectLst/>
                        </a:rPr>
                        <a:t>labels</a:t>
                      </a:r>
                      <a:r>
                        <a:rPr lang="zh-CN" sz="1600" kern="0" dirty="0">
                          <a:effectLst/>
                        </a:rPr>
                        <a:t>参数要与</a:t>
                      </a:r>
                      <a:r>
                        <a:rPr lang="en-US" sz="1600" kern="0" dirty="0">
                          <a:effectLst/>
                        </a:rPr>
                        <a:t>at</a:t>
                      </a:r>
                      <a:r>
                        <a:rPr lang="zh-CN" sz="1600" kern="0" dirty="0">
                          <a:effectLst/>
                        </a:rPr>
                        <a:t>向量一一对应</a:t>
                      </a:r>
                      <a:endParaRPr lang="zh-CN" sz="1600" kern="100" dirty="0">
                        <a:effectLst/>
                        <a:latin typeface="Times New Roman"/>
                        <a:ea typeface="宋体"/>
                        <a:cs typeface="Times New Roman"/>
                      </a:endParaRPr>
                    </a:p>
                  </a:txBody>
                  <a:tcPr marL="44275" marR="44275" marT="0" marB="0" anchor="ctr"/>
                </a:tc>
                <a:extLst>
                  <a:ext uri="{0D108BD9-81ED-4DB2-BD59-A6C34878D82A}">
                    <a16:rowId xmlns:a16="http://schemas.microsoft.com/office/drawing/2014/main" val="10003"/>
                  </a:ext>
                </a:extLst>
              </a:tr>
              <a:tr h="610252">
                <a:tc>
                  <a:txBody>
                    <a:bodyPr/>
                    <a:lstStyle/>
                    <a:p>
                      <a:pPr indent="127000" algn="ctr">
                        <a:lnSpc>
                          <a:spcPct val="150000"/>
                        </a:lnSpc>
                        <a:spcAft>
                          <a:spcPts val="0"/>
                        </a:spcAft>
                      </a:pPr>
                      <a:r>
                        <a:rPr lang="en-US" sz="1600" kern="0">
                          <a:effectLst/>
                        </a:rPr>
                        <a:t>font.axis</a:t>
                      </a:r>
                      <a:endParaRPr lang="zh-CN" sz="1600" kern="100">
                        <a:effectLst/>
                        <a:latin typeface="Times New Roman"/>
                        <a:ea typeface="宋体"/>
                        <a:cs typeface="Times New Roman"/>
                      </a:endParaRPr>
                    </a:p>
                  </a:txBody>
                  <a:tcPr marL="44275" marR="44275" marT="0" marB="0" anchor="ctr"/>
                </a:tc>
                <a:tc>
                  <a:txBody>
                    <a:bodyPr/>
                    <a:lstStyle/>
                    <a:p>
                      <a:pPr indent="127000" algn="just">
                        <a:lnSpc>
                          <a:spcPct val="150000"/>
                        </a:lnSpc>
                        <a:spcAft>
                          <a:spcPts val="0"/>
                        </a:spcAft>
                      </a:pPr>
                      <a:r>
                        <a:rPr lang="zh-CN" sz="1600" kern="0" dirty="0">
                          <a:effectLst/>
                        </a:rPr>
                        <a:t>刻度标记的字体，</a:t>
                      </a:r>
                      <a:r>
                        <a:rPr lang="en-US" sz="1600" kern="0" dirty="0">
                          <a:effectLst/>
                        </a:rPr>
                        <a:t>1</a:t>
                      </a:r>
                      <a:r>
                        <a:rPr lang="zh-CN" sz="1600" kern="0" dirty="0">
                          <a:effectLst/>
                        </a:rPr>
                        <a:t>（默认）为正常字体，</a:t>
                      </a:r>
                      <a:r>
                        <a:rPr lang="en-US" sz="1600" kern="0" dirty="0">
                          <a:effectLst/>
                        </a:rPr>
                        <a:t>2</a:t>
                      </a:r>
                      <a:r>
                        <a:rPr lang="zh-CN" sz="1600" kern="0" dirty="0">
                          <a:effectLst/>
                        </a:rPr>
                        <a:t>表示粗体，</a:t>
                      </a:r>
                      <a:r>
                        <a:rPr lang="en-US" sz="1600" kern="0" dirty="0">
                          <a:effectLst/>
                        </a:rPr>
                        <a:t>3</a:t>
                      </a:r>
                      <a:r>
                        <a:rPr lang="zh-CN" sz="1600" kern="0" dirty="0">
                          <a:effectLst/>
                        </a:rPr>
                        <a:t>表示斜体，</a:t>
                      </a:r>
                      <a:r>
                        <a:rPr lang="en-US" sz="1600" kern="0" dirty="0">
                          <a:effectLst/>
                        </a:rPr>
                        <a:t>4</a:t>
                      </a:r>
                      <a:r>
                        <a:rPr lang="zh-CN" sz="1600" kern="0" dirty="0">
                          <a:effectLst/>
                        </a:rPr>
                        <a:t>表示粗斜体。</a:t>
                      </a:r>
                      <a:endParaRPr lang="zh-CN" sz="1600" kern="100" dirty="0">
                        <a:effectLst/>
                        <a:latin typeface="Times New Roman"/>
                        <a:ea typeface="宋体"/>
                        <a:cs typeface="Times New Roman"/>
                      </a:endParaRPr>
                    </a:p>
                  </a:txBody>
                  <a:tcPr marL="44275" marR="44275" marT="0" marB="0" anchor="ctr"/>
                </a:tc>
                <a:extLst>
                  <a:ext uri="{0D108BD9-81ED-4DB2-BD59-A6C34878D82A}">
                    <a16:rowId xmlns:a16="http://schemas.microsoft.com/office/drawing/2014/main" val="10004"/>
                  </a:ext>
                </a:extLst>
              </a:tr>
              <a:tr h="610252">
                <a:tc>
                  <a:txBody>
                    <a:bodyPr/>
                    <a:lstStyle/>
                    <a:p>
                      <a:pPr indent="127000" algn="ctr">
                        <a:lnSpc>
                          <a:spcPct val="150000"/>
                        </a:lnSpc>
                        <a:spcAft>
                          <a:spcPts val="0"/>
                        </a:spcAft>
                      </a:pPr>
                      <a:r>
                        <a:rPr lang="en-US" sz="1600" kern="0">
                          <a:effectLst/>
                        </a:rPr>
                        <a:t>cex.axis</a:t>
                      </a:r>
                      <a:endParaRPr lang="zh-CN" sz="1600" kern="100">
                        <a:effectLst/>
                        <a:latin typeface="Times New Roman"/>
                        <a:ea typeface="宋体"/>
                        <a:cs typeface="Times New Roman"/>
                      </a:endParaRPr>
                    </a:p>
                  </a:txBody>
                  <a:tcPr marL="44275" marR="44275" marT="0" marB="0" anchor="ctr"/>
                </a:tc>
                <a:tc>
                  <a:txBody>
                    <a:bodyPr/>
                    <a:lstStyle/>
                    <a:p>
                      <a:pPr indent="127000" algn="just">
                        <a:lnSpc>
                          <a:spcPct val="150000"/>
                        </a:lnSpc>
                        <a:spcAft>
                          <a:spcPts val="0"/>
                        </a:spcAft>
                      </a:pPr>
                      <a:r>
                        <a:rPr lang="zh-CN" sz="1600" kern="0" dirty="0">
                          <a:effectLst/>
                        </a:rPr>
                        <a:t>刻度标记的大小，</a:t>
                      </a:r>
                      <a:r>
                        <a:rPr lang="en-US" sz="1600" kern="0" dirty="0">
                          <a:effectLst/>
                        </a:rPr>
                        <a:t>1</a:t>
                      </a:r>
                      <a:r>
                        <a:rPr lang="zh-CN" sz="1600" kern="0" dirty="0">
                          <a:effectLst/>
                        </a:rPr>
                        <a:t>（默认）表示正常大小，小于</a:t>
                      </a:r>
                      <a:r>
                        <a:rPr lang="en-US" sz="1600" kern="0" dirty="0">
                          <a:effectLst/>
                        </a:rPr>
                        <a:t>1</a:t>
                      </a:r>
                      <a:r>
                        <a:rPr lang="zh-CN" sz="1600" kern="0" dirty="0">
                          <a:effectLst/>
                        </a:rPr>
                        <a:t>表示缩放，大于</a:t>
                      </a:r>
                      <a:r>
                        <a:rPr lang="en-US" sz="1600" kern="0" dirty="0">
                          <a:effectLst/>
                        </a:rPr>
                        <a:t>1</a:t>
                      </a:r>
                      <a:r>
                        <a:rPr lang="zh-CN" sz="1600" kern="0" dirty="0">
                          <a:effectLst/>
                        </a:rPr>
                        <a:t>表示放大</a:t>
                      </a:r>
                      <a:endParaRPr lang="zh-CN" sz="1600" kern="100" dirty="0">
                        <a:effectLst/>
                        <a:latin typeface="Times New Roman"/>
                        <a:ea typeface="宋体"/>
                        <a:cs typeface="Times New Roman"/>
                      </a:endParaRPr>
                    </a:p>
                  </a:txBody>
                  <a:tcPr marL="44275" marR="44275" marT="0" marB="0" anchor="ctr"/>
                </a:tc>
                <a:extLst>
                  <a:ext uri="{0D108BD9-81ED-4DB2-BD59-A6C34878D82A}">
                    <a16:rowId xmlns:a16="http://schemas.microsoft.com/office/drawing/2014/main" val="10005"/>
                  </a:ext>
                </a:extLst>
              </a:tr>
              <a:tr h="610252">
                <a:tc>
                  <a:txBody>
                    <a:bodyPr/>
                    <a:lstStyle/>
                    <a:p>
                      <a:pPr indent="127000" algn="ctr">
                        <a:lnSpc>
                          <a:spcPct val="150000"/>
                        </a:lnSpc>
                        <a:spcAft>
                          <a:spcPts val="0"/>
                        </a:spcAft>
                      </a:pPr>
                      <a:r>
                        <a:rPr lang="en-US" sz="1600" kern="0">
                          <a:effectLst/>
                        </a:rPr>
                        <a:t>col.axis</a:t>
                      </a:r>
                      <a:endParaRPr lang="zh-CN" sz="1600" kern="100">
                        <a:effectLst/>
                        <a:latin typeface="Times New Roman"/>
                        <a:ea typeface="宋体"/>
                        <a:cs typeface="Times New Roman"/>
                      </a:endParaRPr>
                    </a:p>
                  </a:txBody>
                  <a:tcPr marL="44275" marR="44275" marT="0" marB="0" anchor="ctr"/>
                </a:tc>
                <a:tc>
                  <a:txBody>
                    <a:bodyPr/>
                    <a:lstStyle/>
                    <a:p>
                      <a:pPr indent="127000" algn="just">
                        <a:lnSpc>
                          <a:spcPct val="150000"/>
                        </a:lnSpc>
                        <a:spcAft>
                          <a:spcPts val="0"/>
                        </a:spcAft>
                      </a:pPr>
                      <a:r>
                        <a:rPr lang="zh-CN" sz="1600" kern="0" dirty="0">
                          <a:effectLst/>
                        </a:rPr>
                        <a:t>刻度标记的颜色，对应颜色名称即可</a:t>
                      </a:r>
                      <a:endParaRPr lang="zh-CN" sz="1600" kern="100" dirty="0">
                        <a:effectLst/>
                        <a:latin typeface="Times New Roman"/>
                        <a:ea typeface="宋体"/>
                        <a:cs typeface="Times New Roman"/>
                      </a:endParaRPr>
                    </a:p>
                  </a:txBody>
                  <a:tcPr marL="44275" marR="44275" marT="0" marB="0" anchor="ctr"/>
                </a:tc>
                <a:extLst>
                  <a:ext uri="{0D108BD9-81ED-4DB2-BD59-A6C34878D82A}">
                    <a16:rowId xmlns:a16="http://schemas.microsoft.com/office/drawing/2014/main" val="10006"/>
                  </a:ext>
                </a:extLst>
              </a:tr>
              <a:tr h="701905">
                <a:tc>
                  <a:txBody>
                    <a:bodyPr/>
                    <a:lstStyle/>
                    <a:p>
                      <a:pPr indent="127000" algn="ctr">
                        <a:lnSpc>
                          <a:spcPct val="150000"/>
                        </a:lnSpc>
                        <a:spcAft>
                          <a:spcPts val="0"/>
                        </a:spcAft>
                      </a:pPr>
                      <a:r>
                        <a:rPr lang="en-US" sz="1600" kern="0">
                          <a:effectLst/>
                        </a:rPr>
                        <a:t>tick</a:t>
                      </a:r>
                      <a:endParaRPr lang="zh-CN" sz="1600" kern="100">
                        <a:effectLst/>
                        <a:latin typeface="Times New Roman"/>
                        <a:ea typeface="宋体"/>
                        <a:cs typeface="Times New Roman"/>
                      </a:endParaRPr>
                    </a:p>
                  </a:txBody>
                  <a:tcPr marL="44275" marR="44275" marT="0" marB="0" anchor="ctr"/>
                </a:tc>
                <a:tc>
                  <a:txBody>
                    <a:bodyPr/>
                    <a:lstStyle/>
                    <a:p>
                      <a:pPr indent="127000" algn="just">
                        <a:lnSpc>
                          <a:spcPct val="150000"/>
                        </a:lnSpc>
                        <a:spcAft>
                          <a:spcPts val="0"/>
                        </a:spcAft>
                      </a:pPr>
                      <a:r>
                        <a:rPr lang="zh-CN" sz="1600" kern="0" dirty="0">
                          <a:effectLst/>
                        </a:rPr>
                        <a:t>设置是否画出坐标轴，为</a:t>
                      </a:r>
                      <a:r>
                        <a:rPr lang="en-US" sz="1600" kern="0" dirty="0">
                          <a:effectLst/>
                        </a:rPr>
                        <a:t>TRUE</a:t>
                      </a:r>
                      <a:r>
                        <a:rPr lang="zh-CN" sz="1600" kern="0" dirty="0">
                          <a:effectLst/>
                        </a:rPr>
                        <a:t>（默认）时，表示画出坐标轴，为</a:t>
                      </a:r>
                      <a:r>
                        <a:rPr lang="en-US" sz="1600" kern="0" dirty="0">
                          <a:effectLst/>
                        </a:rPr>
                        <a:t>FALSE</a:t>
                      </a:r>
                      <a:r>
                        <a:rPr lang="zh-CN" sz="1600" kern="0" dirty="0">
                          <a:effectLst/>
                        </a:rPr>
                        <a:t>时则不画出，此时并不影响刻度标记</a:t>
                      </a:r>
                      <a:r>
                        <a:rPr lang="en-US" sz="1600" kern="0" dirty="0">
                          <a:effectLst/>
                        </a:rPr>
                        <a:t>labels</a:t>
                      </a:r>
                      <a:r>
                        <a:rPr lang="zh-CN" sz="1600" kern="0" dirty="0">
                          <a:effectLst/>
                        </a:rPr>
                        <a:t>的展示</a:t>
                      </a:r>
                      <a:endParaRPr lang="zh-CN" sz="1600" kern="100" dirty="0">
                        <a:effectLst/>
                        <a:latin typeface="Times New Roman"/>
                        <a:ea typeface="宋体"/>
                        <a:cs typeface="Times New Roman"/>
                      </a:endParaRPr>
                    </a:p>
                  </a:txBody>
                  <a:tcPr marL="44275" marR="44275" marT="0" marB="0" anchor="ctr"/>
                </a:tc>
                <a:extLst>
                  <a:ext uri="{0D108BD9-81ED-4DB2-BD59-A6C34878D82A}">
                    <a16:rowId xmlns:a16="http://schemas.microsoft.com/office/drawing/2014/main" val="10007"/>
                  </a:ext>
                </a:extLst>
              </a:tr>
            </a:tbl>
          </a:graphicData>
        </a:graphic>
      </p:graphicFrame>
      <p:sp>
        <p:nvSpPr>
          <p:cNvPr id="82975" name="标题 2">
            <a:extLst>
              <a:ext uri="{FF2B5EF4-FFF2-40B4-BE49-F238E27FC236}">
                <a16:creationId xmlns:a16="http://schemas.microsoft.com/office/drawing/2014/main" id="{B9806323-AB44-4BAB-AEEE-2259918928B2}"/>
              </a:ext>
            </a:extLst>
          </p:cNvPr>
          <p:cNvSpPr>
            <a:spLocks noGrp="1"/>
          </p:cNvSpPr>
          <p:nvPr>
            <p:ph type="title"/>
          </p:nvPr>
        </p:nvSpPr>
        <p:spPr>
          <a:xfrm>
            <a:off x="255588" y="358775"/>
            <a:ext cx="10972800" cy="528638"/>
          </a:xfrm>
        </p:spPr>
        <p:txBody>
          <a:bodyPr/>
          <a:lstStyle/>
          <a:p>
            <a:r>
              <a:rPr lang="zh-CN" altLang="en-US"/>
              <a:t>设置坐标轴</a:t>
            </a:r>
          </a:p>
        </p:txBody>
      </p:sp>
      <p:sp>
        <p:nvSpPr>
          <p:cNvPr id="82976" name="内容占位符 3">
            <a:extLst>
              <a:ext uri="{FF2B5EF4-FFF2-40B4-BE49-F238E27FC236}">
                <a16:creationId xmlns:a16="http://schemas.microsoft.com/office/drawing/2014/main" id="{60B05937-6B21-4277-892A-CBEC7BDAC6DE}"/>
              </a:ext>
            </a:extLst>
          </p:cNvPr>
          <p:cNvSpPr>
            <a:spLocks noGrp="1"/>
          </p:cNvSpPr>
          <p:nvPr>
            <p:ph idx="10"/>
          </p:nvPr>
        </p:nvSpPr>
        <p:spPr>
          <a:xfrm>
            <a:off x="423863" y="1138238"/>
            <a:ext cx="11107737" cy="427037"/>
          </a:xfrm>
        </p:spPr>
        <p:txBody>
          <a:bodyPr/>
          <a:lstStyle/>
          <a:p>
            <a:r>
              <a:rPr lang="en-US" altLang="zh-CN"/>
              <a:t>axis</a:t>
            </a:r>
            <a:r>
              <a:t>函数来创建自定义的坐标轴</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01B17A8C-A718-44AB-82B3-C59A1988C872}"/>
              </a:ext>
            </a:extLst>
          </p:cNvPr>
          <p:cNvGraphicFramePr>
            <a:graphicFrameLocks noGrp="1"/>
          </p:cNvGraphicFramePr>
          <p:nvPr>
            <p:ph idx="1"/>
          </p:nvPr>
        </p:nvGraphicFramePr>
        <p:xfrm>
          <a:off x="1371600" y="1666875"/>
          <a:ext cx="8996363" cy="4756150"/>
        </p:xfrm>
        <a:graphic>
          <a:graphicData uri="http://schemas.openxmlformats.org/drawingml/2006/table">
            <a:tbl>
              <a:tblPr firstRow="1" firstCol="1" bandRow="1">
                <a:tableStyleId>{5C22544A-7EE6-4342-B048-85BDC9FD1C3A}</a:tableStyleId>
              </a:tblPr>
              <a:tblGrid>
                <a:gridCol w="1317724">
                  <a:extLst>
                    <a:ext uri="{9D8B030D-6E8A-4147-A177-3AD203B41FA5}">
                      <a16:colId xmlns:a16="http://schemas.microsoft.com/office/drawing/2014/main" val="20000"/>
                    </a:ext>
                  </a:extLst>
                </a:gridCol>
                <a:gridCol w="7678639">
                  <a:extLst>
                    <a:ext uri="{9D8B030D-6E8A-4147-A177-3AD203B41FA5}">
                      <a16:colId xmlns:a16="http://schemas.microsoft.com/office/drawing/2014/main" val="20001"/>
                    </a:ext>
                  </a:extLst>
                </a:gridCol>
              </a:tblGrid>
              <a:tr h="708660">
                <a:tc>
                  <a:txBody>
                    <a:bodyPr/>
                    <a:lstStyle/>
                    <a:p>
                      <a:pPr indent="127000" algn="ctr">
                        <a:lnSpc>
                          <a:spcPct val="150000"/>
                        </a:lnSpc>
                        <a:spcAft>
                          <a:spcPts val="0"/>
                        </a:spcAft>
                      </a:pPr>
                      <a:r>
                        <a:rPr lang="en-US" sz="1700" kern="0" dirty="0" err="1">
                          <a:effectLst/>
                        </a:rPr>
                        <a:t>lty</a:t>
                      </a:r>
                      <a:endParaRPr lang="zh-CN" sz="1700" kern="100" dirty="0">
                        <a:effectLst/>
                        <a:latin typeface="Times New Roman"/>
                        <a:ea typeface="宋体"/>
                        <a:cs typeface="Times New Roman"/>
                      </a:endParaRPr>
                    </a:p>
                  </a:txBody>
                  <a:tcPr marL="68582" marR="68582" marT="0" marB="0" anchor="ctr"/>
                </a:tc>
                <a:tc>
                  <a:txBody>
                    <a:bodyPr/>
                    <a:lstStyle/>
                    <a:p>
                      <a:pPr indent="127000" algn="just">
                        <a:lnSpc>
                          <a:spcPct val="150000"/>
                        </a:lnSpc>
                        <a:spcAft>
                          <a:spcPts val="0"/>
                        </a:spcAft>
                      </a:pPr>
                      <a:r>
                        <a:rPr lang="zh-CN" sz="1700" kern="0">
                          <a:effectLst/>
                        </a:rPr>
                        <a:t>坐标轴的样式，</a:t>
                      </a:r>
                      <a:r>
                        <a:rPr lang="en-US" sz="1700" kern="0">
                          <a:effectLst/>
                        </a:rPr>
                        <a:t>tick=TRUE</a:t>
                      </a:r>
                      <a:r>
                        <a:rPr lang="zh-CN" sz="1700" kern="0">
                          <a:effectLst/>
                        </a:rPr>
                        <a:t>时有效，</a:t>
                      </a:r>
                      <a:r>
                        <a:rPr lang="en-US" sz="1700" kern="0">
                          <a:effectLst/>
                        </a:rPr>
                        <a:t>0</a:t>
                      </a:r>
                      <a:r>
                        <a:rPr lang="zh-CN" sz="1700" kern="0">
                          <a:effectLst/>
                        </a:rPr>
                        <a:t>表示不画线，</a:t>
                      </a:r>
                      <a:r>
                        <a:rPr lang="en-US" sz="1700" kern="0">
                          <a:effectLst/>
                        </a:rPr>
                        <a:t>1</a:t>
                      </a:r>
                      <a:r>
                        <a:rPr lang="zh-CN" sz="1700" kern="0">
                          <a:effectLst/>
                        </a:rPr>
                        <a:t>表示实线，</a:t>
                      </a:r>
                      <a:r>
                        <a:rPr lang="en-US" sz="1700" kern="0">
                          <a:effectLst/>
                        </a:rPr>
                        <a:t>2</a:t>
                      </a:r>
                      <a:r>
                        <a:rPr lang="zh-CN" sz="1700" kern="0">
                          <a:effectLst/>
                        </a:rPr>
                        <a:t>表示虚线，</a:t>
                      </a:r>
                      <a:r>
                        <a:rPr lang="en-US" sz="1700" kern="0">
                          <a:effectLst/>
                        </a:rPr>
                        <a:t>3</a:t>
                      </a:r>
                      <a:r>
                        <a:rPr lang="zh-CN" sz="1700" kern="0">
                          <a:effectLst/>
                        </a:rPr>
                        <a:t>表示点线</a:t>
                      </a:r>
                      <a:endParaRPr lang="zh-CN" sz="1700" kern="100">
                        <a:effectLst/>
                        <a:latin typeface="Times New Roman"/>
                        <a:ea typeface="宋体"/>
                        <a:cs typeface="Times New Roman"/>
                      </a:endParaRPr>
                    </a:p>
                  </a:txBody>
                  <a:tcPr marL="68582" marR="68582" marT="0" marB="0" anchor="ctr"/>
                </a:tc>
                <a:extLst>
                  <a:ext uri="{0D108BD9-81ED-4DB2-BD59-A6C34878D82A}">
                    <a16:rowId xmlns:a16="http://schemas.microsoft.com/office/drawing/2014/main" val="10000"/>
                  </a:ext>
                </a:extLst>
              </a:tr>
              <a:tr h="708660">
                <a:tc>
                  <a:txBody>
                    <a:bodyPr/>
                    <a:lstStyle/>
                    <a:p>
                      <a:pPr indent="127000" algn="ctr">
                        <a:lnSpc>
                          <a:spcPct val="150000"/>
                        </a:lnSpc>
                        <a:spcAft>
                          <a:spcPts val="0"/>
                        </a:spcAft>
                      </a:pPr>
                      <a:r>
                        <a:rPr lang="en-US" sz="1700" kern="0" dirty="0" err="1">
                          <a:effectLst/>
                        </a:rPr>
                        <a:t>lwd</a:t>
                      </a:r>
                      <a:endParaRPr lang="zh-CN" sz="1700" kern="100" dirty="0">
                        <a:effectLst/>
                        <a:latin typeface="Times New Roman"/>
                        <a:ea typeface="宋体"/>
                        <a:cs typeface="Times New Roman"/>
                      </a:endParaRPr>
                    </a:p>
                  </a:txBody>
                  <a:tcPr marL="68582" marR="68582" marT="0" marB="0" anchor="ctr"/>
                </a:tc>
                <a:tc>
                  <a:txBody>
                    <a:bodyPr/>
                    <a:lstStyle/>
                    <a:p>
                      <a:pPr indent="127000" algn="just">
                        <a:lnSpc>
                          <a:spcPct val="150000"/>
                        </a:lnSpc>
                        <a:spcAft>
                          <a:spcPts val="0"/>
                        </a:spcAft>
                      </a:pPr>
                      <a:r>
                        <a:rPr lang="zh-CN" sz="1700" kern="0" dirty="0">
                          <a:effectLst/>
                        </a:rPr>
                        <a:t>坐标轴的宽度，</a:t>
                      </a:r>
                      <a:r>
                        <a:rPr lang="en-US" sz="1700" kern="0" dirty="0">
                          <a:effectLst/>
                        </a:rPr>
                        <a:t>tick=TRUE</a:t>
                      </a:r>
                      <a:r>
                        <a:rPr lang="zh-CN" sz="1700" kern="0" dirty="0">
                          <a:effectLst/>
                        </a:rPr>
                        <a:t>时有效，</a:t>
                      </a:r>
                      <a:r>
                        <a:rPr lang="en-US" sz="1700" kern="0" dirty="0">
                          <a:effectLst/>
                        </a:rPr>
                        <a:t>1(</a:t>
                      </a:r>
                      <a:r>
                        <a:rPr lang="zh-CN" sz="1700" kern="0" dirty="0">
                          <a:effectLst/>
                        </a:rPr>
                        <a:t>默认</a:t>
                      </a:r>
                      <a:r>
                        <a:rPr lang="en-US" sz="1700" kern="0" dirty="0">
                          <a:effectLst/>
                        </a:rPr>
                        <a:t>)</a:t>
                      </a:r>
                      <a:r>
                        <a:rPr lang="zh-CN" sz="1700" kern="0" dirty="0">
                          <a:effectLst/>
                        </a:rPr>
                        <a:t>表示正常宽度，小于</a:t>
                      </a:r>
                      <a:r>
                        <a:rPr lang="en-US" sz="1700" kern="0" dirty="0">
                          <a:effectLst/>
                        </a:rPr>
                        <a:t>1</a:t>
                      </a:r>
                      <a:r>
                        <a:rPr lang="zh-CN" sz="1700" kern="0" dirty="0">
                          <a:effectLst/>
                        </a:rPr>
                        <a:t>表示缩放，大于</a:t>
                      </a:r>
                      <a:r>
                        <a:rPr lang="en-US" sz="1700" kern="0" dirty="0">
                          <a:effectLst/>
                        </a:rPr>
                        <a:t>1</a:t>
                      </a:r>
                      <a:r>
                        <a:rPr lang="zh-CN" sz="1700" kern="0" dirty="0">
                          <a:effectLst/>
                        </a:rPr>
                        <a:t>表示放大</a:t>
                      </a:r>
                      <a:endParaRPr lang="zh-CN" sz="1700" kern="100" dirty="0">
                        <a:effectLst/>
                        <a:latin typeface="Times New Roman"/>
                        <a:ea typeface="宋体"/>
                        <a:cs typeface="Times New Roman"/>
                      </a:endParaRPr>
                    </a:p>
                  </a:txBody>
                  <a:tcPr marL="68582" marR="68582" marT="0" marB="0" anchor="ctr"/>
                </a:tc>
                <a:extLst>
                  <a:ext uri="{0D108BD9-81ED-4DB2-BD59-A6C34878D82A}">
                    <a16:rowId xmlns:a16="http://schemas.microsoft.com/office/drawing/2014/main" val="10001"/>
                  </a:ext>
                </a:extLst>
              </a:tr>
              <a:tr h="366318">
                <a:tc>
                  <a:txBody>
                    <a:bodyPr/>
                    <a:lstStyle/>
                    <a:p>
                      <a:pPr indent="127000" algn="ctr">
                        <a:lnSpc>
                          <a:spcPct val="150000"/>
                        </a:lnSpc>
                        <a:spcAft>
                          <a:spcPts val="0"/>
                        </a:spcAft>
                      </a:pPr>
                      <a:r>
                        <a:rPr lang="en-US" sz="1700" kern="0">
                          <a:effectLst/>
                        </a:rPr>
                        <a:t>col</a:t>
                      </a:r>
                      <a:endParaRPr lang="zh-CN" sz="1700" kern="100">
                        <a:effectLst/>
                        <a:latin typeface="Times New Roman"/>
                        <a:ea typeface="宋体"/>
                        <a:cs typeface="Times New Roman"/>
                      </a:endParaRPr>
                    </a:p>
                  </a:txBody>
                  <a:tcPr marL="68582" marR="68582" marT="0" marB="0" anchor="ctr"/>
                </a:tc>
                <a:tc>
                  <a:txBody>
                    <a:bodyPr/>
                    <a:lstStyle/>
                    <a:p>
                      <a:pPr indent="127000" algn="just">
                        <a:lnSpc>
                          <a:spcPct val="150000"/>
                        </a:lnSpc>
                        <a:spcAft>
                          <a:spcPts val="0"/>
                        </a:spcAft>
                      </a:pPr>
                      <a:r>
                        <a:rPr lang="zh-CN" sz="1700" kern="0" dirty="0">
                          <a:effectLst/>
                        </a:rPr>
                        <a:t>坐标轴的颜色。</a:t>
                      </a:r>
                      <a:r>
                        <a:rPr lang="en-US" sz="1700" kern="0" dirty="0">
                          <a:effectLst/>
                        </a:rPr>
                        <a:t>tick=TRUE</a:t>
                      </a:r>
                      <a:r>
                        <a:rPr lang="zh-CN" sz="1700" kern="0" dirty="0">
                          <a:effectLst/>
                        </a:rPr>
                        <a:t>时有效，令</a:t>
                      </a:r>
                      <a:r>
                        <a:rPr lang="en-US" sz="1700" kern="0" dirty="0">
                          <a:effectLst/>
                        </a:rPr>
                        <a:t>col</a:t>
                      </a:r>
                      <a:r>
                        <a:rPr lang="zh-CN" sz="1700" kern="0" dirty="0">
                          <a:effectLst/>
                        </a:rPr>
                        <a:t>等于对应颜色名称即可</a:t>
                      </a:r>
                      <a:endParaRPr lang="zh-CN" sz="1700" kern="100" dirty="0">
                        <a:effectLst/>
                        <a:latin typeface="Times New Roman"/>
                        <a:ea typeface="宋体"/>
                        <a:cs typeface="Times New Roman"/>
                      </a:endParaRPr>
                    </a:p>
                  </a:txBody>
                  <a:tcPr marL="68582" marR="68582" marT="0" marB="0" anchor="ctr"/>
                </a:tc>
                <a:extLst>
                  <a:ext uri="{0D108BD9-81ED-4DB2-BD59-A6C34878D82A}">
                    <a16:rowId xmlns:a16="http://schemas.microsoft.com/office/drawing/2014/main" val="10002"/>
                  </a:ext>
                </a:extLst>
              </a:tr>
              <a:tr h="1091589">
                <a:tc>
                  <a:txBody>
                    <a:bodyPr/>
                    <a:lstStyle/>
                    <a:p>
                      <a:pPr indent="127000" algn="ctr">
                        <a:lnSpc>
                          <a:spcPct val="150000"/>
                        </a:lnSpc>
                        <a:spcAft>
                          <a:spcPts val="0"/>
                        </a:spcAft>
                      </a:pPr>
                      <a:r>
                        <a:rPr lang="en-US" sz="1700" kern="0">
                          <a:effectLst/>
                        </a:rPr>
                        <a:t>col.ticks</a:t>
                      </a:r>
                      <a:endParaRPr lang="zh-CN" sz="1700" kern="100">
                        <a:effectLst/>
                        <a:latin typeface="Times New Roman"/>
                        <a:ea typeface="宋体"/>
                        <a:cs typeface="Times New Roman"/>
                      </a:endParaRPr>
                    </a:p>
                  </a:txBody>
                  <a:tcPr marL="68582" marR="68582" marT="0" marB="0" anchor="ctr"/>
                </a:tc>
                <a:tc>
                  <a:txBody>
                    <a:bodyPr/>
                    <a:lstStyle/>
                    <a:p>
                      <a:pPr indent="127000" algn="just">
                        <a:lnSpc>
                          <a:spcPct val="150000"/>
                        </a:lnSpc>
                        <a:spcAft>
                          <a:spcPts val="0"/>
                        </a:spcAft>
                      </a:pPr>
                      <a:r>
                        <a:rPr lang="zh-CN" sz="1700" kern="0" dirty="0">
                          <a:effectLst/>
                        </a:rPr>
                        <a:t>坐标轴刻度线的颜色，令</a:t>
                      </a:r>
                      <a:r>
                        <a:rPr lang="en-US" sz="1700" kern="0" dirty="0" err="1">
                          <a:effectLst/>
                        </a:rPr>
                        <a:t>col.ticks</a:t>
                      </a:r>
                      <a:r>
                        <a:rPr lang="zh-CN" sz="1700" kern="0" dirty="0">
                          <a:effectLst/>
                        </a:rPr>
                        <a:t>等于对应颜色名称即可。</a:t>
                      </a:r>
                      <a:endParaRPr lang="zh-CN" sz="1700" kern="100" dirty="0">
                        <a:effectLst/>
                      </a:endParaRPr>
                    </a:p>
                    <a:p>
                      <a:pPr indent="127000" algn="just">
                        <a:lnSpc>
                          <a:spcPct val="150000"/>
                        </a:lnSpc>
                        <a:spcAft>
                          <a:spcPts val="0"/>
                        </a:spcAft>
                      </a:pPr>
                      <a:r>
                        <a:rPr lang="zh-CN" sz="1700" kern="0" dirty="0">
                          <a:effectLst/>
                        </a:rPr>
                        <a:t>注意：</a:t>
                      </a:r>
                      <a:r>
                        <a:rPr lang="en-US" sz="1700" kern="0" dirty="0">
                          <a:effectLst/>
                        </a:rPr>
                        <a:t> </a:t>
                      </a:r>
                      <a:r>
                        <a:rPr lang="en-US" sz="1700" kern="0" dirty="0" err="1">
                          <a:effectLst/>
                        </a:rPr>
                        <a:t>col.ticks</a:t>
                      </a:r>
                      <a:r>
                        <a:rPr lang="zh-CN" sz="1700" kern="0" dirty="0">
                          <a:effectLst/>
                        </a:rPr>
                        <a:t>是指与坐标轴垂直的小刻度线的颜色。</a:t>
                      </a:r>
                      <a:r>
                        <a:rPr lang="en-US" sz="1700" kern="0" dirty="0">
                          <a:effectLst/>
                        </a:rPr>
                        <a:t>col</a:t>
                      </a:r>
                      <a:r>
                        <a:rPr lang="zh-CN" sz="1700" kern="0" dirty="0">
                          <a:effectLst/>
                        </a:rPr>
                        <a:t>表示设置了除刻度标记（</a:t>
                      </a:r>
                      <a:r>
                        <a:rPr lang="en-US" sz="1700" kern="0" dirty="0">
                          <a:effectLst/>
                        </a:rPr>
                        <a:t>labels</a:t>
                      </a:r>
                      <a:r>
                        <a:rPr lang="zh-CN" sz="1700" kern="0" dirty="0">
                          <a:effectLst/>
                        </a:rPr>
                        <a:t>）以外的部分颜色，包括</a:t>
                      </a:r>
                      <a:r>
                        <a:rPr lang="en-US" sz="1700" kern="0" dirty="0" err="1">
                          <a:effectLst/>
                        </a:rPr>
                        <a:t>col.ticks</a:t>
                      </a:r>
                      <a:endParaRPr lang="zh-CN" sz="1700" kern="100" dirty="0">
                        <a:effectLst/>
                        <a:latin typeface="Times New Roman"/>
                        <a:ea typeface="宋体"/>
                        <a:cs typeface="Times New Roman"/>
                      </a:endParaRPr>
                    </a:p>
                  </a:txBody>
                  <a:tcPr marL="68582" marR="68582" marT="0" marB="0" anchor="ctr"/>
                </a:tc>
                <a:extLst>
                  <a:ext uri="{0D108BD9-81ED-4DB2-BD59-A6C34878D82A}">
                    <a16:rowId xmlns:a16="http://schemas.microsoft.com/office/drawing/2014/main" val="10003"/>
                  </a:ext>
                </a:extLst>
              </a:tr>
              <a:tr h="366318">
                <a:tc>
                  <a:txBody>
                    <a:bodyPr/>
                    <a:lstStyle/>
                    <a:p>
                      <a:pPr indent="127000" algn="ctr">
                        <a:lnSpc>
                          <a:spcPct val="150000"/>
                        </a:lnSpc>
                        <a:spcAft>
                          <a:spcPts val="0"/>
                        </a:spcAft>
                      </a:pPr>
                      <a:r>
                        <a:rPr lang="en-US" sz="1700" kern="0">
                          <a:effectLst/>
                        </a:rPr>
                        <a:t>pos</a:t>
                      </a:r>
                      <a:endParaRPr lang="zh-CN" sz="1700" kern="100">
                        <a:effectLst/>
                        <a:latin typeface="Times New Roman"/>
                        <a:ea typeface="宋体"/>
                        <a:cs typeface="Times New Roman"/>
                      </a:endParaRPr>
                    </a:p>
                  </a:txBody>
                  <a:tcPr marL="68582" marR="68582" marT="0" marB="0" anchor="ctr"/>
                </a:tc>
                <a:tc>
                  <a:txBody>
                    <a:bodyPr/>
                    <a:lstStyle/>
                    <a:p>
                      <a:pPr indent="127000" algn="just">
                        <a:lnSpc>
                          <a:spcPct val="150000"/>
                        </a:lnSpc>
                        <a:spcAft>
                          <a:spcPts val="0"/>
                        </a:spcAft>
                      </a:pPr>
                      <a:r>
                        <a:rPr lang="zh-CN" sz="1700" kern="0" dirty="0">
                          <a:effectLst/>
                        </a:rPr>
                        <a:t>坐标轴线绘制位置的坐标，与另一条坐标轴相交位置的值</a:t>
                      </a:r>
                      <a:endParaRPr lang="zh-CN" sz="1700" kern="100" dirty="0">
                        <a:effectLst/>
                        <a:latin typeface="Times New Roman"/>
                        <a:ea typeface="宋体"/>
                        <a:cs typeface="Times New Roman"/>
                      </a:endParaRPr>
                    </a:p>
                  </a:txBody>
                  <a:tcPr marL="68582" marR="68582" marT="0" marB="0" anchor="ctr"/>
                </a:tc>
                <a:extLst>
                  <a:ext uri="{0D108BD9-81ED-4DB2-BD59-A6C34878D82A}">
                    <a16:rowId xmlns:a16="http://schemas.microsoft.com/office/drawing/2014/main" val="10004"/>
                  </a:ext>
                </a:extLst>
              </a:tr>
              <a:tr h="653376">
                <a:tc>
                  <a:txBody>
                    <a:bodyPr/>
                    <a:lstStyle/>
                    <a:p>
                      <a:pPr indent="127000" algn="ctr">
                        <a:lnSpc>
                          <a:spcPct val="150000"/>
                        </a:lnSpc>
                        <a:spcAft>
                          <a:spcPts val="0"/>
                        </a:spcAft>
                      </a:pPr>
                      <a:r>
                        <a:rPr lang="en-US" sz="1700" kern="0">
                          <a:effectLst/>
                        </a:rPr>
                        <a:t>las</a:t>
                      </a:r>
                      <a:endParaRPr lang="zh-CN" sz="1700" kern="100">
                        <a:effectLst/>
                        <a:latin typeface="Times New Roman"/>
                        <a:ea typeface="宋体"/>
                        <a:cs typeface="Times New Roman"/>
                      </a:endParaRPr>
                    </a:p>
                  </a:txBody>
                  <a:tcPr marL="68582" marR="68582" marT="0" marB="0" anchor="ctr"/>
                </a:tc>
                <a:tc>
                  <a:txBody>
                    <a:bodyPr/>
                    <a:lstStyle/>
                    <a:p>
                      <a:pPr indent="127000" algn="just">
                        <a:lnSpc>
                          <a:spcPct val="150000"/>
                        </a:lnSpc>
                        <a:spcAft>
                          <a:spcPts val="0"/>
                        </a:spcAft>
                      </a:pPr>
                      <a:r>
                        <a:rPr lang="zh-CN" sz="1700" kern="0" dirty="0">
                          <a:effectLst/>
                        </a:rPr>
                        <a:t>标签是否平行于坐标轴，参数为</a:t>
                      </a:r>
                      <a:r>
                        <a:rPr lang="en-US" sz="1700" kern="0" dirty="0">
                          <a:effectLst/>
                        </a:rPr>
                        <a:t>0</a:t>
                      </a:r>
                      <a:r>
                        <a:rPr lang="zh-CN" sz="1700" kern="0" dirty="0">
                          <a:effectLst/>
                        </a:rPr>
                        <a:t>时平行于坐标轴，为</a:t>
                      </a:r>
                      <a:r>
                        <a:rPr lang="en-US" sz="1700" kern="0" dirty="0">
                          <a:effectLst/>
                        </a:rPr>
                        <a:t>2</a:t>
                      </a:r>
                      <a:r>
                        <a:rPr lang="zh-CN" sz="1700" kern="0" dirty="0">
                          <a:effectLst/>
                        </a:rPr>
                        <a:t>时垂直于坐标轴</a:t>
                      </a:r>
                      <a:endParaRPr lang="zh-CN" sz="1700" kern="100" dirty="0">
                        <a:effectLst/>
                        <a:latin typeface="Times New Roman"/>
                        <a:ea typeface="宋体"/>
                        <a:cs typeface="Times New Roman"/>
                      </a:endParaRPr>
                    </a:p>
                  </a:txBody>
                  <a:tcPr marL="68582" marR="68582" marT="0" marB="0" anchor="ctr"/>
                </a:tc>
                <a:extLst>
                  <a:ext uri="{0D108BD9-81ED-4DB2-BD59-A6C34878D82A}">
                    <a16:rowId xmlns:a16="http://schemas.microsoft.com/office/drawing/2014/main" val="10005"/>
                  </a:ext>
                </a:extLst>
              </a:tr>
              <a:tr h="861229">
                <a:tc>
                  <a:txBody>
                    <a:bodyPr/>
                    <a:lstStyle/>
                    <a:p>
                      <a:pPr indent="127000" algn="ctr">
                        <a:lnSpc>
                          <a:spcPct val="150000"/>
                        </a:lnSpc>
                        <a:spcAft>
                          <a:spcPts val="0"/>
                        </a:spcAft>
                      </a:pPr>
                      <a:r>
                        <a:rPr lang="en-US" sz="1700" kern="0">
                          <a:effectLst/>
                        </a:rPr>
                        <a:t>tck</a:t>
                      </a:r>
                      <a:endParaRPr lang="zh-CN" sz="1700" kern="100">
                        <a:effectLst/>
                        <a:latin typeface="Times New Roman"/>
                        <a:ea typeface="宋体"/>
                        <a:cs typeface="Times New Roman"/>
                      </a:endParaRPr>
                    </a:p>
                  </a:txBody>
                  <a:tcPr marL="68582" marR="68582" marT="0" marB="0" anchor="ctr"/>
                </a:tc>
                <a:tc>
                  <a:txBody>
                    <a:bodyPr/>
                    <a:lstStyle/>
                    <a:p>
                      <a:pPr indent="127000" algn="just">
                        <a:lnSpc>
                          <a:spcPct val="150000"/>
                        </a:lnSpc>
                        <a:spcAft>
                          <a:spcPts val="0"/>
                        </a:spcAft>
                      </a:pPr>
                      <a:r>
                        <a:rPr lang="zh-CN" sz="1700" kern="0" dirty="0">
                          <a:effectLst/>
                        </a:rPr>
                        <a:t>刻度线的长度，以相对于绘图区域大小的分数表示，负值表示在图形外侧，正值表示在图形内侧，</a:t>
                      </a:r>
                      <a:r>
                        <a:rPr lang="en-US" sz="1700" kern="0" dirty="0">
                          <a:effectLst/>
                        </a:rPr>
                        <a:t>0</a:t>
                      </a:r>
                      <a:r>
                        <a:rPr lang="zh-CN" sz="1700" kern="0" dirty="0">
                          <a:effectLst/>
                        </a:rPr>
                        <a:t>表示禁用刻度，</a:t>
                      </a:r>
                      <a:r>
                        <a:rPr lang="en-US" sz="1700" kern="0" dirty="0">
                          <a:effectLst/>
                        </a:rPr>
                        <a:t>1</a:t>
                      </a:r>
                      <a:r>
                        <a:rPr lang="zh-CN" sz="1700" kern="0" dirty="0">
                          <a:effectLst/>
                        </a:rPr>
                        <a:t>表示绘制网格线，默认值为</a:t>
                      </a:r>
                      <a:r>
                        <a:rPr lang="en-US" sz="1700" kern="0" dirty="0">
                          <a:effectLst/>
                        </a:rPr>
                        <a:t>-0.01</a:t>
                      </a:r>
                      <a:endParaRPr lang="zh-CN" sz="1700" kern="100" dirty="0">
                        <a:effectLst/>
                        <a:latin typeface="Times New Roman"/>
                        <a:ea typeface="宋体"/>
                        <a:cs typeface="Times New Roman"/>
                      </a:endParaRPr>
                    </a:p>
                  </a:txBody>
                  <a:tcPr marL="68582" marR="68582" marT="0" marB="0" anchor="ctr"/>
                </a:tc>
                <a:extLst>
                  <a:ext uri="{0D108BD9-81ED-4DB2-BD59-A6C34878D82A}">
                    <a16:rowId xmlns:a16="http://schemas.microsoft.com/office/drawing/2014/main" val="10006"/>
                  </a:ext>
                </a:extLst>
              </a:tr>
            </a:tbl>
          </a:graphicData>
        </a:graphic>
      </p:graphicFrame>
      <p:sp>
        <p:nvSpPr>
          <p:cNvPr id="83996" name="标题 2">
            <a:extLst>
              <a:ext uri="{FF2B5EF4-FFF2-40B4-BE49-F238E27FC236}">
                <a16:creationId xmlns:a16="http://schemas.microsoft.com/office/drawing/2014/main" id="{68DDA366-703B-4C3A-99FE-C60EF5DF187E}"/>
              </a:ext>
            </a:extLst>
          </p:cNvPr>
          <p:cNvSpPr>
            <a:spLocks noGrp="1"/>
          </p:cNvSpPr>
          <p:nvPr>
            <p:ph type="title"/>
          </p:nvPr>
        </p:nvSpPr>
        <p:spPr>
          <a:xfrm>
            <a:off x="255588" y="358775"/>
            <a:ext cx="10972800" cy="528638"/>
          </a:xfrm>
        </p:spPr>
        <p:txBody>
          <a:bodyPr/>
          <a:lstStyle/>
          <a:p>
            <a:r>
              <a:rPr lang="zh-CN" altLang="en-US"/>
              <a:t>设置坐标轴</a:t>
            </a:r>
          </a:p>
        </p:txBody>
      </p:sp>
      <p:sp>
        <p:nvSpPr>
          <p:cNvPr id="83997" name="内容占位符 3">
            <a:extLst>
              <a:ext uri="{FF2B5EF4-FFF2-40B4-BE49-F238E27FC236}">
                <a16:creationId xmlns:a16="http://schemas.microsoft.com/office/drawing/2014/main" id="{3ED9F1EE-D6B8-409B-A34E-BF65B00E35B6}"/>
              </a:ext>
            </a:extLst>
          </p:cNvPr>
          <p:cNvSpPr>
            <a:spLocks noGrp="1"/>
          </p:cNvSpPr>
          <p:nvPr>
            <p:ph idx="10"/>
          </p:nvPr>
        </p:nvSpPr>
        <p:spPr>
          <a:xfrm>
            <a:off x="423863" y="1138238"/>
            <a:ext cx="11107737" cy="427037"/>
          </a:xfrm>
        </p:spPr>
        <p:txBody>
          <a:bodyPr/>
          <a:lstStyle/>
          <a:p>
            <a:endParaRPr lang="en-US" altLang="zh-CN"/>
          </a:p>
          <a:p>
            <a:r>
              <a:rPr lang="en-US" altLang="zh-CN"/>
              <a:t>axis</a:t>
            </a:r>
            <a:r>
              <a:t>函数来创建自定义的坐标轴</a:t>
            </a:r>
          </a:p>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1">
            <a:extLst>
              <a:ext uri="{FF2B5EF4-FFF2-40B4-BE49-F238E27FC236}">
                <a16:creationId xmlns:a16="http://schemas.microsoft.com/office/drawing/2014/main" id="{524D4754-1C60-49CC-AE6A-E577CB65B57B}"/>
              </a:ext>
            </a:extLst>
          </p:cNvPr>
          <p:cNvSpPr>
            <a:spLocks noGrp="1"/>
          </p:cNvSpPr>
          <p:nvPr>
            <p:ph idx="1"/>
          </p:nvPr>
        </p:nvSpPr>
        <p:spPr>
          <a:xfrm>
            <a:off x="423863" y="1754188"/>
            <a:ext cx="11107737" cy="4338637"/>
          </a:xfrm>
        </p:spPr>
        <p:txBody>
          <a:bodyPr/>
          <a:lstStyle/>
          <a:p>
            <a:pPr marL="361950" indent="-361950"/>
            <a:r>
              <a:rPr lang="en-US" altLang="zh-CN"/>
              <a:t>plot(c(1:12), col="white", xaxt="n", yaxt="n", ann = FALSE)</a:t>
            </a:r>
          </a:p>
          <a:p>
            <a:pPr marL="361950" indent="-361950"/>
            <a:r>
              <a:rPr lang="en-US" altLang="zh-CN"/>
              <a:t>axis(1, at=1:12, col.axis="red", labels=month.abb)</a:t>
            </a:r>
          </a:p>
          <a:p>
            <a:pPr marL="361950" indent="-361950"/>
            <a:r>
              <a:rPr lang="en-US" altLang="zh-CN"/>
              <a:t>axis(2, at=seq(1,12,length=10), col.axis="red", labels=1:10, las=2)</a:t>
            </a:r>
          </a:p>
          <a:p>
            <a:pPr marL="361950" indent="-361950"/>
            <a:r>
              <a:rPr lang="en-US" altLang="zh-CN"/>
              <a:t>axis(3, at=seq(1,12,length=7), col.axis="blue", cex.axis=0.7, tck=-0.01, labels = c("Mon", "Tues", "Wed", "Thu", "Fri", "Sat", "Sun")) </a:t>
            </a:r>
          </a:p>
          <a:p>
            <a:pPr marL="361950" indent="-361950"/>
            <a:r>
              <a:rPr lang="en-US" altLang="zh-CN"/>
              <a:t>axis(4, at=seq(1,12,length=11), col.axis="blue", cex.axis=0.7, tck=-0.01, labels=seq(0, 1, 0.1), las=2)</a:t>
            </a:r>
          </a:p>
          <a:p>
            <a:pPr marL="361950" indent="-361950"/>
            <a:endParaRPr lang="zh-CN" altLang="en-US"/>
          </a:p>
        </p:txBody>
      </p:sp>
      <p:sp>
        <p:nvSpPr>
          <p:cNvPr id="84995" name="标题 2">
            <a:extLst>
              <a:ext uri="{FF2B5EF4-FFF2-40B4-BE49-F238E27FC236}">
                <a16:creationId xmlns:a16="http://schemas.microsoft.com/office/drawing/2014/main" id="{917F4421-C1BA-4E2C-B74C-2451B03847F2}"/>
              </a:ext>
            </a:extLst>
          </p:cNvPr>
          <p:cNvSpPr>
            <a:spLocks noGrp="1"/>
          </p:cNvSpPr>
          <p:nvPr>
            <p:ph type="title"/>
          </p:nvPr>
        </p:nvSpPr>
        <p:spPr>
          <a:xfrm>
            <a:off x="255588" y="358775"/>
            <a:ext cx="10972800" cy="528638"/>
          </a:xfrm>
        </p:spPr>
        <p:txBody>
          <a:bodyPr/>
          <a:lstStyle/>
          <a:p>
            <a:r>
              <a:rPr lang="zh-CN" altLang="en-US"/>
              <a:t>设置坐标轴</a:t>
            </a:r>
          </a:p>
        </p:txBody>
      </p:sp>
      <p:sp>
        <p:nvSpPr>
          <p:cNvPr id="84996" name="内容占位符 3">
            <a:extLst>
              <a:ext uri="{FF2B5EF4-FFF2-40B4-BE49-F238E27FC236}">
                <a16:creationId xmlns:a16="http://schemas.microsoft.com/office/drawing/2014/main" id="{4121DCC5-0F08-4D6E-812A-8C0413B10637}"/>
              </a:ext>
            </a:extLst>
          </p:cNvPr>
          <p:cNvSpPr>
            <a:spLocks noGrp="1"/>
          </p:cNvSpPr>
          <p:nvPr>
            <p:ph idx="10"/>
          </p:nvPr>
        </p:nvSpPr>
        <p:spPr>
          <a:xfrm>
            <a:off x="423863" y="1138238"/>
            <a:ext cx="11107737" cy="427037"/>
          </a:xfrm>
        </p:spPr>
        <p:txBody>
          <a:bodyPr/>
          <a:lstStyle/>
          <a:p>
            <a:r>
              <a:rPr lang="en-US" altLang="zh-CN"/>
              <a:t>axis</a:t>
            </a:r>
            <a:r>
              <a:t>函数绘图</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2">
            <a:extLst>
              <a:ext uri="{FF2B5EF4-FFF2-40B4-BE49-F238E27FC236}">
                <a16:creationId xmlns:a16="http://schemas.microsoft.com/office/drawing/2014/main" id="{8171BC53-8A05-4760-B7BF-11EF3A7F3D1A}"/>
              </a:ext>
            </a:extLst>
          </p:cNvPr>
          <p:cNvSpPr>
            <a:spLocks noGrp="1"/>
          </p:cNvSpPr>
          <p:nvPr>
            <p:ph type="title"/>
          </p:nvPr>
        </p:nvSpPr>
        <p:spPr>
          <a:xfrm>
            <a:off x="255588" y="358775"/>
            <a:ext cx="10972800" cy="528638"/>
          </a:xfrm>
        </p:spPr>
        <p:txBody>
          <a:bodyPr/>
          <a:lstStyle/>
          <a:p>
            <a:br>
              <a:rPr lang="en-US" altLang="zh-CN"/>
            </a:br>
            <a:r>
              <a:rPr lang="en-US" altLang="zh-CN"/>
              <a:t>axis</a:t>
            </a:r>
            <a:r>
              <a:rPr lang="zh-CN" altLang="en-US"/>
              <a:t>函数绘图</a:t>
            </a:r>
            <a:br>
              <a:rPr lang="zh-CN" altLang="en-US"/>
            </a:br>
            <a:endParaRPr lang="zh-CN" altLang="en-US"/>
          </a:p>
        </p:txBody>
      </p:sp>
      <p:pic>
        <p:nvPicPr>
          <p:cNvPr id="86019" name="内容占位符 4">
            <a:extLst>
              <a:ext uri="{FF2B5EF4-FFF2-40B4-BE49-F238E27FC236}">
                <a16:creationId xmlns:a16="http://schemas.microsoft.com/office/drawing/2014/main" id="{6F924C32-AC5C-44C9-88B6-315CAB297E0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662238" y="1263650"/>
            <a:ext cx="6519862" cy="4811713"/>
          </a:xfrm>
          <a:ln w="3175">
            <a:solidFill>
              <a:schemeClr val="tx1"/>
            </a:solid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AC0A4A-BB13-484A-A0AB-C6EDFAAEF99E}"/>
              </a:ext>
            </a:extLst>
          </p:cNvPr>
          <p:cNvSpPr>
            <a:spLocks noGrp="1"/>
          </p:cNvSpPr>
          <p:nvPr>
            <p:ph idx="1"/>
          </p:nvPr>
        </p:nvSpPr>
        <p:spPr>
          <a:xfrm>
            <a:off x="423863" y="1754188"/>
            <a:ext cx="11107737" cy="4370387"/>
          </a:xfrm>
        </p:spPr>
        <p:txBody>
          <a:bodyPr/>
          <a:lstStyle/>
          <a:p>
            <a:pPr>
              <a:defRPr/>
            </a:pPr>
            <a:r>
              <a:rPr lang="zh-CN" altLang="en-US" dirty="0"/>
              <a:t>当图形中包含的数据不止一组时，图例可以帮助你辨别出每个条形、扇形区域或折线各代表哪一类数据。此时，可以使用</a:t>
            </a:r>
            <a:r>
              <a:rPr lang="en-US" altLang="zh-CN" dirty="0"/>
              <a:t>legend</a:t>
            </a:r>
            <a:r>
              <a:rPr lang="zh-CN" altLang="en-US" dirty="0"/>
              <a:t>函数来在画布中添加图例，对图形进行相应说明。</a:t>
            </a:r>
            <a:endParaRPr lang="en-US" altLang="zh-CN" dirty="0"/>
          </a:p>
          <a:p>
            <a:pPr>
              <a:defRPr/>
            </a:pPr>
            <a:r>
              <a:rPr lang="en-US" altLang="zh-CN" dirty="0"/>
              <a:t>legend</a:t>
            </a:r>
            <a:r>
              <a:rPr lang="zh-CN" altLang="en-US" dirty="0"/>
              <a:t>函数的具体用法如下所示。</a:t>
            </a:r>
          </a:p>
          <a:p>
            <a:pPr marL="0" indent="0">
              <a:buFont typeface="Wingdings" panose="05000000000000000000" pitchFamily="2" charset="2"/>
              <a:buNone/>
              <a:defRPr/>
            </a:pPr>
            <a:r>
              <a:rPr lang="en-US" altLang="zh-CN" dirty="0"/>
              <a:t>	legend(x, y = NULL, legend, col = par("col"), </a:t>
            </a:r>
            <a:r>
              <a:rPr lang="en-US" altLang="zh-CN" dirty="0" err="1"/>
              <a:t>lty</a:t>
            </a:r>
            <a:r>
              <a:rPr lang="en-US" altLang="zh-CN" dirty="0"/>
              <a:t>, </a:t>
            </a:r>
            <a:r>
              <a:rPr lang="en-US" altLang="zh-CN" dirty="0" err="1"/>
              <a:t>pch</a:t>
            </a:r>
            <a:r>
              <a:rPr lang="en-US" altLang="zh-CN" dirty="0"/>
              <a:t>, </a:t>
            </a:r>
            <a:r>
              <a:rPr lang="en-US" altLang="zh-CN" dirty="0" err="1"/>
              <a:t>bty</a:t>
            </a:r>
            <a:r>
              <a:rPr lang="en-US" altLang="zh-CN" dirty="0"/>
              <a:t> = "o", </a:t>
            </a:r>
            <a:r>
              <a:rPr lang="en-US" altLang="zh-CN" dirty="0" err="1"/>
              <a:t>bg</a:t>
            </a:r>
            <a:r>
              <a:rPr lang="en-US" altLang="zh-CN" dirty="0"/>
              <a:t> = par("</a:t>
            </a:r>
            <a:r>
              <a:rPr lang="en-US" altLang="zh-CN" dirty="0" err="1"/>
              <a:t>bg</a:t>
            </a:r>
            <a:r>
              <a:rPr lang="en-US" altLang="zh-CN" dirty="0"/>
              <a:t>"), </a:t>
            </a:r>
            <a:r>
              <a:rPr lang="en-US" altLang="zh-CN" dirty="0" err="1"/>
              <a:t>ncol</a:t>
            </a:r>
            <a:r>
              <a:rPr lang="en-US" altLang="zh-CN" dirty="0"/>
              <a:t> = 1, 	</a:t>
            </a:r>
            <a:r>
              <a:rPr lang="en-US" altLang="zh-CN" dirty="0" err="1"/>
              <a:t>horiz</a:t>
            </a:r>
            <a:r>
              <a:rPr lang="en-US" altLang="zh-CN" dirty="0"/>
              <a:t>=FALSE, </a:t>
            </a:r>
            <a:r>
              <a:rPr lang="en-US" altLang="zh-CN" dirty="0" err="1"/>
              <a:t>xpd</a:t>
            </a:r>
            <a:r>
              <a:rPr lang="en-US" altLang="zh-CN" dirty="0"/>
              <a:t> = FALSE, title = NULL,…)</a:t>
            </a:r>
          </a:p>
          <a:p>
            <a:pPr>
              <a:defRPr/>
            </a:pPr>
            <a:endParaRPr lang="zh-CN" altLang="en-US" dirty="0"/>
          </a:p>
        </p:txBody>
      </p:sp>
      <p:sp>
        <p:nvSpPr>
          <p:cNvPr id="87043" name="标题 1">
            <a:extLst>
              <a:ext uri="{FF2B5EF4-FFF2-40B4-BE49-F238E27FC236}">
                <a16:creationId xmlns:a16="http://schemas.microsoft.com/office/drawing/2014/main" id="{FEECAB86-5AB0-49DE-A8C3-8EE734DAE5F6}"/>
              </a:ext>
            </a:extLst>
          </p:cNvPr>
          <p:cNvSpPr>
            <a:spLocks noGrp="1"/>
          </p:cNvSpPr>
          <p:nvPr>
            <p:ph type="title"/>
          </p:nvPr>
        </p:nvSpPr>
        <p:spPr>
          <a:xfrm>
            <a:off x="255588" y="358775"/>
            <a:ext cx="10972800" cy="528638"/>
          </a:xfrm>
        </p:spPr>
        <p:txBody>
          <a:bodyPr/>
          <a:lstStyle/>
          <a:p>
            <a:r>
              <a:rPr lang="zh-CN" altLang="en-US"/>
              <a:t>添加图例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5957D16F-36A8-46F2-BB5D-70500191FB88}"/>
              </a:ext>
            </a:extLst>
          </p:cNvPr>
          <p:cNvGraphicFramePr>
            <a:graphicFrameLocks noGrp="1"/>
          </p:cNvGraphicFramePr>
          <p:nvPr>
            <p:ph idx="1"/>
          </p:nvPr>
        </p:nvGraphicFramePr>
        <p:xfrm>
          <a:off x="771525" y="1714500"/>
          <a:ext cx="10174288" cy="4370388"/>
        </p:xfrm>
        <a:graphic>
          <a:graphicData uri="http://schemas.openxmlformats.org/drawingml/2006/table">
            <a:tbl>
              <a:tblPr firstRow="1" firstCol="1" bandRow="1">
                <a:tableStyleId>{5C22544A-7EE6-4342-B048-85BDC9FD1C3A}</a:tableStyleId>
              </a:tblPr>
              <a:tblGrid>
                <a:gridCol w="990729">
                  <a:extLst>
                    <a:ext uri="{9D8B030D-6E8A-4147-A177-3AD203B41FA5}">
                      <a16:colId xmlns:a16="http://schemas.microsoft.com/office/drawing/2014/main" val="20000"/>
                    </a:ext>
                  </a:extLst>
                </a:gridCol>
                <a:gridCol w="9183559">
                  <a:extLst>
                    <a:ext uri="{9D8B030D-6E8A-4147-A177-3AD203B41FA5}">
                      <a16:colId xmlns:a16="http://schemas.microsoft.com/office/drawing/2014/main" val="20001"/>
                    </a:ext>
                  </a:extLst>
                </a:gridCol>
              </a:tblGrid>
              <a:tr h="431615">
                <a:tc>
                  <a:txBody>
                    <a:bodyPr/>
                    <a:lstStyle/>
                    <a:p>
                      <a:pPr indent="127000" algn="ctr">
                        <a:lnSpc>
                          <a:spcPct val="100000"/>
                        </a:lnSpc>
                        <a:spcAft>
                          <a:spcPts val="0"/>
                        </a:spcAft>
                      </a:pPr>
                      <a:r>
                        <a:rPr lang="zh-CN" sz="1400" kern="0" dirty="0">
                          <a:effectLst/>
                        </a:rPr>
                        <a:t>参数名称</a:t>
                      </a:r>
                      <a:endParaRPr lang="zh-CN" sz="1400" kern="100" dirty="0">
                        <a:effectLst/>
                        <a:latin typeface="Times New Roman"/>
                        <a:ea typeface="宋体"/>
                        <a:cs typeface="Times New Roman"/>
                      </a:endParaRPr>
                    </a:p>
                  </a:txBody>
                  <a:tcPr marL="61654" marR="61654" marT="0" marB="0" anchor="ctr"/>
                </a:tc>
                <a:tc>
                  <a:txBody>
                    <a:bodyPr/>
                    <a:lstStyle/>
                    <a:p>
                      <a:pPr indent="127000" algn="ctr">
                        <a:lnSpc>
                          <a:spcPct val="100000"/>
                        </a:lnSpc>
                        <a:spcAft>
                          <a:spcPts val="0"/>
                        </a:spcAft>
                      </a:pPr>
                      <a:r>
                        <a:rPr lang="zh-CN" sz="1400" kern="0" dirty="0">
                          <a:effectLst/>
                        </a:rPr>
                        <a:t>参数解释</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0"/>
                  </a:ext>
                </a:extLst>
              </a:tr>
              <a:tr h="647422">
                <a:tc>
                  <a:txBody>
                    <a:bodyPr/>
                    <a:lstStyle/>
                    <a:p>
                      <a:pPr indent="127000" algn="ctr">
                        <a:lnSpc>
                          <a:spcPct val="100000"/>
                        </a:lnSpc>
                        <a:spcAft>
                          <a:spcPts val="0"/>
                        </a:spcAft>
                      </a:pPr>
                      <a:r>
                        <a:rPr lang="en-US" sz="1400" kern="0">
                          <a:effectLst/>
                        </a:rPr>
                        <a:t>x, y</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设置图例的位置（默认左上角位置），除使用</a:t>
                      </a:r>
                      <a:r>
                        <a:rPr lang="en-US" sz="1400" kern="0" dirty="0">
                          <a:effectLst/>
                        </a:rPr>
                        <a:t>x</a:t>
                      </a:r>
                      <a:r>
                        <a:rPr lang="zh-CN" sz="1400" kern="0" dirty="0">
                          <a:effectLst/>
                        </a:rPr>
                        <a:t>和</a:t>
                      </a:r>
                      <a:r>
                        <a:rPr lang="en-US" sz="1400" kern="0" dirty="0">
                          <a:effectLst/>
                        </a:rPr>
                        <a:t>y</a:t>
                      </a:r>
                      <a:r>
                        <a:rPr lang="zh-CN" sz="1400" kern="0" dirty="0">
                          <a:effectLst/>
                        </a:rPr>
                        <a:t>参数外，也可以使用字符</a:t>
                      </a:r>
                      <a:r>
                        <a:rPr lang="en-US" sz="1400" kern="0" dirty="0">
                          <a:effectLst/>
                        </a:rPr>
                        <a:t>"</a:t>
                      </a:r>
                      <a:r>
                        <a:rPr lang="en-US" sz="1400" kern="0" dirty="0" err="1">
                          <a:effectLst/>
                        </a:rPr>
                        <a:t>bottomright</a:t>
                      </a:r>
                      <a:r>
                        <a:rPr lang="en-US" sz="1400" kern="0" dirty="0">
                          <a:effectLst/>
                        </a:rPr>
                        <a:t>", "bottom", "</a:t>
                      </a:r>
                      <a:r>
                        <a:rPr lang="en-US" sz="1400" kern="0" dirty="0" err="1">
                          <a:effectLst/>
                        </a:rPr>
                        <a:t>bottomleft</a:t>
                      </a:r>
                      <a:r>
                        <a:rPr lang="en-US" sz="1400" kern="0" dirty="0">
                          <a:effectLst/>
                        </a:rPr>
                        <a:t>", "left", "</a:t>
                      </a:r>
                      <a:r>
                        <a:rPr lang="en-US" sz="1400" kern="0" dirty="0" err="1">
                          <a:effectLst/>
                        </a:rPr>
                        <a:t>topleft</a:t>
                      </a:r>
                      <a:r>
                        <a:rPr lang="en-US" sz="1400" kern="0" dirty="0">
                          <a:effectLst/>
                        </a:rPr>
                        <a:t>", "top", "</a:t>
                      </a:r>
                      <a:r>
                        <a:rPr lang="en-US" sz="1400" kern="0" dirty="0" err="1">
                          <a:effectLst/>
                        </a:rPr>
                        <a:t>topright</a:t>
                      </a:r>
                      <a:r>
                        <a:rPr lang="en-US" sz="1400" kern="0" dirty="0">
                          <a:effectLst/>
                        </a:rPr>
                        <a:t>", "right", "center" </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1"/>
                  </a:ext>
                </a:extLst>
              </a:tr>
              <a:tr h="226655">
                <a:tc>
                  <a:txBody>
                    <a:bodyPr/>
                    <a:lstStyle/>
                    <a:p>
                      <a:pPr indent="127000" algn="ctr">
                        <a:lnSpc>
                          <a:spcPct val="100000"/>
                        </a:lnSpc>
                        <a:spcAft>
                          <a:spcPts val="0"/>
                        </a:spcAft>
                      </a:pPr>
                      <a:r>
                        <a:rPr lang="en-US" sz="1400" kern="0">
                          <a:effectLst/>
                        </a:rPr>
                        <a:t>legend</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一个字符向量，表示图例中的文字</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2"/>
                  </a:ext>
                </a:extLst>
              </a:tr>
              <a:tr h="431615">
                <a:tc>
                  <a:txBody>
                    <a:bodyPr/>
                    <a:lstStyle/>
                    <a:p>
                      <a:pPr indent="127000" algn="ctr">
                        <a:lnSpc>
                          <a:spcPct val="100000"/>
                        </a:lnSpc>
                        <a:spcAft>
                          <a:spcPts val="0"/>
                        </a:spcAft>
                      </a:pPr>
                      <a:r>
                        <a:rPr lang="en-US" sz="1400" kern="0">
                          <a:effectLst/>
                        </a:rPr>
                        <a:t>horiz</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图例的排列方式，为</a:t>
                      </a:r>
                      <a:r>
                        <a:rPr lang="en-US" sz="1400" kern="0" dirty="0">
                          <a:effectLst/>
                        </a:rPr>
                        <a:t>FALSE</a:t>
                      </a:r>
                      <a:r>
                        <a:rPr lang="zh-CN" sz="1400" kern="0" dirty="0">
                          <a:effectLst/>
                        </a:rPr>
                        <a:t>（默认）时，图例垂直排列，为</a:t>
                      </a:r>
                      <a:r>
                        <a:rPr lang="en-US" sz="1400" kern="0" dirty="0">
                          <a:effectLst/>
                        </a:rPr>
                        <a:t>TRUE</a:t>
                      </a:r>
                      <a:r>
                        <a:rPr lang="zh-CN" sz="1400" kern="0" dirty="0">
                          <a:effectLst/>
                        </a:rPr>
                        <a:t>时，图例水平排列</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3"/>
                  </a:ext>
                </a:extLst>
              </a:tr>
              <a:tr h="226655">
                <a:tc>
                  <a:txBody>
                    <a:bodyPr/>
                    <a:lstStyle/>
                    <a:p>
                      <a:pPr indent="127000" algn="ctr">
                        <a:lnSpc>
                          <a:spcPct val="100000"/>
                        </a:lnSpc>
                        <a:spcAft>
                          <a:spcPts val="0"/>
                        </a:spcAft>
                      </a:pPr>
                      <a:r>
                        <a:rPr lang="en-US" sz="1400" kern="0">
                          <a:effectLst/>
                        </a:rPr>
                        <a:t>ncol</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图例的列数目，当</a:t>
                      </a:r>
                      <a:r>
                        <a:rPr lang="en-US" sz="1400" kern="0" dirty="0" err="1">
                          <a:effectLst/>
                        </a:rPr>
                        <a:t>horiz</a:t>
                      </a:r>
                      <a:r>
                        <a:rPr lang="en-US" sz="1400" kern="0" dirty="0">
                          <a:effectLst/>
                        </a:rPr>
                        <a:t>=TRUE</a:t>
                      </a:r>
                      <a:r>
                        <a:rPr lang="zh-CN" sz="1400" kern="0" dirty="0">
                          <a:effectLst/>
                        </a:rPr>
                        <a:t>时，该项无意义</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4"/>
                  </a:ext>
                </a:extLst>
              </a:tr>
              <a:tr h="431615">
                <a:tc>
                  <a:txBody>
                    <a:bodyPr/>
                    <a:lstStyle/>
                    <a:p>
                      <a:pPr indent="127000" algn="ctr">
                        <a:lnSpc>
                          <a:spcPct val="100000"/>
                        </a:lnSpc>
                        <a:spcAft>
                          <a:spcPts val="0"/>
                        </a:spcAft>
                      </a:pPr>
                      <a:r>
                        <a:rPr lang="en-US" sz="1400" kern="0">
                          <a:effectLst/>
                        </a:rPr>
                        <a:t>pch</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图例中点的样式，可取</a:t>
                      </a:r>
                      <a:r>
                        <a:rPr lang="en-US" sz="1400" kern="0" dirty="0">
                          <a:effectLst/>
                        </a:rPr>
                        <a:t>0-25</a:t>
                      </a:r>
                      <a:r>
                        <a:rPr lang="zh-CN" sz="1400" kern="0" dirty="0">
                          <a:effectLst/>
                        </a:rPr>
                        <a:t>，其中</a:t>
                      </a:r>
                      <a:r>
                        <a:rPr lang="en-US" sz="1400" kern="0" dirty="0">
                          <a:effectLst/>
                        </a:rPr>
                        <a:t>0-14</a:t>
                      </a:r>
                      <a:r>
                        <a:rPr lang="zh-CN" sz="1400" kern="0" dirty="0">
                          <a:effectLst/>
                        </a:rPr>
                        <a:t>为空心点，</a:t>
                      </a:r>
                      <a:r>
                        <a:rPr lang="en-US" sz="1400" kern="0" dirty="0">
                          <a:effectLst/>
                        </a:rPr>
                        <a:t>15-25</a:t>
                      </a:r>
                      <a:r>
                        <a:rPr lang="zh-CN" sz="1400" kern="0" dirty="0">
                          <a:effectLst/>
                        </a:rPr>
                        <a:t>为实心点；也可以直接通过</a:t>
                      </a:r>
                      <a:r>
                        <a:rPr lang="en-US" sz="1400" kern="0" dirty="0" err="1">
                          <a:effectLst/>
                        </a:rPr>
                        <a:t>pch</a:t>
                      </a:r>
                      <a:r>
                        <a:rPr lang="en-US" sz="1400" kern="0" dirty="0">
                          <a:effectLst/>
                        </a:rPr>
                        <a:t>=”+”</a:t>
                      </a:r>
                      <a:r>
                        <a:rPr lang="zh-CN" sz="1400" kern="0" dirty="0">
                          <a:effectLst/>
                        </a:rPr>
                        <a:t>的方式定义点的样式。</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5"/>
                  </a:ext>
                </a:extLst>
              </a:tr>
              <a:tr h="431615">
                <a:tc>
                  <a:txBody>
                    <a:bodyPr/>
                    <a:lstStyle/>
                    <a:p>
                      <a:pPr indent="127000" algn="ctr">
                        <a:lnSpc>
                          <a:spcPct val="100000"/>
                        </a:lnSpc>
                        <a:spcAft>
                          <a:spcPts val="0"/>
                        </a:spcAft>
                      </a:pPr>
                      <a:r>
                        <a:rPr lang="en-US" sz="1400" kern="0">
                          <a:effectLst/>
                        </a:rPr>
                        <a:t>lty</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图例中线的样式，</a:t>
                      </a:r>
                      <a:r>
                        <a:rPr lang="en-US" sz="1400" kern="0" dirty="0">
                          <a:effectLst/>
                        </a:rPr>
                        <a:t>0</a:t>
                      </a:r>
                      <a:r>
                        <a:rPr lang="zh-CN" sz="1400" kern="0" dirty="0">
                          <a:effectLst/>
                        </a:rPr>
                        <a:t>表示不画线，</a:t>
                      </a:r>
                      <a:r>
                        <a:rPr lang="en-US" sz="1400" kern="0" dirty="0">
                          <a:effectLst/>
                        </a:rPr>
                        <a:t>1</a:t>
                      </a:r>
                      <a:r>
                        <a:rPr lang="zh-CN" sz="1400" kern="0" dirty="0">
                          <a:effectLst/>
                        </a:rPr>
                        <a:t>表示实线，</a:t>
                      </a:r>
                      <a:r>
                        <a:rPr lang="en-US" sz="1400" kern="0" dirty="0">
                          <a:effectLst/>
                        </a:rPr>
                        <a:t>2</a:t>
                      </a:r>
                      <a:r>
                        <a:rPr lang="zh-CN" sz="1400" kern="0" dirty="0">
                          <a:effectLst/>
                        </a:rPr>
                        <a:t>表示虚线，</a:t>
                      </a:r>
                      <a:r>
                        <a:rPr lang="en-US" sz="1400" kern="0" dirty="0">
                          <a:effectLst/>
                        </a:rPr>
                        <a:t>3</a:t>
                      </a:r>
                      <a:r>
                        <a:rPr lang="zh-CN" sz="1400" kern="0" dirty="0">
                          <a:effectLst/>
                        </a:rPr>
                        <a:t>表示点线</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6"/>
                  </a:ext>
                </a:extLst>
              </a:tr>
              <a:tr h="226655">
                <a:tc>
                  <a:txBody>
                    <a:bodyPr/>
                    <a:lstStyle/>
                    <a:p>
                      <a:pPr indent="127000" algn="ctr">
                        <a:lnSpc>
                          <a:spcPct val="100000"/>
                        </a:lnSpc>
                        <a:spcAft>
                          <a:spcPts val="0"/>
                        </a:spcAft>
                      </a:pPr>
                      <a:r>
                        <a:rPr lang="en-US" sz="1400" kern="0">
                          <a:effectLst/>
                        </a:rPr>
                        <a:t>col</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图例中点和线的颜色，令</a:t>
                      </a:r>
                      <a:r>
                        <a:rPr lang="en-US" sz="1400" kern="0" dirty="0">
                          <a:effectLst/>
                        </a:rPr>
                        <a:t>col</a:t>
                      </a:r>
                      <a:r>
                        <a:rPr lang="zh-CN" sz="1400" kern="0" dirty="0">
                          <a:effectLst/>
                        </a:rPr>
                        <a:t>等于对应颜色名称即可</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7"/>
                  </a:ext>
                </a:extLst>
              </a:tr>
              <a:tr h="431615">
                <a:tc>
                  <a:txBody>
                    <a:bodyPr/>
                    <a:lstStyle/>
                    <a:p>
                      <a:pPr indent="127000" algn="ctr">
                        <a:lnSpc>
                          <a:spcPct val="100000"/>
                        </a:lnSpc>
                        <a:spcAft>
                          <a:spcPts val="0"/>
                        </a:spcAft>
                      </a:pPr>
                      <a:r>
                        <a:rPr lang="en-US" sz="1400" kern="0">
                          <a:effectLst/>
                        </a:rPr>
                        <a:t>bg</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图例的背景颜色，令</a:t>
                      </a:r>
                      <a:r>
                        <a:rPr lang="en-US" sz="1400" kern="0" dirty="0" err="1">
                          <a:effectLst/>
                        </a:rPr>
                        <a:t>bg</a:t>
                      </a:r>
                      <a:r>
                        <a:rPr lang="zh-CN" sz="1400" kern="0" dirty="0">
                          <a:effectLst/>
                        </a:rPr>
                        <a:t>等于对应颜色名称即可。在</a:t>
                      </a:r>
                      <a:r>
                        <a:rPr lang="en-US" sz="1400" kern="0" dirty="0" err="1">
                          <a:effectLst/>
                        </a:rPr>
                        <a:t>bty</a:t>
                      </a:r>
                      <a:r>
                        <a:rPr lang="zh-CN" sz="1400" kern="0" dirty="0">
                          <a:effectLst/>
                        </a:rPr>
                        <a:t>参数为</a:t>
                      </a:r>
                      <a:r>
                        <a:rPr lang="en-US" sz="1400" kern="0" dirty="0">
                          <a:effectLst/>
                        </a:rPr>
                        <a:t>"n"</a:t>
                      </a:r>
                      <a:r>
                        <a:rPr lang="zh-CN" sz="1400" kern="0" dirty="0">
                          <a:effectLst/>
                        </a:rPr>
                        <a:t>时无效</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8"/>
                  </a:ext>
                </a:extLst>
              </a:tr>
              <a:tr h="431615">
                <a:tc>
                  <a:txBody>
                    <a:bodyPr/>
                    <a:lstStyle/>
                    <a:p>
                      <a:pPr indent="127000" algn="ctr">
                        <a:lnSpc>
                          <a:spcPct val="100000"/>
                        </a:lnSpc>
                        <a:spcAft>
                          <a:spcPts val="0"/>
                        </a:spcAft>
                      </a:pPr>
                      <a:r>
                        <a:rPr lang="en-US" sz="1400" kern="0">
                          <a:effectLst/>
                        </a:rPr>
                        <a:t>bty</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设置图例框的样式，取</a:t>
                      </a:r>
                      <a:r>
                        <a:rPr lang="en-US" sz="1400" kern="0" dirty="0">
                          <a:effectLst/>
                        </a:rPr>
                        <a:t>”o”</a:t>
                      </a:r>
                      <a:r>
                        <a:rPr lang="zh-CN" sz="1400" kern="0" dirty="0">
                          <a:effectLst/>
                        </a:rPr>
                        <a:t>（默认）时表示显示边框，取</a:t>
                      </a:r>
                      <a:r>
                        <a:rPr lang="en-US" sz="1400" kern="0" dirty="0">
                          <a:effectLst/>
                        </a:rPr>
                        <a:t>”n”</a:t>
                      </a:r>
                      <a:r>
                        <a:rPr lang="zh-CN" sz="1400" kern="0" dirty="0">
                          <a:effectLst/>
                        </a:rPr>
                        <a:t>时表示无边框</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09"/>
                  </a:ext>
                </a:extLst>
              </a:tr>
              <a:tr h="226655">
                <a:tc>
                  <a:txBody>
                    <a:bodyPr/>
                    <a:lstStyle/>
                    <a:p>
                      <a:pPr indent="127000" algn="ctr">
                        <a:lnSpc>
                          <a:spcPct val="100000"/>
                        </a:lnSpc>
                        <a:spcAft>
                          <a:spcPts val="0"/>
                        </a:spcAft>
                      </a:pPr>
                      <a:r>
                        <a:rPr lang="en-US" sz="1400" kern="0">
                          <a:effectLst/>
                        </a:rPr>
                        <a:t>xpd</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是否在作图区域外作图</a:t>
                      </a:r>
                      <a:r>
                        <a:rPr lang="en-US" sz="1400" kern="0" dirty="0">
                          <a:effectLst/>
                        </a:rPr>
                        <a:t>,</a:t>
                      </a:r>
                      <a:r>
                        <a:rPr lang="zh-CN" sz="1400" kern="0" dirty="0">
                          <a:effectLst/>
                        </a:rPr>
                        <a:t>默认</a:t>
                      </a:r>
                      <a:r>
                        <a:rPr lang="en-US" sz="1400" kern="0" dirty="0">
                          <a:effectLst/>
                        </a:rPr>
                        <a:t>FALSE</a:t>
                      </a:r>
                      <a:r>
                        <a:rPr lang="zh-CN" sz="1400" kern="0" dirty="0">
                          <a:effectLst/>
                        </a:rPr>
                        <a:t>，即不允许在作图区域外作图 </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10"/>
                  </a:ext>
                </a:extLst>
              </a:tr>
              <a:tr h="226655">
                <a:tc>
                  <a:txBody>
                    <a:bodyPr/>
                    <a:lstStyle/>
                    <a:p>
                      <a:pPr indent="127000" algn="ctr">
                        <a:lnSpc>
                          <a:spcPct val="100000"/>
                        </a:lnSpc>
                        <a:spcAft>
                          <a:spcPts val="0"/>
                        </a:spcAft>
                      </a:pPr>
                      <a:r>
                        <a:rPr lang="en-US" sz="1400" kern="0">
                          <a:effectLst/>
                        </a:rPr>
                        <a:t>title</a:t>
                      </a:r>
                      <a:endParaRPr lang="zh-CN" sz="1400" kern="100">
                        <a:effectLst/>
                        <a:latin typeface="Times New Roman"/>
                        <a:ea typeface="宋体"/>
                        <a:cs typeface="Times New Roman"/>
                      </a:endParaRPr>
                    </a:p>
                  </a:txBody>
                  <a:tcPr marL="61654" marR="61654" marT="0" marB="0" anchor="ctr"/>
                </a:tc>
                <a:tc>
                  <a:txBody>
                    <a:bodyPr/>
                    <a:lstStyle/>
                    <a:p>
                      <a:pPr indent="127000" algn="l">
                        <a:lnSpc>
                          <a:spcPct val="100000"/>
                        </a:lnSpc>
                        <a:spcAft>
                          <a:spcPts val="0"/>
                        </a:spcAft>
                      </a:pPr>
                      <a:r>
                        <a:rPr lang="zh-CN" sz="1400" kern="0" dirty="0">
                          <a:effectLst/>
                        </a:rPr>
                        <a:t>设定图例的标题</a:t>
                      </a:r>
                      <a:endParaRPr lang="zh-CN" sz="1400" kern="100" dirty="0">
                        <a:effectLst/>
                        <a:latin typeface="Times New Roman"/>
                        <a:ea typeface="宋体"/>
                        <a:cs typeface="Times New Roman"/>
                      </a:endParaRPr>
                    </a:p>
                  </a:txBody>
                  <a:tcPr marL="61654" marR="61654" marT="0" marB="0" anchor="ctr"/>
                </a:tc>
                <a:extLst>
                  <a:ext uri="{0D108BD9-81ED-4DB2-BD59-A6C34878D82A}">
                    <a16:rowId xmlns:a16="http://schemas.microsoft.com/office/drawing/2014/main" val="10011"/>
                  </a:ext>
                </a:extLst>
              </a:tr>
            </a:tbl>
          </a:graphicData>
        </a:graphic>
      </p:graphicFrame>
      <p:sp>
        <p:nvSpPr>
          <p:cNvPr id="88107" name="标题 2">
            <a:extLst>
              <a:ext uri="{FF2B5EF4-FFF2-40B4-BE49-F238E27FC236}">
                <a16:creationId xmlns:a16="http://schemas.microsoft.com/office/drawing/2014/main" id="{73835BD1-69BB-44E3-ADD2-615113431DE0}"/>
              </a:ext>
            </a:extLst>
          </p:cNvPr>
          <p:cNvSpPr>
            <a:spLocks noGrp="1"/>
          </p:cNvSpPr>
          <p:nvPr>
            <p:ph type="title"/>
          </p:nvPr>
        </p:nvSpPr>
        <p:spPr>
          <a:xfrm>
            <a:off x="255588" y="358775"/>
            <a:ext cx="10972800" cy="528638"/>
          </a:xfrm>
        </p:spPr>
        <p:txBody>
          <a:bodyPr/>
          <a:lstStyle/>
          <a:p>
            <a:r>
              <a:rPr lang="zh-CN" altLang="en-US"/>
              <a:t>添加图例</a:t>
            </a:r>
          </a:p>
        </p:txBody>
      </p:sp>
      <p:sp>
        <p:nvSpPr>
          <p:cNvPr id="88108" name="内容占位符 3">
            <a:extLst>
              <a:ext uri="{FF2B5EF4-FFF2-40B4-BE49-F238E27FC236}">
                <a16:creationId xmlns:a16="http://schemas.microsoft.com/office/drawing/2014/main" id="{AE94BDB6-58A8-43E0-B21A-08545FBE3AE3}"/>
              </a:ext>
            </a:extLst>
          </p:cNvPr>
          <p:cNvSpPr>
            <a:spLocks noGrp="1"/>
          </p:cNvSpPr>
          <p:nvPr>
            <p:ph idx="10"/>
          </p:nvPr>
        </p:nvSpPr>
        <p:spPr>
          <a:xfrm>
            <a:off x="423863" y="1138238"/>
            <a:ext cx="11107737" cy="427037"/>
          </a:xfrm>
        </p:spPr>
        <p:txBody>
          <a:bodyPr/>
          <a:lstStyle/>
          <a:p>
            <a:r>
              <a:rPr lang="en-US" altLang="zh-CN"/>
              <a:t>legend</a:t>
            </a:r>
            <a:r>
              <a:t>函数参数</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1">
            <a:extLst>
              <a:ext uri="{FF2B5EF4-FFF2-40B4-BE49-F238E27FC236}">
                <a16:creationId xmlns:a16="http://schemas.microsoft.com/office/drawing/2014/main" id="{8CD2516C-98D0-48D3-B8F6-7F02C294C119}"/>
              </a:ext>
            </a:extLst>
          </p:cNvPr>
          <p:cNvSpPr>
            <a:spLocks noGrp="1"/>
          </p:cNvSpPr>
          <p:nvPr>
            <p:ph idx="1"/>
          </p:nvPr>
        </p:nvSpPr>
        <p:spPr>
          <a:xfrm>
            <a:off x="423863" y="1754188"/>
            <a:ext cx="11107737" cy="4338637"/>
          </a:xfrm>
        </p:spPr>
        <p:txBody>
          <a:bodyPr/>
          <a:lstStyle/>
          <a:p>
            <a:pPr marL="361950" indent="-361950"/>
            <a:r>
              <a:rPr lang="en-US" altLang="zh-CN"/>
              <a:t>local=c("bottomright", "bottom", "bottomleft", "left", "topleft", "top", "topright", "right", "center")</a:t>
            </a:r>
            <a:endParaRPr lang="zh-CN" altLang="zh-CN"/>
          </a:p>
          <a:p>
            <a:pPr marL="361950" indent="-361950"/>
            <a:r>
              <a:rPr lang="en-US" altLang="zh-CN"/>
              <a:t>par(mar = c(4,2,4,2), pty='m')</a:t>
            </a:r>
            <a:endParaRPr lang="zh-CN" altLang="zh-CN"/>
          </a:p>
          <a:p>
            <a:pPr marL="361950" indent="-361950"/>
            <a:r>
              <a:rPr lang="en-US" altLang="zh-CN"/>
              <a:t>plot(c(0:10), col = "white")</a:t>
            </a:r>
            <a:endParaRPr lang="zh-CN" altLang="zh-CN"/>
          </a:p>
          <a:p>
            <a:pPr marL="361950" indent="-361950"/>
            <a:r>
              <a:rPr lang="en-US" altLang="zh-CN"/>
              <a:t>legend(3, 8, "</a:t>
            </a:r>
            <a:r>
              <a:rPr lang="zh-CN" altLang="zh-CN"/>
              <a:t>图例在</a:t>
            </a:r>
            <a:r>
              <a:rPr lang="en-US" altLang="zh-CN"/>
              <a:t>(3,8)")</a:t>
            </a:r>
            <a:endParaRPr lang="zh-CN" altLang="zh-CN"/>
          </a:p>
          <a:p>
            <a:pPr marL="361950" indent="-361950"/>
            <a:r>
              <a:rPr lang="en-US" altLang="zh-CN"/>
              <a:t>legend(1, 13, "</a:t>
            </a:r>
            <a:r>
              <a:rPr lang="zh-CN" altLang="zh-CN"/>
              <a:t>图例在</a:t>
            </a:r>
            <a:r>
              <a:rPr lang="en-US" altLang="zh-CN"/>
              <a:t>(11,11)", xpd=T)</a:t>
            </a:r>
            <a:endParaRPr lang="zh-CN" altLang="zh-CN"/>
          </a:p>
          <a:p>
            <a:pPr marL="361950" indent="-361950"/>
            <a:r>
              <a:rPr lang="en-US" altLang="zh-CN"/>
              <a:t>for(i in 1:9){</a:t>
            </a:r>
            <a:endParaRPr lang="zh-CN" altLang="zh-CN"/>
          </a:p>
          <a:p>
            <a:pPr marL="361950" indent="-361950"/>
            <a:r>
              <a:rPr lang="en-US" altLang="zh-CN"/>
              <a:t>  legend(local[i], paste("</a:t>
            </a:r>
            <a:r>
              <a:rPr lang="zh-CN" altLang="zh-CN"/>
              <a:t>图例在</a:t>
            </a:r>
            <a:r>
              <a:rPr lang="en-US" altLang="zh-CN"/>
              <a:t>", local[i]))</a:t>
            </a:r>
            <a:endParaRPr lang="zh-CN" altLang="zh-CN"/>
          </a:p>
          <a:p>
            <a:pPr marL="361950" indent="-361950"/>
            <a:r>
              <a:rPr lang="en-US" altLang="zh-CN"/>
              <a:t>}</a:t>
            </a:r>
            <a:endParaRPr lang="zh-CN" altLang="en-US"/>
          </a:p>
        </p:txBody>
      </p:sp>
      <p:sp>
        <p:nvSpPr>
          <p:cNvPr id="89091" name="标题 2">
            <a:extLst>
              <a:ext uri="{FF2B5EF4-FFF2-40B4-BE49-F238E27FC236}">
                <a16:creationId xmlns:a16="http://schemas.microsoft.com/office/drawing/2014/main" id="{BB660F4E-6622-47CE-A867-F0B603A78A30}"/>
              </a:ext>
            </a:extLst>
          </p:cNvPr>
          <p:cNvSpPr>
            <a:spLocks noGrp="1"/>
          </p:cNvSpPr>
          <p:nvPr>
            <p:ph type="title"/>
          </p:nvPr>
        </p:nvSpPr>
        <p:spPr>
          <a:xfrm>
            <a:off x="255588" y="358775"/>
            <a:ext cx="10972800" cy="528638"/>
          </a:xfrm>
        </p:spPr>
        <p:txBody>
          <a:bodyPr/>
          <a:lstStyle/>
          <a:p>
            <a:r>
              <a:rPr lang="zh-CN" altLang="en-US"/>
              <a:t>绘制图例</a:t>
            </a:r>
          </a:p>
        </p:txBody>
      </p:sp>
      <p:sp>
        <p:nvSpPr>
          <p:cNvPr id="89092" name="内容占位符 3">
            <a:extLst>
              <a:ext uri="{FF2B5EF4-FFF2-40B4-BE49-F238E27FC236}">
                <a16:creationId xmlns:a16="http://schemas.microsoft.com/office/drawing/2014/main" id="{7795E7F6-B591-411A-9F56-2E1201C250A8}"/>
              </a:ext>
            </a:extLst>
          </p:cNvPr>
          <p:cNvSpPr>
            <a:spLocks noGrp="1"/>
          </p:cNvSpPr>
          <p:nvPr>
            <p:ph idx="10"/>
          </p:nvPr>
        </p:nvSpPr>
        <p:spPr>
          <a:xfrm>
            <a:off x="423863" y="1138238"/>
            <a:ext cx="11107737" cy="427037"/>
          </a:xfrm>
        </p:spPr>
        <p:txBody>
          <a:bodyPr/>
          <a:lstStyle/>
          <a:p>
            <a:r>
              <a:rPr lang="en-US" altLang="zh-CN"/>
              <a:t>legend</a:t>
            </a:r>
            <a:r>
              <a:t>函数的绘制图例的位置效果</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2">
            <a:extLst>
              <a:ext uri="{FF2B5EF4-FFF2-40B4-BE49-F238E27FC236}">
                <a16:creationId xmlns:a16="http://schemas.microsoft.com/office/drawing/2014/main" id="{8F47B4B2-5A87-4EE6-903C-9869658212D8}"/>
              </a:ext>
            </a:extLst>
          </p:cNvPr>
          <p:cNvSpPr>
            <a:spLocks noGrp="1"/>
          </p:cNvSpPr>
          <p:nvPr>
            <p:ph type="title"/>
          </p:nvPr>
        </p:nvSpPr>
        <p:spPr>
          <a:xfrm>
            <a:off x="255588" y="358775"/>
            <a:ext cx="10972800" cy="528638"/>
          </a:xfrm>
        </p:spPr>
        <p:txBody>
          <a:bodyPr/>
          <a:lstStyle/>
          <a:p>
            <a:br>
              <a:rPr lang="en-US" altLang="zh-CN"/>
            </a:br>
            <a:r>
              <a:rPr lang="en-US" altLang="zh-CN"/>
              <a:t>legend</a:t>
            </a:r>
            <a:r>
              <a:rPr lang="zh-CN" altLang="en-US"/>
              <a:t>函数的绘制图例的位置效果</a:t>
            </a:r>
            <a:br>
              <a:rPr lang="zh-CN" altLang="en-US"/>
            </a:br>
            <a:endParaRPr lang="zh-CN" altLang="en-US"/>
          </a:p>
        </p:txBody>
      </p:sp>
      <p:pic>
        <p:nvPicPr>
          <p:cNvPr id="90115" name="内容占位符 4">
            <a:extLst>
              <a:ext uri="{FF2B5EF4-FFF2-40B4-BE49-F238E27FC236}">
                <a16:creationId xmlns:a16="http://schemas.microsoft.com/office/drawing/2014/main" id="{5E05966B-7F53-4502-9FF8-D7275A2A89E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070100" y="1263650"/>
            <a:ext cx="6751638" cy="4848225"/>
          </a:xfrm>
          <a:ln w="317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F02F503B-8B48-4902-8578-C128F688D715}"/>
              </a:ext>
            </a:extLst>
          </p:cNvPr>
          <p:cNvSpPr>
            <a:spLocks noGrp="1"/>
          </p:cNvSpPr>
          <p:nvPr>
            <p:ph idx="1"/>
          </p:nvPr>
        </p:nvSpPr>
        <p:spPr>
          <a:xfrm>
            <a:off x="423863" y="1754188"/>
            <a:ext cx="11107737" cy="4338637"/>
          </a:xfrm>
        </p:spPr>
        <p:txBody>
          <a:bodyPr/>
          <a:lstStyle/>
          <a:p>
            <a:pPr marL="361950" indent="-361950"/>
            <a:r>
              <a:rPr lang="en-US" altLang="zh-CN"/>
              <a:t>&gt; hist(cars$speed)</a:t>
            </a:r>
            <a:endParaRPr lang="zh-CN" altLang="en-US"/>
          </a:p>
        </p:txBody>
      </p:sp>
      <p:sp>
        <p:nvSpPr>
          <p:cNvPr id="17411" name="标题 2">
            <a:extLst>
              <a:ext uri="{FF2B5EF4-FFF2-40B4-BE49-F238E27FC236}">
                <a16:creationId xmlns:a16="http://schemas.microsoft.com/office/drawing/2014/main" id="{BCE656F1-2541-45A2-94DC-CF71C794913A}"/>
              </a:ext>
            </a:extLst>
          </p:cNvPr>
          <p:cNvSpPr>
            <a:spLocks noGrp="1"/>
          </p:cNvSpPr>
          <p:nvPr>
            <p:ph type="title"/>
          </p:nvPr>
        </p:nvSpPr>
        <p:spPr>
          <a:xfrm>
            <a:off x="255588" y="358775"/>
            <a:ext cx="10972800" cy="528638"/>
          </a:xfrm>
        </p:spPr>
        <p:txBody>
          <a:bodyPr/>
          <a:lstStyle/>
          <a:p>
            <a:r>
              <a:rPr lang="zh-CN" altLang="en-US"/>
              <a:t>直方图</a:t>
            </a:r>
          </a:p>
        </p:txBody>
      </p:sp>
      <p:sp>
        <p:nvSpPr>
          <p:cNvPr id="17412" name="内容占位符 3">
            <a:extLst>
              <a:ext uri="{FF2B5EF4-FFF2-40B4-BE49-F238E27FC236}">
                <a16:creationId xmlns:a16="http://schemas.microsoft.com/office/drawing/2014/main" id="{9D1E6F76-3737-4C62-8603-55E59154A462}"/>
              </a:ext>
            </a:extLst>
          </p:cNvPr>
          <p:cNvSpPr>
            <a:spLocks noGrp="1"/>
          </p:cNvSpPr>
          <p:nvPr>
            <p:ph idx="10"/>
          </p:nvPr>
        </p:nvSpPr>
        <p:spPr>
          <a:xfrm>
            <a:off x="423863" y="1138238"/>
            <a:ext cx="11107737" cy="427037"/>
          </a:xfrm>
        </p:spPr>
        <p:txBody>
          <a:bodyPr/>
          <a:lstStyle/>
          <a:p>
            <a:r>
              <a:t>示例：</a:t>
            </a:r>
            <a:r>
              <a:rPr lang="en-US" altLang="zh-CN"/>
              <a:t>cars</a:t>
            </a:r>
            <a:r>
              <a:t>数据集中</a:t>
            </a:r>
            <a:r>
              <a:rPr lang="en-US" altLang="zh-CN"/>
              <a:t>speed</a:t>
            </a:r>
            <a:r>
              <a:t>的直方图</a:t>
            </a:r>
          </a:p>
        </p:txBody>
      </p:sp>
      <p:pic>
        <p:nvPicPr>
          <p:cNvPr id="17413" name="图片 4">
            <a:extLst>
              <a:ext uri="{FF2B5EF4-FFF2-40B4-BE49-F238E27FC236}">
                <a16:creationId xmlns:a16="http://schemas.microsoft.com/office/drawing/2014/main" id="{431A1D34-80F9-406B-AEA2-8CA96AE50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338" y="1693863"/>
            <a:ext cx="5778500" cy="43862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355E870C-0231-4803-96E7-D02194A2E163}"/>
              </a:ext>
            </a:extLst>
          </p:cNvPr>
          <p:cNvCxnSpPr>
            <a:cxnSpLocks/>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A62C9C1A-4585-4831-B16B-7056FA5EDFB3}"/>
              </a:ext>
            </a:extLst>
          </p:cNvPr>
          <p:cNvSpPr>
            <a:spLocks noChangeShapeType="1"/>
          </p:cNvSpPr>
          <p:nvPr/>
        </p:nvSpPr>
        <p:spPr bwMode="auto">
          <a:xfrm>
            <a:off x="2649538" y="40020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F341A2F3-4513-482F-9B40-F52571D1470A}"/>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F8DA440C-7543-45A7-8EA0-1821A2C62616}"/>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修改图形参数</a:t>
            </a:r>
          </a:p>
        </p:txBody>
      </p:sp>
      <p:sp>
        <p:nvSpPr>
          <p:cNvPr id="91146" name="标题 3">
            <a:extLst>
              <a:ext uri="{FF2B5EF4-FFF2-40B4-BE49-F238E27FC236}">
                <a16:creationId xmlns:a16="http://schemas.microsoft.com/office/drawing/2014/main" id="{CFB30AAA-7200-4499-BEDD-C4E70FC8691F}"/>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2D5E2760-506D-4A43-B488-8B67F8267D56}"/>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rPr>
              <a:t>绘制基础图形</a:t>
            </a:r>
          </a:p>
        </p:txBody>
      </p:sp>
      <p:sp>
        <p:nvSpPr>
          <p:cNvPr id="15" name="Oval 15">
            <a:extLst>
              <a:ext uri="{FF2B5EF4-FFF2-40B4-BE49-F238E27FC236}">
                <a16:creationId xmlns:a16="http://schemas.microsoft.com/office/drawing/2014/main" id="{66231E3E-8431-4129-BB9B-E355126B70A2}"/>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BE9639E5-0FA6-4F5B-92C9-C855FB12B84F}"/>
              </a:ext>
            </a:extLst>
          </p:cNvPr>
          <p:cNvSpPr>
            <a:spLocks noChangeArrowheads="1"/>
          </p:cNvSpPr>
          <p:nvPr/>
        </p:nvSpPr>
        <p:spPr bwMode="auto">
          <a:xfrm>
            <a:off x="4012450"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rgbClr val="FEFFFF"/>
                </a:solidFill>
                <a:latin typeface="微软雅黑" pitchFamily="34" charset="-122"/>
                <a:ea typeface="微软雅黑" pitchFamily="34" charset="-122"/>
                <a:sym typeface="微软雅黑" pitchFamily="34" charset="-122"/>
              </a:rPr>
              <a:t> </a:t>
            </a:r>
            <a:r>
              <a:rPr lang="zh-CN" altLang="en-US" sz="2400" dirty="0">
                <a:solidFill>
                  <a:srgbClr val="FEFFFF"/>
                </a:solidFill>
                <a:latin typeface="微软雅黑" pitchFamily="34" charset="-122"/>
                <a:ea typeface="微软雅黑" pitchFamily="34" charset="-122"/>
                <a:sym typeface="微软雅黑" pitchFamily="34" charset="-122"/>
              </a:rPr>
              <a:t>绘制组合图形</a:t>
            </a:r>
            <a:endParaRPr lang="zh-CN" altLang="en-US" sz="2400" dirty="0">
              <a:latin typeface="微软雅黑" pitchFamily="34" charset="-122"/>
              <a:ea typeface="微软雅黑" pitchFamily="34" charset="-122"/>
              <a:sym typeface="微软雅黑" pitchFamily="34" charset="-122"/>
            </a:endParaRPr>
          </a:p>
        </p:txBody>
      </p:sp>
      <p:sp>
        <p:nvSpPr>
          <p:cNvPr id="22" name="Oval 15">
            <a:extLst>
              <a:ext uri="{FF2B5EF4-FFF2-40B4-BE49-F238E27FC236}">
                <a16:creationId xmlns:a16="http://schemas.microsoft.com/office/drawing/2014/main" id="{1F39D0B8-4EBA-423E-AD28-9A9225621BB3}"/>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A9A98EB1-B2B4-4C10-ACF0-FF9B54F4A095}"/>
              </a:ext>
            </a:extLst>
          </p:cNvPr>
          <p:cNvSpPr>
            <a:spLocks noChangeArrowheads="1"/>
          </p:cNvSpPr>
          <p:nvPr/>
        </p:nvSpPr>
        <p:spPr bwMode="auto">
          <a:xfrm>
            <a:off x="4012450"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保存图形</a:t>
            </a:r>
          </a:p>
        </p:txBody>
      </p:sp>
      <p:sp>
        <p:nvSpPr>
          <p:cNvPr id="29" name="Oval 15">
            <a:extLst>
              <a:ext uri="{FF2B5EF4-FFF2-40B4-BE49-F238E27FC236}">
                <a16:creationId xmlns:a16="http://schemas.microsoft.com/office/drawing/2014/main" id="{9DFFAC28-E9D3-4745-9E59-9DA2621B9C75}"/>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8BB1A597-A050-46FA-BCA4-08AEFF1777E7}"/>
              </a:ext>
            </a:extLst>
          </p:cNvPr>
          <p:cNvGraphicFramePr>
            <a:graphicFrameLocks noGrp="1"/>
          </p:cNvGraphicFramePr>
          <p:nvPr>
            <p:ph idx="1"/>
          </p:nvPr>
        </p:nvGraphicFramePr>
        <p:xfrm>
          <a:off x="1411288" y="1976438"/>
          <a:ext cx="8809037" cy="3630612"/>
        </p:xfrm>
        <a:graphic>
          <a:graphicData uri="http://schemas.openxmlformats.org/drawingml/2006/table">
            <a:tbl>
              <a:tblPr>
                <a:tableStyleId>{5C22544A-7EE6-4342-B048-85BDC9FD1C3A}</a:tableStyleId>
              </a:tblPr>
              <a:tblGrid>
                <a:gridCol w="1794591">
                  <a:extLst>
                    <a:ext uri="{9D8B030D-6E8A-4147-A177-3AD203B41FA5}">
                      <a16:colId xmlns:a16="http://schemas.microsoft.com/office/drawing/2014/main" val="20000"/>
                    </a:ext>
                  </a:extLst>
                </a:gridCol>
                <a:gridCol w="7014446">
                  <a:extLst>
                    <a:ext uri="{9D8B030D-6E8A-4147-A177-3AD203B41FA5}">
                      <a16:colId xmlns:a16="http://schemas.microsoft.com/office/drawing/2014/main" val="20001"/>
                    </a:ext>
                  </a:extLst>
                </a:gridCol>
              </a:tblGrid>
              <a:tr h="493969">
                <a:tc>
                  <a:txBody>
                    <a:bodyPr/>
                    <a:lstStyle/>
                    <a:p>
                      <a:pPr indent="127000" algn="ctr">
                        <a:lnSpc>
                          <a:spcPct val="150000"/>
                        </a:lnSpc>
                        <a:spcAft>
                          <a:spcPts val="0"/>
                        </a:spcAft>
                      </a:pPr>
                      <a:r>
                        <a:rPr lang="zh-CN" sz="1800" kern="0" dirty="0">
                          <a:effectLst/>
                        </a:rPr>
                        <a:t>参数</a:t>
                      </a:r>
                      <a:endParaRPr lang="zh-CN" sz="1800" kern="100" dirty="0">
                        <a:effectLst/>
                        <a:latin typeface="Times New Roman"/>
                        <a:ea typeface="宋体"/>
                        <a:cs typeface="Times New Roman"/>
                      </a:endParaRPr>
                    </a:p>
                  </a:txBody>
                  <a:tcPr marL="68589" marR="68589" marT="0" marB="0" anchor="ctr"/>
                </a:tc>
                <a:tc>
                  <a:txBody>
                    <a:bodyPr/>
                    <a:lstStyle/>
                    <a:p>
                      <a:pPr indent="127000" algn="ctr">
                        <a:lnSpc>
                          <a:spcPct val="150000"/>
                        </a:lnSpc>
                        <a:spcAft>
                          <a:spcPts val="0"/>
                        </a:spcAft>
                      </a:pPr>
                      <a:r>
                        <a:rPr lang="zh-CN" sz="1800" kern="0">
                          <a:effectLst/>
                        </a:rPr>
                        <a:t>描述</a:t>
                      </a:r>
                      <a:endParaRPr lang="zh-CN" sz="1800" kern="100">
                        <a:effectLst/>
                        <a:latin typeface="Times New Roman"/>
                        <a:ea typeface="宋体"/>
                        <a:cs typeface="Times New Roman"/>
                      </a:endParaRPr>
                    </a:p>
                  </a:txBody>
                  <a:tcPr marL="68589" marR="68589" marT="0" marB="0" anchor="ctr"/>
                </a:tc>
                <a:extLst>
                  <a:ext uri="{0D108BD9-81ED-4DB2-BD59-A6C34878D82A}">
                    <a16:rowId xmlns:a16="http://schemas.microsoft.com/office/drawing/2014/main" val="10000"/>
                  </a:ext>
                </a:extLst>
              </a:tr>
              <a:tr h="1066646">
                <a:tc>
                  <a:txBody>
                    <a:bodyPr/>
                    <a:lstStyle/>
                    <a:p>
                      <a:pPr indent="127000" algn="ctr">
                        <a:lnSpc>
                          <a:spcPct val="150000"/>
                        </a:lnSpc>
                        <a:spcAft>
                          <a:spcPts val="0"/>
                        </a:spcAft>
                      </a:pPr>
                      <a:r>
                        <a:rPr lang="en-US" sz="1800" kern="0" dirty="0" err="1">
                          <a:effectLst/>
                        </a:rPr>
                        <a:t>mfrow</a:t>
                      </a:r>
                      <a:r>
                        <a:rPr lang="en-US" sz="1800" kern="0" dirty="0">
                          <a:effectLst/>
                        </a:rPr>
                        <a:t>/</a:t>
                      </a:r>
                      <a:r>
                        <a:rPr lang="en-US" sz="1800" kern="0" dirty="0" err="1">
                          <a:effectLst/>
                        </a:rPr>
                        <a:t>mfcol</a:t>
                      </a:r>
                      <a:endParaRPr lang="zh-CN" sz="1800" kern="100" dirty="0">
                        <a:effectLst/>
                        <a:latin typeface="Times New Roman"/>
                        <a:ea typeface="宋体"/>
                        <a:cs typeface="Times New Roman"/>
                      </a:endParaRPr>
                    </a:p>
                  </a:txBody>
                  <a:tcPr marL="68589" marR="68589" marT="0" marB="0" anchor="ctr"/>
                </a:tc>
                <a:tc>
                  <a:txBody>
                    <a:bodyPr/>
                    <a:lstStyle/>
                    <a:p>
                      <a:pPr indent="127000" algn="just">
                        <a:lnSpc>
                          <a:spcPct val="150000"/>
                        </a:lnSpc>
                        <a:spcAft>
                          <a:spcPts val="0"/>
                        </a:spcAft>
                      </a:pPr>
                      <a:r>
                        <a:rPr lang="zh-CN" sz="1800" kern="0" dirty="0">
                          <a:effectLst/>
                        </a:rPr>
                        <a:t>页面摆放，把一个页面平分成</a:t>
                      </a:r>
                      <a:r>
                        <a:rPr lang="en-US" sz="1800" kern="0" dirty="0">
                          <a:effectLst/>
                        </a:rPr>
                        <a:t>n</a:t>
                      </a:r>
                      <a:r>
                        <a:rPr lang="zh-CN" sz="1800" kern="0" dirty="0">
                          <a:effectLst/>
                        </a:rPr>
                        <a:t>份，表示行数和列数的二维向量，</a:t>
                      </a:r>
                      <a:r>
                        <a:rPr lang="en-US" sz="1800" kern="0" dirty="0" err="1">
                          <a:effectLst/>
                        </a:rPr>
                        <a:t>mfrow</a:t>
                      </a:r>
                      <a:r>
                        <a:rPr lang="zh-CN" sz="1800" kern="0" dirty="0">
                          <a:effectLst/>
                        </a:rPr>
                        <a:t>一行一行从左到右作图，</a:t>
                      </a:r>
                      <a:r>
                        <a:rPr lang="en-US" sz="1800" kern="0" dirty="0" err="1">
                          <a:effectLst/>
                        </a:rPr>
                        <a:t>mfcol</a:t>
                      </a:r>
                      <a:r>
                        <a:rPr lang="zh-CN" sz="1800" kern="0" dirty="0">
                          <a:effectLst/>
                        </a:rPr>
                        <a:t>一列一列从上到下作图</a:t>
                      </a:r>
                      <a:endParaRPr lang="zh-CN" sz="1800" kern="100" dirty="0">
                        <a:effectLst/>
                        <a:latin typeface="Times New Roman"/>
                        <a:ea typeface="宋体"/>
                        <a:cs typeface="Times New Roman"/>
                      </a:endParaRPr>
                    </a:p>
                  </a:txBody>
                  <a:tcPr marL="68589" marR="68589" marT="0" marB="0" anchor="ctr"/>
                </a:tc>
                <a:extLst>
                  <a:ext uri="{0D108BD9-81ED-4DB2-BD59-A6C34878D82A}">
                    <a16:rowId xmlns:a16="http://schemas.microsoft.com/office/drawing/2014/main" val="10001"/>
                  </a:ext>
                </a:extLst>
              </a:tr>
              <a:tr h="1059615">
                <a:tc>
                  <a:txBody>
                    <a:bodyPr/>
                    <a:lstStyle/>
                    <a:p>
                      <a:pPr indent="127000" algn="ctr">
                        <a:lnSpc>
                          <a:spcPct val="150000"/>
                        </a:lnSpc>
                        <a:spcAft>
                          <a:spcPts val="0"/>
                        </a:spcAft>
                      </a:pPr>
                      <a:r>
                        <a:rPr lang="en-US" sz="1800" kern="0">
                          <a:effectLst/>
                        </a:rPr>
                        <a:t>mai/mar</a:t>
                      </a:r>
                      <a:endParaRPr lang="zh-CN" sz="1800" kern="100">
                        <a:effectLst/>
                        <a:latin typeface="Times New Roman"/>
                        <a:ea typeface="宋体"/>
                        <a:cs typeface="Times New Roman"/>
                      </a:endParaRPr>
                    </a:p>
                  </a:txBody>
                  <a:tcPr marL="68589" marR="68589" marT="0" marB="0" anchor="ctr"/>
                </a:tc>
                <a:tc>
                  <a:txBody>
                    <a:bodyPr/>
                    <a:lstStyle/>
                    <a:p>
                      <a:pPr indent="127000" algn="just">
                        <a:lnSpc>
                          <a:spcPct val="150000"/>
                        </a:lnSpc>
                        <a:spcAft>
                          <a:spcPts val="0"/>
                        </a:spcAft>
                      </a:pPr>
                      <a:r>
                        <a:rPr lang="zh-CN" sz="1800" kern="0" dirty="0">
                          <a:effectLst/>
                        </a:rPr>
                        <a:t>图形边距</a:t>
                      </a:r>
                      <a:r>
                        <a:rPr lang="en-US" sz="1800" kern="0" dirty="0">
                          <a:effectLst/>
                        </a:rPr>
                        <a:t>, </a:t>
                      </a:r>
                      <a:r>
                        <a:rPr lang="en-US" sz="1800" kern="0" dirty="0" err="1">
                          <a:effectLst/>
                        </a:rPr>
                        <a:t>mai</a:t>
                      </a:r>
                      <a:r>
                        <a:rPr lang="zh-CN" sz="1800" kern="0" dirty="0">
                          <a:effectLst/>
                        </a:rPr>
                        <a:t>（英寸边距）和</a:t>
                      </a:r>
                      <a:r>
                        <a:rPr lang="en-US" sz="1800" kern="0" dirty="0">
                          <a:effectLst/>
                        </a:rPr>
                        <a:t>mar</a:t>
                      </a:r>
                      <a:r>
                        <a:rPr lang="zh-CN" sz="1800" kern="0" dirty="0">
                          <a:effectLst/>
                        </a:rPr>
                        <a:t>（行边距）。四个边距的顺序是下、左、上、右</a:t>
                      </a:r>
                      <a:endParaRPr lang="zh-CN" sz="1800" kern="100" dirty="0">
                        <a:effectLst/>
                        <a:latin typeface="Times New Roman"/>
                        <a:ea typeface="宋体"/>
                        <a:cs typeface="Times New Roman"/>
                      </a:endParaRPr>
                    </a:p>
                  </a:txBody>
                  <a:tcPr marL="68589" marR="68589" marT="0" marB="0" anchor="ctr"/>
                </a:tc>
                <a:extLst>
                  <a:ext uri="{0D108BD9-81ED-4DB2-BD59-A6C34878D82A}">
                    <a16:rowId xmlns:a16="http://schemas.microsoft.com/office/drawing/2014/main" val="10002"/>
                  </a:ext>
                </a:extLst>
              </a:tr>
              <a:tr h="505191">
                <a:tc>
                  <a:txBody>
                    <a:bodyPr/>
                    <a:lstStyle/>
                    <a:p>
                      <a:pPr indent="127000" algn="ctr">
                        <a:lnSpc>
                          <a:spcPct val="150000"/>
                        </a:lnSpc>
                        <a:spcAft>
                          <a:spcPts val="0"/>
                        </a:spcAft>
                      </a:pPr>
                      <a:r>
                        <a:rPr lang="en-US" sz="1800" kern="0">
                          <a:effectLst/>
                        </a:rPr>
                        <a:t>mgp</a:t>
                      </a:r>
                      <a:endParaRPr lang="zh-CN" sz="1800" kern="100">
                        <a:effectLst/>
                        <a:latin typeface="Times New Roman"/>
                        <a:ea typeface="宋体"/>
                        <a:cs typeface="Times New Roman"/>
                      </a:endParaRPr>
                    </a:p>
                  </a:txBody>
                  <a:tcPr marL="68589" marR="68589" marT="0" marB="0" anchor="ctr"/>
                </a:tc>
                <a:tc>
                  <a:txBody>
                    <a:bodyPr/>
                    <a:lstStyle/>
                    <a:p>
                      <a:pPr indent="127000" algn="just">
                        <a:lnSpc>
                          <a:spcPct val="150000"/>
                        </a:lnSpc>
                        <a:spcAft>
                          <a:spcPts val="0"/>
                        </a:spcAft>
                      </a:pPr>
                      <a:r>
                        <a:rPr lang="zh-CN" sz="1800" kern="0" dirty="0">
                          <a:effectLst/>
                        </a:rPr>
                        <a:t>坐标轴位置，三维数值向量，依次为标题、刻度标签和刻度的位置</a:t>
                      </a:r>
                      <a:endParaRPr lang="zh-CN" sz="1800" kern="100" dirty="0">
                        <a:effectLst/>
                        <a:latin typeface="Times New Roman"/>
                        <a:ea typeface="宋体"/>
                        <a:cs typeface="Times New Roman"/>
                      </a:endParaRPr>
                    </a:p>
                  </a:txBody>
                  <a:tcPr marL="68589" marR="68589" marT="0" marB="0" anchor="ctr"/>
                </a:tc>
                <a:extLst>
                  <a:ext uri="{0D108BD9-81ED-4DB2-BD59-A6C34878D82A}">
                    <a16:rowId xmlns:a16="http://schemas.microsoft.com/office/drawing/2014/main" val="10003"/>
                  </a:ext>
                </a:extLst>
              </a:tr>
              <a:tr h="505191">
                <a:tc>
                  <a:txBody>
                    <a:bodyPr/>
                    <a:lstStyle/>
                    <a:p>
                      <a:pPr indent="127000" algn="ctr">
                        <a:lnSpc>
                          <a:spcPct val="150000"/>
                        </a:lnSpc>
                        <a:spcAft>
                          <a:spcPts val="0"/>
                        </a:spcAft>
                      </a:pPr>
                      <a:r>
                        <a:rPr lang="en-US" sz="1800" kern="0">
                          <a:effectLst/>
                        </a:rPr>
                        <a:t>oma</a:t>
                      </a:r>
                      <a:endParaRPr lang="zh-CN" sz="1800" kern="100">
                        <a:effectLst/>
                        <a:latin typeface="Times New Roman"/>
                        <a:ea typeface="宋体"/>
                        <a:cs typeface="Times New Roman"/>
                      </a:endParaRPr>
                    </a:p>
                  </a:txBody>
                  <a:tcPr marL="68589" marR="68589" marT="0" marB="0" anchor="ctr"/>
                </a:tc>
                <a:tc>
                  <a:txBody>
                    <a:bodyPr/>
                    <a:lstStyle/>
                    <a:p>
                      <a:pPr algn="just">
                        <a:lnSpc>
                          <a:spcPct val="150000"/>
                        </a:lnSpc>
                        <a:spcAft>
                          <a:spcPts val="0"/>
                        </a:spcAft>
                      </a:pPr>
                      <a:r>
                        <a:rPr lang="zh-CN" sz="1800" kern="0" dirty="0">
                          <a:effectLst/>
                        </a:rPr>
                        <a:t>外边界宽度；类似</a:t>
                      </a:r>
                      <a:r>
                        <a:rPr lang="en-US" sz="1800" kern="0" dirty="0">
                          <a:effectLst/>
                        </a:rPr>
                        <a:t>mar</a:t>
                      </a:r>
                      <a:r>
                        <a:rPr lang="zh-CN" sz="1800" kern="0" dirty="0">
                          <a:effectLst/>
                        </a:rPr>
                        <a:t>，默认为</a:t>
                      </a:r>
                      <a:r>
                        <a:rPr lang="en-US" sz="1800" kern="0" dirty="0">
                          <a:effectLst/>
                        </a:rPr>
                        <a:t>c(0, 0, 0, 0) </a:t>
                      </a:r>
                      <a:endParaRPr lang="zh-CN" sz="2400" kern="100" dirty="0">
                        <a:effectLst/>
                        <a:latin typeface="Times New Roman"/>
                        <a:ea typeface="黑体"/>
                        <a:cs typeface="Times New Roman"/>
                      </a:endParaRPr>
                    </a:p>
                  </a:txBody>
                  <a:tcPr marL="68589" marR="68589" marT="0" marB="0" anchor="ctr"/>
                </a:tc>
                <a:extLst>
                  <a:ext uri="{0D108BD9-81ED-4DB2-BD59-A6C34878D82A}">
                    <a16:rowId xmlns:a16="http://schemas.microsoft.com/office/drawing/2014/main" val="10004"/>
                  </a:ext>
                </a:extLst>
              </a:tr>
            </a:tbl>
          </a:graphicData>
        </a:graphic>
      </p:graphicFrame>
      <p:sp>
        <p:nvSpPr>
          <p:cNvPr id="92182" name="标题 2">
            <a:extLst>
              <a:ext uri="{FF2B5EF4-FFF2-40B4-BE49-F238E27FC236}">
                <a16:creationId xmlns:a16="http://schemas.microsoft.com/office/drawing/2014/main" id="{1E854409-4921-4105-B953-2CAD34442F81}"/>
              </a:ext>
            </a:extLst>
          </p:cNvPr>
          <p:cNvSpPr>
            <a:spLocks noGrp="1"/>
          </p:cNvSpPr>
          <p:nvPr>
            <p:ph type="title"/>
          </p:nvPr>
        </p:nvSpPr>
        <p:spPr>
          <a:xfrm>
            <a:off x="255588" y="358775"/>
            <a:ext cx="10972800" cy="528638"/>
          </a:xfrm>
        </p:spPr>
        <p:txBody>
          <a:bodyPr/>
          <a:lstStyle/>
          <a:p>
            <a:r>
              <a:rPr lang="en-US" altLang="zh-CN"/>
              <a:t>par</a:t>
            </a:r>
            <a:r>
              <a:rPr lang="zh-CN" altLang="en-US"/>
              <a:t>函数</a:t>
            </a:r>
          </a:p>
        </p:txBody>
      </p:sp>
      <p:sp>
        <p:nvSpPr>
          <p:cNvPr id="92183" name="内容占位符 3">
            <a:extLst>
              <a:ext uri="{FF2B5EF4-FFF2-40B4-BE49-F238E27FC236}">
                <a16:creationId xmlns:a16="http://schemas.microsoft.com/office/drawing/2014/main" id="{7101AD72-DF24-47A6-B737-CC4512B49CEB}"/>
              </a:ext>
            </a:extLst>
          </p:cNvPr>
          <p:cNvSpPr>
            <a:spLocks noGrp="1"/>
          </p:cNvSpPr>
          <p:nvPr>
            <p:ph idx="10"/>
          </p:nvPr>
        </p:nvSpPr>
        <p:spPr>
          <a:xfrm>
            <a:off x="423863" y="1138238"/>
            <a:ext cx="11107737" cy="427037"/>
          </a:xfrm>
        </p:spPr>
        <p:txBody>
          <a:bodyPr/>
          <a:lstStyle/>
          <a:p>
            <a:r>
              <a:rPr lang="en-US" altLang="zh-CN"/>
              <a:t>par</a:t>
            </a:r>
            <a:r>
              <a:t>函数有丰富的在线参考信息，可以设置大多数绘图的全局参数，可通过输入</a:t>
            </a:r>
            <a:r>
              <a:rPr lang="en-US" altLang="zh-CN"/>
              <a:t>?par</a:t>
            </a:r>
            <a:r>
              <a:t>或</a:t>
            </a:r>
            <a:r>
              <a:rPr lang="en-US" altLang="zh-CN"/>
              <a:t>help(par)</a:t>
            </a:r>
            <a:r>
              <a:t>获得相关函数帮助。参数如下表。</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1">
            <a:extLst>
              <a:ext uri="{FF2B5EF4-FFF2-40B4-BE49-F238E27FC236}">
                <a16:creationId xmlns:a16="http://schemas.microsoft.com/office/drawing/2014/main" id="{E2C6D6DC-F11B-4B48-8966-BE8EEAE4F3A1}"/>
              </a:ext>
            </a:extLst>
          </p:cNvPr>
          <p:cNvSpPr>
            <a:spLocks noGrp="1"/>
          </p:cNvSpPr>
          <p:nvPr>
            <p:ph idx="1"/>
          </p:nvPr>
        </p:nvSpPr>
        <p:spPr>
          <a:xfrm>
            <a:off x="423863" y="1754188"/>
            <a:ext cx="11107737" cy="4338637"/>
          </a:xfrm>
        </p:spPr>
        <p:txBody>
          <a:bodyPr/>
          <a:lstStyle/>
          <a:p>
            <a:pPr marL="361950" indent="-361950"/>
            <a:r>
              <a:rPr lang="en-US" altLang="zh-CN"/>
              <a:t>#</a:t>
            </a:r>
            <a:r>
              <a:rPr lang="zh-CN" altLang="en-US"/>
              <a:t>将图形按</a:t>
            </a:r>
            <a:r>
              <a:rPr lang="en-US" altLang="zh-CN"/>
              <a:t>2</a:t>
            </a:r>
            <a:r>
              <a:rPr lang="zh-CN" altLang="en-US"/>
              <a:t>行</a:t>
            </a:r>
            <a:r>
              <a:rPr lang="en-US" altLang="zh-CN"/>
              <a:t>3</a:t>
            </a:r>
            <a:r>
              <a:rPr lang="zh-CN" altLang="en-US"/>
              <a:t>列摆放，参数</a:t>
            </a:r>
            <a:r>
              <a:rPr lang="en-US" altLang="zh-CN"/>
              <a:t>mfrow</a:t>
            </a:r>
            <a:r>
              <a:rPr lang="zh-CN" altLang="en-US"/>
              <a:t>分割页面</a:t>
            </a:r>
          </a:p>
          <a:p>
            <a:pPr marL="361950" indent="-361950"/>
            <a:r>
              <a:rPr lang="en-US" altLang="zh-CN"/>
              <a:t>mfrow1=par(mfrow=c(2,3))</a:t>
            </a:r>
          </a:p>
          <a:p>
            <a:pPr marL="361950" indent="-361950"/>
            <a:r>
              <a:rPr lang="en-US" altLang="zh-CN"/>
              <a:t>for(i in 1:6){</a:t>
            </a:r>
          </a:p>
          <a:p>
            <a:pPr marL="361950" indent="-361950"/>
            <a:r>
              <a:rPr lang="en-US" altLang="zh-CN"/>
              <a:t>  plot(c(1:i),main=paste("I'm image:",i))</a:t>
            </a:r>
          </a:p>
          <a:p>
            <a:pPr marL="361950" indent="-361950"/>
            <a:r>
              <a:rPr lang="en-US" altLang="zh-CN"/>
              <a:t>}</a:t>
            </a:r>
          </a:p>
          <a:p>
            <a:pPr marL="361950" indent="-361950"/>
            <a:endParaRPr lang="zh-CN" altLang="en-US"/>
          </a:p>
        </p:txBody>
      </p:sp>
      <p:sp>
        <p:nvSpPr>
          <p:cNvPr id="93187" name="标题 2">
            <a:extLst>
              <a:ext uri="{FF2B5EF4-FFF2-40B4-BE49-F238E27FC236}">
                <a16:creationId xmlns:a16="http://schemas.microsoft.com/office/drawing/2014/main" id="{48BAB5E4-5C21-4069-8021-BEF83D5E7692}"/>
              </a:ext>
            </a:extLst>
          </p:cNvPr>
          <p:cNvSpPr>
            <a:spLocks noGrp="1"/>
          </p:cNvSpPr>
          <p:nvPr>
            <p:ph type="title"/>
          </p:nvPr>
        </p:nvSpPr>
        <p:spPr>
          <a:xfrm>
            <a:off x="255588" y="358775"/>
            <a:ext cx="10972800" cy="528638"/>
          </a:xfrm>
        </p:spPr>
        <p:txBody>
          <a:bodyPr/>
          <a:lstStyle/>
          <a:p>
            <a:r>
              <a:rPr lang="en-US" altLang="zh-CN"/>
              <a:t>par</a:t>
            </a:r>
            <a:r>
              <a:rPr lang="zh-CN" altLang="en-US"/>
              <a:t>函数</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2">
            <a:extLst>
              <a:ext uri="{FF2B5EF4-FFF2-40B4-BE49-F238E27FC236}">
                <a16:creationId xmlns:a16="http://schemas.microsoft.com/office/drawing/2014/main" id="{0763C4B9-B9C5-4199-B24C-D73D71971612}"/>
              </a:ext>
            </a:extLst>
          </p:cNvPr>
          <p:cNvSpPr>
            <a:spLocks noGrp="1"/>
          </p:cNvSpPr>
          <p:nvPr>
            <p:ph type="title"/>
          </p:nvPr>
        </p:nvSpPr>
        <p:spPr>
          <a:xfrm>
            <a:off x="255588" y="358775"/>
            <a:ext cx="10972800" cy="528638"/>
          </a:xfrm>
        </p:spPr>
        <p:txBody>
          <a:bodyPr/>
          <a:lstStyle/>
          <a:p>
            <a:r>
              <a:rPr lang="en-US" altLang="zh-CN"/>
              <a:t>par</a:t>
            </a:r>
            <a:r>
              <a:rPr lang="zh-CN" altLang="en-US"/>
              <a:t>函数</a:t>
            </a:r>
          </a:p>
        </p:txBody>
      </p:sp>
      <p:pic>
        <p:nvPicPr>
          <p:cNvPr id="94211" name="内容占位符 4">
            <a:extLst>
              <a:ext uri="{FF2B5EF4-FFF2-40B4-BE49-F238E27FC236}">
                <a16:creationId xmlns:a16="http://schemas.microsoft.com/office/drawing/2014/main" id="{F592955A-D118-4C02-AF74-62C71DADF66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298700" y="1236663"/>
            <a:ext cx="6494463" cy="4784725"/>
          </a:xfrm>
          <a:ln w="3175">
            <a:solidFill>
              <a:schemeClr val="tx1"/>
            </a:solid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A90DEE-D004-4EB4-9EFE-0DDBAE7E6C1C}"/>
              </a:ext>
            </a:extLst>
          </p:cNvPr>
          <p:cNvSpPr>
            <a:spLocks noGrp="1"/>
          </p:cNvSpPr>
          <p:nvPr>
            <p:ph idx="1"/>
          </p:nvPr>
        </p:nvSpPr>
        <p:spPr>
          <a:xfrm>
            <a:off x="423863" y="1754188"/>
            <a:ext cx="11107737" cy="4370387"/>
          </a:xfrm>
        </p:spPr>
        <p:txBody>
          <a:bodyPr/>
          <a:lstStyle/>
          <a:p>
            <a:pPr>
              <a:defRPr/>
            </a:pPr>
            <a:r>
              <a:rPr lang="zh-CN" altLang="en-US" dirty="0"/>
              <a:t>与</a:t>
            </a:r>
            <a:r>
              <a:rPr lang="en-US" altLang="zh-CN" dirty="0"/>
              <a:t>par</a:t>
            </a:r>
            <a:r>
              <a:rPr lang="zh-CN" altLang="en-US" dirty="0"/>
              <a:t>函数均分画布不同，</a:t>
            </a:r>
            <a:r>
              <a:rPr lang="en-US" altLang="zh-CN" dirty="0"/>
              <a:t>layout</a:t>
            </a:r>
            <a:r>
              <a:rPr lang="zh-CN" altLang="en-US" dirty="0"/>
              <a:t>函数可以不均等的分隔页面，具体用法如下所示。</a:t>
            </a:r>
          </a:p>
          <a:p>
            <a:pPr marL="0" indent="0">
              <a:buFont typeface="Wingdings" panose="05000000000000000000" pitchFamily="2" charset="2"/>
              <a:buNone/>
              <a:defRPr/>
            </a:pPr>
            <a:r>
              <a:rPr lang="en-US" altLang="zh-CN" dirty="0"/>
              <a:t>	layout(</a:t>
            </a:r>
            <a:r>
              <a:rPr lang="en-US" altLang="zh-CN" dirty="0" err="1"/>
              <a:t>mat,widths</a:t>
            </a:r>
            <a:r>
              <a:rPr lang="en-US" altLang="zh-CN" dirty="0"/>
              <a:t>=rep(1,ncol(mat)),heights=rep(1,nrow(mat)),respect=FALSE)</a:t>
            </a:r>
          </a:p>
          <a:p>
            <a:pPr>
              <a:defRPr/>
            </a:pPr>
            <a:endParaRPr lang="zh-CN" altLang="en-US" dirty="0"/>
          </a:p>
        </p:txBody>
      </p:sp>
      <p:sp>
        <p:nvSpPr>
          <p:cNvPr id="95235" name="标题 2">
            <a:extLst>
              <a:ext uri="{FF2B5EF4-FFF2-40B4-BE49-F238E27FC236}">
                <a16:creationId xmlns:a16="http://schemas.microsoft.com/office/drawing/2014/main" id="{C5D1857C-97FD-4436-BF63-2AFBCC749173}"/>
              </a:ext>
            </a:extLst>
          </p:cNvPr>
          <p:cNvSpPr>
            <a:spLocks noGrp="1"/>
          </p:cNvSpPr>
          <p:nvPr>
            <p:ph type="title"/>
          </p:nvPr>
        </p:nvSpPr>
        <p:spPr>
          <a:xfrm>
            <a:off x="255588" y="358775"/>
            <a:ext cx="10972800" cy="528638"/>
          </a:xfrm>
        </p:spPr>
        <p:txBody>
          <a:bodyPr/>
          <a:lstStyle/>
          <a:p>
            <a:r>
              <a:rPr lang="en-US" altLang="zh-CN"/>
              <a:t>layout</a:t>
            </a:r>
            <a:r>
              <a:rPr lang="zh-CN" altLang="en-US"/>
              <a:t>函数</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0331B4C2-E4AF-45CA-8682-8BAC4EB4D18F}"/>
              </a:ext>
            </a:extLst>
          </p:cNvPr>
          <p:cNvGraphicFramePr>
            <a:graphicFrameLocks noGrp="1"/>
          </p:cNvGraphicFramePr>
          <p:nvPr>
            <p:ph idx="1"/>
          </p:nvPr>
        </p:nvGraphicFramePr>
        <p:xfrm>
          <a:off x="1371600" y="1801813"/>
          <a:ext cx="9104313" cy="4168775"/>
        </p:xfrm>
        <a:graphic>
          <a:graphicData uri="http://schemas.openxmlformats.org/drawingml/2006/table">
            <a:tbl>
              <a:tblPr firstRow="1" firstCol="1" bandRow="1">
                <a:tableStyleId>{5C22544A-7EE6-4342-B048-85BDC9FD1C3A}</a:tableStyleId>
              </a:tblPr>
              <a:tblGrid>
                <a:gridCol w="1614575">
                  <a:extLst>
                    <a:ext uri="{9D8B030D-6E8A-4147-A177-3AD203B41FA5}">
                      <a16:colId xmlns:a16="http://schemas.microsoft.com/office/drawing/2014/main" val="20000"/>
                    </a:ext>
                  </a:extLst>
                </a:gridCol>
                <a:gridCol w="7489738">
                  <a:extLst>
                    <a:ext uri="{9D8B030D-6E8A-4147-A177-3AD203B41FA5}">
                      <a16:colId xmlns:a16="http://schemas.microsoft.com/office/drawing/2014/main" val="20001"/>
                    </a:ext>
                  </a:extLst>
                </a:gridCol>
              </a:tblGrid>
              <a:tr h="637594">
                <a:tc>
                  <a:txBody>
                    <a:bodyPr/>
                    <a:lstStyle/>
                    <a:p>
                      <a:pPr indent="127000" algn="ctr">
                        <a:lnSpc>
                          <a:spcPct val="150000"/>
                        </a:lnSpc>
                        <a:spcAft>
                          <a:spcPts val="0"/>
                        </a:spcAft>
                      </a:pPr>
                      <a:r>
                        <a:rPr lang="zh-CN" sz="1800" kern="0" dirty="0">
                          <a:effectLst/>
                        </a:rPr>
                        <a:t>参数名称</a:t>
                      </a:r>
                      <a:endParaRPr lang="zh-CN" sz="1800" kern="100" dirty="0">
                        <a:effectLst/>
                        <a:latin typeface="Times New Roman"/>
                        <a:ea typeface="宋体"/>
                        <a:cs typeface="Times New Roman"/>
                      </a:endParaRPr>
                    </a:p>
                  </a:txBody>
                  <a:tcPr marL="68585" marR="68585" marT="0" marB="0" anchor="ctr"/>
                </a:tc>
                <a:tc>
                  <a:txBody>
                    <a:bodyPr/>
                    <a:lstStyle/>
                    <a:p>
                      <a:pPr indent="127000" algn="ctr">
                        <a:lnSpc>
                          <a:spcPct val="150000"/>
                        </a:lnSpc>
                        <a:spcAft>
                          <a:spcPts val="0"/>
                        </a:spcAft>
                      </a:pPr>
                      <a:r>
                        <a:rPr lang="zh-CN" sz="1800" kern="0">
                          <a:effectLst/>
                        </a:rPr>
                        <a:t>参数解释</a:t>
                      </a:r>
                      <a:endParaRPr lang="zh-CN" sz="1800" kern="10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0"/>
                  </a:ext>
                </a:extLst>
              </a:tr>
              <a:tr h="1744311">
                <a:tc>
                  <a:txBody>
                    <a:bodyPr/>
                    <a:lstStyle/>
                    <a:p>
                      <a:pPr indent="127000" algn="ctr">
                        <a:lnSpc>
                          <a:spcPct val="150000"/>
                        </a:lnSpc>
                        <a:spcAft>
                          <a:spcPts val="0"/>
                        </a:spcAft>
                      </a:pPr>
                      <a:r>
                        <a:rPr lang="en-US" sz="1800" kern="0" dirty="0">
                          <a:effectLst/>
                        </a:rPr>
                        <a:t>mat</a:t>
                      </a:r>
                      <a:endParaRPr lang="zh-CN" sz="1800" kern="100" dirty="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800" kern="0" dirty="0">
                          <a:effectLst/>
                        </a:rPr>
                        <a:t>矩阵，提供了作图的顺序以及图形版面的安排，矩阵中的元素为数字</a:t>
                      </a:r>
                      <a:r>
                        <a:rPr lang="en-US" sz="1800" kern="0" dirty="0">
                          <a:effectLst/>
                        </a:rPr>
                        <a:t>1</a:t>
                      </a:r>
                      <a:r>
                        <a:rPr lang="zh-CN" sz="1800" kern="0" dirty="0">
                          <a:effectLst/>
                        </a:rPr>
                        <a:t>到</a:t>
                      </a:r>
                      <a:r>
                        <a:rPr lang="en-US" sz="1800" kern="0" dirty="0">
                          <a:effectLst/>
                        </a:rPr>
                        <a:t>n</a:t>
                      </a:r>
                      <a:r>
                        <a:rPr lang="zh-CN" sz="1800" kern="0" dirty="0">
                          <a:effectLst/>
                        </a:rPr>
                        <a:t>，数字的顺序和图形方格的顺序是一样的，相同数字的部分合并成一个绘图区</a:t>
                      </a:r>
                      <a:endParaRPr lang="zh-CN" sz="18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1"/>
                  </a:ext>
                </a:extLst>
              </a:tr>
              <a:tr h="1149275">
                <a:tc>
                  <a:txBody>
                    <a:bodyPr/>
                    <a:lstStyle/>
                    <a:p>
                      <a:pPr indent="127000" algn="ctr">
                        <a:lnSpc>
                          <a:spcPct val="150000"/>
                        </a:lnSpc>
                        <a:spcAft>
                          <a:spcPts val="0"/>
                        </a:spcAft>
                      </a:pPr>
                      <a:r>
                        <a:rPr lang="en-US" sz="1800" kern="0">
                          <a:effectLst/>
                        </a:rPr>
                        <a:t>widths/heights</a:t>
                      </a:r>
                      <a:endParaRPr lang="zh-CN" sz="18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800" kern="0" dirty="0">
                          <a:effectLst/>
                        </a:rPr>
                        <a:t>提供了各个矩形作图区域的长和宽的比例</a:t>
                      </a:r>
                      <a:endParaRPr lang="zh-CN" sz="18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2"/>
                  </a:ext>
                </a:extLst>
              </a:tr>
              <a:tr h="637594">
                <a:tc>
                  <a:txBody>
                    <a:bodyPr/>
                    <a:lstStyle/>
                    <a:p>
                      <a:pPr indent="127000" algn="ctr">
                        <a:lnSpc>
                          <a:spcPct val="150000"/>
                        </a:lnSpc>
                        <a:spcAft>
                          <a:spcPts val="0"/>
                        </a:spcAft>
                      </a:pPr>
                      <a:r>
                        <a:rPr lang="en-US" sz="1800" kern="0">
                          <a:effectLst/>
                        </a:rPr>
                        <a:t>respect</a:t>
                      </a:r>
                      <a:endParaRPr lang="zh-CN" sz="1800" kern="100">
                        <a:effectLst/>
                        <a:latin typeface="Times New Roman"/>
                        <a:ea typeface="宋体"/>
                        <a:cs typeface="Times New Roman"/>
                      </a:endParaRPr>
                    </a:p>
                  </a:txBody>
                  <a:tcPr marL="68585" marR="68585" marT="0" marB="0" anchor="ctr"/>
                </a:tc>
                <a:tc>
                  <a:txBody>
                    <a:bodyPr/>
                    <a:lstStyle/>
                    <a:p>
                      <a:pPr indent="127000" algn="just">
                        <a:lnSpc>
                          <a:spcPct val="150000"/>
                        </a:lnSpc>
                        <a:spcAft>
                          <a:spcPts val="0"/>
                        </a:spcAft>
                      </a:pPr>
                      <a:r>
                        <a:rPr lang="zh-CN" sz="1800" kern="0" dirty="0">
                          <a:effectLst/>
                        </a:rPr>
                        <a:t>逻辑值，表示各图形内的横纵轴刻度长度的比例尺是否一样</a:t>
                      </a:r>
                      <a:endParaRPr lang="zh-CN" sz="1800" kern="100" dirty="0">
                        <a:effectLst/>
                        <a:latin typeface="Times New Roman"/>
                        <a:ea typeface="宋体"/>
                        <a:cs typeface="Times New Roman"/>
                      </a:endParaRPr>
                    </a:p>
                  </a:txBody>
                  <a:tcPr marL="68585" marR="68585" marT="0" marB="0" anchor="ctr"/>
                </a:tc>
                <a:extLst>
                  <a:ext uri="{0D108BD9-81ED-4DB2-BD59-A6C34878D82A}">
                    <a16:rowId xmlns:a16="http://schemas.microsoft.com/office/drawing/2014/main" val="10003"/>
                  </a:ext>
                </a:extLst>
              </a:tr>
            </a:tbl>
          </a:graphicData>
        </a:graphic>
      </p:graphicFrame>
      <p:sp>
        <p:nvSpPr>
          <p:cNvPr id="96275" name="标题 2">
            <a:extLst>
              <a:ext uri="{FF2B5EF4-FFF2-40B4-BE49-F238E27FC236}">
                <a16:creationId xmlns:a16="http://schemas.microsoft.com/office/drawing/2014/main" id="{CCB996B7-2D5A-4414-A016-A0A9A48B3507}"/>
              </a:ext>
            </a:extLst>
          </p:cNvPr>
          <p:cNvSpPr>
            <a:spLocks noGrp="1"/>
          </p:cNvSpPr>
          <p:nvPr>
            <p:ph type="title"/>
          </p:nvPr>
        </p:nvSpPr>
        <p:spPr>
          <a:xfrm>
            <a:off x="255588" y="358775"/>
            <a:ext cx="10972800" cy="528638"/>
          </a:xfrm>
        </p:spPr>
        <p:txBody>
          <a:bodyPr/>
          <a:lstStyle/>
          <a:p>
            <a:r>
              <a:rPr lang="en-US" altLang="zh-CN"/>
              <a:t>layout</a:t>
            </a:r>
            <a:r>
              <a:rPr lang="zh-CN" altLang="en-US"/>
              <a:t>函数</a:t>
            </a:r>
          </a:p>
        </p:txBody>
      </p:sp>
      <p:sp>
        <p:nvSpPr>
          <p:cNvPr id="96276" name="内容占位符 3">
            <a:extLst>
              <a:ext uri="{FF2B5EF4-FFF2-40B4-BE49-F238E27FC236}">
                <a16:creationId xmlns:a16="http://schemas.microsoft.com/office/drawing/2014/main" id="{471B6F02-A015-4BB2-8DA5-7A2CC987144B}"/>
              </a:ext>
            </a:extLst>
          </p:cNvPr>
          <p:cNvSpPr>
            <a:spLocks noGrp="1"/>
          </p:cNvSpPr>
          <p:nvPr>
            <p:ph idx="10"/>
          </p:nvPr>
        </p:nvSpPr>
        <p:spPr>
          <a:xfrm>
            <a:off x="423863" y="1138238"/>
            <a:ext cx="11107737" cy="427037"/>
          </a:xfrm>
        </p:spPr>
        <p:txBody>
          <a:bodyPr/>
          <a:lstStyle/>
          <a:p>
            <a:r>
              <a:t>参数</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1">
            <a:extLst>
              <a:ext uri="{FF2B5EF4-FFF2-40B4-BE49-F238E27FC236}">
                <a16:creationId xmlns:a16="http://schemas.microsoft.com/office/drawing/2014/main" id="{039F93CC-556A-4FF0-9101-C81EBB4EBC4D}"/>
              </a:ext>
            </a:extLst>
          </p:cNvPr>
          <p:cNvSpPr>
            <a:spLocks noGrp="1"/>
          </p:cNvSpPr>
          <p:nvPr>
            <p:ph idx="1"/>
          </p:nvPr>
        </p:nvSpPr>
        <p:spPr>
          <a:xfrm>
            <a:off x="423863" y="1754188"/>
            <a:ext cx="11107737" cy="4338637"/>
          </a:xfrm>
        </p:spPr>
        <p:txBody>
          <a:bodyPr/>
          <a:lstStyle/>
          <a:p>
            <a:pPr marL="361950" indent="-361950"/>
            <a:r>
              <a:rPr lang="en-US" altLang="zh-CN"/>
              <a:t>mat&lt;-matrix(c(1,1,2,3,3,4,4,5,5,6), nrow = 2, byrow = TRUE)</a:t>
            </a:r>
          </a:p>
          <a:p>
            <a:pPr marL="361950" indent="-361950"/>
            <a:r>
              <a:rPr lang="en-US" altLang="zh-CN"/>
              <a:t>layout(mat)</a:t>
            </a:r>
          </a:p>
          <a:p>
            <a:pPr marL="361950" indent="-361950"/>
            <a:r>
              <a:rPr lang="en-US" altLang="zh-CN"/>
              <a:t>for(i in 1:6){</a:t>
            </a:r>
          </a:p>
          <a:p>
            <a:pPr marL="361950" indent="-361950"/>
            <a:r>
              <a:rPr lang="en-US" altLang="zh-CN"/>
              <a:t>  plot(c(1:i),main=paste("I'm image:",i))</a:t>
            </a:r>
          </a:p>
          <a:p>
            <a:pPr marL="361950" indent="-361950"/>
            <a:r>
              <a:rPr lang="en-US" altLang="zh-CN"/>
              <a:t>}</a:t>
            </a:r>
          </a:p>
          <a:p>
            <a:pPr marL="361950" indent="-361950"/>
            <a:endParaRPr lang="zh-CN" altLang="en-US"/>
          </a:p>
        </p:txBody>
      </p:sp>
      <p:sp>
        <p:nvSpPr>
          <p:cNvPr id="97283" name="标题 2">
            <a:extLst>
              <a:ext uri="{FF2B5EF4-FFF2-40B4-BE49-F238E27FC236}">
                <a16:creationId xmlns:a16="http://schemas.microsoft.com/office/drawing/2014/main" id="{BA69A94B-12FF-464C-B8FD-E3270349A873}"/>
              </a:ext>
            </a:extLst>
          </p:cNvPr>
          <p:cNvSpPr>
            <a:spLocks noGrp="1"/>
          </p:cNvSpPr>
          <p:nvPr>
            <p:ph type="title"/>
          </p:nvPr>
        </p:nvSpPr>
        <p:spPr>
          <a:xfrm>
            <a:off x="255588" y="358775"/>
            <a:ext cx="10972800" cy="528638"/>
          </a:xfrm>
        </p:spPr>
        <p:txBody>
          <a:bodyPr/>
          <a:lstStyle/>
          <a:p>
            <a:r>
              <a:rPr lang="en-US" altLang="zh-CN"/>
              <a:t>layout</a:t>
            </a:r>
            <a:r>
              <a:rPr lang="zh-CN" altLang="en-US"/>
              <a:t>函数</a:t>
            </a:r>
          </a:p>
        </p:txBody>
      </p:sp>
      <p:sp>
        <p:nvSpPr>
          <p:cNvPr id="97284" name="内容占位符 3">
            <a:extLst>
              <a:ext uri="{FF2B5EF4-FFF2-40B4-BE49-F238E27FC236}">
                <a16:creationId xmlns:a16="http://schemas.microsoft.com/office/drawing/2014/main" id="{2D5510D2-960F-4D71-9D5F-D533C81BE78F}"/>
              </a:ext>
            </a:extLst>
          </p:cNvPr>
          <p:cNvSpPr>
            <a:spLocks noGrp="1"/>
          </p:cNvSpPr>
          <p:nvPr>
            <p:ph idx="10"/>
          </p:nvPr>
        </p:nvSpPr>
        <p:spPr>
          <a:xfrm>
            <a:off x="423863" y="1138238"/>
            <a:ext cx="11107737" cy="427037"/>
          </a:xfrm>
        </p:spPr>
        <p:txBody>
          <a:bodyPr/>
          <a:lstStyle/>
          <a:p>
            <a:r>
              <a:t>切割画布</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2">
            <a:extLst>
              <a:ext uri="{FF2B5EF4-FFF2-40B4-BE49-F238E27FC236}">
                <a16:creationId xmlns:a16="http://schemas.microsoft.com/office/drawing/2014/main" id="{755A8EE6-9465-4C02-8F9A-AF7EA17879C1}"/>
              </a:ext>
            </a:extLst>
          </p:cNvPr>
          <p:cNvSpPr>
            <a:spLocks noGrp="1"/>
          </p:cNvSpPr>
          <p:nvPr>
            <p:ph type="title"/>
          </p:nvPr>
        </p:nvSpPr>
        <p:spPr>
          <a:xfrm>
            <a:off x="255588" y="358775"/>
            <a:ext cx="10972800" cy="528638"/>
          </a:xfrm>
        </p:spPr>
        <p:txBody>
          <a:bodyPr/>
          <a:lstStyle/>
          <a:p>
            <a:r>
              <a:rPr lang="en-US" altLang="zh-CN"/>
              <a:t>layout</a:t>
            </a:r>
            <a:r>
              <a:rPr lang="zh-CN" altLang="en-US"/>
              <a:t>函数</a:t>
            </a:r>
          </a:p>
        </p:txBody>
      </p:sp>
      <p:sp>
        <p:nvSpPr>
          <p:cNvPr id="98307" name="内容占位符 3">
            <a:extLst>
              <a:ext uri="{FF2B5EF4-FFF2-40B4-BE49-F238E27FC236}">
                <a16:creationId xmlns:a16="http://schemas.microsoft.com/office/drawing/2014/main" id="{1A84197C-07BC-408E-AE31-D8C8126BB972}"/>
              </a:ext>
            </a:extLst>
          </p:cNvPr>
          <p:cNvSpPr>
            <a:spLocks noGrp="1"/>
          </p:cNvSpPr>
          <p:nvPr>
            <p:ph idx="10"/>
          </p:nvPr>
        </p:nvSpPr>
        <p:spPr>
          <a:xfrm>
            <a:off x="423863" y="1138238"/>
            <a:ext cx="11107737" cy="427037"/>
          </a:xfrm>
        </p:spPr>
        <p:txBody>
          <a:bodyPr/>
          <a:lstStyle/>
          <a:p>
            <a:r>
              <a:t>切割画布</a:t>
            </a:r>
          </a:p>
        </p:txBody>
      </p:sp>
      <p:pic>
        <p:nvPicPr>
          <p:cNvPr id="98308" name="内容占位符 4">
            <a:extLst>
              <a:ext uri="{FF2B5EF4-FFF2-40B4-BE49-F238E27FC236}">
                <a16:creationId xmlns:a16="http://schemas.microsoft.com/office/drawing/2014/main" id="{BC5ED59A-A563-4123-860A-33E95DB9F49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070100" y="1425575"/>
            <a:ext cx="6832600" cy="4730750"/>
          </a:xfrm>
          <a:ln w="3175">
            <a:solidFill>
              <a:schemeClr val="tx1"/>
            </a:solid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3DA6F3F-89DC-4595-9142-14E9CCA6C779}"/>
              </a:ext>
            </a:extLst>
          </p:cNvPr>
          <p:cNvCxnSpPr>
            <a:cxnSpLocks/>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6AB5E982-750B-408B-8045-ABD1F951D746}"/>
              </a:ext>
            </a:extLst>
          </p:cNvPr>
          <p:cNvSpPr>
            <a:spLocks noChangeShapeType="1"/>
          </p:cNvSpPr>
          <p:nvPr/>
        </p:nvSpPr>
        <p:spPr bwMode="auto">
          <a:xfrm>
            <a:off x="2649538" y="5092700"/>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fontAlgn="auto">
              <a:spcBef>
                <a:spcPts val="0"/>
              </a:spcBef>
              <a:spcAft>
                <a:spcPts val="0"/>
              </a:spcAft>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B1390817-3DBA-431A-803A-EF98ABECA55A}"/>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5D52E51B-4D17-492A-8821-2757DDE19344}"/>
              </a:ext>
            </a:extLst>
          </p:cNvPr>
          <p:cNvSpPr>
            <a:spLocks noChangeArrowheads="1"/>
          </p:cNvSpPr>
          <p:nvPr/>
        </p:nvSpPr>
        <p:spPr bwMode="auto">
          <a:xfrm>
            <a:off x="4000531" y="26086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修改图形参数</a:t>
            </a:r>
          </a:p>
        </p:txBody>
      </p:sp>
      <p:sp>
        <p:nvSpPr>
          <p:cNvPr id="99338" name="标题 3">
            <a:extLst>
              <a:ext uri="{FF2B5EF4-FFF2-40B4-BE49-F238E27FC236}">
                <a16:creationId xmlns:a16="http://schemas.microsoft.com/office/drawing/2014/main" id="{F9C8E8B0-D3F8-43A5-BDB9-30CBF6F31F41}"/>
              </a:ext>
            </a:extLst>
          </p:cNvPr>
          <p:cNvSpPr>
            <a:spLocks noGrp="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0B72CF5C-6523-4F50-BE49-5C218AC08833}"/>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solidFill>
                  <a:schemeClr val="bg1"/>
                </a:solidFill>
                <a:latin typeface="微软雅黑" pitchFamily="34" charset="-122"/>
                <a:ea typeface="微软雅黑" pitchFamily="34" charset="-122"/>
              </a:rPr>
              <a:t>绘制基础图形</a:t>
            </a:r>
          </a:p>
        </p:txBody>
      </p:sp>
      <p:sp>
        <p:nvSpPr>
          <p:cNvPr id="15" name="Oval 15">
            <a:extLst>
              <a:ext uri="{FF2B5EF4-FFF2-40B4-BE49-F238E27FC236}">
                <a16:creationId xmlns:a16="http://schemas.microsoft.com/office/drawing/2014/main" id="{365DDFB5-4734-4FC4-874A-3CB8E13BD812}"/>
              </a:ext>
            </a:extLst>
          </p:cNvPr>
          <p:cNvSpPr>
            <a:spLocks noChangeArrowheads="1"/>
          </p:cNvSpPr>
          <p:nvPr/>
        </p:nvSpPr>
        <p:spPr bwMode="auto">
          <a:xfrm>
            <a:off x="2928857" y="26266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52396132-2DDF-4758-B5C8-4911F19CAEEC}"/>
              </a:ext>
            </a:extLst>
          </p:cNvPr>
          <p:cNvSpPr>
            <a:spLocks noChangeArrowheads="1"/>
          </p:cNvSpPr>
          <p:nvPr/>
        </p:nvSpPr>
        <p:spPr bwMode="auto">
          <a:xfrm>
            <a:off x="4012450"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rgbClr val="FEFFFF"/>
                </a:solidFill>
                <a:latin typeface="微软雅黑" pitchFamily="34" charset="-122"/>
                <a:ea typeface="微软雅黑" pitchFamily="34" charset="-122"/>
                <a:sym typeface="微软雅黑" pitchFamily="34" charset="-122"/>
              </a:rPr>
              <a:t> </a:t>
            </a:r>
            <a:r>
              <a:rPr lang="zh-CN" altLang="en-US" sz="2400" dirty="0">
                <a:solidFill>
                  <a:srgbClr val="FEFFFF"/>
                </a:solidFill>
                <a:latin typeface="微软雅黑" pitchFamily="34" charset="-122"/>
                <a:ea typeface="微软雅黑" pitchFamily="34" charset="-122"/>
                <a:sym typeface="微软雅黑" pitchFamily="34" charset="-122"/>
              </a:rPr>
              <a:t>绘制组合图形</a:t>
            </a:r>
            <a:endParaRPr lang="zh-CN" altLang="en-US" sz="2400" dirty="0">
              <a:latin typeface="微软雅黑" pitchFamily="34" charset="-122"/>
              <a:ea typeface="微软雅黑" pitchFamily="34" charset="-122"/>
              <a:sym typeface="微软雅黑" pitchFamily="34" charset="-122"/>
            </a:endParaRPr>
          </a:p>
        </p:txBody>
      </p:sp>
      <p:sp>
        <p:nvSpPr>
          <p:cNvPr id="22" name="Oval 15">
            <a:extLst>
              <a:ext uri="{FF2B5EF4-FFF2-40B4-BE49-F238E27FC236}">
                <a16:creationId xmlns:a16="http://schemas.microsoft.com/office/drawing/2014/main" id="{7256D091-86BA-402D-80A4-4EDEAE54DDB3}"/>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3</a:t>
            </a:r>
          </a:p>
        </p:txBody>
      </p:sp>
      <p:sp>
        <p:nvSpPr>
          <p:cNvPr id="28" name="AutoShape 17">
            <a:extLst>
              <a:ext uri="{FF2B5EF4-FFF2-40B4-BE49-F238E27FC236}">
                <a16:creationId xmlns:a16="http://schemas.microsoft.com/office/drawing/2014/main" id="{89792AF2-4B9A-4951-8ACC-E7EFAEE0A799}"/>
              </a:ext>
            </a:extLst>
          </p:cNvPr>
          <p:cNvSpPr>
            <a:spLocks noChangeArrowheads="1"/>
          </p:cNvSpPr>
          <p:nvPr/>
        </p:nvSpPr>
        <p:spPr bwMode="auto">
          <a:xfrm>
            <a:off x="4012450"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dirty="0">
                <a:latin typeface="微软雅黑" pitchFamily="34" charset="-122"/>
                <a:ea typeface="微软雅黑" pitchFamily="34" charset="-122"/>
              </a:rPr>
              <a:t>保存图形</a:t>
            </a:r>
          </a:p>
        </p:txBody>
      </p:sp>
      <p:sp>
        <p:nvSpPr>
          <p:cNvPr id="29" name="Oval 15">
            <a:extLst>
              <a:ext uri="{FF2B5EF4-FFF2-40B4-BE49-F238E27FC236}">
                <a16:creationId xmlns:a16="http://schemas.microsoft.com/office/drawing/2014/main" id="{3A3C83B8-567A-49C2-9C47-324F9E07727B}"/>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fontAlgn="auto">
              <a:spcBef>
                <a:spcPts val="0"/>
              </a:spcBef>
              <a:spcAft>
                <a:spcPts val="0"/>
              </a:spcAft>
              <a:defRPr/>
            </a:pPr>
            <a:r>
              <a:rPr lang="en-US" altLang="zh-CN" sz="2200" dirty="0">
                <a:solidFill>
                  <a:schemeClr val="bg1"/>
                </a:solidFill>
                <a:latin typeface="微软雅黑" pitchFamily="34" charset="-122"/>
                <a:ea typeface="微软雅黑" pitchFamily="34" charset="-122"/>
              </a:rPr>
              <a:t>4</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1">
            <a:extLst>
              <a:ext uri="{FF2B5EF4-FFF2-40B4-BE49-F238E27FC236}">
                <a16:creationId xmlns:a16="http://schemas.microsoft.com/office/drawing/2014/main" id="{85ED1569-9B27-481F-A03D-74C626223FB3}"/>
              </a:ext>
            </a:extLst>
          </p:cNvPr>
          <p:cNvSpPr>
            <a:spLocks noGrp="1"/>
          </p:cNvSpPr>
          <p:nvPr>
            <p:ph idx="1"/>
          </p:nvPr>
        </p:nvSpPr>
        <p:spPr>
          <a:xfrm>
            <a:off x="423863" y="1754188"/>
            <a:ext cx="11107737" cy="4370387"/>
          </a:xfrm>
        </p:spPr>
        <p:txBody>
          <a:bodyPr/>
          <a:lstStyle/>
          <a:p>
            <a:pPr marL="361950" indent="-361950"/>
            <a:r>
              <a:rPr lang="en-US" altLang="zh-CN"/>
              <a:t>R</a:t>
            </a:r>
            <a:r>
              <a:rPr lang="zh-CN" altLang="en-US"/>
              <a:t>语言提供将图片输出到屏幕的</a:t>
            </a:r>
            <a:r>
              <a:rPr lang="en-US" altLang="zh-CN"/>
              <a:t>windows</a:t>
            </a:r>
            <a:r>
              <a:rPr lang="zh-CN" altLang="en-US"/>
              <a:t>函数和</a:t>
            </a:r>
            <a:r>
              <a:rPr lang="en-US" altLang="zh-CN"/>
              <a:t>X11</a:t>
            </a:r>
            <a:r>
              <a:rPr lang="zh-CN" altLang="en-US"/>
              <a:t>函数，其中</a:t>
            </a:r>
            <a:r>
              <a:rPr lang="en-US" altLang="zh-CN"/>
              <a:t>windows</a:t>
            </a:r>
            <a:r>
              <a:rPr lang="zh-CN" altLang="en-US"/>
              <a:t>函数用于</a:t>
            </a:r>
            <a:r>
              <a:rPr lang="en-US" altLang="zh-CN"/>
              <a:t>Windows</a:t>
            </a:r>
            <a:r>
              <a:rPr lang="zh-CN" altLang="en-US"/>
              <a:t>系统，</a:t>
            </a:r>
            <a:r>
              <a:rPr lang="en-US" altLang="zh-CN"/>
              <a:t>X11</a:t>
            </a:r>
            <a:r>
              <a:rPr lang="zh-CN" altLang="en-US"/>
              <a:t>函数用</a:t>
            </a:r>
            <a:r>
              <a:rPr lang="en-US" altLang="zh-CN"/>
              <a:t>UNIX</a:t>
            </a:r>
            <a:r>
              <a:rPr lang="zh-CN" altLang="en-US"/>
              <a:t>类型的系统的</a:t>
            </a:r>
            <a:r>
              <a:rPr lang="en-US" altLang="zh-CN"/>
              <a:t>X11</a:t>
            </a:r>
            <a:r>
              <a:rPr lang="zh-CN" altLang="en-US"/>
              <a:t>桌面系统。</a:t>
            </a:r>
            <a:endParaRPr lang="en-US" altLang="zh-CN"/>
          </a:p>
          <a:p>
            <a:pPr marL="361950" indent="-361950">
              <a:buFont typeface="Arial" panose="020B0604020202020204" pitchFamily="34" charset="0"/>
              <a:buChar char="•"/>
            </a:pPr>
            <a:r>
              <a:rPr lang="en-US" altLang="zh-CN"/>
              <a:t>&gt; windows()  # </a:t>
            </a:r>
            <a:r>
              <a:rPr lang="zh-CN" altLang="en-US"/>
              <a:t>打开图形设备界面，</a:t>
            </a:r>
            <a:r>
              <a:rPr lang="en-US" altLang="zh-CN"/>
              <a:t>UNIX</a:t>
            </a:r>
            <a:r>
              <a:rPr lang="zh-CN" altLang="en-US"/>
              <a:t>用</a:t>
            </a:r>
            <a:r>
              <a:rPr lang="en-US" altLang="zh-CN"/>
              <a:t>X11()</a:t>
            </a:r>
          </a:p>
          <a:p>
            <a:pPr marL="361950" indent="-361950">
              <a:buFont typeface="Arial" panose="020B0604020202020204" pitchFamily="34" charset="0"/>
              <a:buChar char="•"/>
            </a:pPr>
            <a:r>
              <a:rPr lang="en-US" altLang="zh-CN"/>
              <a:t>&gt; plot(iris)  # </a:t>
            </a:r>
            <a:r>
              <a:rPr lang="zh-CN" altLang="en-US"/>
              <a:t>在打开的图形界面绘制散点矩阵图</a:t>
            </a:r>
            <a:endParaRPr lang="en-US" altLang="zh-CN"/>
          </a:p>
          <a:p>
            <a:pPr marL="361950" indent="-361950"/>
            <a:r>
              <a:rPr lang="zh-CN" altLang="en-US"/>
              <a:t>选择“文件”菜单下的“另存为”可将图片以不同的文件形式输出到屏幕。</a:t>
            </a:r>
            <a:endParaRPr lang="en-US" altLang="zh-CN"/>
          </a:p>
          <a:p>
            <a:pPr marL="361950" indent="-361950">
              <a:buFont typeface="Arial" panose="020B0604020202020204" pitchFamily="34" charset="0"/>
              <a:buChar char="•"/>
            </a:pPr>
            <a:endParaRPr lang="zh-CN" altLang="en-US"/>
          </a:p>
          <a:p>
            <a:pPr marL="361950" indent="-361950"/>
            <a:endParaRPr lang="zh-CN" altLang="en-US"/>
          </a:p>
        </p:txBody>
      </p:sp>
      <p:sp>
        <p:nvSpPr>
          <p:cNvPr id="100355" name="标题 2">
            <a:extLst>
              <a:ext uri="{FF2B5EF4-FFF2-40B4-BE49-F238E27FC236}">
                <a16:creationId xmlns:a16="http://schemas.microsoft.com/office/drawing/2014/main" id="{DBBABC3F-EBE2-4D8C-A5E8-03CDC8A92D94}"/>
              </a:ext>
            </a:extLst>
          </p:cNvPr>
          <p:cNvSpPr>
            <a:spLocks noGrp="1"/>
          </p:cNvSpPr>
          <p:nvPr>
            <p:ph type="title"/>
          </p:nvPr>
        </p:nvSpPr>
        <p:spPr>
          <a:xfrm>
            <a:off x="255588" y="358775"/>
            <a:ext cx="10972800" cy="528638"/>
          </a:xfrm>
        </p:spPr>
        <p:txBody>
          <a:bodyPr/>
          <a:lstStyle/>
          <a:p>
            <a:r>
              <a:rPr lang="zh-CN" altLang="en-US"/>
              <a:t>保存图形</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B2E9ADA-A161-4639-9E8C-BED4961C66E5}"/>
              </a:ext>
            </a:extLst>
          </p:cNvPr>
          <p:cNvSpPr>
            <a:spLocks noGrp="1"/>
          </p:cNvSpPr>
          <p:nvPr>
            <p:ph idx="1"/>
          </p:nvPr>
        </p:nvSpPr>
        <p:spPr>
          <a:xfrm>
            <a:off x="423863" y="1754188"/>
            <a:ext cx="11107737" cy="4370387"/>
          </a:xfrm>
        </p:spPr>
        <p:txBody>
          <a:bodyPr/>
          <a:lstStyle/>
          <a:p>
            <a:pPr>
              <a:defRPr/>
            </a:pPr>
            <a:r>
              <a:rPr lang="zh-CN" altLang="en-US" dirty="0"/>
              <a:t>条形图（</a:t>
            </a:r>
            <a:r>
              <a:rPr lang="en-US" altLang="zh-CN" dirty="0"/>
              <a:t>Bar Chart</a:t>
            </a:r>
            <a:r>
              <a:rPr lang="zh-CN" altLang="en-US" dirty="0"/>
              <a:t>）是用一个单位长度表示一定的数量，根据数量的多少画成长短不同的直条，然后把这些直条按一定的顺序排列起来。从条形统计图中很容易看出各种数量的多少。</a:t>
            </a:r>
          </a:p>
          <a:p>
            <a:pPr>
              <a:defRPr/>
            </a:pPr>
            <a:r>
              <a:rPr lang="zh-CN" altLang="en-US" dirty="0"/>
              <a:t>在</a:t>
            </a:r>
            <a:r>
              <a:rPr lang="en-US" altLang="zh-CN" dirty="0"/>
              <a:t>R</a:t>
            </a:r>
            <a:r>
              <a:rPr lang="zh-CN" altLang="en-US" dirty="0"/>
              <a:t>中，可以使用</a:t>
            </a:r>
            <a:r>
              <a:rPr lang="en-US" altLang="zh-CN" dirty="0" err="1"/>
              <a:t>barplot</a:t>
            </a:r>
            <a:r>
              <a:rPr lang="zh-CN" altLang="en-US" dirty="0"/>
              <a:t>函数绘制条形图，展示各类数据的数量分布情形。条形图的</a:t>
            </a:r>
            <a:r>
              <a:rPr lang="en-US" altLang="zh-CN" dirty="0"/>
              <a:t>x</a:t>
            </a:r>
            <a:r>
              <a:rPr lang="zh-CN" altLang="en-US" dirty="0"/>
              <a:t>轴是数据类别，</a:t>
            </a:r>
            <a:r>
              <a:rPr lang="en-US" altLang="zh-CN" dirty="0"/>
              <a:t>y</a:t>
            </a:r>
            <a:r>
              <a:rPr lang="zh-CN" altLang="en-US" dirty="0"/>
              <a:t>轴是相应类别的频数。</a:t>
            </a:r>
            <a:r>
              <a:rPr lang="en-US" altLang="zh-CN" dirty="0" err="1"/>
              <a:t>barplot</a:t>
            </a:r>
            <a:r>
              <a:rPr lang="zh-CN" altLang="en-US" dirty="0"/>
              <a:t>函数的具体用法如下所示。</a:t>
            </a:r>
          </a:p>
          <a:p>
            <a:pPr marL="0" indent="0">
              <a:buFont typeface="Wingdings" panose="05000000000000000000" pitchFamily="2" charset="2"/>
              <a:buNone/>
              <a:defRPr/>
            </a:pPr>
            <a:r>
              <a:rPr lang="en-US" altLang="zh-CN" dirty="0"/>
              <a:t>	</a:t>
            </a:r>
            <a:r>
              <a:rPr lang="en-US" altLang="zh-CN" dirty="0" err="1"/>
              <a:t>barplot</a:t>
            </a:r>
            <a:r>
              <a:rPr lang="en-US" altLang="zh-CN" dirty="0"/>
              <a:t>(height, beside =, </a:t>
            </a:r>
            <a:r>
              <a:rPr lang="en-US" altLang="zh-CN" dirty="0" err="1"/>
              <a:t>horiz</a:t>
            </a:r>
            <a:r>
              <a:rPr lang="en-US" altLang="zh-CN" dirty="0"/>
              <a:t> =, , ...)</a:t>
            </a:r>
            <a:endParaRPr lang="zh-CN" altLang="en-US" dirty="0"/>
          </a:p>
        </p:txBody>
      </p:sp>
      <p:sp>
        <p:nvSpPr>
          <p:cNvPr id="18435" name="标题 2">
            <a:extLst>
              <a:ext uri="{FF2B5EF4-FFF2-40B4-BE49-F238E27FC236}">
                <a16:creationId xmlns:a16="http://schemas.microsoft.com/office/drawing/2014/main" id="{AF6861BD-D9E8-4344-8497-D3CA0182AF30}"/>
              </a:ext>
            </a:extLst>
          </p:cNvPr>
          <p:cNvSpPr>
            <a:spLocks noGrp="1"/>
          </p:cNvSpPr>
          <p:nvPr>
            <p:ph type="title"/>
          </p:nvPr>
        </p:nvSpPr>
        <p:spPr>
          <a:xfrm>
            <a:off x="255588" y="358775"/>
            <a:ext cx="10972800" cy="528638"/>
          </a:xfrm>
        </p:spPr>
        <p:txBody>
          <a:bodyPr/>
          <a:lstStyle/>
          <a:p>
            <a:r>
              <a:rPr lang="zh-CN" altLang="en-US"/>
              <a:t>分析数据分布情况</a:t>
            </a:r>
          </a:p>
        </p:txBody>
      </p:sp>
      <p:sp>
        <p:nvSpPr>
          <p:cNvPr id="18436" name="内容占位符 3">
            <a:extLst>
              <a:ext uri="{FF2B5EF4-FFF2-40B4-BE49-F238E27FC236}">
                <a16:creationId xmlns:a16="http://schemas.microsoft.com/office/drawing/2014/main" id="{0CF9AF97-C107-45BF-8FB7-39F9EA08E8C1}"/>
              </a:ext>
            </a:extLst>
          </p:cNvPr>
          <p:cNvSpPr>
            <a:spLocks noGrp="1"/>
          </p:cNvSpPr>
          <p:nvPr>
            <p:ph idx="10"/>
          </p:nvPr>
        </p:nvSpPr>
        <p:spPr>
          <a:xfrm>
            <a:off x="423863" y="1138238"/>
            <a:ext cx="11107737" cy="427037"/>
          </a:xfrm>
        </p:spPr>
        <p:txBody>
          <a:bodyPr/>
          <a:lstStyle/>
          <a:p>
            <a:r>
              <a:t>条形图</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a:extLst>
              <a:ext uri="{FF2B5EF4-FFF2-40B4-BE49-F238E27FC236}">
                <a16:creationId xmlns:a16="http://schemas.microsoft.com/office/drawing/2014/main" id="{7BBDFBBB-0516-4955-BC99-83D7243E1080}"/>
              </a:ext>
            </a:extLst>
          </p:cNvPr>
          <p:cNvSpPr>
            <a:spLocks noGrp="1"/>
          </p:cNvSpPr>
          <p:nvPr>
            <p:ph idx="1"/>
          </p:nvPr>
        </p:nvSpPr>
        <p:spPr>
          <a:xfrm>
            <a:off x="423863" y="2178050"/>
            <a:ext cx="11107737" cy="4046538"/>
          </a:xfrm>
        </p:spPr>
        <p:txBody>
          <a:bodyPr/>
          <a:lstStyle/>
          <a:p>
            <a:pPr marL="361950" indent="-361950"/>
            <a:r>
              <a:rPr lang="en-US" altLang="zh-CN"/>
              <a:t>#</a:t>
            </a:r>
            <a:r>
              <a:rPr lang="zh-CN" altLang="zh-CN"/>
              <a:t>保存为</a:t>
            </a:r>
            <a:r>
              <a:rPr lang="en-US" altLang="zh-CN"/>
              <a:t>jpg</a:t>
            </a:r>
            <a:r>
              <a:rPr lang="zh-CN" altLang="zh-CN"/>
              <a:t>格式</a:t>
            </a:r>
            <a:endParaRPr lang="en-US" altLang="zh-CN"/>
          </a:p>
          <a:p>
            <a:pPr marL="361950" indent="-361950"/>
            <a:r>
              <a:rPr lang="en-US" altLang="zh-CN"/>
              <a:t>jpeg(filenames = 'C:\\Users\\45543\\Desktop\\iris.jpg')  # </a:t>
            </a:r>
            <a:r>
              <a:rPr lang="zh-CN" altLang="en-US"/>
              <a:t>保存的路径及文件名称、类型</a:t>
            </a:r>
          </a:p>
          <a:p>
            <a:pPr marL="361950" indent="-361950"/>
            <a:r>
              <a:rPr lang="en-US" altLang="zh-CN"/>
              <a:t>plot(iris[, 1:4])  # </a:t>
            </a:r>
            <a:r>
              <a:rPr lang="zh-CN" altLang="en-US"/>
              <a:t>绘制图形</a:t>
            </a:r>
          </a:p>
          <a:p>
            <a:pPr marL="361950" indent="-361950"/>
            <a:r>
              <a:rPr lang="en-US" altLang="zh-CN"/>
              <a:t>dev.off()  # </a:t>
            </a:r>
            <a:r>
              <a:rPr lang="zh-CN" altLang="en-US"/>
              <a:t>关闭关联</a:t>
            </a:r>
          </a:p>
          <a:p>
            <a:pPr marL="361950" indent="-361950"/>
            <a:endParaRPr lang="en-US" altLang="zh-CN"/>
          </a:p>
          <a:p>
            <a:pPr marL="361950" indent="-361950"/>
            <a:endParaRPr lang="zh-CN" altLang="en-US"/>
          </a:p>
        </p:txBody>
      </p:sp>
      <p:sp>
        <p:nvSpPr>
          <p:cNvPr id="101379" name="标题 1">
            <a:extLst>
              <a:ext uri="{FF2B5EF4-FFF2-40B4-BE49-F238E27FC236}">
                <a16:creationId xmlns:a16="http://schemas.microsoft.com/office/drawing/2014/main" id="{C063FCA5-E449-453F-90EA-B0B41D396515}"/>
              </a:ext>
            </a:extLst>
          </p:cNvPr>
          <p:cNvSpPr>
            <a:spLocks noGrp="1"/>
          </p:cNvSpPr>
          <p:nvPr>
            <p:ph type="title"/>
          </p:nvPr>
        </p:nvSpPr>
        <p:spPr>
          <a:xfrm>
            <a:off x="255588" y="358775"/>
            <a:ext cx="10972800" cy="528638"/>
          </a:xfrm>
        </p:spPr>
        <p:txBody>
          <a:bodyPr/>
          <a:lstStyle/>
          <a:p>
            <a:r>
              <a:rPr lang="zh-CN" altLang="en-US"/>
              <a:t>保存图形</a:t>
            </a:r>
          </a:p>
        </p:txBody>
      </p:sp>
      <p:sp>
        <p:nvSpPr>
          <p:cNvPr id="101380" name="内容占位符 3">
            <a:extLst>
              <a:ext uri="{FF2B5EF4-FFF2-40B4-BE49-F238E27FC236}">
                <a16:creationId xmlns:a16="http://schemas.microsoft.com/office/drawing/2014/main" id="{F38350E4-5DBE-4E28-A00C-58B0C89482C6}"/>
              </a:ext>
            </a:extLst>
          </p:cNvPr>
          <p:cNvSpPr>
            <a:spLocks noGrp="1"/>
          </p:cNvSpPr>
          <p:nvPr>
            <p:ph idx="10"/>
          </p:nvPr>
        </p:nvSpPr>
        <p:spPr>
          <a:xfrm>
            <a:off x="423863" y="1138238"/>
            <a:ext cx="11107737" cy="892175"/>
          </a:xfrm>
        </p:spPr>
        <p:txBody>
          <a:bodyPr/>
          <a:lstStyle/>
          <a:p>
            <a:r>
              <a:t>如果希望将当前画布的图形保存到指定路径，可以使用</a:t>
            </a:r>
            <a:r>
              <a:rPr lang="en-US" altLang="zh-CN"/>
              <a:t>win.metafile</a:t>
            </a:r>
            <a:r>
              <a:t>函数，</a:t>
            </a:r>
            <a:r>
              <a:rPr lang="en-US" altLang="zh-CN"/>
              <a:t>bmp</a:t>
            </a:r>
            <a:r>
              <a:t>函数，</a:t>
            </a:r>
            <a:r>
              <a:rPr lang="en-US" altLang="zh-CN"/>
              <a:t>tiff</a:t>
            </a:r>
            <a:r>
              <a:t>函数，</a:t>
            </a:r>
            <a:r>
              <a:rPr lang="en-US" altLang="zh-CN"/>
              <a:t>svg</a:t>
            </a:r>
            <a:r>
              <a:t>函数，</a:t>
            </a:r>
            <a:r>
              <a:rPr lang="en-US" altLang="zh-CN"/>
              <a:t>postscript</a:t>
            </a:r>
            <a:r>
              <a:t>函数，</a:t>
            </a:r>
            <a:r>
              <a:rPr lang="en-US" altLang="zh-CN"/>
              <a:t>png</a:t>
            </a:r>
            <a:r>
              <a:t>函数，</a:t>
            </a:r>
            <a:r>
              <a:rPr lang="en-US" altLang="zh-CN"/>
              <a:t>jpeg</a:t>
            </a:r>
            <a:r>
              <a:t>函数等将接下来的图形绘制到指定文件，并用</a:t>
            </a:r>
            <a:r>
              <a:rPr lang="en-US" altLang="zh-CN"/>
              <a:t>dev.off</a:t>
            </a:r>
            <a:r>
              <a:t>函数结束关联。</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1">
            <a:extLst>
              <a:ext uri="{FF2B5EF4-FFF2-40B4-BE49-F238E27FC236}">
                <a16:creationId xmlns:a16="http://schemas.microsoft.com/office/drawing/2014/main" id="{9016CF5E-EEBE-4550-88FF-D1D3831E8910}"/>
              </a:ext>
            </a:extLst>
          </p:cNvPr>
          <p:cNvSpPr>
            <a:spLocks noGrp="1"/>
          </p:cNvSpPr>
          <p:nvPr>
            <p:ph idx="1"/>
          </p:nvPr>
        </p:nvSpPr>
        <p:spPr>
          <a:xfrm>
            <a:off x="423863" y="1754188"/>
            <a:ext cx="11107737" cy="4338637"/>
          </a:xfrm>
        </p:spPr>
        <p:txBody>
          <a:bodyPr/>
          <a:lstStyle/>
          <a:p>
            <a:pPr marL="361950" indent="-361950"/>
            <a:r>
              <a:rPr lang="en-US" altLang="zh-CN"/>
              <a:t>pdf("colors-bar.pdf", height=120)  # </a:t>
            </a:r>
            <a:r>
              <a:rPr lang="zh-CN" altLang="en-US"/>
              <a:t>保存到当前工作目录下</a:t>
            </a:r>
          </a:p>
          <a:p>
            <a:pPr marL="361950" indent="-361950"/>
            <a:r>
              <a:rPr lang="en-US" altLang="zh-CN"/>
              <a:t>par(mar = c(0, 10, 3, 0)  +0.1, yaxs = "i")</a:t>
            </a:r>
          </a:p>
          <a:p>
            <a:pPr marL="361950" indent="-361950"/>
            <a:r>
              <a:rPr lang="en-US" altLang="zh-CN"/>
              <a:t>barplot(rep(1, length(colors())), col = rev(colors()), names.arg=rev(colors()),</a:t>
            </a:r>
          </a:p>
          <a:p>
            <a:pPr marL="361950" indent="-361950"/>
            <a:r>
              <a:rPr lang="en-US" altLang="zh-CN"/>
              <a:t>horiz = T, las = 1, xaxt="n", main = expression("Bars of colors in"~ italic(colors())))</a:t>
            </a:r>
          </a:p>
          <a:p>
            <a:pPr marL="361950" indent="-361950"/>
            <a:r>
              <a:rPr lang="en-US" altLang="zh-CN"/>
              <a:t>dev.off()</a:t>
            </a:r>
          </a:p>
          <a:p>
            <a:pPr marL="361950" indent="-361950"/>
            <a:endParaRPr lang="zh-CN" altLang="en-US"/>
          </a:p>
        </p:txBody>
      </p:sp>
      <p:sp>
        <p:nvSpPr>
          <p:cNvPr id="102403" name="标题 2">
            <a:extLst>
              <a:ext uri="{FF2B5EF4-FFF2-40B4-BE49-F238E27FC236}">
                <a16:creationId xmlns:a16="http://schemas.microsoft.com/office/drawing/2014/main" id="{30617662-DD71-44C6-A1F0-34C26C8A4683}"/>
              </a:ext>
            </a:extLst>
          </p:cNvPr>
          <p:cNvSpPr>
            <a:spLocks noGrp="1"/>
          </p:cNvSpPr>
          <p:nvPr>
            <p:ph type="title"/>
          </p:nvPr>
        </p:nvSpPr>
        <p:spPr>
          <a:xfrm>
            <a:off x="255588" y="358775"/>
            <a:ext cx="10972800" cy="528638"/>
          </a:xfrm>
        </p:spPr>
        <p:txBody>
          <a:bodyPr/>
          <a:lstStyle/>
          <a:p>
            <a:r>
              <a:rPr lang="zh-CN" altLang="en-US"/>
              <a:t>保存图形</a:t>
            </a:r>
          </a:p>
        </p:txBody>
      </p:sp>
      <p:sp>
        <p:nvSpPr>
          <p:cNvPr id="102404" name="内容占位符 3">
            <a:extLst>
              <a:ext uri="{FF2B5EF4-FFF2-40B4-BE49-F238E27FC236}">
                <a16:creationId xmlns:a16="http://schemas.microsoft.com/office/drawing/2014/main" id="{D00658A0-9D3E-4120-A2C7-ADAAF08ECCE6}"/>
              </a:ext>
            </a:extLst>
          </p:cNvPr>
          <p:cNvSpPr>
            <a:spLocks noGrp="1"/>
          </p:cNvSpPr>
          <p:nvPr>
            <p:ph idx="10"/>
          </p:nvPr>
        </p:nvSpPr>
        <p:spPr>
          <a:xfrm>
            <a:off x="423863" y="1138238"/>
            <a:ext cx="11107737" cy="427037"/>
          </a:xfrm>
        </p:spPr>
        <p:txBody>
          <a:bodyPr/>
          <a:lstStyle/>
          <a:p>
            <a:r>
              <a:t>可以使用</a:t>
            </a:r>
            <a:r>
              <a:rPr lang="en-US" altLang="zh-CN"/>
              <a:t>pdf</a:t>
            </a:r>
            <a:r>
              <a:t>函数将图形保存为</a:t>
            </a:r>
            <a:r>
              <a:rPr lang="en-US" altLang="zh-CN"/>
              <a:t>PDF</a:t>
            </a:r>
            <a:r>
              <a:t>文件格式。以</a:t>
            </a:r>
            <a:r>
              <a:rPr lang="en-US" altLang="zh-CN"/>
              <a:t>657</a:t>
            </a:r>
            <a:r>
              <a:t>种颜色的打印并保存为</a:t>
            </a:r>
            <a:r>
              <a:rPr lang="en-US" altLang="zh-CN"/>
              <a:t>PDF</a:t>
            </a:r>
            <a:r>
              <a:t>文件格式为例</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CA0115C7-54FB-4E82-A427-0C6F648AA2EA}"/>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2"/>
          </a:p>
        </p:txBody>
      </p:sp>
      <p:sp>
        <p:nvSpPr>
          <p:cNvPr id="10246" name="Rectangle 6">
            <a:extLst>
              <a:ext uri="{FF2B5EF4-FFF2-40B4-BE49-F238E27FC236}">
                <a16:creationId xmlns:a16="http://schemas.microsoft.com/office/drawing/2014/main" id="{9A85862B-4AB8-4538-8B97-CF2C2F734F36}"/>
              </a:ext>
            </a:extLst>
          </p:cNvPr>
          <p:cNvSpPr>
            <a:spLocks noChangeArrowheads="1"/>
          </p:cNvSpPr>
          <p:nvPr/>
        </p:nvSpPr>
        <p:spPr bwMode="auto">
          <a:xfrm>
            <a:off x="1524000" y="-392113"/>
            <a:ext cx="184150" cy="385763"/>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fontAlgn="auto">
              <a:spcBef>
                <a:spcPts val="0"/>
              </a:spcBef>
              <a:spcAft>
                <a:spcPts val="0"/>
              </a:spcAft>
              <a:defRPr/>
            </a:pPr>
            <a:endParaRPr lang="zh-CN" altLang="en-US" sz="1905">
              <a:solidFill>
                <a:srgbClr val="000000"/>
              </a:solidFill>
              <a:latin typeface="Arial" charset="0"/>
              <a:ea typeface="+mn-ea"/>
            </a:endParaRPr>
          </a:p>
        </p:txBody>
      </p:sp>
      <p:sp>
        <p:nvSpPr>
          <p:cNvPr id="5" name="Rectangle 5">
            <a:extLst>
              <a:ext uri="{FF2B5EF4-FFF2-40B4-BE49-F238E27FC236}">
                <a16:creationId xmlns:a16="http://schemas.microsoft.com/office/drawing/2014/main" id="{81C34BD3-ED5D-4247-B173-043F8C943095}"/>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D88405EF-2A5A-46F9-9E7B-9C57ACE3C0CA}"/>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5230</TotalTime>
  <Words>7724</Words>
  <Application>Microsoft Office PowerPoint</Application>
  <PresentationFormat>宽屏</PresentationFormat>
  <Paragraphs>704</Paragraphs>
  <Slides>92</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92</vt:i4>
      </vt:variant>
    </vt:vector>
  </HeadingPairs>
  <TitlesOfParts>
    <vt:vector size="102" baseType="lpstr">
      <vt:lpstr>等线</vt:lpstr>
      <vt:lpstr>仿宋</vt:lpstr>
      <vt:lpstr>黑体</vt:lpstr>
      <vt:lpstr>微软雅黑</vt:lpstr>
      <vt:lpstr>Arial</vt:lpstr>
      <vt:lpstr>Calibri</vt:lpstr>
      <vt:lpstr>Times New Roman</vt:lpstr>
      <vt:lpstr>Wingdings</vt:lpstr>
      <vt:lpstr>2_Office 主题</vt:lpstr>
      <vt:lpstr>3_Office 主题</vt:lpstr>
      <vt:lpstr>初级绘图</vt:lpstr>
      <vt:lpstr>目录</vt:lpstr>
      <vt:lpstr>绘制基础图形</vt:lpstr>
      <vt:lpstr>常见的函数</vt:lpstr>
      <vt:lpstr>常见的函数</vt:lpstr>
      <vt:lpstr>分析数据分布情况</vt:lpstr>
      <vt:lpstr>直方图</vt:lpstr>
      <vt:lpstr>直方图</vt:lpstr>
      <vt:lpstr>分析数据分布情况</vt:lpstr>
      <vt:lpstr>条形图</vt:lpstr>
      <vt:lpstr>条形图</vt:lpstr>
      <vt:lpstr>分析数据分布情况</vt:lpstr>
      <vt:lpstr>饼图</vt:lpstr>
      <vt:lpstr>饼图</vt:lpstr>
      <vt:lpstr>分析数据分布情况</vt:lpstr>
      <vt:lpstr>分析数据分布情况</vt:lpstr>
      <vt:lpstr>箱线图</vt:lpstr>
      <vt:lpstr>箱线图</vt:lpstr>
      <vt:lpstr>箱线图</vt:lpstr>
      <vt:lpstr>分析数据间的关系</vt:lpstr>
      <vt:lpstr>散点图</vt:lpstr>
      <vt:lpstr>散点图</vt:lpstr>
      <vt:lpstr>分析数据间的关系</vt:lpstr>
      <vt:lpstr>三点矩阵图</vt:lpstr>
      <vt:lpstr>散点矩阵图</vt:lpstr>
      <vt:lpstr>散点矩阵图</vt:lpstr>
      <vt:lpstr>分析数据间的关系</vt:lpstr>
      <vt:lpstr>多变量相关矩阵图</vt:lpstr>
      <vt:lpstr>多变量相关矩阵图</vt:lpstr>
      <vt:lpstr>多变量相关矩阵图</vt:lpstr>
      <vt:lpstr>绘制其他图形</vt:lpstr>
      <vt:lpstr>核密度图</vt:lpstr>
      <vt:lpstr>绘制其他图形</vt:lpstr>
      <vt:lpstr>小提琴图</vt:lpstr>
      <vt:lpstr>小提起图</vt:lpstr>
      <vt:lpstr>绘制其他图形</vt:lpstr>
      <vt:lpstr>QQ图</vt:lpstr>
      <vt:lpstr>QQ图</vt:lpstr>
      <vt:lpstr>绘制其他图形</vt:lpstr>
      <vt:lpstr>星状图</vt:lpstr>
      <vt:lpstr>星状图</vt:lpstr>
      <vt:lpstr>绘制其他图</vt:lpstr>
      <vt:lpstr>等高图</vt:lpstr>
      <vt:lpstr>等高图</vt:lpstr>
      <vt:lpstr>等高图</vt:lpstr>
      <vt:lpstr>目录</vt:lpstr>
      <vt:lpstr>修改图形参数</vt:lpstr>
      <vt:lpstr>修改颜色</vt:lpstr>
      <vt:lpstr>固定颜色选择函数</vt:lpstr>
      <vt:lpstr>固定颜色选择函数</vt:lpstr>
      <vt:lpstr>固定颜色选择函数</vt:lpstr>
      <vt:lpstr>固定颜色选择函数</vt:lpstr>
      <vt:lpstr>固定颜色选择函数</vt:lpstr>
      <vt:lpstr>修改颜色</vt:lpstr>
      <vt:lpstr> 渐变色生成函数 </vt:lpstr>
      <vt:lpstr>渐变色生成函数调色板的颜色样式</vt:lpstr>
      <vt:lpstr>渐变色生成函数调色板的颜色样式</vt:lpstr>
      <vt:lpstr>修改颜色</vt:lpstr>
      <vt:lpstr>RColorBrewer包三种类型的颜色展示</vt:lpstr>
      <vt:lpstr>RColorBrewer包三种类型的颜色展示</vt:lpstr>
      <vt:lpstr>RColorBrewer包及rainbow函数绘制颜色的散点图</vt:lpstr>
      <vt:lpstr>RColorBrewer包及rainbow函数绘制颜色的散点图</vt:lpstr>
      <vt:lpstr>修改点符号与线条</vt:lpstr>
      <vt:lpstr>点样式</vt:lpstr>
      <vt:lpstr> 线条样式</vt:lpstr>
      <vt:lpstr>线条样式</vt:lpstr>
      <vt:lpstr>线条样式</vt:lpstr>
      <vt:lpstr>修改文本属性</vt:lpstr>
      <vt:lpstr>修改文本属性</vt:lpstr>
      <vt:lpstr>修改文本属性</vt:lpstr>
      <vt:lpstr>设置坐标轴</vt:lpstr>
      <vt:lpstr>设置坐标轴</vt:lpstr>
      <vt:lpstr>设置坐标轴</vt:lpstr>
      <vt:lpstr>设置坐标轴</vt:lpstr>
      <vt:lpstr> axis函数绘图 </vt:lpstr>
      <vt:lpstr>添加图例</vt:lpstr>
      <vt:lpstr>添加图例</vt:lpstr>
      <vt:lpstr>绘制图例</vt:lpstr>
      <vt:lpstr> legend函数的绘制图例的位置效果 </vt:lpstr>
      <vt:lpstr>目录</vt:lpstr>
      <vt:lpstr>par函数</vt:lpstr>
      <vt:lpstr>par函数</vt:lpstr>
      <vt:lpstr>par函数</vt:lpstr>
      <vt:lpstr>layout函数</vt:lpstr>
      <vt:lpstr>layout函数</vt:lpstr>
      <vt:lpstr>layout函数</vt:lpstr>
      <vt:lpstr>layout函数</vt:lpstr>
      <vt:lpstr>目录</vt:lpstr>
      <vt:lpstr>保存图形</vt:lpstr>
      <vt:lpstr>保存图形</vt:lpstr>
      <vt:lpstr>保存图形</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280</cp:revision>
  <dcterms:created xsi:type="dcterms:W3CDTF">2017-01-10T15:44:52Z</dcterms:created>
  <dcterms:modified xsi:type="dcterms:W3CDTF">2021-04-10T09:12:06Z</dcterms:modified>
</cp:coreProperties>
</file>