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Lst>
  <p:notesMasterIdLst>
    <p:notesMasterId r:id="rId158"/>
  </p:notesMasterIdLst>
  <p:sldIdLst>
    <p:sldId id="494" r:id="rId3"/>
    <p:sldId id="502" r:id="rId4"/>
    <p:sldId id="535" r:id="rId5"/>
    <p:sldId id="536" r:id="rId6"/>
    <p:sldId id="537" r:id="rId7"/>
    <p:sldId id="538" r:id="rId8"/>
    <p:sldId id="539" r:id="rId9"/>
    <p:sldId id="540" r:id="rId10"/>
    <p:sldId id="541" r:id="rId11"/>
    <p:sldId id="542" r:id="rId12"/>
    <p:sldId id="543" r:id="rId13"/>
    <p:sldId id="544" r:id="rId14"/>
    <p:sldId id="545" r:id="rId15"/>
    <p:sldId id="546" r:id="rId16"/>
    <p:sldId id="547" r:id="rId17"/>
    <p:sldId id="548" r:id="rId18"/>
    <p:sldId id="549" r:id="rId19"/>
    <p:sldId id="550" r:id="rId20"/>
    <p:sldId id="551" r:id="rId21"/>
    <p:sldId id="552" r:id="rId22"/>
    <p:sldId id="553" r:id="rId23"/>
    <p:sldId id="554" r:id="rId24"/>
    <p:sldId id="555" r:id="rId25"/>
    <p:sldId id="556" r:id="rId26"/>
    <p:sldId id="557" r:id="rId27"/>
    <p:sldId id="558" r:id="rId28"/>
    <p:sldId id="559" r:id="rId29"/>
    <p:sldId id="560" r:id="rId30"/>
    <p:sldId id="561" r:id="rId31"/>
    <p:sldId id="562" r:id="rId32"/>
    <p:sldId id="563" r:id="rId33"/>
    <p:sldId id="564" r:id="rId34"/>
    <p:sldId id="565" r:id="rId35"/>
    <p:sldId id="566" r:id="rId36"/>
    <p:sldId id="567" r:id="rId37"/>
    <p:sldId id="568" r:id="rId38"/>
    <p:sldId id="569" r:id="rId39"/>
    <p:sldId id="570" r:id="rId40"/>
    <p:sldId id="571" r:id="rId41"/>
    <p:sldId id="572" r:id="rId42"/>
    <p:sldId id="573" r:id="rId43"/>
    <p:sldId id="574" r:id="rId44"/>
    <p:sldId id="575" r:id="rId45"/>
    <p:sldId id="576" r:id="rId46"/>
    <p:sldId id="577" r:id="rId47"/>
    <p:sldId id="578" r:id="rId48"/>
    <p:sldId id="579" r:id="rId49"/>
    <p:sldId id="580" r:id="rId50"/>
    <p:sldId id="581" r:id="rId51"/>
    <p:sldId id="582" r:id="rId52"/>
    <p:sldId id="583" r:id="rId53"/>
    <p:sldId id="584" r:id="rId54"/>
    <p:sldId id="585" r:id="rId55"/>
    <p:sldId id="586" r:id="rId56"/>
    <p:sldId id="587" r:id="rId57"/>
    <p:sldId id="588" r:id="rId58"/>
    <p:sldId id="589" r:id="rId59"/>
    <p:sldId id="590" r:id="rId60"/>
    <p:sldId id="591" r:id="rId61"/>
    <p:sldId id="592" r:id="rId62"/>
    <p:sldId id="593" r:id="rId63"/>
    <p:sldId id="594" r:id="rId64"/>
    <p:sldId id="595" r:id="rId65"/>
    <p:sldId id="596" r:id="rId66"/>
    <p:sldId id="597" r:id="rId67"/>
    <p:sldId id="598" r:id="rId68"/>
    <p:sldId id="508" r:id="rId69"/>
    <p:sldId id="599" r:id="rId70"/>
    <p:sldId id="600" r:id="rId71"/>
    <p:sldId id="601" r:id="rId72"/>
    <p:sldId id="602" r:id="rId73"/>
    <p:sldId id="603" r:id="rId74"/>
    <p:sldId id="604" r:id="rId75"/>
    <p:sldId id="605" r:id="rId76"/>
    <p:sldId id="606" r:id="rId77"/>
    <p:sldId id="607" r:id="rId78"/>
    <p:sldId id="608" r:id="rId79"/>
    <p:sldId id="609" r:id="rId80"/>
    <p:sldId id="610" r:id="rId81"/>
    <p:sldId id="611" r:id="rId82"/>
    <p:sldId id="612" r:id="rId83"/>
    <p:sldId id="613" r:id="rId84"/>
    <p:sldId id="614" r:id="rId85"/>
    <p:sldId id="615" r:id="rId86"/>
    <p:sldId id="616" r:id="rId87"/>
    <p:sldId id="617" r:id="rId88"/>
    <p:sldId id="618" r:id="rId89"/>
    <p:sldId id="619" r:id="rId90"/>
    <p:sldId id="620" r:id="rId91"/>
    <p:sldId id="621" r:id="rId92"/>
    <p:sldId id="622" r:id="rId93"/>
    <p:sldId id="623" r:id="rId94"/>
    <p:sldId id="624" r:id="rId95"/>
    <p:sldId id="625" r:id="rId96"/>
    <p:sldId id="626" r:id="rId97"/>
    <p:sldId id="627" r:id="rId98"/>
    <p:sldId id="628" r:id="rId99"/>
    <p:sldId id="509" r:id="rId100"/>
    <p:sldId id="629" r:id="rId101"/>
    <p:sldId id="630" r:id="rId102"/>
    <p:sldId id="631" r:id="rId103"/>
    <p:sldId id="632" r:id="rId104"/>
    <p:sldId id="633" r:id="rId105"/>
    <p:sldId id="634" r:id="rId106"/>
    <p:sldId id="635" r:id="rId107"/>
    <p:sldId id="636" r:id="rId108"/>
    <p:sldId id="637" r:id="rId109"/>
    <p:sldId id="638" r:id="rId110"/>
    <p:sldId id="639" r:id="rId111"/>
    <p:sldId id="640" r:id="rId112"/>
    <p:sldId id="641" r:id="rId113"/>
    <p:sldId id="642" r:id="rId114"/>
    <p:sldId id="643" r:id="rId115"/>
    <p:sldId id="644" r:id="rId116"/>
    <p:sldId id="645" r:id="rId117"/>
    <p:sldId id="646" r:id="rId118"/>
    <p:sldId id="647" r:id="rId119"/>
    <p:sldId id="648" r:id="rId120"/>
    <p:sldId id="649" r:id="rId121"/>
    <p:sldId id="650" r:id="rId122"/>
    <p:sldId id="651" r:id="rId123"/>
    <p:sldId id="652" r:id="rId124"/>
    <p:sldId id="653" r:id="rId125"/>
    <p:sldId id="654" r:id="rId126"/>
    <p:sldId id="655" r:id="rId127"/>
    <p:sldId id="656" r:id="rId128"/>
    <p:sldId id="657" r:id="rId129"/>
    <p:sldId id="658" r:id="rId130"/>
    <p:sldId id="659" r:id="rId131"/>
    <p:sldId id="660" r:id="rId132"/>
    <p:sldId id="661" r:id="rId133"/>
    <p:sldId id="662" r:id="rId134"/>
    <p:sldId id="663" r:id="rId135"/>
    <p:sldId id="664" r:id="rId136"/>
    <p:sldId id="665" r:id="rId137"/>
    <p:sldId id="666" r:id="rId138"/>
    <p:sldId id="667" r:id="rId139"/>
    <p:sldId id="668" r:id="rId140"/>
    <p:sldId id="669" r:id="rId141"/>
    <p:sldId id="670" r:id="rId142"/>
    <p:sldId id="671" r:id="rId143"/>
    <p:sldId id="672" r:id="rId144"/>
    <p:sldId id="673" r:id="rId145"/>
    <p:sldId id="674" r:id="rId146"/>
    <p:sldId id="675" r:id="rId147"/>
    <p:sldId id="676" r:id="rId148"/>
    <p:sldId id="677" r:id="rId149"/>
    <p:sldId id="678" r:id="rId150"/>
    <p:sldId id="679" r:id="rId151"/>
    <p:sldId id="680" r:id="rId152"/>
    <p:sldId id="681" r:id="rId153"/>
    <p:sldId id="682" r:id="rId154"/>
    <p:sldId id="683" r:id="rId155"/>
    <p:sldId id="684" r:id="rId156"/>
    <p:sldId id="534" r:id="rId15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72" d="100"/>
          <a:sy n="72" d="100"/>
        </p:scale>
        <p:origin x="90" y="8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slide" Target="slides/slide151.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EDCBEDD-E991-406A-B5E1-2A7D9D3BF6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014121BF-70CF-45FF-840A-527BADA0083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7E1E197-AA13-4B06-B3F5-D0BA00BDA125}" type="datetimeFigureOut">
              <a:rPr lang="zh-CN" altLang="en-US"/>
              <a:pPr>
                <a:defRPr/>
              </a:pPr>
              <a:t>2021/4/10</a:t>
            </a:fld>
            <a:endParaRPr lang="zh-CN" altLang="en-US"/>
          </a:p>
        </p:txBody>
      </p:sp>
      <p:sp>
        <p:nvSpPr>
          <p:cNvPr id="4" name="幻灯片图像占位符 3">
            <a:extLst>
              <a:ext uri="{FF2B5EF4-FFF2-40B4-BE49-F238E27FC236}">
                <a16:creationId xmlns:a16="http://schemas.microsoft.com/office/drawing/2014/main" id="{3F3D3FAB-B588-4EBA-94C5-04E9605D988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7FF22481-6264-4CE7-9F9E-9FA4551C84A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31D2A7C3-CDB4-48AA-9D09-AE559A0069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956167A2-D8F9-4E47-B589-DA8E2A846E8C}"/>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等线" panose="02010600030101010101" pitchFamily="2" charset="-122"/>
                <a:ea typeface="等线" panose="02010600030101010101" pitchFamily="2" charset="-122"/>
              </a:defRPr>
            </a:lvl1pPr>
          </a:lstStyle>
          <a:p>
            <a:fld id="{995DF7B2-61FD-477C-85C4-28E5222C69F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1D490ADF-A1C8-41A4-834F-DA48F6C734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Rectangle 3">
            <a:extLst>
              <a:ext uri="{FF2B5EF4-FFF2-40B4-BE49-F238E27FC236}">
                <a16:creationId xmlns:a16="http://schemas.microsoft.com/office/drawing/2014/main" id="{36A6A1CE-946D-4816-9E0F-237703EB8E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A304B4D-5510-475A-AD89-007A0382ED2A}"/>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defRPr/>
            </a:pPr>
            <a:endParaRPr lang="zh-CN" altLang="en-US" sz="952" dirty="0">
              <a:solidFill>
                <a:schemeClr val="bg1"/>
              </a:solidFill>
              <a:latin typeface="Calibri"/>
              <a:ea typeface="宋体"/>
              <a:cs typeface="宋体" charset="0"/>
            </a:endParaRPr>
          </a:p>
        </p:txBody>
      </p:sp>
      <p:pic>
        <p:nvPicPr>
          <p:cNvPr id="4" name="图片 3" descr="AW视觉符号.jpg">
            <a:extLst>
              <a:ext uri="{FF2B5EF4-FFF2-40B4-BE49-F238E27FC236}">
                <a16:creationId xmlns:a16="http://schemas.microsoft.com/office/drawing/2014/main" id="{5096C144-E3B7-40DB-8434-C813D8000AC2}"/>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9D435B7C-1C62-46E5-9B36-55DF1BCEEE5D}"/>
              </a:ext>
            </a:extLst>
          </p:cNvPr>
          <p:cNvSpPr txBox="1">
            <a:spLocks noChangeArrowheads="1"/>
          </p:cNvSpPr>
          <p:nvPr userDrawn="1"/>
        </p:nvSpPr>
        <p:spPr bwMode="auto">
          <a:xfrm>
            <a:off x="8509000" y="374650"/>
            <a:ext cx="2100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6656F953-B23C-4154-BD9F-8D3A78FD9EA6}"/>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CC9EC342-5CD1-4D14-B6A4-296A03869B65}"/>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7A7C4C4C-6500-46BC-B306-D49E111726F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9D00EF87-11B1-42D9-A789-F6E34DE24A59}"/>
              </a:ext>
            </a:extLst>
          </p:cNvPr>
          <p:cNvSpPr>
            <a:spLocks noGrp="1"/>
          </p:cNvSpPr>
          <p:nvPr>
            <p:ph type="dt" sz="half" idx="10"/>
          </p:nvPr>
        </p:nvSpPr>
        <p:spPr>
          <a:xfrm>
            <a:off x="7329488" y="3659188"/>
            <a:ext cx="2005012"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2021/4/10</a:t>
            </a:fld>
            <a:endParaRPr lang="zh-CN" altLang="en-US" dirty="0"/>
          </a:p>
        </p:txBody>
      </p:sp>
    </p:spTree>
    <p:extLst>
      <p:ext uri="{BB962C8B-B14F-4D97-AF65-F5344CB8AC3E}">
        <p14:creationId xmlns:p14="http://schemas.microsoft.com/office/powerpoint/2010/main" val="1549651283"/>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09F1353A-444E-4A6C-8518-9960005A6A88}"/>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05118494-E7A5-4971-B1B8-C8DEB56CEF6B}" type="slidenum">
              <a:rPr lang="en-US" altLang="zh-CN" sz="1000">
                <a:latin typeface="Arial" panose="020B0604020202020204" pitchFamily="34" charset="0"/>
                <a:cs typeface="Arial" panose="020B0604020202020204" pitchFamily="34" charset="0"/>
              </a:rPr>
              <a:pPr algn="ctr" eaLnBrk="1" hangingPunct="1"/>
              <a:t>‹#›</a:t>
            </a:fld>
            <a:endParaRPr lang="en-US" altLang="zh-CN" sz="100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A210B669-8CBC-4594-A472-84200CC4089B}"/>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3D98B8D7-AE44-4145-BB48-7BD6DEA2B69F}"/>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651285BB-161C-4FC6-9D3E-6FF54FC296C6}"/>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EDB3E776-C19E-45B9-9663-550D1807B84E}"/>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095773D7-439B-4BE1-ADD3-23B8A40BE3FC}"/>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itchFamily="34" charset="-122"/>
                <a:ea typeface="微软雅黑" pitchFamily="34" charset="-122"/>
              </a:rPr>
              <a:t>大数据挖掘专家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1" name="图片 12" descr="泰迪logo无底色.png">
            <a:extLst>
              <a:ext uri="{FF2B5EF4-FFF2-40B4-BE49-F238E27FC236}">
                <a16:creationId xmlns:a16="http://schemas.microsoft.com/office/drawing/2014/main" id="{87C2539C-5D62-4D50-945C-F10202CA2FDE}"/>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04070891-B356-4614-A06C-F6B5FC99F029}"/>
              </a:ext>
            </a:extLst>
          </p:cNvPr>
          <p:cNvCxnSpPr>
            <a:cxnSpLocks/>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822" indent="-362822">
              <a:lnSpc>
                <a:spcPct val="150000"/>
              </a:lnSpc>
              <a:spcBef>
                <a:spcPts val="1000"/>
              </a:spcBef>
              <a:buClr>
                <a:srgbClr val="032089"/>
              </a:buClr>
              <a:buFont typeface="Wingdings"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30216771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086FEB04-16BE-4DFC-BC37-34267DB21326}"/>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BC0CB55F-DEC3-481A-A1F4-093B5B5934D0}" type="slidenum">
              <a:rPr lang="en-US" altLang="zh-CN" sz="1000">
                <a:latin typeface="Arial" panose="020B0604020202020204" pitchFamily="34" charset="0"/>
                <a:cs typeface="Arial" panose="020B0604020202020204" pitchFamily="34" charset="0"/>
              </a:rPr>
              <a:pPr algn="ctr" eaLnBrk="1" hangingPunct="1"/>
              <a:t>‹#›</a:t>
            </a:fld>
            <a:endParaRPr lang="en-US" altLang="zh-CN" sz="100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9F9CB172-7F79-4C0E-AF35-E2BC65F1326B}"/>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0A8AC0AC-9B09-45DA-AA87-70ACC6C98770}"/>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11C66DBD-A354-4AC3-8FE0-13F6F006C191}"/>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DEB094D0-ACD0-4242-A051-74A06F329C43}"/>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D3D027B6-1DBF-44AE-93D7-2EDB6A00A41B}"/>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itchFamily="34" charset="-122"/>
                <a:ea typeface="微软雅黑" pitchFamily="34" charset="-122"/>
              </a:rPr>
              <a:t>大数据挖掘专家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1" name="图片 12" descr="泰迪logo无底色.png">
            <a:extLst>
              <a:ext uri="{FF2B5EF4-FFF2-40B4-BE49-F238E27FC236}">
                <a16:creationId xmlns:a16="http://schemas.microsoft.com/office/drawing/2014/main" id="{15903EA2-2AE5-416F-AB49-EE8B2B502DA0}"/>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6469EB94-16E2-4293-8912-61D6D4385837}"/>
              </a:ext>
            </a:extLst>
          </p:cNvPr>
          <p:cNvCxnSpPr>
            <a:cxnSpLocks/>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1529490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1C39A7C-D5D1-47D3-93A7-B81F11548CE9}"/>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defRPr/>
            </a:pPr>
            <a:endParaRPr lang="zh-CN" altLang="en-US" sz="952" dirty="0">
              <a:solidFill>
                <a:srgbClr val="FFFFFF"/>
              </a:solidFill>
              <a:latin typeface="+mn-lt"/>
              <a:ea typeface="+mn-ea"/>
              <a:cs typeface="宋体" charset="0"/>
            </a:endParaRPr>
          </a:p>
        </p:txBody>
      </p:sp>
      <p:pic>
        <p:nvPicPr>
          <p:cNvPr id="4" name="图片 3" descr="AW视觉符号.jpg">
            <a:extLst>
              <a:ext uri="{FF2B5EF4-FFF2-40B4-BE49-F238E27FC236}">
                <a16:creationId xmlns:a16="http://schemas.microsoft.com/office/drawing/2014/main" id="{A8844DE0-2569-4141-A506-68B516F983B7}"/>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F3C61612-2CD5-42F5-A6BC-AF44859B84BB}"/>
              </a:ext>
            </a:extLst>
          </p:cNvPr>
          <p:cNvSpPr txBox="1">
            <a:spLocks noChangeArrowheads="1"/>
          </p:cNvSpPr>
          <p:nvPr userDrawn="1"/>
        </p:nvSpPr>
        <p:spPr bwMode="auto">
          <a:xfrm>
            <a:off x="8509000" y="374650"/>
            <a:ext cx="2100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2AB87AFC-C445-44C8-BAF6-DF1A7F59B28B}"/>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470BCC9B-3F8D-4F80-9BEE-F3B550D62B82}"/>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2965D7C1-D36E-4372-AC4C-513C77C3B98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CE9E9FCB-7736-4FC5-9B7C-03488EC9B7F4}"/>
              </a:ext>
            </a:extLst>
          </p:cNvPr>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EA5EF4C8-7F65-4AAC-9CF8-385B2758DC37}" type="datetimeFigureOut">
              <a:rPr lang="zh-CN" altLang="en-US"/>
              <a:pPr>
                <a:defRPr/>
              </a:pPr>
              <a:t>2021/4/10</a:t>
            </a:fld>
            <a:endParaRPr lang="zh-CN" altLang="en-US"/>
          </a:p>
        </p:txBody>
      </p:sp>
    </p:spTree>
    <p:extLst>
      <p:ext uri="{BB962C8B-B14F-4D97-AF65-F5344CB8AC3E}">
        <p14:creationId xmlns:p14="http://schemas.microsoft.com/office/powerpoint/2010/main" val="3317788367"/>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747D883A-417E-41CF-A91D-F5499E5178D8}"/>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14E8385A-110B-40D3-97ED-D85A8BAF97C9}" type="slidenum">
              <a:rPr lang="en-US" altLang="zh-CN" sz="1000">
                <a:solidFill>
                  <a:srgbClr val="000000"/>
                </a:solidFill>
                <a:latin typeface="Arial" panose="020B0604020202020204" pitchFamily="34" charset="0"/>
                <a:cs typeface="Arial" panose="020B0604020202020204" pitchFamily="34" charset="0"/>
              </a:rPr>
              <a:pPr algn="ctr" eaLnBrk="1" hangingPunct="1"/>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492232B4-9713-431C-8022-931225A45771}"/>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087A11A0-F12C-4441-8F6E-40FB26151E53}"/>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E3246272-5D07-48E8-ABC7-B927223E191C}"/>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CAAEA321-6851-4150-BE0D-4F3CE195172A}"/>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69D35B0F-064F-4486-AD41-A8587550D286}"/>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95C4E21F-3DB4-4958-BD21-3F5D9A2F26FB}"/>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B9D1473A-C26B-4C9D-A986-E6691B04C535}"/>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822" indent="-362822">
              <a:lnSpc>
                <a:spcPct val="150000"/>
              </a:lnSpc>
              <a:buClr>
                <a:srgbClr val="032089"/>
              </a:buClr>
              <a:buFont typeface="Wingdings"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1399104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94C3E875-0DAC-4216-8328-BFB49D143A25}"/>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AE3D1606-5762-4D80-B4BE-8933AD9855A8}" type="slidenum">
              <a:rPr lang="en-US" altLang="zh-CN" sz="1000">
                <a:solidFill>
                  <a:srgbClr val="000000"/>
                </a:solidFill>
                <a:latin typeface="Arial" panose="020B0604020202020204" pitchFamily="34" charset="0"/>
                <a:cs typeface="Arial" panose="020B0604020202020204" pitchFamily="34" charset="0"/>
              </a:rPr>
              <a:pPr algn="ctr" eaLnBrk="1" hangingPunct="1"/>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FA7CB2BC-341C-4E5B-B9C1-3D634DFC9628}"/>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36548774-0289-4F8E-9A97-5BB05F5EA0E3}"/>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CA1CBB3C-5884-4F51-86E8-74318CCAC93C}"/>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F756A811-89B4-4FEA-976D-36EF7CC3D3FD}"/>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CB50E060-F6A5-40B7-8AB0-97614ACBADCC}"/>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1CD81279-3704-46F1-8F02-9348D86F7094}"/>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3B390443-01FC-4BAA-939C-A8EEE6FED900}"/>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41968"/>
            <a:ext cx="11107601" cy="4369231"/>
          </a:xfrm>
        </p:spPr>
        <p:txBody>
          <a:bodyPr>
            <a:noAutofit/>
          </a:bodyPr>
          <a:lstStyle>
            <a:lvl1pPr marL="362822" indent="-362822">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10973771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C88447-1100-452A-B103-CC59081DB4E3}"/>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defRPr/>
            </a:pPr>
            <a:endParaRPr lang="zh-CN" altLang="en-US" sz="952" dirty="0">
              <a:solidFill>
                <a:srgbClr val="FFFFFF"/>
              </a:solidFill>
              <a:latin typeface="+mn-lt"/>
              <a:ea typeface="+mn-ea"/>
              <a:cs typeface="宋体" charset="0"/>
            </a:endParaRPr>
          </a:p>
        </p:txBody>
      </p:sp>
      <p:sp>
        <p:nvSpPr>
          <p:cNvPr id="3" name="Title 1">
            <a:extLst>
              <a:ext uri="{FF2B5EF4-FFF2-40B4-BE49-F238E27FC236}">
                <a16:creationId xmlns:a16="http://schemas.microsoft.com/office/drawing/2014/main" id="{2B8601D4-86AD-4AD9-A8D7-6FE624E80689}"/>
              </a:ext>
            </a:extLst>
          </p:cNvPr>
          <p:cNvSpPr txBox="1">
            <a:spLocks/>
          </p:cNvSpPr>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descr="AW视觉符号.jpg">
            <a:extLst>
              <a:ext uri="{FF2B5EF4-FFF2-40B4-BE49-F238E27FC236}">
                <a16:creationId xmlns:a16="http://schemas.microsoft.com/office/drawing/2014/main" id="{1645152B-D321-4112-95F7-BE3D5B5108AB}"/>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42ADDB35-84B5-4CB2-A6C7-B6A75B9E0F38}"/>
              </a:ext>
            </a:extLst>
          </p:cNvPr>
          <p:cNvSpPr txBox="1">
            <a:spLocks noChangeArrowheads="1"/>
          </p:cNvSpPr>
          <p:nvPr userDrawn="1"/>
        </p:nvSpPr>
        <p:spPr bwMode="auto">
          <a:xfrm>
            <a:off x="8509000" y="374650"/>
            <a:ext cx="2100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E95C16B0-DC43-408F-AAB9-5A04DD850E9E}"/>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FFA759EE-4EFE-4A69-900B-70650F37138B}"/>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790AE89A-0352-43E8-B08F-FE86881D059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a:extLst>
              <a:ext uri="{FF2B5EF4-FFF2-40B4-BE49-F238E27FC236}">
                <a16:creationId xmlns:a16="http://schemas.microsoft.com/office/drawing/2014/main" id="{8E2F5AB4-17E5-40E3-8E67-A85CD41B61F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0881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98480ADA-12D1-4AB8-8063-2F259F739B63}"/>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DE549B2-5A5F-4C86-A74B-00FAC7CC9938}"/>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26A9C680-6BFD-4A9F-B500-00202BA31F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2281B2C-8F89-4CF1-802C-3F79E14458F9}" type="datetimeFigureOut">
              <a:rPr lang="zh-CN" altLang="en-US"/>
              <a:pPr>
                <a:defRPr/>
              </a:pPr>
              <a:t>2021/4/10</a:t>
            </a:fld>
            <a:endParaRPr lang="zh-CN" altLang="en-US"/>
          </a:p>
        </p:txBody>
      </p:sp>
      <p:sp>
        <p:nvSpPr>
          <p:cNvPr id="13" name="页脚占位符 12">
            <a:extLst>
              <a:ext uri="{FF2B5EF4-FFF2-40B4-BE49-F238E27FC236}">
                <a16:creationId xmlns:a16="http://schemas.microsoft.com/office/drawing/2014/main" id="{C017FA5B-1FEC-4EC5-AA58-2A6B6B049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1520DC2E-EEC4-4ECB-A67D-A5C9B92CC970}"/>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EC1CC8C-A465-4087-B11E-B21B565675D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1AE500CC-46E8-4D44-B2B0-2C965CD4BCB0}"/>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1DD4367F-BC04-4B14-98FA-A1033D78E53D}"/>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0513E7F1-6212-4744-A1F4-70A11B5458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rgbClr val="000000">
                    <a:tint val="75000"/>
                  </a:srgbClr>
                </a:solidFill>
                <a:latin typeface="+mn-lt"/>
                <a:ea typeface="+mn-ea"/>
              </a:defRPr>
            </a:lvl1pPr>
          </a:lstStyle>
          <a:p>
            <a:pPr>
              <a:defRPr/>
            </a:pPr>
            <a:fld id="{90C98011-F6F7-454C-BE37-E72B1508F8D1}" type="datetimeFigureOut">
              <a:rPr lang="zh-CN" altLang="en-US"/>
              <a:pPr>
                <a:defRPr/>
              </a:pPr>
              <a:t>2021/4/10</a:t>
            </a:fld>
            <a:endParaRPr lang="zh-CN" altLang="en-US"/>
          </a:p>
        </p:txBody>
      </p:sp>
      <p:sp>
        <p:nvSpPr>
          <p:cNvPr id="13" name="页脚占位符 12">
            <a:extLst>
              <a:ext uri="{FF2B5EF4-FFF2-40B4-BE49-F238E27FC236}">
                <a16:creationId xmlns:a16="http://schemas.microsoft.com/office/drawing/2014/main" id="{5B7CF195-AAB0-48BE-AF92-65832E42B7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B4F77362-EFFB-4D6D-8B04-FB9867FD2114}"/>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D605790-9FAE-4428-8037-D0C2E0B04C1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www.tipdm.com/pxdt/index.j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slide" Target="slide67.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4">
            <a:extLst>
              <a:ext uri="{FF2B5EF4-FFF2-40B4-BE49-F238E27FC236}">
                <a16:creationId xmlns:a16="http://schemas.microsoft.com/office/drawing/2014/main" id="{CED13288-FB2D-4156-B7F3-204DF2129E43}"/>
              </a:ext>
            </a:extLst>
          </p:cNvPr>
          <p:cNvSpPr>
            <a:spLocks noGrp="1"/>
          </p:cNvSpPr>
          <p:nvPr>
            <p:ph type="title"/>
          </p:nvPr>
        </p:nvSpPr>
        <p:spPr>
          <a:xfrm>
            <a:off x="5272088" y="2706688"/>
            <a:ext cx="6543675" cy="692150"/>
          </a:xfrm>
        </p:spPr>
        <p:txBody>
          <a:bodyPr/>
          <a:lstStyle/>
          <a:p>
            <a:r>
              <a:rPr lang="zh-CN" altLang="en-US"/>
              <a:t>高级绘图</a:t>
            </a:r>
            <a:endParaRPr lang="zh-CN" altLang="en-US" b="0">
              <a:cs typeface="Times New Roman" panose="02020603050405020304" pitchFamily="18" charset="0"/>
            </a:endParaRPr>
          </a:p>
        </p:txBody>
      </p:sp>
      <p:sp>
        <p:nvSpPr>
          <p:cNvPr id="10243" name="文本框 2">
            <a:extLst>
              <a:ext uri="{FF2B5EF4-FFF2-40B4-BE49-F238E27FC236}">
                <a16:creationId xmlns:a16="http://schemas.microsoft.com/office/drawing/2014/main" id="{9F855837-FD67-4E62-8FC1-3D893A28D200}"/>
              </a:ext>
            </a:extLst>
          </p:cNvPr>
          <p:cNvSpPr txBox="1">
            <a:spLocks noChangeArrowheads="1"/>
          </p:cNvSpPr>
          <p:nvPr/>
        </p:nvSpPr>
        <p:spPr bwMode="auto">
          <a:xfrm>
            <a:off x="7835900" y="3541713"/>
            <a:ext cx="1565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4B8E624-E750-4428-AC89-763D16AD1697}" type="datetime5">
              <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pPr eaLnBrk="1" hangingPunct="1"/>
              <a:t>2021/4/10</a:t>
            </a:fld>
            <a:endPar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a:extLst>
              <a:ext uri="{FF2B5EF4-FFF2-40B4-BE49-F238E27FC236}">
                <a16:creationId xmlns:a16="http://schemas.microsoft.com/office/drawing/2014/main" id="{8CEDF5F8-1E33-4EF9-925E-AAB94922F543}"/>
              </a:ext>
            </a:extLst>
          </p:cNvPr>
          <p:cNvSpPr>
            <a:spLocks noGrp="1"/>
          </p:cNvSpPr>
          <p:nvPr>
            <p:ph idx="1"/>
          </p:nvPr>
        </p:nvSpPr>
        <p:spPr>
          <a:xfrm>
            <a:off x="423863" y="1754188"/>
            <a:ext cx="11107737" cy="4370387"/>
          </a:xfrm>
        </p:spPr>
        <p:txBody>
          <a:bodyPr/>
          <a:lstStyle/>
          <a:p>
            <a:pPr marL="361950" indent="-361950"/>
            <a:r>
              <a:rPr lang="en-US" altLang="zh-CN"/>
              <a:t>lattice</a:t>
            </a:r>
            <a:r>
              <a:rPr lang="zh-CN" altLang="en-US"/>
              <a:t>图形参数是有层次的，可以将它们看作列表的列表，即可使用</a:t>
            </a:r>
            <a:r>
              <a:rPr lang="en-US" altLang="zh-CN"/>
              <a:t>$</a:t>
            </a:r>
            <a:r>
              <a:rPr lang="zh-CN" altLang="en-US"/>
              <a:t>对相关图形参数进行索引。在绘制图形时，如果需要根据分类区分不同数据，可在</a:t>
            </a:r>
            <a:r>
              <a:rPr lang="en-US" altLang="zh-CN"/>
              <a:t>xyplot</a:t>
            </a:r>
            <a:r>
              <a:rPr lang="zh-CN" altLang="en-US"/>
              <a:t>函数中添加参数</a:t>
            </a:r>
            <a:r>
              <a:rPr lang="en-US" altLang="zh-CN"/>
              <a:t>group</a:t>
            </a:r>
            <a:r>
              <a:rPr lang="zh-CN" altLang="en-US"/>
              <a:t>。</a:t>
            </a:r>
          </a:p>
          <a:p>
            <a:pPr marL="361950" indent="-361950"/>
            <a:r>
              <a:rPr lang="zh-CN" altLang="en-US"/>
              <a:t>在</a:t>
            </a:r>
            <a:r>
              <a:rPr lang="en-US" altLang="zh-CN"/>
              <a:t>lattice</a:t>
            </a:r>
            <a:r>
              <a:rPr lang="zh-CN" altLang="en-US"/>
              <a:t>包，默认以不同颜色去区分不同类别数据。</a:t>
            </a:r>
          </a:p>
        </p:txBody>
      </p:sp>
      <p:sp>
        <p:nvSpPr>
          <p:cNvPr id="19459" name="标题 2">
            <a:extLst>
              <a:ext uri="{FF2B5EF4-FFF2-40B4-BE49-F238E27FC236}">
                <a16:creationId xmlns:a16="http://schemas.microsoft.com/office/drawing/2014/main" id="{B54B4050-3986-4353-BA96-FAAEC198AC5D}"/>
              </a:ext>
            </a:extLst>
          </p:cNvPr>
          <p:cNvSpPr>
            <a:spLocks noGrp="1"/>
          </p:cNvSpPr>
          <p:nvPr>
            <p:ph type="title"/>
          </p:nvPr>
        </p:nvSpPr>
        <p:spPr>
          <a:xfrm>
            <a:off x="255588" y="358775"/>
            <a:ext cx="10972800" cy="528638"/>
          </a:xfrm>
        </p:spPr>
        <p:txBody>
          <a:bodyPr/>
          <a:lstStyle/>
          <a:p>
            <a:r>
              <a:rPr lang="zh-CN" altLang="en-US"/>
              <a:t>图形参数</a:t>
            </a:r>
          </a:p>
        </p:txBody>
      </p:sp>
      <p:sp>
        <p:nvSpPr>
          <p:cNvPr id="19460" name="内容占位符 3">
            <a:extLst>
              <a:ext uri="{FF2B5EF4-FFF2-40B4-BE49-F238E27FC236}">
                <a16:creationId xmlns:a16="http://schemas.microsoft.com/office/drawing/2014/main" id="{4B58A725-F87B-4B75-B6AC-F322773103B6}"/>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内容占位符 1">
            <a:extLst>
              <a:ext uri="{FF2B5EF4-FFF2-40B4-BE49-F238E27FC236}">
                <a16:creationId xmlns:a16="http://schemas.microsoft.com/office/drawing/2014/main" id="{37C5E105-2892-4D53-9A03-63ABD33BF737}"/>
              </a:ext>
            </a:extLst>
          </p:cNvPr>
          <p:cNvSpPr>
            <a:spLocks noGrp="1"/>
          </p:cNvSpPr>
          <p:nvPr>
            <p:ph idx="1"/>
          </p:nvPr>
        </p:nvSpPr>
        <p:spPr>
          <a:xfrm>
            <a:off x="423863" y="1754188"/>
            <a:ext cx="11107737" cy="4370387"/>
          </a:xfrm>
        </p:spPr>
        <p:txBody>
          <a:bodyPr/>
          <a:lstStyle/>
          <a:p>
            <a:pPr marL="361950" indent="-361950"/>
            <a:r>
              <a:rPr lang="zh-CN" altLang="en-US"/>
              <a:t>直接在</a:t>
            </a:r>
            <a:r>
              <a:rPr lang="en-US" altLang="zh-CN"/>
              <a:t>R</a:t>
            </a:r>
            <a:r>
              <a:rPr lang="zh-CN" altLang="en-US"/>
              <a:t>中生成基于</a:t>
            </a:r>
            <a:r>
              <a:rPr lang="en-US" altLang="zh-CN"/>
              <a:t>D3</a:t>
            </a:r>
            <a:r>
              <a:rPr lang="zh-CN" altLang="en-US"/>
              <a:t>的</a:t>
            </a:r>
            <a:r>
              <a:rPr lang="en-US" altLang="zh-CN"/>
              <a:t>Web</a:t>
            </a:r>
            <a:r>
              <a:rPr lang="zh-CN" altLang="en-US"/>
              <a:t>页面。</a:t>
            </a:r>
          </a:p>
          <a:p>
            <a:pPr marL="361950" indent="-361950"/>
            <a:r>
              <a:rPr lang="zh-CN" altLang="en-US"/>
              <a:t>由于该包还处于开发状态，它目前存放在</a:t>
            </a:r>
            <a:r>
              <a:rPr lang="en-US" altLang="zh-CN"/>
              <a:t>github</a:t>
            </a:r>
            <a:r>
              <a:rPr lang="zh-CN" altLang="en-US"/>
              <a:t>代码库中，所有需要特别的安装加载方式。安装此包前，需先安装下列几个包：“</a:t>
            </a:r>
            <a:r>
              <a:rPr lang="en-US" altLang="zh-CN"/>
              <a:t>RCurl”</a:t>
            </a:r>
            <a:r>
              <a:rPr lang="zh-CN" altLang="en-US"/>
              <a:t>，“</a:t>
            </a:r>
            <a:r>
              <a:rPr lang="en-US" altLang="zh-CN"/>
              <a:t>RJSONIO”</a:t>
            </a:r>
            <a:r>
              <a:rPr lang="zh-CN" altLang="en-US"/>
              <a:t>，“</a:t>
            </a:r>
            <a:r>
              <a:rPr lang="en-US" altLang="zh-CN"/>
              <a:t>whisker”</a:t>
            </a:r>
            <a:r>
              <a:rPr lang="zh-CN" altLang="en-US"/>
              <a:t>，“</a:t>
            </a:r>
            <a:r>
              <a:rPr lang="en-US" altLang="zh-CN"/>
              <a:t>yaml”</a:t>
            </a:r>
            <a:r>
              <a:rPr lang="zh-CN" altLang="en-US"/>
              <a:t>，“</a:t>
            </a:r>
            <a:r>
              <a:rPr lang="en-US" altLang="zh-CN"/>
              <a:t>httpuv”“devtools”</a:t>
            </a:r>
            <a:r>
              <a:rPr lang="zh-CN" altLang="en-US"/>
              <a:t>。</a:t>
            </a:r>
          </a:p>
          <a:p>
            <a:pPr marL="361950" indent="-361950"/>
            <a:r>
              <a:rPr lang="en-US" altLang="zh-CN"/>
              <a:t>rCharts</a:t>
            </a:r>
            <a:r>
              <a:rPr lang="zh-CN" altLang="en-US"/>
              <a:t>包的安装代码</a:t>
            </a:r>
            <a:endParaRPr lang="en-US" altLang="zh-CN"/>
          </a:p>
          <a:p>
            <a:pPr marL="361950" indent="-361950">
              <a:buFont typeface="Arial" panose="020B0604020202020204" pitchFamily="34" charset="0"/>
              <a:buChar char="•"/>
            </a:pPr>
            <a:r>
              <a:rPr lang="en-US" altLang="zh-CN"/>
              <a:t>install.packages('devtools')</a:t>
            </a:r>
          </a:p>
          <a:p>
            <a:pPr marL="361950" indent="-361950">
              <a:buFont typeface="Arial" panose="020B0604020202020204" pitchFamily="34" charset="0"/>
              <a:buChar char="•"/>
            </a:pPr>
            <a:r>
              <a:rPr lang="en-US" altLang="zh-CN"/>
              <a:t>require(devtools)</a:t>
            </a:r>
          </a:p>
          <a:p>
            <a:pPr marL="361950" indent="-361950">
              <a:buFont typeface="Arial" panose="020B0604020202020204" pitchFamily="34" charset="0"/>
              <a:buChar char="•"/>
            </a:pPr>
            <a:r>
              <a:rPr lang="en-US" altLang="zh-CN"/>
              <a:t>install_github('ramnathv/rCharts')</a:t>
            </a:r>
          </a:p>
          <a:p>
            <a:pPr marL="361950" indent="-361950"/>
            <a:endParaRPr lang="zh-CN" altLang="en-US"/>
          </a:p>
        </p:txBody>
      </p:sp>
      <p:sp>
        <p:nvSpPr>
          <p:cNvPr id="111619" name="标题 2">
            <a:extLst>
              <a:ext uri="{FF2B5EF4-FFF2-40B4-BE49-F238E27FC236}">
                <a16:creationId xmlns:a16="http://schemas.microsoft.com/office/drawing/2014/main" id="{436876CD-C18F-43A5-9FDE-3498E6350D94}"/>
              </a:ext>
            </a:extLst>
          </p:cNvPr>
          <p:cNvSpPr>
            <a:spLocks noGrp="1"/>
          </p:cNvSpPr>
          <p:nvPr>
            <p:ph type="title"/>
          </p:nvPr>
        </p:nvSpPr>
        <p:spPr>
          <a:xfrm>
            <a:off x="255588" y="358775"/>
            <a:ext cx="10972800" cy="528638"/>
          </a:xfrm>
        </p:spPr>
        <p:txBody>
          <a:bodyPr/>
          <a:lstStyle/>
          <a:p>
            <a:r>
              <a:rPr lang="zh-CN" altLang="en-US"/>
              <a:t>使用</a:t>
            </a:r>
            <a:r>
              <a:rPr lang="en-US" altLang="zh-CN"/>
              <a:t>rCharts</a:t>
            </a:r>
            <a:r>
              <a:rPr lang="zh-CN" altLang="en-US"/>
              <a:t>包生成网页动态图片</a:t>
            </a:r>
          </a:p>
        </p:txBody>
      </p:sp>
      <p:sp>
        <p:nvSpPr>
          <p:cNvPr id="111620" name="内容占位符 3">
            <a:extLst>
              <a:ext uri="{FF2B5EF4-FFF2-40B4-BE49-F238E27FC236}">
                <a16:creationId xmlns:a16="http://schemas.microsoft.com/office/drawing/2014/main" id="{26EEC4D9-0B1D-4232-9F79-D04CC7AE9390}"/>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内容占位符 1">
            <a:extLst>
              <a:ext uri="{FF2B5EF4-FFF2-40B4-BE49-F238E27FC236}">
                <a16:creationId xmlns:a16="http://schemas.microsoft.com/office/drawing/2014/main" id="{26022A3F-4CB5-4E1B-8E27-DDA464D38C40}"/>
              </a:ext>
            </a:extLst>
          </p:cNvPr>
          <p:cNvSpPr>
            <a:spLocks noGrp="1"/>
          </p:cNvSpPr>
          <p:nvPr>
            <p:ph idx="1"/>
          </p:nvPr>
        </p:nvSpPr>
        <p:spPr>
          <a:xfrm>
            <a:off x="423863" y="1754188"/>
            <a:ext cx="11107737" cy="4370387"/>
          </a:xfrm>
        </p:spPr>
        <p:txBody>
          <a:bodyPr/>
          <a:lstStyle/>
          <a:p>
            <a:pPr marL="361950" indent="-361950"/>
            <a:r>
              <a:rPr lang="zh-CN" altLang="en-US"/>
              <a:t>以鸢尾花数据集为例，通过</a:t>
            </a:r>
            <a:r>
              <a:rPr lang="en-US" altLang="zh-CN"/>
              <a:t>name</a:t>
            </a:r>
            <a:r>
              <a:rPr lang="zh-CN" altLang="en-US"/>
              <a:t>函数对列名进行重新赋值（去掉单词间的点），利用</a:t>
            </a:r>
            <a:r>
              <a:rPr lang="en-US" altLang="zh-CN"/>
              <a:t>rPlot</a:t>
            </a:r>
            <a:r>
              <a:rPr lang="zh-CN" altLang="en-US"/>
              <a:t>函数绘制散点图</a:t>
            </a:r>
            <a:r>
              <a:rPr lang="en-US" altLang="zh-CN"/>
              <a:t>(type=”point”)</a:t>
            </a:r>
            <a:r>
              <a:rPr lang="zh-CN" altLang="en-US"/>
              <a:t>，并利用颜色进行分组</a:t>
            </a:r>
            <a:r>
              <a:rPr lang="en-US" altLang="zh-CN"/>
              <a:t>(color=”Species”)</a:t>
            </a:r>
            <a:r>
              <a:rPr lang="zh-CN" altLang="en-US"/>
              <a:t>。</a:t>
            </a:r>
            <a:endParaRPr lang="en-US" altLang="zh-CN"/>
          </a:p>
          <a:p>
            <a:pPr marL="361950" indent="-361950"/>
            <a:r>
              <a:rPr lang="zh-CN" altLang="en-US"/>
              <a:t>利用</a:t>
            </a:r>
            <a:r>
              <a:rPr lang="en-US" altLang="zh-CN"/>
              <a:t>rPlot</a:t>
            </a:r>
            <a:r>
              <a:rPr lang="zh-CN" altLang="en-US"/>
              <a:t>函数绘制散点图</a:t>
            </a:r>
            <a:endParaRPr lang="en-US" altLang="zh-CN"/>
          </a:p>
          <a:p>
            <a:pPr marL="361950" indent="-361950">
              <a:buFont typeface="Arial" panose="020B0604020202020204" pitchFamily="34" charset="0"/>
              <a:buChar char="•"/>
            </a:pPr>
            <a:r>
              <a:rPr lang="en-US" altLang="zh-CN"/>
              <a:t>library(rCharts)</a:t>
            </a:r>
          </a:p>
          <a:p>
            <a:pPr marL="361950" indent="-361950">
              <a:buFont typeface="Arial" panose="020B0604020202020204" pitchFamily="34" charset="0"/>
              <a:buChar char="•"/>
            </a:pPr>
            <a:r>
              <a:rPr lang="en-US" altLang="zh-CN"/>
              <a:t>names(iris) = gsub("\\.", "", names(iris))</a:t>
            </a:r>
          </a:p>
          <a:p>
            <a:pPr marL="361950" indent="-361950">
              <a:buFont typeface="Arial" panose="020B0604020202020204" pitchFamily="34" charset="0"/>
              <a:buChar char="•"/>
            </a:pPr>
            <a:r>
              <a:rPr lang="en-US" altLang="zh-CN"/>
              <a:t>rPlot(SepalLength ~ SepalWidth | Species, data = iris, color = 'Species', type = 'point')</a:t>
            </a:r>
          </a:p>
          <a:p>
            <a:pPr marL="361950" indent="-361950"/>
            <a:endParaRPr lang="zh-CN" altLang="en-US"/>
          </a:p>
        </p:txBody>
      </p:sp>
      <p:sp>
        <p:nvSpPr>
          <p:cNvPr id="112643" name="标题 2">
            <a:extLst>
              <a:ext uri="{FF2B5EF4-FFF2-40B4-BE49-F238E27FC236}">
                <a16:creationId xmlns:a16="http://schemas.microsoft.com/office/drawing/2014/main" id="{F8D3772E-9965-4711-AACE-CB3580DD22D2}"/>
              </a:ext>
            </a:extLst>
          </p:cNvPr>
          <p:cNvSpPr>
            <a:spLocks noGrp="1"/>
          </p:cNvSpPr>
          <p:nvPr>
            <p:ph type="title"/>
          </p:nvPr>
        </p:nvSpPr>
        <p:spPr>
          <a:xfrm>
            <a:off x="255588" y="358775"/>
            <a:ext cx="10972800" cy="528638"/>
          </a:xfrm>
        </p:spPr>
        <p:txBody>
          <a:bodyPr/>
          <a:lstStyle/>
          <a:p>
            <a:r>
              <a:rPr lang="zh-CN" altLang="en-US"/>
              <a:t>使用</a:t>
            </a:r>
            <a:r>
              <a:rPr lang="en-US" altLang="zh-CN"/>
              <a:t>rCharts</a:t>
            </a:r>
            <a:r>
              <a:rPr lang="zh-CN" altLang="en-US"/>
              <a:t>包生成网页动态图片</a:t>
            </a:r>
          </a:p>
        </p:txBody>
      </p:sp>
      <p:sp>
        <p:nvSpPr>
          <p:cNvPr id="112644" name="内容占位符 3">
            <a:extLst>
              <a:ext uri="{FF2B5EF4-FFF2-40B4-BE49-F238E27FC236}">
                <a16:creationId xmlns:a16="http://schemas.microsoft.com/office/drawing/2014/main" id="{2536BB12-9B88-4808-96F5-674B4F410315}"/>
              </a:ext>
            </a:extLst>
          </p:cNvPr>
          <p:cNvSpPr>
            <a:spLocks noGrp="1"/>
          </p:cNvSpPr>
          <p:nvPr>
            <p:ph idx="10"/>
          </p:nvPr>
        </p:nvSpPr>
        <p:spPr>
          <a:xfrm>
            <a:off x="423863" y="1138238"/>
            <a:ext cx="11107737" cy="427037"/>
          </a:xfrm>
        </p:spPr>
        <p:txBody>
          <a:bodyPr/>
          <a:lstStyle/>
          <a:p>
            <a:endParaRPr lang="en-US" altLang="zh-CN"/>
          </a:p>
          <a:p>
            <a:r>
              <a:rPr lang="en-US" altLang="zh-CN"/>
              <a:t>rCharts</a:t>
            </a:r>
            <a:r>
              <a:t>包绘图函数就像</a:t>
            </a:r>
            <a:r>
              <a:rPr lang="en-US" altLang="zh-CN"/>
              <a:t>lattice</a:t>
            </a:r>
            <a:r>
              <a:t>包绘图函数一样，通过</a:t>
            </a:r>
            <a:r>
              <a:rPr lang="en-US" altLang="zh-CN"/>
              <a:t>formula</a:t>
            </a:r>
            <a:r>
              <a:t>、</a:t>
            </a:r>
            <a:r>
              <a:rPr lang="en-US" altLang="zh-CN"/>
              <a:t>data</a:t>
            </a:r>
            <a:r>
              <a:t>指定数据源和绘图方式，并通过</a:t>
            </a:r>
            <a:r>
              <a:rPr lang="en-US" altLang="zh-CN"/>
              <a:t>type</a:t>
            </a:r>
            <a:r>
              <a:t>指定图表类型。</a:t>
            </a:r>
          </a:p>
          <a:p>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2">
            <a:extLst>
              <a:ext uri="{FF2B5EF4-FFF2-40B4-BE49-F238E27FC236}">
                <a16:creationId xmlns:a16="http://schemas.microsoft.com/office/drawing/2014/main" id="{87705977-17C5-4681-93F4-1CA5DCC6040F}"/>
              </a:ext>
            </a:extLst>
          </p:cNvPr>
          <p:cNvSpPr>
            <a:spLocks noGrp="1"/>
          </p:cNvSpPr>
          <p:nvPr>
            <p:ph type="title"/>
          </p:nvPr>
        </p:nvSpPr>
        <p:spPr>
          <a:xfrm>
            <a:off x="255588" y="358775"/>
            <a:ext cx="10972800" cy="528638"/>
          </a:xfrm>
        </p:spPr>
        <p:txBody>
          <a:bodyPr/>
          <a:lstStyle/>
          <a:p>
            <a:r>
              <a:rPr lang="zh-CN" altLang="en-US"/>
              <a:t>使用</a:t>
            </a:r>
            <a:r>
              <a:rPr lang="en-US" altLang="zh-CN"/>
              <a:t>rCharts</a:t>
            </a:r>
            <a:r>
              <a:rPr lang="zh-CN" altLang="en-US"/>
              <a:t>包生成网页动态图片</a:t>
            </a:r>
          </a:p>
        </p:txBody>
      </p:sp>
      <p:sp>
        <p:nvSpPr>
          <p:cNvPr id="113667" name="内容占位符 3">
            <a:extLst>
              <a:ext uri="{FF2B5EF4-FFF2-40B4-BE49-F238E27FC236}">
                <a16:creationId xmlns:a16="http://schemas.microsoft.com/office/drawing/2014/main" id="{20BEF5FB-4BD6-495C-9B75-C17FF9A5027E}"/>
              </a:ext>
            </a:extLst>
          </p:cNvPr>
          <p:cNvSpPr>
            <a:spLocks noGrp="1"/>
          </p:cNvSpPr>
          <p:nvPr>
            <p:ph idx="10"/>
          </p:nvPr>
        </p:nvSpPr>
        <p:spPr>
          <a:xfrm>
            <a:off x="423863" y="1138238"/>
            <a:ext cx="11107737" cy="427037"/>
          </a:xfrm>
        </p:spPr>
        <p:txBody>
          <a:bodyPr/>
          <a:lstStyle/>
          <a:p>
            <a:endParaRPr/>
          </a:p>
        </p:txBody>
      </p:sp>
      <p:pic>
        <p:nvPicPr>
          <p:cNvPr id="113668" name="内容占位符 4">
            <a:extLst>
              <a:ext uri="{FF2B5EF4-FFF2-40B4-BE49-F238E27FC236}">
                <a16:creationId xmlns:a16="http://schemas.microsoft.com/office/drawing/2014/main" id="{3D1CBB1C-7705-459F-9BC1-8D2074289F2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990725" y="1681163"/>
            <a:ext cx="7772400" cy="4373562"/>
          </a:xfrm>
          <a:ln w="3175">
            <a:solidFill>
              <a:schemeClr val="tx1"/>
            </a:solid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内容占位符 1">
            <a:extLst>
              <a:ext uri="{FF2B5EF4-FFF2-40B4-BE49-F238E27FC236}">
                <a16:creationId xmlns:a16="http://schemas.microsoft.com/office/drawing/2014/main" id="{11BBFCB4-A355-4051-8083-58A975A1B524}"/>
              </a:ext>
            </a:extLst>
          </p:cNvPr>
          <p:cNvSpPr>
            <a:spLocks noGrp="1"/>
          </p:cNvSpPr>
          <p:nvPr>
            <p:ph idx="1"/>
          </p:nvPr>
        </p:nvSpPr>
        <p:spPr>
          <a:xfrm>
            <a:off x="423863" y="1754188"/>
            <a:ext cx="11107737" cy="4370387"/>
          </a:xfrm>
        </p:spPr>
        <p:txBody>
          <a:bodyPr/>
          <a:lstStyle/>
          <a:p>
            <a:pPr marL="361950" indent="-361950"/>
            <a:r>
              <a:rPr lang="en-US" altLang="zh-CN"/>
              <a:t>nPlot</a:t>
            </a:r>
            <a:r>
              <a:rPr lang="zh-CN" altLang="en-US"/>
              <a:t>函数</a:t>
            </a:r>
            <a:endParaRPr lang="en-US" altLang="zh-CN"/>
          </a:p>
          <a:p>
            <a:pPr marL="361950" indent="-361950"/>
            <a:r>
              <a:rPr lang="en-US" altLang="zh-CN"/>
              <a:t>NVD3</a:t>
            </a:r>
            <a:r>
              <a:rPr lang="zh-CN" altLang="en-US"/>
              <a:t>是一个旨在建立可复用的图表和组件的</a:t>
            </a:r>
            <a:r>
              <a:rPr lang="en-US" altLang="zh-CN"/>
              <a:t>d3.js</a:t>
            </a:r>
            <a:r>
              <a:rPr lang="zh-CN" altLang="en-US"/>
              <a:t>项目</a:t>
            </a:r>
            <a:r>
              <a:rPr lang="en-US" altLang="zh-CN"/>
              <a:t>——</a:t>
            </a:r>
            <a:r>
              <a:rPr lang="zh-CN" altLang="en-US"/>
              <a:t>它提供了同样强大的功能，但更容易使用。它可以让处理复杂的数据集来创建更高级的可视化。在</a:t>
            </a:r>
            <a:r>
              <a:rPr lang="en-US" altLang="zh-CN"/>
              <a:t>rCharts</a:t>
            </a:r>
            <a:r>
              <a:rPr lang="zh-CN" altLang="en-US"/>
              <a:t>包中提供了</a:t>
            </a:r>
            <a:r>
              <a:rPr lang="en-US" altLang="zh-CN"/>
              <a:t>nPlot</a:t>
            </a:r>
            <a:r>
              <a:rPr lang="zh-CN" altLang="en-US"/>
              <a:t>函数来实现。</a:t>
            </a:r>
          </a:p>
        </p:txBody>
      </p:sp>
      <p:sp>
        <p:nvSpPr>
          <p:cNvPr id="114691" name="标题 2">
            <a:extLst>
              <a:ext uri="{FF2B5EF4-FFF2-40B4-BE49-F238E27FC236}">
                <a16:creationId xmlns:a16="http://schemas.microsoft.com/office/drawing/2014/main" id="{2A0C9688-E16A-4AFD-B567-F28C2879C703}"/>
              </a:ext>
            </a:extLst>
          </p:cNvPr>
          <p:cNvSpPr>
            <a:spLocks noGrp="1"/>
          </p:cNvSpPr>
          <p:nvPr>
            <p:ph type="title"/>
          </p:nvPr>
        </p:nvSpPr>
        <p:spPr>
          <a:xfrm>
            <a:off x="255588" y="358775"/>
            <a:ext cx="10972800" cy="528638"/>
          </a:xfrm>
        </p:spPr>
        <p:txBody>
          <a:bodyPr/>
          <a:lstStyle/>
          <a:p>
            <a:r>
              <a:rPr lang="zh-CN" altLang="en-US"/>
              <a:t>使用</a:t>
            </a:r>
            <a:r>
              <a:rPr lang="en-US" altLang="zh-CN"/>
              <a:t>rCharts</a:t>
            </a:r>
            <a:r>
              <a:rPr lang="zh-CN" altLang="en-US"/>
              <a:t>包生成网页动态图片</a:t>
            </a:r>
          </a:p>
        </p:txBody>
      </p:sp>
      <p:sp>
        <p:nvSpPr>
          <p:cNvPr id="114692" name="内容占位符 3">
            <a:extLst>
              <a:ext uri="{FF2B5EF4-FFF2-40B4-BE49-F238E27FC236}">
                <a16:creationId xmlns:a16="http://schemas.microsoft.com/office/drawing/2014/main" id="{2530ECA7-E6DE-4948-968B-9089EAD575C7}"/>
              </a:ext>
            </a:extLst>
          </p:cNvPr>
          <p:cNvSpPr>
            <a:spLocks noGrp="1"/>
          </p:cNvSpPr>
          <p:nvPr>
            <p:ph idx="10"/>
          </p:nvPr>
        </p:nvSpPr>
        <p:spPr>
          <a:xfrm>
            <a:off x="423863" y="1138238"/>
            <a:ext cx="11107737" cy="427037"/>
          </a:xfrm>
        </p:spPr>
        <p:txBody>
          <a:bodyPr/>
          <a:lstStyle/>
          <a:p>
            <a:r>
              <a:rPr lang="en-US" altLang="zh-CN"/>
              <a:t>rCharts</a:t>
            </a:r>
            <a:r>
              <a:t>支持多个</a:t>
            </a:r>
            <a:r>
              <a:rPr lang="en-US" altLang="zh-CN"/>
              <a:t>javascript</a:t>
            </a:r>
            <a:r>
              <a:t>图表库</a:t>
            </a:r>
            <a:r>
              <a:rPr lang="en-US" altLang="zh-CN"/>
              <a:t>,</a:t>
            </a:r>
            <a:r>
              <a:t>每个都有自己的长处。每一个图表库有多个定制选项</a:t>
            </a:r>
            <a:r>
              <a:rPr lang="en-US" altLang="zh-CN"/>
              <a:t>,</a:t>
            </a:r>
            <a:r>
              <a:t>其中大部分</a:t>
            </a:r>
            <a:r>
              <a:rPr lang="en-US" altLang="zh-CN"/>
              <a:t>rCharts</a:t>
            </a:r>
            <a:r>
              <a:t>都支持。</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内容占位符 1">
            <a:extLst>
              <a:ext uri="{FF2B5EF4-FFF2-40B4-BE49-F238E27FC236}">
                <a16:creationId xmlns:a16="http://schemas.microsoft.com/office/drawing/2014/main" id="{C4755493-66B7-426A-B808-1187B189D8F7}"/>
              </a:ext>
            </a:extLst>
          </p:cNvPr>
          <p:cNvSpPr>
            <a:spLocks noGrp="1"/>
          </p:cNvSpPr>
          <p:nvPr>
            <p:ph idx="1"/>
          </p:nvPr>
        </p:nvSpPr>
        <p:spPr>
          <a:xfrm>
            <a:off x="423863" y="1754188"/>
            <a:ext cx="11107737" cy="4370387"/>
          </a:xfrm>
        </p:spPr>
        <p:txBody>
          <a:bodyPr/>
          <a:lstStyle/>
          <a:p>
            <a:pPr marL="361950" indent="-361950"/>
            <a:r>
              <a:rPr lang="zh-CN" altLang="en-US"/>
              <a:t>以眼睛和头发颜色的数据</a:t>
            </a:r>
            <a:r>
              <a:rPr lang="en-US" altLang="zh-CN"/>
              <a:t>(HairEyeColor)</a:t>
            </a:r>
            <a:r>
              <a:rPr lang="zh-CN" altLang="en-US"/>
              <a:t>为例说明</a:t>
            </a:r>
            <a:r>
              <a:rPr lang="en-US" altLang="zh-CN"/>
              <a:t>nPlot</a:t>
            </a:r>
            <a:r>
              <a:rPr lang="zh-CN" altLang="en-US"/>
              <a:t>绘图的基本原理。按照眼睛的颜色进行分组</a:t>
            </a:r>
            <a:r>
              <a:rPr lang="en-US" altLang="zh-CN"/>
              <a:t>(group=”eye”),</a:t>
            </a:r>
            <a:r>
              <a:rPr lang="zh-CN" altLang="en-US"/>
              <a:t>对头发颜色人数绘制柱状图，并将类型设置为柱状图组合方式</a:t>
            </a:r>
            <a:r>
              <a:rPr lang="en-US" altLang="zh-CN"/>
              <a:t>(type=”multiBarChart”)</a:t>
            </a:r>
            <a:r>
              <a:rPr lang="zh-CN" altLang="en-US"/>
              <a:t>，这样可以实现分组和叠加效果。</a:t>
            </a:r>
          </a:p>
          <a:p>
            <a:pPr marL="361950" indent="-361950">
              <a:buFont typeface="Arial" panose="020B0604020202020204" pitchFamily="34" charset="0"/>
              <a:buChar char="•"/>
            </a:pPr>
            <a:r>
              <a:rPr lang="en-US" altLang="zh-CN"/>
              <a:t>hair_eye_male&lt;-subset(as.data.frame(HairEyeColor), Sex == "Male")</a:t>
            </a:r>
          </a:p>
          <a:p>
            <a:pPr marL="361950" indent="-361950">
              <a:buFont typeface="Arial" panose="020B0604020202020204" pitchFamily="34" charset="0"/>
              <a:buChar char="•"/>
            </a:pPr>
            <a:r>
              <a:rPr lang="en-US" altLang="zh-CN"/>
              <a:t>hair_eye_male[, 1] &lt;- paste0("Hair", hair_eye_male[, 1])</a:t>
            </a:r>
          </a:p>
          <a:p>
            <a:pPr marL="361950" indent="-361950">
              <a:buFont typeface="Arial" panose="020B0604020202020204" pitchFamily="34" charset="0"/>
              <a:buChar char="•"/>
            </a:pPr>
            <a:r>
              <a:rPr lang="en-US" altLang="zh-CN"/>
              <a:t>hair_eye_male[, 2] &lt;- paste0("Eye", hair_eye_male[, 2])</a:t>
            </a:r>
          </a:p>
          <a:p>
            <a:pPr marL="361950" indent="-361950">
              <a:buFont typeface="Arial" panose="020B0604020202020204" pitchFamily="34" charset="0"/>
              <a:buChar char="•"/>
            </a:pPr>
            <a:r>
              <a:rPr lang="en-US" altLang="zh-CN"/>
              <a:t>nPlot(Freq ~ Hair, group = "Eye", data = hair_eye_male, type = "multiBarChart")</a:t>
            </a:r>
          </a:p>
          <a:p>
            <a:pPr marL="361950" indent="-361950"/>
            <a:endParaRPr lang="zh-CN" altLang="en-US"/>
          </a:p>
        </p:txBody>
      </p:sp>
      <p:sp>
        <p:nvSpPr>
          <p:cNvPr id="115715" name="标题 2">
            <a:extLst>
              <a:ext uri="{FF2B5EF4-FFF2-40B4-BE49-F238E27FC236}">
                <a16:creationId xmlns:a16="http://schemas.microsoft.com/office/drawing/2014/main" id="{8C13275C-C93B-449B-8EFB-D21708250030}"/>
              </a:ext>
            </a:extLst>
          </p:cNvPr>
          <p:cNvSpPr>
            <a:spLocks noGrp="1"/>
          </p:cNvSpPr>
          <p:nvPr>
            <p:ph type="title"/>
          </p:nvPr>
        </p:nvSpPr>
        <p:spPr>
          <a:xfrm>
            <a:off x="255588" y="358775"/>
            <a:ext cx="10972800" cy="528638"/>
          </a:xfrm>
        </p:spPr>
        <p:txBody>
          <a:bodyPr/>
          <a:lstStyle/>
          <a:p>
            <a:r>
              <a:rPr lang="zh-CN" altLang="en-US"/>
              <a:t>使用</a:t>
            </a:r>
            <a:r>
              <a:rPr lang="en-US" altLang="zh-CN"/>
              <a:t>rCharts</a:t>
            </a:r>
            <a:r>
              <a:rPr lang="zh-CN" altLang="en-US"/>
              <a:t>包生成网页动态图片</a:t>
            </a:r>
          </a:p>
        </p:txBody>
      </p:sp>
      <p:sp>
        <p:nvSpPr>
          <p:cNvPr id="115716" name="内容占位符 3">
            <a:extLst>
              <a:ext uri="{FF2B5EF4-FFF2-40B4-BE49-F238E27FC236}">
                <a16:creationId xmlns:a16="http://schemas.microsoft.com/office/drawing/2014/main" id="{B5954D25-8932-4BF7-954F-1F4C6FF3D000}"/>
              </a:ext>
            </a:extLst>
          </p:cNvPr>
          <p:cNvSpPr>
            <a:spLocks noGrp="1"/>
          </p:cNvSpPr>
          <p:nvPr>
            <p:ph idx="10"/>
          </p:nvPr>
        </p:nvSpPr>
        <p:spPr>
          <a:xfrm>
            <a:off x="423863" y="1138238"/>
            <a:ext cx="11107737" cy="427037"/>
          </a:xfrm>
        </p:spPr>
        <p:txBody>
          <a:bodyPr/>
          <a:lstStyle/>
          <a:p>
            <a:endParaRPr lang="en-US" altLang="zh-CN"/>
          </a:p>
          <a:p>
            <a:r>
              <a:rPr lang="en-US" altLang="zh-CN"/>
              <a:t>nPlot</a:t>
            </a:r>
            <a:r>
              <a:t>函数</a:t>
            </a:r>
            <a:endParaRPr lang="en-US" altLang="zh-CN"/>
          </a:p>
          <a:p>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2">
            <a:extLst>
              <a:ext uri="{FF2B5EF4-FFF2-40B4-BE49-F238E27FC236}">
                <a16:creationId xmlns:a16="http://schemas.microsoft.com/office/drawing/2014/main" id="{7C2341D1-1E9F-4BD4-BB71-EBFB6B1ED860}"/>
              </a:ext>
            </a:extLst>
          </p:cNvPr>
          <p:cNvSpPr>
            <a:spLocks noGrp="1"/>
          </p:cNvSpPr>
          <p:nvPr>
            <p:ph type="title"/>
          </p:nvPr>
        </p:nvSpPr>
        <p:spPr>
          <a:xfrm>
            <a:off x="255588" y="358775"/>
            <a:ext cx="10972800" cy="528638"/>
          </a:xfrm>
        </p:spPr>
        <p:txBody>
          <a:bodyPr/>
          <a:lstStyle/>
          <a:p>
            <a:r>
              <a:rPr lang="en-US" altLang="zh-CN"/>
              <a:t>nPlot</a:t>
            </a:r>
            <a:r>
              <a:rPr lang="zh-CN" altLang="en-US"/>
              <a:t>函数</a:t>
            </a:r>
            <a:endParaRPr lang="en-US" altLang="zh-CN"/>
          </a:p>
        </p:txBody>
      </p:sp>
      <p:sp>
        <p:nvSpPr>
          <p:cNvPr id="116739" name="内容占位符 3">
            <a:extLst>
              <a:ext uri="{FF2B5EF4-FFF2-40B4-BE49-F238E27FC236}">
                <a16:creationId xmlns:a16="http://schemas.microsoft.com/office/drawing/2014/main" id="{20AC0A48-C09F-4585-B304-300CBDED07D0}"/>
              </a:ext>
            </a:extLst>
          </p:cNvPr>
          <p:cNvSpPr>
            <a:spLocks noGrp="1"/>
          </p:cNvSpPr>
          <p:nvPr>
            <p:ph idx="10"/>
          </p:nvPr>
        </p:nvSpPr>
        <p:spPr>
          <a:xfrm>
            <a:off x="423863" y="1138238"/>
            <a:ext cx="11107737" cy="427037"/>
          </a:xfrm>
        </p:spPr>
        <p:txBody>
          <a:bodyPr/>
          <a:lstStyle/>
          <a:p>
            <a:r>
              <a:t>可以通过图形右上角选择需要查看或隐藏的类别（默认是全部类别显示的），也能通过左上角选择柱子是按照分组还是叠加的方式进行摆放（默认是分组方式）。</a:t>
            </a:r>
          </a:p>
        </p:txBody>
      </p:sp>
      <p:pic>
        <p:nvPicPr>
          <p:cNvPr id="116740" name="内容占位符 4">
            <a:extLst>
              <a:ext uri="{FF2B5EF4-FFF2-40B4-BE49-F238E27FC236}">
                <a16:creationId xmlns:a16="http://schemas.microsoft.com/office/drawing/2014/main" id="{E033811B-F11D-4E82-A9CE-05C1E37D3DC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457325" y="1936750"/>
            <a:ext cx="8709025" cy="4229100"/>
          </a:xfrm>
          <a:ln w="3175">
            <a:solidFill>
              <a:schemeClr val="tx1"/>
            </a:solid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2">
            <a:extLst>
              <a:ext uri="{FF2B5EF4-FFF2-40B4-BE49-F238E27FC236}">
                <a16:creationId xmlns:a16="http://schemas.microsoft.com/office/drawing/2014/main" id="{9A2D3186-4175-49BE-ABA2-2D8E8B50E14E}"/>
              </a:ext>
            </a:extLst>
          </p:cNvPr>
          <p:cNvSpPr>
            <a:spLocks noGrp="1"/>
          </p:cNvSpPr>
          <p:nvPr>
            <p:ph type="title"/>
          </p:nvPr>
        </p:nvSpPr>
        <p:spPr>
          <a:xfrm>
            <a:off x="255588" y="358775"/>
            <a:ext cx="10972800" cy="528638"/>
          </a:xfrm>
        </p:spPr>
        <p:txBody>
          <a:bodyPr/>
          <a:lstStyle/>
          <a:p>
            <a:br>
              <a:rPr lang="en-US" altLang="zh-CN"/>
            </a:br>
            <a:r>
              <a:rPr lang="en-US" altLang="zh-CN"/>
              <a:t>nPlot</a:t>
            </a:r>
            <a:r>
              <a:rPr lang="zh-CN" altLang="en-US"/>
              <a:t>函数</a:t>
            </a:r>
            <a:br>
              <a:rPr lang="en-US" altLang="zh-CN"/>
            </a:br>
            <a:endParaRPr lang="zh-CN" altLang="en-US" b="0"/>
          </a:p>
        </p:txBody>
      </p:sp>
      <p:sp>
        <p:nvSpPr>
          <p:cNvPr id="117763" name="内容占位符 3">
            <a:extLst>
              <a:ext uri="{FF2B5EF4-FFF2-40B4-BE49-F238E27FC236}">
                <a16:creationId xmlns:a16="http://schemas.microsoft.com/office/drawing/2014/main" id="{21812344-53AA-479F-8F57-B0F85432848C}"/>
              </a:ext>
            </a:extLst>
          </p:cNvPr>
          <p:cNvSpPr>
            <a:spLocks noGrp="1"/>
          </p:cNvSpPr>
          <p:nvPr>
            <p:ph idx="10"/>
          </p:nvPr>
        </p:nvSpPr>
        <p:spPr>
          <a:xfrm>
            <a:off x="423863" y="1138238"/>
            <a:ext cx="11107737" cy="427037"/>
          </a:xfrm>
        </p:spPr>
        <p:txBody>
          <a:bodyPr/>
          <a:lstStyle/>
          <a:p>
            <a:endParaRPr lang="en-US" altLang="zh-CN"/>
          </a:p>
          <a:p>
            <a:r>
              <a:t>如果选择</a:t>
            </a:r>
            <a:r>
              <a:rPr lang="en-US" altLang="zh-CN"/>
              <a:t>Stacked</a:t>
            </a:r>
            <a:r>
              <a:t>，就会绘制叠加柱状图</a:t>
            </a:r>
          </a:p>
          <a:p>
            <a:endParaRPr/>
          </a:p>
        </p:txBody>
      </p:sp>
      <p:pic>
        <p:nvPicPr>
          <p:cNvPr id="117764" name="内容占位符 4">
            <a:extLst>
              <a:ext uri="{FF2B5EF4-FFF2-40B4-BE49-F238E27FC236}">
                <a16:creationId xmlns:a16="http://schemas.microsoft.com/office/drawing/2014/main" id="{96C8850D-B3DA-44F7-BCE8-A130A912CEE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870075" y="1801813"/>
            <a:ext cx="8053388" cy="4344987"/>
          </a:xfrm>
          <a:ln w="3175">
            <a:solidFill>
              <a:schemeClr val="tx1"/>
            </a:solid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内容占位符 1">
            <a:extLst>
              <a:ext uri="{FF2B5EF4-FFF2-40B4-BE49-F238E27FC236}">
                <a16:creationId xmlns:a16="http://schemas.microsoft.com/office/drawing/2014/main" id="{5E0E3606-E6C0-4DB5-8F02-FC6EE2E8C2C1}"/>
              </a:ext>
            </a:extLst>
          </p:cNvPr>
          <p:cNvSpPr>
            <a:spLocks noGrp="1"/>
          </p:cNvSpPr>
          <p:nvPr>
            <p:ph idx="1"/>
          </p:nvPr>
        </p:nvSpPr>
        <p:spPr>
          <a:xfrm>
            <a:off x="423863" y="1754188"/>
            <a:ext cx="11107737" cy="4370387"/>
          </a:xfrm>
        </p:spPr>
        <p:txBody>
          <a:bodyPr/>
          <a:lstStyle/>
          <a:p>
            <a:pPr marL="361950" indent="-361950"/>
            <a:r>
              <a:rPr lang="zh-CN" altLang="en-US"/>
              <a:t>以</a:t>
            </a:r>
            <a:r>
              <a:rPr lang="en-US" altLang="zh-CN"/>
              <a:t>MASS</a:t>
            </a:r>
            <a:r>
              <a:rPr lang="zh-CN" altLang="en-US"/>
              <a:t>包中的学生调查数据集</a:t>
            </a:r>
            <a:r>
              <a:rPr lang="en-US" altLang="zh-CN"/>
              <a:t>survery</a:t>
            </a:r>
            <a:r>
              <a:rPr lang="zh-CN" altLang="en-US"/>
              <a:t>为例，说明</a:t>
            </a:r>
            <a:r>
              <a:rPr lang="en-US" altLang="zh-CN"/>
              <a:t>hPlot</a:t>
            </a:r>
            <a:r>
              <a:rPr lang="zh-CN" altLang="en-US"/>
              <a:t>绘图的基本原理。绘制学生身高和每分钟脉搏跳动次数的气泡图，以年龄变量作为调整气泡大小的变量。</a:t>
            </a:r>
            <a:endParaRPr lang="en-US" altLang="zh-CN"/>
          </a:p>
          <a:p>
            <a:pPr marL="361950" indent="-361950">
              <a:buFont typeface="Arial" panose="020B0604020202020204" pitchFamily="34" charset="0"/>
              <a:buChar char="•"/>
            </a:pPr>
            <a:r>
              <a:rPr lang="en-US" altLang="zh-CN"/>
              <a:t>a &lt;- hPlot(Pulse ~ Height, data = MASS::survey, type = "bubble", </a:t>
            </a:r>
          </a:p>
          <a:p>
            <a:pPr marL="361950" indent="-361950">
              <a:buFont typeface="Arial" panose="020B0604020202020204" pitchFamily="34" charset="0"/>
              <a:buChar char="•"/>
            </a:pPr>
            <a:r>
              <a:rPr lang="en-US" altLang="zh-CN"/>
              <a:t>           title = "Zoomdemo", subtitle = "bubblechart", size="Age", group="Exer")</a:t>
            </a:r>
          </a:p>
          <a:p>
            <a:pPr marL="361950" indent="-361950">
              <a:buFont typeface="Arial" panose="020B0604020202020204" pitchFamily="34" charset="0"/>
              <a:buChar char="•"/>
            </a:pPr>
            <a:r>
              <a:rPr lang="en-US" altLang="zh-CN"/>
              <a:t>a$colors('rgba(223, 83, 83, 0.5)', 'rgba(119, 152, 191, 0.5)', 'rgba(60, 179, 113, 0.5)')</a:t>
            </a:r>
          </a:p>
          <a:p>
            <a:pPr marL="361950" indent="-361950">
              <a:buFont typeface="Arial" panose="020B0604020202020204" pitchFamily="34" charset="0"/>
              <a:buChar char="•"/>
            </a:pPr>
            <a:r>
              <a:rPr lang="en-US" altLang="zh-CN"/>
              <a:t>a$chart(zoomType = "xy")</a:t>
            </a:r>
          </a:p>
          <a:p>
            <a:pPr marL="361950" indent="-361950">
              <a:buFont typeface="Arial" panose="020B0604020202020204" pitchFamily="34" charset="0"/>
              <a:buChar char="•"/>
            </a:pPr>
            <a:r>
              <a:rPr lang="en-US" altLang="zh-CN"/>
              <a:t>a$exporting(enabled = T)</a:t>
            </a:r>
          </a:p>
          <a:p>
            <a:pPr marL="361950" indent="-361950">
              <a:buFont typeface="Arial" panose="020B0604020202020204" pitchFamily="34" charset="0"/>
              <a:buChar char="•"/>
            </a:pPr>
            <a:r>
              <a:rPr lang="en-US" altLang="zh-CN"/>
              <a:t>a</a:t>
            </a:r>
          </a:p>
          <a:p>
            <a:pPr marL="361950" indent="-361950"/>
            <a:endParaRPr lang="zh-CN" altLang="en-US"/>
          </a:p>
        </p:txBody>
      </p:sp>
      <p:sp>
        <p:nvSpPr>
          <p:cNvPr id="118787" name="标题 2">
            <a:extLst>
              <a:ext uri="{FF2B5EF4-FFF2-40B4-BE49-F238E27FC236}">
                <a16:creationId xmlns:a16="http://schemas.microsoft.com/office/drawing/2014/main" id="{0BB7F96E-3044-444B-B2C1-612C6D280DA6}"/>
              </a:ext>
            </a:extLst>
          </p:cNvPr>
          <p:cNvSpPr>
            <a:spLocks noGrp="1"/>
          </p:cNvSpPr>
          <p:nvPr>
            <p:ph type="title"/>
          </p:nvPr>
        </p:nvSpPr>
        <p:spPr>
          <a:xfrm>
            <a:off x="255588" y="358775"/>
            <a:ext cx="10972800" cy="528638"/>
          </a:xfrm>
        </p:spPr>
        <p:txBody>
          <a:bodyPr/>
          <a:lstStyle/>
          <a:p>
            <a:r>
              <a:rPr lang="en-US" altLang="zh-CN"/>
              <a:t>hPlot</a:t>
            </a:r>
            <a:r>
              <a:rPr lang="zh-CN" altLang="en-US"/>
              <a:t>函数</a:t>
            </a:r>
          </a:p>
        </p:txBody>
      </p:sp>
      <p:sp>
        <p:nvSpPr>
          <p:cNvPr id="118788" name="内容占位符 3">
            <a:extLst>
              <a:ext uri="{FF2B5EF4-FFF2-40B4-BE49-F238E27FC236}">
                <a16:creationId xmlns:a16="http://schemas.microsoft.com/office/drawing/2014/main" id="{699C7231-FF00-4804-8D9C-EDDCDEF881F0}"/>
              </a:ext>
            </a:extLst>
          </p:cNvPr>
          <p:cNvSpPr>
            <a:spLocks noGrp="1"/>
          </p:cNvSpPr>
          <p:nvPr>
            <p:ph idx="10"/>
          </p:nvPr>
        </p:nvSpPr>
        <p:spPr>
          <a:xfrm>
            <a:off x="423863" y="1138238"/>
            <a:ext cx="11107737" cy="427037"/>
          </a:xfrm>
        </p:spPr>
        <p:txBody>
          <a:bodyPr/>
          <a:lstStyle/>
          <a:p>
            <a:r>
              <a:rPr lang="en-US" altLang="zh-CN"/>
              <a:t>Highcharts</a:t>
            </a:r>
            <a:r>
              <a:t>是一个制作图表的纯</a:t>
            </a:r>
            <a:r>
              <a:rPr lang="en-US" altLang="zh-CN"/>
              <a:t>Javascript</a:t>
            </a:r>
            <a:r>
              <a:t>类库，支持大部分的图表类型：直线图，曲线图、区域图、区域曲线图、柱状图、饼状图、散布图等。在</a:t>
            </a:r>
            <a:r>
              <a:rPr lang="en-US" altLang="zh-CN"/>
              <a:t>rCharts</a:t>
            </a:r>
            <a:r>
              <a:t>包中提供了</a:t>
            </a:r>
            <a:r>
              <a:rPr lang="en-US" altLang="zh-CN"/>
              <a:t>hPlot</a:t>
            </a:r>
            <a:r>
              <a:t>函数来实现。</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2">
            <a:extLst>
              <a:ext uri="{FF2B5EF4-FFF2-40B4-BE49-F238E27FC236}">
                <a16:creationId xmlns:a16="http://schemas.microsoft.com/office/drawing/2014/main" id="{6C31828D-79CC-4232-9E5B-A73E851BE813}"/>
              </a:ext>
            </a:extLst>
          </p:cNvPr>
          <p:cNvSpPr>
            <a:spLocks noGrp="1"/>
          </p:cNvSpPr>
          <p:nvPr>
            <p:ph type="title"/>
          </p:nvPr>
        </p:nvSpPr>
        <p:spPr>
          <a:xfrm>
            <a:off x="255588" y="358775"/>
            <a:ext cx="10972800" cy="528638"/>
          </a:xfrm>
        </p:spPr>
        <p:txBody>
          <a:bodyPr/>
          <a:lstStyle/>
          <a:p>
            <a:r>
              <a:rPr lang="en-US" altLang="zh-CN"/>
              <a:t>hPlot</a:t>
            </a:r>
            <a:r>
              <a:rPr lang="zh-CN" altLang="en-US"/>
              <a:t>函数</a:t>
            </a:r>
          </a:p>
        </p:txBody>
      </p:sp>
      <p:sp>
        <p:nvSpPr>
          <p:cNvPr id="119811" name="内容占位符 3">
            <a:extLst>
              <a:ext uri="{FF2B5EF4-FFF2-40B4-BE49-F238E27FC236}">
                <a16:creationId xmlns:a16="http://schemas.microsoft.com/office/drawing/2014/main" id="{590F0A8D-89C6-4930-B45A-DFB910743C72}"/>
              </a:ext>
            </a:extLst>
          </p:cNvPr>
          <p:cNvSpPr>
            <a:spLocks noGrp="1"/>
          </p:cNvSpPr>
          <p:nvPr>
            <p:ph idx="10"/>
          </p:nvPr>
        </p:nvSpPr>
        <p:spPr>
          <a:xfrm>
            <a:off x="423863" y="1138238"/>
            <a:ext cx="11107737" cy="427037"/>
          </a:xfrm>
        </p:spPr>
        <p:txBody>
          <a:bodyPr/>
          <a:lstStyle/>
          <a:p>
            <a:endParaRPr/>
          </a:p>
        </p:txBody>
      </p:sp>
      <p:pic>
        <p:nvPicPr>
          <p:cNvPr id="119812" name="内容占位符 4">
            <a:extLst>
              <a:ext uri="{FF2B5EF4-FFF2-40B4-BE49-F238E27FC236}">
                <a16:creationId xmlns:a16="http://schemas.microsoft.com/office/drawing/2014/main" id="{D7EF56AE-C41B-4C3F-AF72-57EFCDBECBF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219325" y="1841500"/>
            <a:ext cx="7664450" cy="4222750"/>
          </a:xfrm>
          <a:ln w="3175">
            <a:solidFill>
              <a:schemeClr val="tx1"/>
            </a:solid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1">
            <a:extLst>
              <a:ext uri="{FF2B5EF4-FFF2-40B4-BE49-F238E27FC236}">
                <a16:creationId xmlns:a16="http://schemas.microsoft.com/office/drawing/2014/main" id="{97A36132-4112-44D6-974E-A47229883B9B}"/>
              </a:ext>
            </a:extLst>
          </p:cNvPr>
          <p:cNvSpPr>
            <a:spLocks noGrp="1"/>
          </p:cNvSpPr>
          <p:nvPr>
            <p:ph idx="1"/>
          </p:nvPr>
        </p:nvSpPr>
        <p:spPr>
          <a:xfrm>
            <a:off x="423863" y="1754188"/>
            <a:ext cx="11107737" cy="4370387"/>
          </a:xfrm>
        </p:spPr>
        <p:txBody>
          <a:bodyPr/>
          <a:lstStyle/>
          <a:p>
            <a:pPr marL="361950" indent="-361950"/>
            <a:r>
              <a:rPr lang="zh-CN" altLang="en-US"/>
              <a:t>以</a:t>
            </a:r>
            <a:r>
              <a:rPr lang="en-US" altLang="zh-CN"/>
              <a:t>ggplot2</a:t>
            </a:r>
            <a:r>
              <a:rPr lang="zh-CN" altLang="en-US"/>
              <a:t>包中的美国经济时间序列数据集</a:t>
            </a:r>
            <a:r>
              <a:rPr lang="en-US" altLang="zh-CN"/>
              <a:t>economics</a:t>
            </a:r>
            <a:r>
              <a:rPr lang="zh-CN" altLang="en-US"/>
              <a:t>为例，说明</a:t>
            </a:r>
            <a:r>
              <a:rPr lang="en-US" altLang="zh-CN"/>
              <a:t>mPlot</a:t>
            </a:r>
            <a:r>
              <a:rPr lang="zh-CN" altLang="en-US"/>
              <a:t>函数绘图的基本原理。</a:t>
            </a:r>
            <a:endParaRPr lang="en-US" altLang="zh-CN"/>
          </a:p>
          <a:p>
            <a:pPr marL="361950" indent="-361950">
              <a:buFont typeface="Arial" panose="020B0604020202020204" pitchFamily="34" charset="0"/>
              <a:buChar char="•"/>
            </a:pPr>
            <a:r>
              <a:rPr lang="en-US" altLang="zh-CN"/>
              <a:t>data(economics, package = 'ggplot2')</a:t>
            </a:r>
          </a:p>
          <a:p>
            <a:pPr marL="361950" indent="-361950">
              <a:buFont typeface="Arial" panose="020B0604020202020204" pitchFamily="34" charset="0"/>
              <a:buChar char="•"/>
            </a:pPr>
            <a:r>
              <a:rPr lang="en-US" altLang="zh-CN"/>
              <a:t>dat &lt;- transform(economics, date = as.character(date))</a:t>
            </a:r>
          </a:p>
          <a:p>
            <a:pPr marL="361950" indent="-361950">
              <a:buFont typeface="Arial" panose="020B0604020202020204" pitchFamily="34" charset="0"/>
              <a:buChar char="•"/>
            </a:pPr>
            <a:r>
              <a:rPr lang="en-US" altLang="zh-CN"/>
              <a:t>p1 &lt;- mPlot(x = "date", y = list("psavert", "uempmed"), data = dat, type = 'Line', pointSize = 0, lineWidth = 1)</a:t>
            </a:r>
          </a:p>
          <a:p>
            <a:pPr marL="361950" indent="-361950">
              <a:buFont typeface="Arial" panose="020B0604020202020204" pitchFamily="34" charset="0"/>
              <a:buChar char="•"/>
            </a:pPr>
            <a:r>
              <a:rPr lang="en-US" altLang="zh-CN"/>
              <a:t>p1</a:t>
            </a:r>
          </a:p>
          <a:p>
            <a:pPr marL="361950" indent="-361950"/>
            <a:endParaRPr lang="zh-CN" altLang="en-US"/>
          </a:p>
        </p:txBody>
      </p:sp>
      <p:sp>
        <p:nvSpPr>
          <p:cNvPr id="120835" name="标题 2">
            <a:extLst>
              <a:ext uri="{FF2B5EF4-FFF2-40B4-BE49-F238E27FC236}">
                <a16:creationId xmlns:a16="http://schemas.microsoft.com/office/drawing/2014/main" id="{48D9FD0F-B6C9-46D3-9B5D-38A99B3F7F8A}"/>
              </a:ext>
            </a:extLst>
          </p:cNvPr>
          <p:cNvSpPr>
            <a:spLocks noGrp="1"/>
          </p:cNvSpPr>
          <p:nvPr>
            <p:ph type="title"/>
          </p:nvPr>
        </p:nvSpPr>
        <p:spPr>
          <a:xfrm>
            <a:off x="255588" y="358775"/>
            <a:ext cx="10972800" cy="528638"/>
          </a:xfrm>
        </p:spPr>
        <p:txBody>
          <a:bodyPr/>
          <a:lstStyle/>
          <a:p>
            <a:r>
              <a:rPr lang="en-US" altLang="zh-CN"/>
              <a:t>mPlot</a:t>
            </a:r>
            <a:r>
              <a:rPr lang="zh-CN" altLang="en-US"/>
              <a:t>函数</a:t>
            </a:r>
          </a:p>
        </p:txBody>
      </p:sp>
      <p:sp>
        <p:nvSpPr>
          <p:cNvPr id="120836" name="内容占位符 3">
            <a:extLst>
              <a:ext uri="{FF2B5EF4-FFF2-40B4-BE49-F238E27FC236}">
                <a16:creationId xmlns:a16="http://schemas.microsoft.com/office/drawing/2014/main" id="{4C96405D-EE04-4CCC-97A3-F7F2273C03D2}"/>
              </a:ext>
            </a:extLst>
          </p:cNvPr>
          <p:cNvSpPr>
            <a:spLocks noGrp="1"/>
          </p:cNvSpPr>
          <p:nvPr>
            <p:ph idx="10"/>
          </p:nvPr>
        </p:nvSpPr>
        <p:spPr>
          <a:xfrm>
            <a:off x="423863" y="1138238"/>
            <a:ext cx="11107737" cy="427037"/>
          </a:xfrm>
        </p:spPr>
        <p:txBody>
          <a:bodyPr/>
          <a:lstStyle/>
          <a:p>
            <a:r>
              <a:rPr lang="en-US" altLang="zh-CN"/>
              <a:t>Morris.js</a:t>
            </a:r>
            <a:r>
              <a:t>是一个轻量级的</a:t>
            </a:r>
            <a:r>
              <a:rPr lang="en-US" altLang="zh-CN"/>
              <a:t>JS</a:t>
            </a:r>
            <a:r>
              <a:t>库</a:t>
            </a:r>
            <a:r>
              <a:rPr lang="en-US" altLang="zh-CN"/>
              <a:t>,</a:t>
            </a:r>
            <a:r>
              <a:t>能绘制漂亮时间序列线图，包括线图、柱图、区域图、圆环图。在</a:t>
            </a:r>
            <a:r>
              <a:rPr lang="en-US" altLang="zh-CN"/>
              <a:t>rCharts</a:t>
            </a:r>
            <a:r>
              <a:t>包中，通过</a:t>
            </a:r>
            <a:r>
              <a:rPr lang="en-US" altLang="zh-CN"/>
              <a:t>mPlot</a:t>
            </a:r>
            <a:r>
              <a:t>函数实现。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83BF4ED-D038-4092-98AD-0AA145AA05DC}"/>
              </a:ext>
            </a:extLst>
          </p:cNvPr>
          <p:cNvSpPr>
            <a:spLocks noGrp="1"/>
          </p:cNvSpPr>
          <p:nvPr>
            <p:ph idx="1"/>
          </p:nvPr>
        </p:nvSpPr>
        <p:spPr>
          <a:xfrm>
            <a:off x="423863" y="1754188"/>
            <a:ext cx="11107737" cy="4370387"/>
          </a:xfrm>
        </p:spPr>
        <p:txBody>
          <a:bodyPr/>
          <a:lstStyle/>
          <a:p>
            <a:pPr>
              <a:defRPr/>
            </a:pPr>
            <a:r>
              <a:rPr lang="en-US" altLang="zh-CN" dirty="0"/>
              <a:t>lattice</a:t>
            </a:r>
            <a:r>
              <a:rPr lang="zh-CN" altLang="en-US" dirty="0"/>
              <a:t>包绘图工具的一个的强大之处，在于可以通过添加条件变量，创建出各个水平下的面板。条件变量的设置通常不超过两个。一般情况下，条件变量是因子型变量，若条件变量为连续性，则需要先将连续型变量转换为离散变量，再将其设置为条件变量。</a:t>
            </a:r>
          </a:p>
          <a:p>
            <a:pPr>
              <a:defRPr/>
            </a:pPr>
            <a:r>
              <a:rPr lang="en-US" altLang="zh-CN" dirty="0"/>
              <a:t>lattice</a:t>
            </a:r>
            <a:r>
              <a:rPr lang="zh-CN" altLang="en-US" dirty="0"/>
              <a:t>包中，可以通过管道符号（</a:t>
            </a:r>
            <a:r>
              <a:rPr lang="en-US" altLang="zh-CN" dirty="0"/>
              <a:t>|</a:t>
            </a:r>
            <a:r>
              <a:rPr lang="zh-CN" altLang="en-US" dirty="0"/>
              <a:t>）来添加条件变量</a:t>
            </a:r>
            <a:r>
              <a:rPr lang="en-US" altLang="zh-CN" dirty="0"/>
              <a:t>v</a:t>
            </a:r>
            <a:r>
              <a:rPr lang="zh-CN" altLang="en-US" dirty="0"/>
              <a:t>，其表达方式如下所示。</a:t>
            </a:r>
          </a:p>
          <a:p>
            <a:pPr marL="0" indent="0">
              <a:buFont typeface="Wingdings" panose="05000000000000000000" pitchFamily="2" charset="2"/>
              <a:buNone/>
              <a:defRPr/>
            </a:pPr>
            <a:r>
              <a:rPr lang="en-US" altLang="zh-CN" dirty="0"/>
              <a:t>	</a:t>
            </a:r>
            <a:r>
              <a:rPr lang="en-US" altLang="zh-CN" dirty="0" err="1"/>
              <a:t>graph_function</a:t>
            </a:r>
            <a:r>
              <a:rPr lang="en-US" altLang="zh-CN" dirty="0"/>
              <a:t>(</a:t>
            </a:r>
            <a:r>
              <a:rPr lang="en-US" altLang="zh-CN" dirty="0" err="1"/>
              <a:t>formula|v,data</a:t>
            </a:r>
            <a:r>
              <a:rPr lang="en-US" altLang="zh-CN" dirty="0"/>
              <a:t>=,options)</a:t>
            </a:r>
          </a:p>
          <a:p>
            <a:pPr>
              <a:defRPr/>
            </a:pPr>
            <a:endParaRPr lang="zh-CN" altLang="en-US" dirty="0"/>
          </a:p>
        </p:txBody>
      </p:sp>
      <p:sp>
        <p:nvSpPr>
          <p:cNvPr id="20483" name="标题 2">
            <a:extLst>
              <a:ext uri="{FF2B5EF4-FFF2-40B4-BE49-F238E27FC236}">
                <a16:creationId xmlns:a16="http://schemas.microsoft.com/office/drawing/2014/main" id="{24C7D619-9520-4788-B287-3C199BED07F6}"/>
              </a:ext>
            </a:extLst>
          </p:cNvPr>
          <p:cNvSpPr>
            <a:spLocks noGrp="1"/>
          </p:cNvSpPr>
          <p:nvPr>
            <p:ph type="title"/>
          </p:nvPr>
        </p:nvSpPr>
        <p:spPr>
          <a:xfrm>
            <a:off x="255588" y="358775"/>
            <a:ext cx="10972800" cy="528638"/>
          </a:xfrm>
        </p:spPr>
        <p:txBody>
          <a:bodyPr/>
          <a:lstStyle/>
          <a:p>
            <a:r>
              <a:rPr lang="zh-CN" altLang="en-US"/>
              <a:t>条件变量</a:t>
            </a:r>
          </a:p>
        </p:txBody>
      </p:sp>
      <p:sp>
        <p:nvSpPr>
          <p:cNvPr id="20484" name="内容占位符 3">
            <a:extLst>
              <a:ext uri="{FF2B5EF4-FFF2-40B4-BE49-F238E27FC236}">
                <a16:creationId xmlns:a16="http://schemas.microsoft.com/office/drawing/2014/main" id="{2F319785-FD68-4877-A41E-05EB6E298A6D}"/>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2">
            <a:extLst>
              <a:ext uri="{FF2B5EF4-FFF2-40B4-BE49-F238E27FC236}">
                <a16:creationId xmlns:a16="http://schemas.microsoft.com/office/drawing/2014/main" id="{3D5B6BBA-5173-4BF8-933E-610513FD08C9}"/>
              </a:ext>
            </a:extLst>
          </p:cNvPr>
          <p:cNvSpPr>
            <a:spLocks noGrp="1"/>
          </p:cNvSpPr>
          <p:nvPr>
            <p:ph type="title"/>
          </p:nvPr>
        </p:nvSpPr>
        <p:spPr>
          <a:xfrm>
            <a:off x="255588" y="358775"/>
            <a:ext cx="10972800" cy="528638"/>
          </a:xfrm>
        </p:spPr>
        <p:txBody>
          <a:bodyPr/>
          <a:lstStyle/>
          <a:p>
            <a:r>
              <a:rPr lang="en-US" altLang="zh-CN"/>
              <a:t>mPlot</a:t>
            </a:r>
            <a:r>
              <a:rPr lang="zh-CN" altLang="en-US"/>
              <a:t>函数</a:t>
            </a:r>
          </a:p>
        </p:txBody>
      </p:sp>
      <p:sp>
        <p:nvSpPr>
          <p:cNvPr id="121859" name="内容占位符 3">
            <a:extLst>
              <a:ext uri="{FF2B5EF4-FFF2-40B4-BE49-F238E27FC236}">
                <a16:creationId xmlns:a16="http://schemas.microsoft.com/office/drawing/2014/main" id="{34B7C461-1DE9-418C-862B-3550ACF5C32B}"/>
              </a:ext>
            </a:extLst>
          </p:cNvPr>
          <p:cNvSpPr>
            <a:spLocks noGrp="1"/>
          </p:cNvSpPr>
          <p:nvPr>
            <p:ph idx="10"/>
          </p:nvPr>
        </p:nvSpPr>
        <p:spPr>
          <a:xfrm>
            <a:off x="423863" y="1138238"/>
            <a:ext cx="11107737" cy="427037"/>
          </a:xfrm>
        </p:spPr>
        <p:txBody>
          <a:bodyPr/>
          <a:lstStyle/>
          <a:p>
            <a:endParaRPr/>
          </a:p>
        </p:txBody>
      </p:sp>
      <p:pic>
        <p:nvPicPr>
          <p:cNvPr id="121860" name="内容占位符 4">
            <a:extLst>
              <a:ext uri="{FF2B5EF4-FFF2-40B4-BE49-F238E27FC236}">
                <a16:creationId xmlns:a16="http://schemas.microsoft.com/office/drawing/2014/main" id="{A89AE589-6542-42B2-AC65-6AC1A2419CB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860550" y="1747838"/>
            <a:ext cx="7753350" cy="4398962"/>
          </a:xfrm>
          <a:ln w="3175">
            <a:solidFill>
              <a:schemeClr val="tx1"/>
            </a:solid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内容占位符 1">
            <a:extLst>
              <a:ext uri="{FF2B5EF4-FFF2-40B4-BE49-F238E27FC236}">
                <a16:creationId xmlns:a16="http://schemas.microsoft.com/office/drawing/2014/main" id="{303D808D-D54E-4C16-A0C1-A3380114B0B7}"/>
              </a:ext>
            </a:extLst>
          </p:cNvPr>
          <p:cNvSpPr>
            <a:spLocks noGrp="1"/>
          </p:cNvSpPr>
          <p:nvPr>
            <p:ph idx="1"/>
          </p:nvPr>
        </p:nvSpPr>
        <p:spPr>
          <a:xfrm>
            <a:off x="423863" y="1754188"/>
            <a:ext cx="11107737" cy="4370387"/>
          </a:xfrm>
        </p:spPr>
        <p:txBody>
          <a:bodyPr/>
          <a:lstStyle/>
          <a:p>
            <a:pPr marL="361950" indent="-361950"/>
            <a:r>
              <a:rPr lang="en-US" altLang="zh-CN"/>
              <a:t>p1$set(type = "Area")</a:t>
            </a:r>
          </a:p>
          <a:p>
            <a:pPr marL="361950" indent="-361950"/>
            <a:r>
              <a:rPr lang="en-US" altLang="zh-CN"/>
              <a:t>p1</a:t>
            </a:r>
          </a:p>
          <a:p>
            <a:pPr marL="361950" indent="-361950"/>
            <a:endParaRPr lang="zh-CN" altLang="en-US"/>
          </a:p>
        </p:txBody>
      </p:sp>
      <p:sp>
        <p:nvSpPr>
          <p:cNvPr id="122883" name="标题 2">
            <a:extLst>
              <a:ext uri="{FF2B5EF4-FFF2-40B4-BE49-F238E27FC236}">
                <a16:creationId xmlns:a16="http://schemas.microsoft.com/office/drawing/2014/main" id="{938B6084-EDDF-41FE-B598-7379DE4642C5}"/>
              </a:ext>
            </a:extLst>
          </p:cNvPr>
          <p:cNvSpPr>
            <a:spLocks noGrp="1"/>
          </p:cNvSpPr>
          <p:nvPr>
            <p:ph type="title"/>
          </p:nvPr>
        </p:nvSpPr>
        <p:spPr>
          <a:xfrm>
            <a:off x="255588" y="358775"/>
            <a:ext cx="10972800" cy="528638"/>
          </a:xfrm>
        </p:spPr>
        <p:txBody>
          <a:bodyPr/>
          <a:lstStyle/>
          <a:p>
            <a:r>
              <a:rPr lang="en-US" altLang="zh-CN"/>
              <a:t>mPlot</a:t>
            </a:r>
            <a:r>
              <a:rPr lang="zh-CN" altLang="en-US"/>
              <a:t>函数</a:t>
            </a:r>
          </a:p>
        </p:txBody>
      </p:sp>
      <p:sp>
        <p:nvSpPr>
          <p:cNvPr id="122884" name="内容占位符 3">
            <a:extLst>
              <a:ext uri="{FF2B5EF4-FFF2-40B4-BE49-F238E27FC236}">
                <a16:creationId xmlns:a16="http://schemas.microsoft.com/office/drawing/2014/main" id="{C1C8B0CB-A017-469F-B290-75A088FEF4EF}"/>
              </a:ext>
            </a:extLst>
          </p:cNvPr>
          <p:cNvSpPr>
            <a:spLocks noGrp="1"/>
          </p:cNvSpPr>
          <p:nvPr>
            <p:ph idx="10"/>
          </p:nvPr>
        </p:nvSpPr>
        <p:spPr>
          <a:xfrm>
            <a:off x="423863" y="1138238"/>
            <a:ext cx="11107737" cy="427037"/>
          </a:xfrm>
        </p:spPr>
        <p:txBody>
          <a:bodyPr/>
          <a:lstStyle/>
          <a:p>
            <a:r>
              <a:t>通过</a:t>
            </a:r>
            <a:r>
              <a:rPr lang="en-US" altLang="zh-CN"/>
              <a:t>p1$set(type=”Area”)</a:t>
            </a:r>
            <a:r>
              <a:t>将时间序列图变成面积图</a:t>
            </a:r>
          </a:p>
        </p:txBody>
      </p:sp>
      <p:pic>
        <p:nvPicPr>
          <p:cNvPr id="122885" name="图片 4">
            <a:extLst>
              <a:ext uri="{FF2B5EF4-FFF2-40B4-BE49-F238E27FC236}">
                <a16:creationId xmlns:a16="http://schemas.microsoft.com/office/drawing/2014/main" id="{1707A245-DB88-4B28-880E-86122854B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433638"/>
            <a:ext cx="6356350" cy="38401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内容占位符 1">
            <a:extLst>
              <a:ext uri="{FF2B5EF4-FFF2-40B4-BE49-F238E27FC236}">
                <a16:creationId xmlns:a16="http://schemas.microsoft.com/office/drawing/2014/main" id="{5F0CBA23-B497-440F-969E-BE334C26677D}"/>
              </a:ext>
            </a:extLst>
          </p:cNvPr>
          <p:cNvSpPr>
            <a:spLocks noGrp="1"/>
          </p:cNvSpPr>
          <p:nvPr>
            <p:ph idx="1"/>
          </p:nvPr>
        </p:nvSpPr>
        <p:spPr>
          <a:xfrm>
            <a:off x="423863" y="1143000"/>
            <a:ext cx="11107737" cy="4968875"/>
          </a:xfrm>
        </p:spPr>
        <p:txBody>
          <a:bodyPr/>
          <a:lstStyle/>
          <a:p>
            <a:pPr marL="361950" indent="-361950"/>
            <a:r>
              <a:rPr lang="en-US" altLang="zh-CN"/>
              <a:t>recharts</a:t>
            </a:r>
            <a:r>
              <a:rPr lang="zh-CN" altLang="en-US"/>
              <a:t>包来源于百度开发的国内顶尖水平的开源</a:t>
            </a:r>
            <a:r>
              <a:rPr lang="en-US" altLang="zh-CN"/>
              <a:t>d3-js</a:t>
            </a:r>
            <a:r>
              <a:rPr lang="zh-CN" altLang="en-US"/>
              <a:t>可视项目</a:t>
            </a:r>
            <a:r>
              <a:rPr lang="en-US" altLang="zh-CN"/>
              <a:t>Echarts(GithubRepo)</a:t>
            </a:r>
            <a:r>
              <a:rPr lang="zh-CN" altLang="en-US"/>
              <a:t>。</a:t>
            </a:r>
            <a:r>
              <a:rPr lang="en-US" altLang="zh-CN"/>
              <a:t>YangZhou</a:t>
            </a:r>
            <a:r>
              <a:rPr lang="zh-CN" altLang="en-US"/>
              <a:t>和</a:t>
            </a:r>
            <a:r>
              <a:rPr lang="en-US" altLang="zh-CN"/>
              <a:t>TaiyunWei</a:t>
            </a:r>
            <a:r>
              <a:rPr lang="zh-CN" altLang="en-US"/>
              <a:t>基于该工具开发了</a:t>
            </a:r>
            <a:r>
              <a:rPr lang="en-US" altLang="zh-CN"/>
              <a:t>recharts</a:t>
            </a:r>
            <a:r>
              <a:rPr lang="zh-CN" altLang="en-US"/>
              <a:t>包，经</a:t>
            </a:r>
            <a:r>
              <a:rPr lang="en-US" altLang="zh-CN"/>
              <a:t>YihuiXie</a:t>
            </a:r>
            <a:r>
              <a:rPr lang="zh-CN" altLang="en-US"/>
              <a:t>修改后，可通过</a:t>
            </a:r>
            <a:r>
              <a:rPr lang="en-US" altLang="zh-CN"/>
              <a:t>htmlwidgets</a:t>
            </a:r>
            <a:r>
              <a:rPr lang="zh-CN" altLang="en-US"/>
              <a:t>传递</a:t>
            </a:r>
            <a:r>
              <a:rPr lang="en-US" altLang="zh-CN"/>
              <a:t>js</a:t>
            </a:r>
            <a:r>
              <a:rPr lang="zh-CN" altLang="en-US"/>
              <a:t>参数，大大简化了开发难度。</a:t>
            </a:r>
          </a:p>
          <a:p>
            <a:pPr marL="361950" indent="-361950"/>
            <a:r>
              <a:rPr lang="en-US" altLang="zh-CN"/>
              <a:t>recharts</a:t>
            </a:r>
            <a:r>
              <a:rPr lang="zh-CN" altLang="en-US"/>
              <a:t>现提供的图形展示接口包括：地图（</a:t>
            </a:r>
            <a:r>
              <a:rPr lang="en-US" altLang="zh-CN"/>
              <a:t>eMap</a:t>
            </a:r>
            <a:r>
              <a:rPr lang="zh-CN" altLang="en-US"/>
              <a:t>），柱状图（</a:t>
            </a:r>
            <a:r>
              <a:rPr lang="en-US" altLang="zh-CN"/>
              <a:t>eBar</a:t>
            </a:r>
            <a:r>
              <a:rPr lang="zh-CN" altLang="en-US"/>
              <a:t>），折线图（</a:t>
            </a:r>
            <a:r>
              <a:rPr lang="en-US" altLang="zh-CN"/>
              <a:t>eLine</a:t>
            </a:r>
            <a:r>
              <a:rPr lang="zh-CN" altLang="en-US"/>
              <a:t>），雷达图（</a:t>
            </a:r>
            <a:r>
              <a:rPr lang="en-US" altLang="zh-CN"/>
              <a:t>eRadar</a:t>
            </a:r>
            <a:r>
              <a:rPr lang="zh-CN" altLang="en-US"/>
              <a:t>），散点图（</a:t>
            </a:r>
            <a:r>
              <a:rPr lang="en-US" altLang="zh-CN"/>
              <a:t>ePoints</a:t>
            </a:r>
            <a:r>
              <a:rPr lang="zh-CN" altLang="en-US"/>
              <a:t>），漏斗图（</a:t>
            </a:r>
            <a:r>
              <a:rPr lang="en-US" altLang="zh-CN"/>
              <a:t>eFunnel</a:t>
            </a:r>
            <a:r>
              <a:rPr lang="zh-CN" altLang="en-US"/>
              <a:t>）以及万恶的饼图（</a:t>
            </a:r>
            <a:r>
              <a:rPr lang="en-US" altLang="zh-CN"/>
              <a:t>ePie</a:t>
            </a:r>
            <a:r>
              <a:rPr lang="zh-CN" altLang="en-US"/>
              <a:t>）。同时计划对力导向图（</a:t>
            </a:r>
            <a:r>
              <a:rPr lang="en-US" altLang="zh-CN"/>
              <a:t>eForce</a:t>
            </a:r>
            <a:r>
              <a:rPr lang="zh-CN" altLang="en-US"/>
              <a:t>），时间序列散点图</a:t>
            </a:r>
            <a:r>
              <a:rPr lang="en-US" altLang="zh-CN"/>
              <a:t>(ePoints_timeSeries)</a:t>
            </a:r>
            <a:r>
              <a:rPr lang="zh-CN" altLang="en-US"/>
              <a:t>，矩阵树图</a:t>
            </a:r>
            <a:r>
              <a:rPr lang="en-US" altLang="zh-CN"/>
              <a:t>(eTree)</a:t>
            </a:r>
            <a:r>
              <a:rPr lang="zh-CN" altLang="en-US"/>
              <a:t>，平行坐标图</a:t>
            </a:r>
            <a:r>
              <a:rPr lang="en-US" altLang="zh-CN"/>
              <a:t>(eParallel)</a:t>
            </a:r>
            <a:r>
              <a:rPr lang="zh-CN" altLang="en-US"/>
              <a:t>和桑基图（</a:t>
            </a:r>
            <a:r>
              <a:rPr lang="en-US" altLang="zh-CN"/>
              <a:t>eSankey</a:t>
            </a:r>
            <a:r>
              <a:rPr lang="zh-CN" altLang="en-US"/>
              <a:t>）图逐一实现。</a:t>
            </a:r>
          </a:p>
          <a:p>
            <a:pPr marL="361950" indent="-361950"/>
            <a:r>
              <a:rPr lang="en-US" altLang="zh-CN"/>
              <a:t>recharts</a:t>
            </a:r>
            <a:r>
              <a:rPr lang="zh-CN" altLang="en-US"/>
              <a:t>包需要的</a:t>
            </a:r>
            <a:r>
              <a:rPr lang="en-US" altLang="zh-CN"/>
              <a:t>R</a:t>
            </a:r>
            <a:r>
              <a:rPr lang="zh-CN" altLang="en-US"/>
              <a:t>版本</a:t>
            </a:r>
            <a:r>
              <a:rPr lang="en-US" altLang="zh-CN"/>
              <a:t>&gt;=3.2.5</a:t>
            </a:r>
            <a:r>
              <a:rPr lang="zh-CN" altLang="en-US"/>
              <a:t>。安装代码如下。</a:t>
            </a:r>
            <a:endParaRPr lang="en-US" altLang="zh-CN"/>
          </a:p>
          <a:p>
            <a:pPr marL="361950" indent="-361950">
              <a:buFont typeface="Arial" panose="020B0604020202020204" pitchFamily="34" charset="0"/>
              <a:buChar char="•"/>
            </a:pPr>
            <a:r>
              <a:rPr lang="en-US" altLang="zh-CN"/>
              <a:t>library(devtools)</a:t>
            </a:r>
          </a:p>
          <a:p>
            <a:pPr marL="361950" indent="-361950">
              <a:buFont typeface="Arial" panose="020B0604020202020204" pitchFamily="34" charset="0"/>
              <a:buChar char="•"/>
            </a:pPr>
            <a:r>
              <a:rPr lang="en-US" altLang="zh-CN"/>
              <a:t>install.packages( 'recharts', repos = c('http://yihui.name/xran', 'http://cran.rstudio.com') )</a:t>
            </a:r>
          </a:p>
          <a:p>
            <a:pPr marL="361950" indent="-361950">
              <a:buFont typeface="Arial" panose="020B0604020202020204" pitchFamily="34" charset="0"/>
              <a:buChar char="•"/>
            </a:pPr>
            <a:r>
              <a:rPr lang="en-US" altLang="zh-CN"/>
              <a:t>library(recharts)</a:t>
            </a:r>
          </a:p>
          <a:p>
            <a:pPr marL="361950" indent="-361950"/>
            <a:endParaRPr lang="zh-CN" altLang="en-US"/>
          </a:p>
          <a:p>
            <a:pPr marL="361950" indent="-361950"/>
            <a:endParaRPr lang="zh-CN" altLang="en-US"/>
          </a:p>
        </p:txBody>
      </p:sp>
      <p:sp>
        <p:nvSpPr>
          <p:cNvPr id="123907" name="标题 2">
            <a:extLst>
              <a:ext uri="{FF2B5EF4-FFF2-40B4-BE49-F238E27FC236}">
                <a16:creationId xmlns:a16="http://schemas.microsoft.com/office/drawing/2014/main" id="{8E6F3239-08E0-4B54-8714-2867F834D668}"/>
              </a:ext>
            </a:extLst>
          </p:cNvPr>
          <p:cNvSpPr>
            <a:spLocks noGrp="1"/>
          </p:cNvSpPr>
          <p:nvPr>
            <p:ph type="title"/>
          </p:nvPr>
        </p:nvSpPr>
        <p:spPr>
          <a:xfrm>
            <a:off x="255588" y="358775"/>
            <a:ext cx="10972800" cy="528638"/>
          </a:xfrm>
        </p:spPr>
        <p:txBody>
          <a:bodyPr/>
          <a:lstStyle/>
          <a:p>
            <a:r>
              <a:rPr lang="zh-CN" altLang="en-US"/>
              <a:t>使用</a:t>
            </a:r>
            <a:r>
              <a:rPr lang="en-US" altLang="zh-CN"/>
              <a:t>recharts</a:t>
            </a:r>
            <a:r>
              <a:rPr lang="zh-CN" altLang="en-US"/>
              <a:t>包绘制地图</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内容占位符 1">
            <a:extLst>
              <a:ext uri="{FF2B5EF4-FFF2-40B4-BE49-F238E27FC236}">
                <a16:creationId xmlns:a16="http://schemas.microsoft.com/office/drawing/2014/main" id="{1CA4B9D3-3E8C-4EA7-977D-28872425950D}"/>
              </a:ext>
            </a:extLst>
          </p:cNvPr>
          <p:cNvSpPr>
            <a:spLocks noGrp="1"/>
          </p:cNvSpPr>
          <p:nvPr>
            <p:ph idx="1"/>
          </p:nvPr>
        </p:nvSpPr>
        <p:spPr>
          <a:xfrm>
            <a:off x="423863" y="1130300"/>
            <a:ext cx="11107737" cy="4981575"/>
          </a:xfrm>
        </p:spPr>
        <p:txBody>
          <a:bodyPr/>
          <a:lstStyle/>
          <a:p>
            <a:pPr marL="361950" indent="-361950"/>
            <a:r>
              <a:rPr lang="zh-CN" altLang="en-US"/>
              <a:t>以地图（</a:t>
            </a:r>
            <a:r>
              <a:rPr lang="en-US" altLang="zh-CN"/>
              <a:t>eMap</a:t>
            </a:r>
            <a:r>
              <a:rPr lang="zh-CN" altLang="en-US"/>
              <a:t>）的使用为例说明</a:t>
            </a:r>
            <a:r>
              <a:rPr lang="en-US" altLang="zh-CN"/>
              <a:t>recharts</a:t>
            </a:r>
            <a:r>
              <a:rPr lang="zh-CN" altLang="en-US"/>
              <a:t>包的使用方法。在安装完成后，可以通过</a:t>
            </a:r>
            <a:r>
              <a:rPr lang="en-US" altLang="zh-CN"/>
              <a:t>library(recharts)</a:t>
            </a:r>
            <a:r>
              <a:rPr lang="zh-CN" altLang="en-US"/>
              <a:t>命令读入</a:t>
            </a:r>
            <a:r>
              <a:rPr lang="en-US" altLang="zh-CN"/>
              <a:t>R</a:t>
            </a:r>
            <a:r>
              <a:rPr lang="zh-CN" altLang="en-US"/>
              <a:t>中。在</a:t>
            </a:r>
            <a:r>
              <a:rPr lang="en-US" altLang="zh-CN"/>
              <a:t>recharts</a:t>
            </a:r>
            <a:r>
              <a:rPr lang="zh-CN" altLang="en-US"/>
              <a:t>的地图分别提供了世界地图、美国、中国地图以及各省级行政区地图，需要使用“</a:t>
            </a:r>
            <a:r>
              <a:rPr lang="en-US" altLang="zh-CN"/>
              <a:t>region”</a:t>
            </a:r>
            <a:r>
              <a:rPr lang="zh-CN" altLang="en-US"/>
              <a:t>参数进行地图显示地区的设置。</a:t>
            </a:r>
          </a:p>
          <a:p>
            <a:pPr marL="361950" indent="-361950"/>
            <a:r>
              <a:rPr lang="zh-CN" altLang="en-US"/>
              <a:t>此外，地图的使用需要由一个</a:t>
            </a:r>
            <a:r>
              <a:rPr lang="en-US" altLang="zh-CN"/>
              <a:t>data.frame</a:t>
            </a:r>
            <a:r>
              <a:rPr lang="zh-CN" altLang="en-US"/>
              <a:t>作为输入，包括了一列地名和多列数值，需要使用“</a:t>
            </a:r>
            <a:r>
              <a:rPr lang="en-US" altLang="zh-CN"/>
              <a:t>~</a:t>
            </a:r>
            <a:r>
              <a:rPr lang="zh-CN" altLang="en-US"/>
              <a:t>列名”的方式进行数值传递。绘制中国地图，并在不同数据的省份上标注颜色。</a:t>
            </a:r>
            <a:endParaRPr lang="en-US" altLang="zh-CN"/>
          </a:p>
          <a:p>
            <a:pPr marL="361950" indent="-361950">
              <a:buFont typeface="Arial" panose="020B0604020202020204" pitchFamily="34" charset="0"/>
              <a:buChar char="•"/>
            </a:pPr>
            <a:r>
              <a:rPr lang="en-US" altLang="zh-CN"/>
              <a:t>library(recharts)</a:t>
            </a:r>
          </a:p>
          <a:p>
            <a:pPr marL="361950" indent="-361950">
              <a:buFont typeface="Arial" panose="020B0604020202020204" pitchFamily="34" charset="0"/>
              <a:buChar char="•"/>
            </a:pPr>
            <a:r>
              <a:rPr lang="en-US" altLang="zh-CN"/>
              <a:t>mapData &lt;- data.frame(province = c("</a:t>
            </a:r>
            <a:r>
              <a:rPr lang="zh-CN" altLang="en-US"/>
              <a:t>上海</a:t>
            </a:r>
            <a:r>
              <a:rPr lang="en-US" altLang="zh-CN"/>
              <a:t>", "</a:t>
            </a:r>
            <a:r>
              <a:rPr lang="zh-CN" altLang="en-US"/>
              <a:t>江苏</a:t>
            </a:r>
            <a:r>
              <a:rPr lang="en-US" altLang="zh-CN"/>
              <a:t>", "</a:t>
            </a:r>
            <a:r>
              <a:rPr lang="zh-CN" altLang="en-US"/>
              <a:t>广东</a:t>
            </a:r>
            <a:r>
              <a:rPr lang="en-US" altLang="zh-CN"/>
              <a:t>", "</a:t>
            </a:r>
            <a:r>
              <a:rPr lang="zh-CN" altLang="en-US"/>
              <a:t>黑龙江</a:t>
            </a:r>
            <a:r>
              <a:rPr lang="en-US" altLang="zh-CN"/>
              <a:t>"), val1 = c(100, 200, 300, 500), </a:t>
            </a:r>
          </a:p>
          <a:p>
            <a:pPr marL="361950" indent="-361950">
              <a:buFont typeface="Arial" panose="020B0604020202020204" pitchFamily="34" charset="0"/>
              <a:buChar char="•"/>
            </a:pPr>
            <a:r>
              <a:rPr lang="en-US" altLang="zh-CN"/>
              <a:t>val2 = c(200, 300, 400, 200), val3=c(1, 2, 3, 5), stringsAsFactors = F)</a:t>
            </a:r>
          </a:p>
          <a:p>
            <a:pPr marL="361950" indent="-361950">
              <a:buFont typeface="Arial" panose="020B0604020202020204" pitchFamily="34" charset="0"/>
              <a:buChar char="•"/>
            </a:pPr>
            <a:r>
              <a:rPr lang="en-US" altLang="zh-CN"/>
              <a:t>eMap(mapData, namevar = ~ province, datavar = ~ val1 + val2)  # </a:t>
            </a:r>
            <a:r>
              <a:rPr lang="zh-CN" altLang="en-US"/>
              <a:t>全国地图</a:t>
            </a:r>
          </a:p>
          <a:p>
            <a:pPr marL="361950" indent="-361950"/>
            <a:endParaRPr lang="zh-CN" altLang="en-US"/>
          </a:p>
        </p:txBody>
      </p:sp>
      <p:sp>
        <p:nvSpPr>
          <p:cNvPr id="124931" name="标题 2">
            <a:extLst>
              <a:ext uri="{FF2B5EF4-FFF2-40B4-BE49-F238E27FC236}">
                <a16:creationId xmlns:a16="http://schemas.microsoft.com/office/drawing/2014/main" id="{D7EA16D1-B83F-4A08-92F7-C641554D32EB}"/>
              </a:ext>
            </a:extLst>
          </p:cNvPr>
          <p:cNvSpPr>
            <a:spLocks noGrp="1"/>
          </p:cNvSpPr>
          <p:nvPr>
            <p:ph type="title"/>
          </p:nvPr>
        </p:nvSpPr>
        <p:spPr>
          <a:xfrm>
            <a:off x="255588" y="358775"/>
            <a:ext cx="10972800" cy="528638"/>
          </a:xfrm>
        </p:spPr>
        <p:txBody>
          <a:bodyPr/>
          <a:lstStyle/>
          <a:p>
            <a:r>
              <a:rPr lang="zh-CN" altLang="en-US"/>
              <a:t>使用</a:t>
            </a:r>
            <a:r>
              <a:rPr lang="en-US" altLang="zh-CN"/>
              <a:t>recharts</a:t>
            </a:r>
            <a:r>
              <a:rPr lang="zh-CN" altLang="en-US"/>
              <a:t>包绘制地图</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2">
            <a:extLst>
              <a:ext uri="{FF2B5EF4-FFF2-40B4-BE49-F238E27FC236}">
                <a16:creationId xmlns:a16="http://schemas.microsoft.com/office/drawing/2014/main" id="{2E01F7D5-74B7-4122-A1A9-0A8771C907FE}"/>
              </a:ext>
            </a:extLst>
          </p:cNvPr>
          <p:cNvSpPr>
            <a:spLocks noGrp="1"/>
          </p:cNvSpPr>
          <p:nvPr>
            <p:ph type="title"/>
          </p:nvPr>
        </p:nvSpPr>
        <p:spPr>
          <a:xfrm>
            <a:off x="255588" y="358775"/>
            <a:ext cx="10972800" cy="528638"/>
          </a:xfrm>
        </p:spPr>
        <p:txBody>
          <a:bodyPr/>
          <a:lstStyle/>
          <a:p>
            <a:r>
              <a:rPr lang="zh-CN" altLang="en-US"/>
              <a:t>使用</a:t>
            </a:r>
            <a:r>
              <a:rPr lang="en-US" altLang="zh-CN"/>
              <a:t>recharts</a:t>
            </a:r>
            <a:r>
              <a:rPr lang="zh-CN" altLang="en-US"/>
              <a:t>包绘制地图</a:t>
            </a:r>
          </a:p>
        </p:txBody>
      </p:sp>
      <p:sp>
        <p:nvSpPr>
          <p:cNvPr id="125955" name="内容占位符 3">
            <a:extLst>
              <a:ext uri="{FF2B5EF4-FFF2-40B4-BE49-F238E27FC236}">
                <a16:creationId xmlns:a16="http://schemas.microsoft.com/office/drawing/2014/main" id="{50ECA1BA-66F8-4826-877B-261305B1573F}"/>
              </a:ext>
            </a:extLst>
          </p:cNvPr>
          <p:cNvSpPr>
            <a:spLocks noGrp="1"/>
          </p:cNvSpPr>
          <p:nvPr>
            <p:ph idx="10"/>
          </p:nvPr>
        </p:nvSpPr>
        <p:spPr>
          <a:xfrm>
            <a:off x="423863" y="1138238"/>
            <a:ext cx="11107737" cy="427037"/>
          </a:xfrm>
        </p:spPr>
        <p:txBody>
          <a:bodyPr/>
          <a:lstStyle/>
          <a:p>
            <a:endParaRPr/>
          </a:p>
        </p:txBody>
      </p:sp>
      <p:pic>
        <p:nvPicPr>
          <p:cNvPr id="125956" name="内容占位符 4">
            <a:extLst>
              <a:ext uri="{FF2B5EF4-FFF2-40B4-BE49-F238E27FC236}">
                <a16:creationId xmlns:a16="http://schemas.microsoft.com/office/drawing/2014/main" id="{736D04A7-65E4-449C-BF80-11584F493E88}"/>
              </a:ext>
            </a:extLst>
          </p:cNvPr>
          <p:cNvPicPr>
            <a:picLocks noGrp="1"/>
          </p:cNvPicPr>
          <p:nvPr>
            <p:ph idx="1"/>
          </p:nvPr>
        </p:nvPicPr>
        <p:blipFill>
          <a:blip r:embed="rId2">
            <a:extLst>
              <a:ext uri="{28A0092B-C50C-407E-A947-70E740481C1C}">
                <a14:useLocalDpi xmlns:a14="http://schemas.microsoft.com/office/drawing/2010/main" val="0"/>
              </a:ext>
            </a:extLst>
          </a:blip>
          <a:srcRect l="768" r="1357" b="2084"/>
          <a:stretch>
            <a:fillRect/>
          </a:stretch>
        </p:blipFill>
        <p:spPr>
          <a:xfrm>
            <a:off x="2679700" y="1741488"/>
            <a:ext cx="6596063" cy="4370387"/>
          </a:xfrm>
          <a:ln w="3175">
            <a:solidFill>
              <a:schemeClr val="tx1"/>
            </a:solid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内容占位符 1">
            <a:extLst>
              <a:ext uri="{FF2B5EF4-FFF2-40B4-BE49-F238E27FC236}">
                <a16:creationId xmlns:a16="http://schemas.microsoft.com/office/drawing/2014/main" id="{30C1A342-AAA2-4710-B963-2C87393B5EE4}"/>
              </a:ext>
            </a:extLst>
          </p:cNvPr>
          <p:cNvSpPr>
            <a:spLocks noGrp="1"/>
          </p:cNvSpPr>
          <p:nvPr>
            <p:ph idx="1"/>
          </p:nvPr>
        </p:nvSpPr>
        <p:spPr>
          <a:xfrm>
            <a:off x="423863" y="1754188"/>
            <a:ext cx="11107737" cy="4370387"/>
          </a:xfrm>
        </p:spPr>
        <p:txBody>
          <a:bodyPr/>
          <a:lstStyle/>
          <a:p>
            <a:pPr marL="361950" indent="-361950">
              <a:lnSpc>
                <a:spcPct val="100000"/>
              </a:lnSpc>
              <a:buFont typeface="Arial" panose="020B0604020202020204" pitchFamily="34" charset="0"/>
              <a:buChar char="•"/>
            </a:pPr>
            <a:r>
              <a:rPr lang="en-US" altLang="zh-CN"/>
              <a:t>provinceMapData &lt;- data.frame(city = c("</a:t>
            </a:r>
            <a:r>
              <a:rPr lang="zh-CN" altLang="en-US"/>
              <a:t>扬州市</a:t>
            </a:r>
            <a:r>
              <a:rPr lang="en-US" altLang="zh-CN"/>
              <a:t>", "</a:t>
            </a:r>
            <a:r>
              <a:rPr lang="zh-CN" altLang="en-US"/>
              <a:t>南京市</a:t>
            </a:r>
            <a:r>
              <a:rPr lang="en-US" altLang="zh-CN"/>
              <a:t>", "</a:t>
            </a:r>
            <a:r>
              <a:rPr lang="zh-CN" altLang="en-US"/>
              <a:t>苏州市</a:t>
            </a:r>
            <a:r>
              <a:rPr lang="en-US" altLang="zh-CN"/>
              <a:t>"), value = c(100, 200, 300),val2 = c(200, 300, 400), val3=c(1, 2, 3), stringsAsFactors = F)</a:t>
            </a:r>
          </a:p>
          <a:p>
            <a:pPr marL="361950" indent="-361950">
              <a:lnSpc>
                <a:spcPct val="100000"/>
              </a:lnSpc>
              <a:buFont typeface="Arial" panose="020B0604020202020204" pitchFamily="34" charset="0"/>
              <a:buChar char="•"/>
            </a:pPr>
            <a:r>
              <a:rPr lang="en-US" altLang="zh-CN"/>
              <a:t>eMap(provinceMapData, namevar = ~ city, datavar = ~ value + val2, region = "</a:t>
            </a:r>
            <a:r>
              <a:rPr lang="zh-CN" altLang="en-US"/>
              <a:t>江苏</a:t>
            </a:r>
            <a:r>
              <a:rPr lang="en-US" altLang="zh-CN"/>
              <a:t>")  # </a:t>
            </a:r>
            <a:r>
              <a:rPr lang="zh-CN" altLang="en-US"/>
              <a:t>省份地图</a:t>
            </a:r>
          </a:p>
          <a:p>
            <a:pPr marL="361950" indent="-361950"/>
            <a:endParaRPr lang="zh-CN" altLang="en-US"/>
          </a:p>
        </p:txBody>
      </p:sp>
      <p:sp>
        <p:nvSpPr>
          <p:cNvPr id="126979" name="标题 2">
            <a:extLst>
              <a:ext uri="{FF2B5EF4-FFF2-40B4-BE49-F238E27FC236}">
                <a16:creationId xmlns:a16="http://schemas.microsoft.com/office/drawing/2014/main" id="{2FDBCD24-743A-4407-87E0-E0AD4221FB7C}"/>
              </a:ext>
            </a:extLst>
          </p:cNvPr>
          <p:cNvSpPr>
            <a:spLocks noGrp="1"/>
          </p:cNvSpPr>
          <p:nvPr>
            <p:ph type="title"/>
          </p:nvPr>
        </p:nvSpPr>
        <p:spPr>
          <a:xfrm>
            <a:off x="255588" y="358775"/>
            <a:ext cx="10972800" cy="528638"/>
          </a:xfrm>
        </p:spPr>
        <p:txBody>
          <a:bodyPr/>
          <a:lstStyle/>
          <a:p>
            <a:r>
              <a:rPr lang="zh-CN" altLang="en-US"/>
              <a:t>使用</a:t>
            </a:r>
            <a:r>
              <a:rPr lang="en-US" altLang="zh-CN"/>
              <a:t>recharts</a:t>
            </a:r>
            <a:r>
              <a:rPr lang="zh-CN" altLang="en-US"/>
              <a:t>包绘制地图</a:t>
            </a:r>
          </a:p>
        </p:txBody>
      </p:sp>
      <p:sp>
        <p:nvSpPr>
          <p:cNvPr id="126980" name="内容占位符 3">
            <a:extLst>
              <a:ext uri="{FF2B5EF4-FFF2-40B4-BE49-F238E27FC236}">
                <a16:creationId xmlns:a16="http://schemas.microsoft.com/office/drawing/2014/main" id="{9758C9B6-C7DB-4483-9330-6067F7433B49}"/>
              </a:ext>
            </a:extLst>
          </p:cNvPr>
          <p:cNvSpPr>
            <a:spLocks noGrp="1"/>
          </p:cNvSpPr>
          <p:nvPr>
            <p:ph idx="10"/>
          </p:nvPr>
        </p:nvSpPr>
        <p:spPr>
          <a:xfrm>
            <a:off x="423863" y="1138238"/>
            <a:ext cx="11107737" cy="427037"/>
          </a:xfrm>
        </p:spPr>
        <p:txBody>
          <a:bodyPr/>
          <a:lstStyle/>
          <a:p>
            <a:r>
              <a:t>绘制江苏省地图，并在不同的市上标注颜色</a:t>
            </a:r>
          </a:p>
        </p:txBody>
      </p:sp>
      <p:pic>
        <p:nvPicPr>
          <p:cNvPr id="126981" name="图片 4">
            <a:extLst>
              <a:ext uri="{FF2B5EF4-FFF2-40B4-BE49-F238E27FC236}">
                <a16:creationId xmlns:a16="http://schemas.microsoft.com/office/drawing/2014/main" id="{213BFE69-2E6E-4785-9EB6-841F32D22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925" y="2824163"/>
            <a:ext cx="5984875" cy="33750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1">
            <a:extLst>
              <a:ext uri="{FF2B5EF4-FFF2-40B4-BE49-F238E27FC236}">
                <a16:creationId xmlns:a16="http://schemas.microsoft.com/office/drawing/2014/main" id="{47D9D912-11E9-4290-8F45-126CEDC4FEB9}"/>
              </a:ext>
            </a:extLst>
          </p:cNvPr>
          <p:cNvSpPr>
            <a:spLocks noGrp="1"/>
          </p:cNvSpPr>
          <p:nvPr>
            <p:ph idx="1"/>
          </p:nvPr>
        </p:nvSpPr>
        <p:spPr>
          <a:xfrm>
            <a:off x="423863" y="1754188"/>
            <a:ext cx="11107737" cy="4370387"/>
          </a:xfrm>
        </p:spPr>
        <p:txBody>
          <a:bodyPr/>
          <a:lstStyle/>
          <a:p>
            <a:pPr marL="361950" indent="-361950"/>
            <a:r>
              <a:rPr lang="en-US" altLang="zh-CN"/>
              <a:t>googleVis</a:t>
            </a:r>
            <a:r>
              <a:rPr lang="zh-CN" altLang="en-US"/>
              <a:t>是一种提供了</a:t>
            </a:r>
            <a:r>
              <a:rPr lang="en-US" altLang="zh-CN"/>
              <a:t>R</a:t>
            </a:r>
            <a:r>
              <a:rPr lang="zh-CN" altLang="en-US"/>
              <a:t>和</a:t>
            </a:r>
            <a:r>
              <a:rPr lang="en-US" altLang="zh-CN"/>
              <a:t>googlevisualizationapi</a:t>
            </a:r>
            <a:r>
              <a:rPr lang="zh-CN" altLang="en-US"/>
              <a:t>之间接口的</a:t>
            </a:r>
            <a:r>
              <a:rPr lang="en-US" altLang="zh-CN"/>
              <a:t>R</a:t>
            </a:r>
            <a:r>
              <a:rPr lang="zh-CN" altLang="en-US"/>
              <a:t>包，它允许用户不上传数据到</a:t>
            </a:r>
            <a:r>
              <a:rPr lang="en-US" altLang="zh-CN"/>
              <a:t>google</a:t>
            </a:r>
            <a:r>
              <a:rPr lang="zh-CN" altLang="en-US"/>
              <a:t>就可以使用</a:t>
            </a:r>
            <a:r>
              <a:rPr lang="en-US" altLang="zh-CN"/>
              <a:t>GoogleVisulizationAPI</a:t>
            </a:r>
            <a:r>
              <a:rPr lang="zh-CN" altLang="en-US"/>
              <a:t>对数据进行可视化处理。在默认参数状态下输出的商务式图表、图表多元素的可操作性、以及强大的地图功能，可以很容易创建专业、美观的图表。</a:t>
            </a:r>
            <a:r>
              <a:rPr lang="en-US" altLang="zh-CN"/>
              <a:t>googleVis</a:t>
            </a:r>
            <a:r>
              <a:rPr lang="zh-CN" altLang="en-US"/>
              <a:t>输出的</a:t>
            </a:r>
            <a:r>
              <a:rPr lang="en-US" altLang="zh-CN"/>
              <a:t>html</a:t>
            </a:r>
            <a:r>
              <a:rPr lang="zh-CN" altLang="en-US"/>
              <a:t>格式的图表很容易嵌入</a:t>
            </a:r>
            <a:r>
              <a:rPr lang="en-US" altLang="zh-CN"/>
              <a:t>kintr</a:t>
            </a:r>
            <a:r>
              <a:rPr lang="zh-CN" altLang="en-US"/>
              <a:t>，发布到网页 或生成动态报告，</a:t>
            </a:r>
            <a:r>
              <a:rPr lang="en-US" altLang="zh-CN"/>
              <a:t>googleVis</a:t>
            </a:r>
            <a:r>
              <a:rPr lang="zh-CN" altLang="en-US"/>
              <a:t>也可以结合</a:t>
            </a:r>
            <a:r>
              <a:rPr lang="en-US" altLang="zh-CN"/>
              <a:t>shiny</a:t>
            </a:r>
            <a:r>
              <a:rPr lang="zh-CN" altLang="en-US"/>
              <a:t>制作企业</a:t>
            </a:r>
            <a:r>
              <a:rPr lang="en-US" altLang="zh-CN"/>
              <a:t>BI</a:t>
            </a:r>
            <a:r>
              <a:rPr lang="zh-CN" altLang="en-US"/>
              <a:t>产品。</a:t>
            </a:r>
          </a:p>
          <a:p>
            <a:pPr marL="361950" indent="-361950"/>
            <a:r>
              <a:rPr lang="zh-CN" altLang="en-US"/>
              <a:t>不过它的缺点是用户必须连网才能调用到图形结果（国内还需要翻墙），部分谷歌的功能需要在服务器的支持。</a:t>
            </a:r>
          </a:p>
          <a:p>
            <a:pPr marL="361950" indent="-361950"/>
            <a:endParaRPr lang="zh-CN" altLang="en-US"/>
          </a:p>
        </p:txBody>
      </p:sp>
      <p:sp>
        <p:nvSpPr>
          <p:cNvPr id="128003" name="标题 2">
            <a:extLst>
              <a:ext uri="{FF2B5EF4-FFF2-40B4-BE49-F238E27FC236}">
                <a16:creationId xmlns:a16="http://schemas.microsoft.com/office/drawing/2014/main" id="{7EAE9E5F-F5D4-421E-A012-70E2EF0C04CA}"/>
              </a:ext>
            </a:extLst>
          </p:cNvPr>
          <p:cNvSpPr>
            <a:spLocks noGrp="1"/>
          </p:cNvSpPr>
          <p:nvPr>
            <p:ph type="title"/>
          </p:nvPr>
        </p:nvSpPr>
        <p:spPr>
          <a:xfrm>
            <a:off x="255588" y="358775"/>
            <a:ext cx="10972800" cy="528638"/>
          </a:xfrm>
        </p:spPr>
        <p:txBody>
          <a:bodyPr/>
          <a:lstStyle/>
          <a:p>
            <a:r>
              <a:rPr lang="zh-CN" altLang="en-US"/>
              <a:t>利用</a:t>
            </a:r>
            <a:r>
              <a:rPr lang="en-US" altLang="zh-CN"/>
              <a:t>googleVis</a:t>
            </a:r>
            <a:r>
              <a:rPr lang="zh-CN" altLang="en-US"/>
              <a:t>包实现数据动态可视化</a:t>
            </a:r>
          </a:p>
        </p:txBody>
      </p:sp>
      <p:sp>
        <p:nvSpPr>
          <p:cNvPr id="128004" name="内容占位符 3">
            <a:extLst>
              <a:ext uri="{FF2B5EF4-FFF2-40B4-BE49-F238E27FC236}">
                <a16:creationId xmlns:a16="http://schemas.microsoft.com/office/drawing/2014/main" id="{44A396E3-21A2-44E0-A51B-7A1FDE920AFE}"/>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内容占位符 1">
            <a:extLst>
              <a:ext uri="{FF2B5EF4-FFF2-40B4-BE49-F238E27FC236}">
                <a16:creationId xmlns:a16="http://schemas.microsoft.com/office/drawing/2014/main" id="{544F88B8-2E74-4D6B-ADD0-EFBD91623A8B}"/>
              </a:ext>
            </a:extLst>
          </p:cNvPr>
          <p:cNvSpPr>
            <a:spLocks noGrp="1"/>
          </p:cNvSpPr>
          <p:nvPr>
            <p:ph idx="1"/>
          </p:nvPr>
        </p:nvSpPr>
        <p:spPr>
          <a:xfrm>
            <a:off x="423863" y="1754188"/>
            <a:ext cx="11107737" cy="4370387"/>
          </a:xfrm>
        </p:spPr>
        <p:txBody>
          <a:bodyPr/>
          <a:lstStyle/>
          <a:p>
            <a:pPr marL="361950" indent="-361950">
              <a:buFont typeface="Arial" panose="020B0604020202020204" pitchFamily="34" charset="0"/>
              <a:buChar char="•"/>
            </a:pPr>
            <a:r>
              <a:rPr lang="en-US" altLang="zh-CN"/>
              <a:t>## googleVis</a:t>
            </a:r>
            <a:r>
              <a:rPr lang="zh-CN" altLang="en-US"/>
              <a:t>包</a:t>
            </a:r>
          </a:p>
          <a:p>
            <a:pPr marL="361950" indent="-361950">
              <a:buFont typeface="Arial" panose="020B0604020202020204" pitchFamily="34" charset="0"/>
              <a:buChar char="•"/>
            </a:pPr>
            <a:r>
              <a:rPr lang="en-US" altLang="zh-CN"/>
              <a:t>install.packages('googleVis')</a:t>
            </a:r>
          </a:p>
          <a:p>
            <a:pPr marL="361950" indent="-361950">
              <a:buFont typeface="Arial" panose="020B0604020202020204" pitchFamily="34" charset="0"/>
              <a:buChar char="•"/>
            </a:pPr>
            <a:r>
              <a:rPr lang="en-US" altLang="zh-CN"/>
              <a:t>library(googleVis)</a:t>
            </a:r>
          </a:p>
          <a:p>
            <a:pPr marL="361950" indent="-361950">
              <a:buFont typeface="Arial" panose="020B0604020202020204" pitchFamily="34" charset="0"/>
              <a:buChar char="•"/>
            </a:pPr>
            <a:r>
              <a:rPr lang="en-US" altLang="zh-CN"/>
              <a:t>M1 &lt;- gvisMotionChart(Fruits, idvar = "Fruit", timevar = "Year")</a:t>
            </a:r>
          </a:p>
          <a:p>
            <a:pPr marL="361950" indent="-361950">
              <a:buFont typeface="Arial" panose="020B0604020202020204" pitchFamily="34" charset="0"/>
              <a:buChar char="•"/>
            </a:pPr>
            <a:r>
              <a:rPr lang="en-US" altLang="zh-CN"/>
              <a:t>plot(M1)</a:t>
            </a:r>
          </a:p>
          <a:p>
            <a:pPr marL="361950" indent="-361950">
              <a:buFont typeface="Arial" panose="020B0604020202020204" pitchFamily="34" charset="0"/>
              <a:buChar char="•"/>
            </a:pPr>
            <a:r>
              <a:rPr lang="en-US" altLang="zh-CN"/>
              <a:t>print(M1) #</a:t>
            </a:r>
            <a:r>
              <a:rPr lang="zh-CN" altLang="en-US"/>
              <a:t>查看代码 ，把此代码插入你的网页中即可 </a:t>
            </a:r>
          </a:p>
          <a:p>
            <a:pPr marL="361950" indent="-361950">
              <a:buFont typeface="Arial" panose="020B0604020202020204" pitchFamily="34" charset="0"/>
              <a:buChar char="•"/>
            </a:pPr>
            <a:r>
              <a:rPr lang="en-US" altLang="zh-CN"/>
              <a:t>cat(M1$html$chart, file = "m.html") #</a:t>
            </a:r>
            <a:r>
              <a:rPr lang="zh-CN" altLang="en-US"/>
              <a:t>通过本地打开文件查看可视化效果</a:t>
            </a:r>
          </a:p>
          <a:p>
            <a:pPr marL="361950" indent="-361950"/>
            <a:endParaRPr lang="zh-CN" altLang="en-US"/>
          </a:p>
        </p:txBody>
      </p:sp>
      <p:sp>
        <p:nvSpPr>
          <p:cNvPr id="129027" name="标题 2">
            <a:extLst>
              <a:ext uri="{FF2B5EF4-FFF2-40B4-BE49-F238E27FC236}">
                <a16:creationId xmlns:a16="http://schemas.microsoft.com/office/drawing/2014/main" id="{84F27BA6-5E43-4526-BFEC-DBA1DDC72611}"/>
              </a:ext>
            </a:extLst>
          </p:cNvPr>
          <p:cNvSpPr>
            <a:spLocks noGrp="1"/>
          </p:cNvSpPr>
          <p:nvPr>
            <p:ph type="title"/>
          </p:nvPr>
        </p:nvSpPr>
        <p:spPr>
          <a:xfrm>
            <a:off x="255588" y="358775"/>
            <a:ext cx="10972800" cy="528638"/>
          </a:xfrm>
        </p:spPr>
        <p:txBody>
          <a:bodyPr/>
          <a:lstStyle/>
          <a:p>
            <a:r>
              <a:rPr lang="zh-CN" altLang="en-US"/>
              <a:t>利用</a:t>
            </a:r>
            <a:r>
              <a:rPr lang="en-US" altLang="zh-CN"/>
              <a:t>googleVis</a:t>
            </a:r>
            <a:r>
              <a:rPr lang="zh-CN" altLang="en-US"/>
              <a:t>包实现数据动态可视化</a:t>
            </a:r>
          </a:p>
        </p:txBody>
      </p:sp>
      <p:sp>
        <p:nvSpPr>
          <p:cNvPr id="129028" name="内容占位符 3">
            <a:extLst>
              <a:ext uri="{FF2B5EF4-FFF2-40B4-BE49-F238E27FC236}">
                <a16:creationId xmlns:a16="http://schemas.microsoft.com/office/drawing/2014/main" id="{EE2BF188-55A5-410B-B638-AF33E62D8B27}"/>
              </a:ext>
            </a:extLst>
          </p:cNvPr>
          <p:cNvSpPr>
            <a:spLocks noGrp="1"/>
          </p:cNvSpPr>
          <p:nvPr>
            <p:ph idx="10"/>
          </p:nvPr>
        </p:nvSpPr>
        <p:spPr>
          <a:xfrm>
            <a:off x="423863" y="1138238"/>
            <a:ext cx="11107737" cy="427037"/>
          </a:xfrm>
        </p:spPr>
        <p:txBody>
          <a:bodyPr/>
          <a:lstStyle/>
          <a:p>
            <a:r>
              <a:t>通过</a:t>
            </a:r>
            <a:r>
              <a:rPr lang="en-US" altLang="zh-CN"/>
              <a:t>install.packages("googleVis")</a:t>
            </a:r>
            <a:r>
              <a:t>可完成包的安装后，对</a:t>
            </a:r>
            <a:r>
              <a:rPr lang="en-US" altLang="zh-CN"/>
              <a:t>googleVis</a:t>
            </a:r>
            <a:r>
              <a:t>自带的数据集</a:t>
            </a:r>
            <a:r>
              <a:rPr lang="en-US" altLang="zh-CN"/>
              <a:t>Fruit</a:t>
            </a:r>
            <a:r>
              <a:t>，利用</a:t>
            </a:r>
            <a:r>
              <a:rPr lang="en-US" altLang="zh-CN"/>
              <a:t>gvisMotionChart</a:t>
            </a:r>
            <a:r>
              <a:t>函数实现功能强大的交互图。</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2">
            <a:extLst>
              <a:ext uri="{FF2B5EF4-FFF2-40B4-BE49-F238E27FC236}">
                <a16:creationId xmlns:a16="http://schemas.microsoft.com/office/drawing/2014/main" id="{E3B33990-E06D-4853-B57F-08CB38096CE8}"/>
              </a:ext>
            </a:extLst>
          </p:cNvPr>
          <p:cNvSpPr>
            <a:spLocks noGrp="1"/>
          </p:cNvSpPr>
          <p:nvPr>
            <p:ph type="title"/>
          </p:nvPr>
        </p:nvSpPr>
        <p:spPr>
          <a:xfrm>
            <a:off x="255588" y="358775"/>
            <a:ext cx="10972800" cy="528638"/>
          </a:xfrm>
        </p:spPr>
        <p:txBody>
          <a:bodyPr/>
          <a:lstStyle/>
          <a:p>
            <a:r>
              <a:rPr lang="zh-CN" altLang="en-US"/>
              <a:t>利用</a:t>
            </a:r>
            <a:r>
              <a:rPr lang="en-US" altLang="zh-CN"/>
              <a:t>googleVis</a:t>
            </a:r>
            <a:r>
              <a:rPr lang="zh-CN" altLang="en-US"/>
              <a:t>包实现数据动态可视化</a:t>
            </a:r>
          </a:p>
        </p:txBody>
      </p:sp>
      <p:sp>
        <p:nvSpPr>
          <p:cNvPr id="130051" name="内容占位符 3">
            <a:extLst>
              <a:ext uri="{FF2B5EF4-FFF2-40B4-BE49-F238E27FC236}">
                <a16:creationId xmlns:a16="http://schemas.microsoft.com/office/drawing/2014/main" id="{E998A6FF-DB4C-46F1-A800-4269ABB43089}"/>
              </a:ext>
            </a:extLst>
          </p:cNvPr>
          <p:cNvSpPr>
            <a:spLocks noGrp="1"/>
          </p:cNvSpPr>
          <p:nvPr>
            <p:ph idx="10"/>
          </p:nvPr>
        </p:nvSpPr>
        <p:spPr>
          <a:xfrm>
            <a:off x="423863" y="1138238"/>
            <a:ext cx="11107737" cy="427037"/>
          </a:xfrm>
        </p:spPr>
        <p:txBody>
          <a:bodyPr/>
          <a:lstStyle/>
          <a:p>
            <a:r>
              <a:t>利用</a:t>
            </a:r>
            <a:r>
              <a:rPr lang="en-US" altLang="zh-CN"/>
              <a:t>googleVis</a:t>
            </a:r>
            <a:r>
              <a:t>包绘制交互图</a:t>
            </a:r>
          </a:p>
        </p:txBody>
      </p:sp>
      <p:pic>
        <p:nvPicPr>
          <p:cNvPr id="130052" name="内容占位符 4">
            <a:extLst>
              <a:ext uri="{FF2B5EF4-FFF2-40B4-BE49-F238E27FC236}">
                <a16:creationId xmlns:a16="http://schemas.microsoft.com/office/drawing/2014/main" id="{49EB482F-531A-411B-A8D6-8EFCB4DF15C8}"/>
              </a:ext>
            </a:extLst>
          </p:cNvPr>
          <p:cNvPicPr>
            <a:picLocks noGrp="1"/>
          </p:cNvPicPr>
          <p:nvPr>
            <p:ph idx="1"/>
          </p:nvPr>
        </p:nvPicPr>
        <p:blipFill>
          <a:blip r:embed="rId2">
            <a:extLst>
              <a:ext uri="{28A0092B-C50C-407E-A947-70E740481C1C}">
                <a14:useLocalDpi xmlns:a14="http://schemas.microsoft.com/office/drawing/2010/main" val="0"/>
              </a:ext>
            </a:extLst>
          </a:blip>
          <a:srcRect t="4477"/>
          <a:stretch>
            <a:fillRect/>
          </a:stretch>
        </p:blipFill>
        <p:spPr>
          <a:xfrm>
            <a:off x="2520950" y="1801813"/>
            <a:ext cx="6072188" cy="4371975"/>
          </a:xfrm>
          <a:ln w="3175">
            <a:solidFill>
              <a:schemeClr val="tx1"/>
            </a:solid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内容占位符 1">
            <a:extLst>
              <a:ext uri="{FF2B5EF4-FFF2-40B4-BE49-F238E27FC236}">
                <a16:creationId xmlns:a16="http://schemas.microsoft.com/office/drawing/2014/main" id="{98DC908A-E980-4DB7-B8FF-C862B8D79E78}"/>
              </a:ext>
            </a:extLst>
          </p:cNvPr>
          <p:cNvSpPr>
            <a:spLocks noGrp="1"/>
          </p:cNvSpPr>
          <p:nvPr>
            <p:ph idx="1"/>
          </p:nvPr>
        </p:nvSpPr>
        <p:spPr>
          <a:xfrm>
            <a:off x="423863" y="1754188"/>
            <a:ext cx="11107737" cy="4370387"/>
          </a:xfrm>
        </p:spPr>
        <p:txBody>
          <a:bodyPr/>
          <a:lstStyle/>
          <a:p>
            <a:pPr marL="361950" indent="-361950"/>
            <a:endParaRPr lang="zh-CN" altLang="en-US"/>
          </a:p>
        </p:txBody>
      </p:sp>
      <p:sp>
        <p:nvSpPr>
          <p:cNvPr id="131075" name="标题 2">
            <a:extLst>
              <a:ext uri="{FF2B5EF4-FFF2-40B4-BE49-F238E27FC236}">
                <a16:creationId xmlns:a16="http://schemas.microsoft.com/office/drawing/2014/main" id="{42F3C8AB-924C-4CF2-BC4F-EC6C2B6CE67A}"/>
              </a:ext>
            </a:extLst>
          </p:cNvPr>
          <p:cNvSpPr>
            <a:spLocks noGrp="1"/>
          </p:cNvSpPr>
          <p:nvPr>
            <p:ph type="title"/>
          </p:nvPr>
        </p:nvSpPr>
        <p:spPr>
          <a:xfrm>
            <a:off x="255588" y="358775"/>
            <a:ext cx="10972800" cy="528638"/>
          </a:xfrm>
        </p:spPr>
        <p:txBody>
          <a:bodyPr/>
          <a:lstStyle/>
          <a:p>
            <a:endParaRPr lang="zh-CN" altLang="en-US"/>
          </a:p>
        </p:txBody>
      </p:sp>
      <p:sp>
        <p:nvSpPr>
          <p:cNvPr id="131076" name="内容占位符 3">
            <a:extLst>
              <a:ext uri="{FF2B5EF4-FFF2-40B4-BE49-F238E27FC236}">
                <a16:creationId xmlns:a16="http://schemas.microsoft.com/office/drawing/2014/main" id="{6FCACDB3-9873-4A58-8F23-CDE6AD374E22}"/>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a:extLst>
              <a:ext uri="{FF2B5EF4-FFF2-40B4-BE49-F238E27FC236}">
                <a16:creationId xmlns:a16="http://schemas.microsoft.com/office/drawing/2014/main" id="{083E9BAC-4552-404F-90E3-CCB9FD3F78FF}"/>
              </a:ext>
            </a:extLst>
          </p:cNvPr>
          <p:cNvSpPr>
            <a:spLocks noGrp="1"/>
          </p:cNvSpPr>
          <p:nvPr>
            <p:ph idx="1"/>
          </p:nvPr>
        </p:nvSpPr>
        <p:spPr>
          <a:xfrm>
            <a:off x="423863" y="1754188"/>
            <a:ext cx="11107737" cy="4370387"/>
          </a:xfrm>
        </p:spPr>
        <p:txBody>
          <a:bodyPr/>
          <a:lstStyle/>
          <a:p>
            <a:pPr marL="361950" indent="-361950">
              <a:buFont typeface="Arial" panose="020B0604020202020204" pitchFamily="34" charset="0"/>
              <a:buChar char="•"/>
            </a:pPr>
            <a:r>
              <a:rPr lang="en-US" altLang="zh-CN"/>
              <a:t>&gt; library(lattice)</a:t>
            </a:r>
          </a:p>
          <a:p>
            <a:pPr marL="361950" indent="-361950">
              <a:buFont typeface="Arial" panose="020B0604020202020204" pitchFamily="34" charset="0"/>
              <a:buChar char="•"/>
            </a:pPr>
            <a:r>
              <a:rPr lang="en-US" altLang="zh-CN"/>
              <a:t>&gt; attach(iris)</a:t>
            </a:r>
          </a:p>
          <a:p>
            <a:pPr marL="361950" indent="-361950">
              <a:buFont typeface="Arial" panose="020B0604020202020204" pitchFamily="34" charset="0"/>
              <a:buChar char="•"/>
            </a:pPr>
            <a:r>
              <a:rPr lang="en-US" altLang="zh-CN"/>
              <a:t>&gt; xyplot(Sepal.Length ~ Sepal.Width | Species)</a:t>
            </a:r>
          </a:p>
          <a:p>
            <a:pPr marL="361950" indent="-361950">
              <a:buFont typeface="Arial" panose="020B0604020202020204" pitchFamily="34" charset="0"/>
              <a:buChar char="•"/>
            </a:pPr>
            <a:r>
              <a:rPr lang="en-US" altLang="zh-CN"/>
              <a:t>&gt; detach(iris)</a:t>
            </a:r>
          </a:p>
          <a:p>
            <a:pPr marL="361950" indent="-361950"/>
            <a:endParaRPr lang="zh-CN" altLang="en-US"/>
          </a:p>
        </p:txBody>
      </p:sp>
      <p:sp>
        <p:nvSpPr>
          <p:cNvPr id="21507" name="标题 2">
            <a:extLst>
              <a:ext uri="{FF2B5EF4-FFF2-40B4-BE49-F238E27FC236}">
                <a16:creationId xmlns:a16="http://schemas.microsoft.com/office/drawing/2014/main" id="{5E68DF1A-FDB0-4C14-A089-6F5FA239D0C8}"/>
              </a:ext>
            </a:extLst>
          </p:cNvPr>
          <p:cNvSpPr>
            <a:spLocks noGrp="1"/>
          </p:cNvSpPr>
          <p:nvPr>
            <p:ph type="title"/>
          </p:nvPr>
        </p:nvSpPr>
        <p:spPr>
          <a:xfrm>
            <a:off x="255588" y="358775"/>
            <a:ext cx="10972800" cy="528638"/>
          </a:xfrm>
        </p:spPr>
        <p:txBody>
          <a:bodyPr/>
          <a:lstStyle/>
          <a:p>
            <a:r>
              <a:rPr lang="zh-CN" altLang="en-US"/>
              <a:t>条件变量</a:t>
            </a:r>
          </a:p>
        </p:txBody>
      </p:sp>
      <p:sp>
        <p:nvSpPr>
          <p:cNvPr id="21508" name="内容占位符 3">
            <a:extLst>
              <a:ext uri="{FF2B5EF4-FFF2-40B4-BE49-F238E27FC236}">
                <a16:creationId xmlns:a16="http://schemas.microsoft.com/office/drawing/2014/main" id="{7255869F-ED29-424E-AA73-A7C01D20EAA3}"/>
              </a:ext>
            </a:extLst>
          </p:cNvPr>
          <p:cNvSpPr>
            <a:spLocks noGrp="1"/>
          </p:cNvSpPr>
          <p:nvPr>
            <p:ph idx="10"/>
          </p:nvPr>
        </p:nvSpPr>
        <p:spPr>
          <a:xfrm>
            <a:off x="423863" y="1138238"/>
            <a:ext cx="11107737" cy="427037"/>
          </a:xfrm>
        </p:spPr>
        <p:txBody>
          <a:bodyPr/>
          <a:lstStyle/>
          <a:p>
            <a:r>
              <a:t>以</a:t>
            </a:r>
            <a:r>
              <a:rPr lang="en-US" altLang="zh-CN"/>
              <a:t>iris</a:t>
            </a:r>
            <a:r>
              <a:t>数据集为例，以</a:t>
            </a:r>
            <a:r>
              <a:rPr lang="en-US" altLang="zh-CN"/>
              <a:t>Species</a:t>
            </a:r>
            <a:r>
              <a:t>（鸢尾花种类）为条件变量绘制</a:t>
            </a:r>
            <a:r>
              <a:rPr lang="en-US" altLang="zh-CN"/>
              <a:t>Sepal.Length</a:t>
            </a:r>
            <a:r>
              <a:t>（花萼长度）与</a:t>
            </a:r>
            <a:r>
              <a:rPr lang="en-US" altLang="zh-CN"/>
              <a:t>Sepal.Width</a:t>
            </a:r>
            <a:r>
              <a:t>（花萼宽度）的散点图，</a:t>
            </a:r>
          </a:p>
        </p:txBody>
      </p:sp>
      <p:pic>
        <p:nvPicPr>
          <p:cNvPr id="21509" name="图片 4">
            <a:extLst>
              <a:ext uri="{FF2B5EF4-FFF2-40B4-BE49-F238E27FC236}">
                <a16:creationId xmlns:a16="http://schemas.microsoft.com/office/drawing/2014/main" id="{4A2C2A88-8103-4AE7-8075-22A9EE0B5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888" y="1854200"/>
            <a:ext cx="4335462" cy="406241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879B1F75-CFF7-4CB4-AB1B-83CD56DC9C11}"/>
              </a:ext>
            </a:extLst>
          </p:cNvPr>
          <p:cNvGraphicFramePr>
            <a:graphicFrameLocks noGrp="1"/>
          </p:cNvGraphicFramePr>
          <p:nvPr>
            <p:ph idx="1"/>
          </p:nvPr>
        </p:nvGraphicFramePr>
        <p:xfrm>
          <a:off x="2320925" y="1855788"/>
          <a:ext cx="7710488" cy="4754562"/>
        </p:xfrm>
        <a:graphic>
          <a:graphicData uri="http://schemas.openxmlformats.org/drawingml/2006/table">
            <a:tbl>
              <a:tblPr firstRow="1" firstCol="1" bandRow="1">
                <a:tableStyleId>{5C22544A-7EE6-4342-B048-85BDC9FD1C3A}</a:tableStyleId>
              </a:tblPr>
              <a:tblGrid>
                <a:gridCol w="2034844">
                  <a:extLst>
                    <a:ext uri="{9D8B030D-6E8A-4147-A177-3AD203B41FA5}">
                      <a16:colId xmlns:a16="http://schemas.microsoft.com/office/drawing/2014/main" val="20000"/>
                    </a:ext>
                  </a:extLst>
                </a:gridCol>
                <a:gridCol w="5675644">
                  <a:extLst>
                    <a:ext uri="{9D8B030D-6E8A-4147-A177-3AD203B41FA5}">
                      <a16:colId xmlns:a16="http://schemas.microsoft.com/office/drawing/2014/main" val="20001"/>
                    </a:ext>
                  </a:extLst>
                </a:gridCol>
              </a:tblGrid>
              <a:tr h="365736">
                <a:tc>
                  <a:txBody>
                    <a:bodyPr/>
                    <a:lstStyle/>
                    <a:p>
                      <a:pPr indent="127000" algn="just">
                        <a:lnSpc>
                          <a:spcPct val="150000"/>
                        </a:lnSpc>
                        <a:spcAft>
                          <a:spcPts val="0"/>
                        </a:spcAft>
                      </a:pPr>
                      <a:r>
                        <a:rPr lang="en-US" sz="1700" kern="100" dirty="0">
                          <a:effectLst/>
                        </a:rPr>
                        <a:t>R</a:t>
                      </a:r>
                      <a:r>
                        <a:rPr lang="zh-CN" sz="1700" kern="100" dirty="0">
                          <a:effectLst/>
                        </a:rPr>
                        <a:t>包的名称</a:t>
                      </a:r>
                      <a:endParaRPr lang="zh-CN" sz="1700" kern="100" dirty="0">
                        <a:effectLst/>
                        <a:latin typeface="Times New Roman"/>
                        <a:ea typeface="宋体"/>
                        <a:cs typeface="Times New Roman"/>
                      </a:endParaRPr>
                    </a:p>
                  </a:txBody>
                  <a:tcPr marL="68572" marR="68572" marT="0" marB="0" anchor="ctr"/>
                </a:tc>
                <a:tc>
                  <a:txBody>
                    <a:bodyPr/>
                    <a:lstStyle/>
                    <a:p>
                      <a:pPr indent="127000" algn="ctr">
                        <a:lnSpc>
                          <a:spcPct val="150000"/>
                        </a:lnSpc>
                        <a:spcAft>
                          <a:spcPts val="0"/>
                        </a:spcAft>
                      </a:pPr>
                      <a:r>
                        <a:rPr lang="zh-CN" sz="1700" kern="100">
                          <a:effectLst/>
                        </a:rPr>
                        <a:t>功能描述</a:t>
                      </a:r>
                      <a:endParaRPr lang="zh-CN" sz="1700" kern="10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00"/>
                  </a:ext>
                </a:extLst>
              </a:tr>
              <a:tr h="365736">
                <a:tc>
                  <a:txBody>
                    <a:bodyPr/>
                    <a:lstStyle/>
                    <a:p>
                      <a:pPr indent="127000" algn="just">
                        <a:lnSpc>
                          <a:spcPct val="150000"/>
                        </a:lnSpc>
                        <a:spcAft>
                          <a:spcPts val="0"/>
                        </a:spcAft>
                      </a:pPr>
                      <a:r>
                        <a:rPr lang="en-US" sz="1700" kern="100" dirty="0">
                          <a:effectLst/>
                        </a:rPr>
                        <a:t>leaflet</a:t>
                      </a:r>
                      <a:endParaRPr lang="zh-CN" sz="1700" kern="100" dirty="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zh-CN" sz="1700" kern="100">
                          <a:effectLst/>
                        </a:rPr>
                        <a:t>互动地图，与</a:t>
                      </a:r>
                      <a:r>
                        <a:rPr lang="en-US" sz="1700" kern="100">
                          <a:effectLst/>
                        </a:rPr>
                        <a:t>OpenStreetMap,Mapbox,andCartoDB</a:t>
                      </a:r>
                      <a:r>
                        <a:rPr lang="zh-CN" sz="1700" kern="100">
                          <a:effectLst/>
                        </a:rPr>
                        <a:t>地图互动</a:t>
                      </a:r>
                      <a:endParaRPr lang="zh-CN" sz="1700" kern="10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01"/>
                  </a:ext>
                </a:extLst>
              </a:tr>
              <a:tr h="365736">
                <a:tc>
                  <a:txBody>
                    <a:bodyPr/>
                    <a:lstStyle/>
                    <a:p>
                      <a:pPr indent="127000" algn="just">
                        <a:lnSpc>
                          <a:spcPct val="150000"/>
                        </a:lnSpc>
                        <a:spcAft>
                          <a:spcPts val="0"/>
                        </a:spcAft>
                      </a:pPr>
                      <a:r>
                        <a:rPr lang="en-US" sz="1700" kern="100" dirty="0" err="1">
                          <a:effectLst/>
                        </a:rPr>
                        <a:t>dygraphs</a:t>
                      </a:r>
                      <a:endParaRPr lang="zh-CN" sz="1700" kern="100" dirty="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zh-CN" sz="1700" kern="100" dirty="0">
                          <a:effectLst/>
                        </a:rPr>
                        <a:t>时间序列可视化，</a:t>
                      </a:r>
                      <a:endParaRPr lang="zh-CN" sz="1700" kern="100" dirty="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02"/>
                  </a:ext>
                </a:extLst>
              </a:tr>
              <a:tr h="365736">
                <a:tc>
                  <a:txBody>
                    <a:bodyPr/>
                    <a:lstStyle/>
                    <a:p>
                      <a:pPr indent="127000" algn="just">
                        <a:lnSpc>
                          <a:spcPct val="150000"/>
                        </a:lnSpc>
                        <a:spcAft>
                          <a:spcPts val="0"/>
                        </a:spcAft>
                      </a:pPr>
                      <a:r>
                        <a:rPr lang="en-US" sz="1700" kern="100">
                          <a:effectLst/>
                        </a:rPr>
                        <a:t>plotly</a:t>
                      </a:r>
                      <a:endParaRPr lang="zh-CN" sz="1700" kern="10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zh-CN" sz="1700" kern="100" dirty="0">
                          <a:effectLst/>
                        </a:rPr>
                        <a:t>交互式可视化，可以将</a:t>
                      </a:r>
                      <a:r>
                        <a:rPr lang="en-US" sz="1700" kern="100" dirty="0">
                          <a:effectLst/>
                        </a:rPr>
                        <a:t>ggplot2</a:t>
                      </a:r>
                      <a:r>
                        <a:rPr lang="zh-CN" sz="1700" kern="100" dirty="0">
                          <a:effectLst/>
                        </a:rPr>
                        <a:t>图形转化成交互式的</a:t>
                      </a:r>
                      <a:endParaRPr lang="zh-CN" sz="1700" kern="100" dirty="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03"/>
                  </a:ext>
                </a:extLst>
              </a:tr>
              <a:tr h="365736">
                <a:tc>
                  <a:txBody>
                    <a:bodyPr/>
                    <a:lstStyle/>
                    <a:p>
                      <a:pPr indent="127000" algn="just">
                        <a:lnSpc>
                          <a:spcPct val="150000"/>
                        </a:lnSpc>
                        <a:spcAft>
                          <a:spcPts val="0"/>
                        </a:spcAft>
                      </a:pPr>
                      <a:r>
                        <a:rPr lang="en-US" sz="1700" kern="100">
                          <a:effectLst/>
                        </a:rPr>
                        <a:t>highcharter</a:t>
                      </a:r>
                      <a:endParaRPr lang="zh-CN" sz="1700" kern="10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en-US" sz="1700" kern="100" dirty="0" err="1">
                          <a:effectLst/>
                        </a:rPr>
                        <a:t>HighchartersJS</a:t>
                      </a:r>
                      <a:r>
                        <a:rPr lang="zh-CN" sz="1700" kern="100" dirty="0">
                          <a:effectLst/>
                        </a:rPr>
                        <a:t>图形库的</a:t>
                      </a:r>
                      <a:r>
                        <a:rPr lang="en-US" sz="1700" kern="100" dirty="0">
                          <a:effectLst/>
                        </a:rPr>
                        <a:t>R</a:t>
                      </a:r>
                      <a:r>
                        <a:rPr lang="zh-CN" sz="1700" kern="100" dirty="0">
                          <a:effectLst/>
                        </a:rPr>
                        <a:t>接口</a:t>
                      </a:r>
                      <a:endParaRPr lang="zh-CN" sz="1700" kern="100" dirty="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04"/>
                  </a:ext>
                </a:extLst>
              </a:tr>
              <a:tr h="365736">
                <a:tc>
                  <a:txBody>
                    <a:bodyPr/>
                    <a:lstStyle/>
                    <a:p>
                      <a:pPr indent="127000" algn="just">
                        <a:lnSpc>
                          <a:spcPct val="150000"/>
                        </a:lnSpc>
                        <a:spcAft>
                          <a:spcPts val="0"/>
                        </a:spcAft>
                      </a:pPr>
                      <a:r>
                        <a:rPr lang="en-US" sz="1700" kern="100">
                          <a:effectLst/>
                        </a:rPr>
                        <a:t>visNetwork</a:t>
                      </a:r>
                      <a:endParaRPr lang="zh-CN" sz="1700" kern="10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zh-CN" sz="1700" kern="100" dirty="0">
                          <a:effectLst/>
                        </a:rPr>
                        <a:t>基于</a:t>
                      </a:r>
                      <a:r>
                        <a:rPr lang="en-US" sz="1700" kern="100" dirty="0">
                          <a:effectLst/>
                        </a:rPr>
                        <a:t>vis.js</a:t>
                      </a:r>
                      <a:r>
                        <a:rPr lang="zh-CN" sz="1700" kern="100" dirty="0">
                          <a:effectLst/>
                        </a:rPr>
                        <a:t>网络可视化</a:t>
                      </a:r>
                      <a:endParaRPr lang="zh-CN" sz="1700" kern="100" dirty="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05"/>
                  </a:ext>
                </a:extLst>
              </a:tr>
              <a:tr h="365736">
                <a:tc>
                  <a:txBody>
                    <a:bodyPr/>
                    <a:lstStyle/>
                    <a:p>
                      <a:pPr indent="127000" algn="just">
                        <a:lnSpc>
                          <a:spcPct val="150000"/>
                        </a:lnSpc>
                        <a:spcAft>
                          <a:spcPts val="0"/>
                        </a:spcAft>
                      </a:pPr>
                      <a:r>
                        <a:rPr lang="en-US" sz="1700" kern="100">
                          <a:effectLst/>
                        </a:rPr>
                        <a:t>networkD3</a:t>
                      </a:r>
                      <a:endParaRPr lang="zh-CN" sz="1700" kern="10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zh-CN" sz="1700" kern="100" dirty="0">
                          <a:effectLst/>
                        </a:rPr>
                        <a:t>基于</a:t>
                      </a:r>
                      <a:r>
                        <a:rPr lang="en-US" sz="1700" kern="100" dirty="0">
                          <a:effectLst/>
                        </a:rPr>
                        <a:t>D3JS</a:t>
                      </a:r>
                      <a:r>
                        <a:rPr lang="zh-CN" sz="1700" kern="100" dirty="0">
                          <a:effectLst/>
                        </a:rPr>
                        <a:t>网络可视化，</a:t>
                      </a:r>
                      <a:endParaRPr lang="zh-CN" sz="1700" kern="100" dirty="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06"/>
                  </a:ext>
                </a:extLst>
              </a:tr>
              <a:tr h="365736">
                <a:tc>
                  <a:txBody>
                    <a:bodyPr/>
                    <a:lstStyle/>
                    <a:p>
                      <a:pPr indent="127000" algn="just">
                        <a:lnSpc>
                          <a:spcPct val="150000"/>
                        </a:lnSpc>
                        <a:spcAft>
                          <a:spcPts val="0"/>
                        </a:spcAft>
                      </a:pPr>
                      <a:r>
                        <a:rPr lang="en-US" sz="1700" kern="100">
                          <a:effectLst/>
                        </a:rPr>
                        <a:t>d3heatmap</a:t>
                      </a:r>
                      <a:endParaRPr lang="zh-CN" sz="1700" kern="10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zh-CN" sz="1700" kern="100" dirty="0">
                          <a:effectLst/>
                        </a:rPr>
                        <a:t>与</a:t>
                      </a:r>
                      <a:r>
                        <a:rPr lang="en-US" sz="1700" kern="100" dirty="0">
                          <a:effectLst/>
                        </a:rPr>
                        <a:t>D3</a:t>
                      </a:r>
                      <a:r>
                        <a:rPr lang="zh-CN" sz="1700" kern="100" dirty="0">
                          <a:effectLst/>
                        </a:rPr>
                        <a:t>交互的热图</a:t>
                      </a:r>
                      <a:endParaRPr lang="zh-CN" sz="1700" kern="100" dirty="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07"/>
                  </a:ext>
                </a:extLst>
              </a:tr>
              <a:tr h="365736">
                <a:tc>
                  <a:txBody>
                    <a:bodyPr/>
                    <a:lstStyle/>
                    <a:p>
                      <a:pPr indent="127000" algn="just">
                        <a:lnSpc>
                          <a:spcPct val="150000"/>
                        </a:lnSpc>
                        <a:spcAft>
                          <a:spcPts val="0"/>
                        </a:spcAft>
                      </a:pPr>
                      <a:r>
                        <a:rPr lang="en-US" sz="1700" kern="100">
                          <a:effectLst/>
                        </a:rPr>
                        <a:t>DT</a:t>
                      </a:r>
                      <a:endParaRPr lang="zh-CN" sz="1700" kern="10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zh-CN" sz="1700" kern="100" dirty="0">
                          <a:effectLst/>
                        </a:rPr>
                        <a:t>交互式数据表格</a:t>
                      </a:r>
                      <a:endParaRPr lang="zh-CN" sz="1700" kern="100" dirty="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08"/>
                  </a:ext>
                </a:extLst>
              </a:tr>
              <a:tr h="365736">
                <a:tc>
                  <a:txBody>
                    <a:bodyPr/>
                    <a:lstStyle/>
                    <a:p>
                      <a:pPr indent="127000" algn="just">
                        <a:lnSpc>
                          <a:spcPct val="150000"/>
                        </a:lnSpc>
                        <a:spcAft>
                          <a:spcPts val="0"/>
                        </a:spcAft>
                      </a:pPr>
                      <a:r>
                        <a:rPr lang="en-US" sz="1700" kern="100">
                          <a:effectLst/>
                        </a:rPr>
                        <a:t>rthreejs</a:t>
                      </a:r>
                      <a:endParaRPr lang="zh-CN" sz="1700" kern="10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zh-CN" sz="1700" kern="100" dirty="0">
                          <a:effectLst/>
                        </a:rPr>
                        <a:t>交互式</a:t>
                      </a:r>
                      <a:r>
                        <a:rPr lang="en-US" sz="1700" kern="100" dirty="0">
                          <a:effectLst/>
                        </a:rPr>
                        <a:t>3D</a:t>
                      </a:r>
                      <a:r>
                        <a:rPr lang="zh-CN" sz="1700" kern="100" dirty="0">
                          <a:effectLst/>
                        </a:rPr>
                        <a:t>图形</a:t>
                      </a:r>
                      <a:endParaRPr lang="zh-CN" sz="1700" kern="100" dirty="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09"/>
                  </a:ext>
                </a:extLst>
              </a:tr>
              <a:tr h="365736">
                <a:tc>
                  <a:txBody>
                    <a:bodyPr/>
                    <a:lstStyle/>
                    <a:p>
                      <a:pPr indent="127000" algn="just">
                        <a:lnSpc>
                          <a:spcPct val="150000"/>
                        </a:lnSpc>
                        <a:spcAft>
                          <a:spcPts val="0"/>
                        </a:spcAft>
                      </a:pPr>
                      <a:r>
                        <a:rPr lang="en-US" sz="1700" kern="100">
                          <a:effectLst/>
                        </a:rPr>
                        <a:t>rglwidget</a:t>
                      </a:r>
                      <a:endParaRPr lang="zh-CN" sz="1700" kern="10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zh-CN" sz="1700" kern="100" dirty="0">
                          <a:effectLst/>
                        </a:rPr>
                        <a:t>提供</a:t>
                      </a:r>
                      <a:r>
                        <a:rPr lang="en-US" sz="1700" kern="100" dirty="0" err="1">
                          <a:effectLst/>
                        </a:rPr>
                        <a:t>WebGL</a:t>
                      </a:r>
                      <a:r>
                        <a:rPr lang="zh-CN" sz="1700" kern="100" dirty="0">
                          <a:effectLst/>
                        </a:rPr>
                        <a:t>场景</a:t>
                      </a:r>
                      <a:endParaRPr lang="zh-CN" sz="1700" kern="100" dirty="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10"/>
                  </a:ext>
                </a:extLst>
              </a:tr>
              <a:tr h="365736">
                <a:tc>
                  <a:txBody>
                    <a:bodyPr/>
                    <a:lstStyle/>
                    <a:p>
                      <a:pPr indent="127000" algn="just">
                        <a:lnSpc>
                          <a:spcPct val="150000"/>
                        </a:lnSpc>
                        <a:spcAft>
                          <a:spcPts val="0"/>
                        </a:spcAft>
                      </a:pPr>
                      <a:r>
                        <a:rPr lang="en-US" sz="1700" kern="100">
                          <a:effectLst/>
                        </a:rPr>
                        <a:t>DiagrammeR</a:t>
                      </a:r>
                      <a:endParaRPr lang="zh-CN" sz="1700" kern="10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zh-CN" sz="1700" kern="100" dirty="0">
                          <a:effectLst/>
                        </a:rPr>
                        <a:t>创建流程图的工具</a:t>
                      </a:r>
                      <a:endParaRPr lang="zh-CN" sz="1700" kern="100" dirty="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11"/>
                  </a:ext>
                </a:extLst>
              </a:tr>
              <a:tr h="365736">
                <a:tc>
                  <a:txBody>
                    <a:bodyPr/>
                    <a:lstStyle/>
                    <a:p>
                      <a:pPr indent="127000" algn="just">
                        <a:lnSpc>
                          <a:spcPct val="150000"/>
                        </a:lnSpc>
                        <a:spcAft>
                          <a:spcPts val="0"/>
                        </a:spcAft>
                      </a:pPr>
                      <a:r>
                        <a:rPr lang="en-US" sz="1700" kern="100">
                          <a:effectLst/>
                        </a:rPr>
                        <a:t>metricsgraphics</a:t>
                      </a:r>
                      <a:endParaRPr lang="zh-CN" sz="1700" kern="10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en-US" sz="1700" kern="100" dirty="0">
                          <a:effectLst/>
                        </a:rPr>
                        <a:t>MetricsGraphics.js</a:t>
                      </a:r>
                      <a:r>
                        <a:rPr lang="zh-CN" sz="1700" kern="100" dirty="0">
                          <a:effectLst/>
                        </a:rPr>
                        <a:t>的</a:t>
                      </a:r>
                      <a:r>
                        <a:rPr lang="en-US" sz="1700" kern="100" dirty="0" err="1">
                          <a:effectLst/>
                        </a:rPr>
                        <a:t>htmlwidget</a:t>
                      </a:r>
                      <a:r>
                        <a:rPr lang="zh-CN" sz="1700" kern="100" dirty="0">
                          <a:effectLst/>
                        </a:rPr>
                        <a:t>接口</a:t>
                      </a:r>
                      <a:endParaRPr lang="zh-CN" sz="1700" kern="100" dirty="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12"/>
                  </a:ext>
                </a:extLst>
              </a:tr>
            </a:tbl>
          </a:graphicData>
        </a:graphic>
      </p:graphicFrame>
      <p:sp>
        <p:nvSpPr>
          <p:cNvPr id="132142" name="标题 2">
            <a:extLst>
              <a:ext uri="{FF2B5EF4-FFF2-40B4-BE49-F238E27FC236}">
                <a16:creationId xmlns:a16="http://schemas.microsoft.com/office/drawing/2014/main" id="{6CF2BDB6-1C83-4DB2-9C3C-D798600F39FF}"/>
              </a:ext>
            </a:extLst>
          </p:cNvPr>
          <p:cNvSpPr>
            <a:spLocks noGrp="1"/>
          </p:cNvSpPr>
          <p:nvPr>
            <p:ph type="title"/>
          </p:nvPr>
        </p:nvSpPr>
        <p:spPr>
          <a:xfrm>
            <a:off x="255588" y="358775"/>
            <a:ext cx="10972800" cy="528638"/>
          </a:xfrm>
        </p:spPr>
        <p:txBody>
          <a:bodyPr/>
          <a:lstStyle/>
          <a:p>
            <a:r>
              <a:rPr lang="zh-CN" altLang="en-US"/>
              <a:t>利用</a:t>
            </a:r>
            <a:r>
              <a:rPr lang="en-US" altLang="zh-CN"/>
              <a:t>htmlwidgets</a:t>
            </a:r>
            <a:r>
              <a:rPr lang="zh-CN" altLang="en-US"/>
              <a:t>包实现绘图的网页化分享</a:t>
            </a:r>
          </a:p>
        </p:txBody>
      </p:sp>
      <p:sp>
        <p:nvSpPr>
          <p:cNvPr id="132143" name="内容占位符 3">
            <a:extLst>
              <a:ext uri="{FF2B5EF4-FFF2-40B4-BE49-F238E27FC236}">
                <a16:creationId xmlns:a16="http://schemas.microsoft.com/office/drawing/2014/main" id="{2694A5D6-E53C-4435-808D-CDE953DD2312}"/>
              </a:ext>
            </a:extLst>
          </p:cNvPr>
          <p:cNvSpPr>
            <a:spLocks noGrp="1"/>
          </p:cNvSpPr>
          <p:nvPr>
            <p:ph idx="10"/>
          </p:nvPr>
        </p:nvSpPr>
        <p:spPr>
          <a:xfrm>
            <a:off x="423863" y="1138238"/>
            <a:ext cx="11107737" cy="427037"/>
          </a:xfrm>
        </p:spPr>
        <p:txBody>
          <a:bodyPr/>
          <a:lstStyle/>
          <a:p>
            <a:endParaRPr lang="en-US" altLang="zh-CN"/>
          </a:p>
          <a:p>
            <a:r>
              <a:rPr lang="en-US" altLang="zh-CN"/>
              <a:t>htmlwidgets</a:t>
            </a:r>
            <a:r>
              <a:t>包，这是一个专为</a:t>
            </a:r>
            <a:r>
              <a:rPr lang="en-US" altLang="zh-CN"/>
              <a:t>R</a:t>
            </a:r>
            <a:r>
              <a:t>语言打造的可视化</a:t>
            </a:r>
            <a:r>
              <a:rPr lang="en-US" altLang="zh-CN"/>
              <a:t>JS</a:t>
            </a:r>
            <a:r>
              <a:t>库，只需要编写几行</a:t>
            </a:r>
            <a:r>
              <a:rPr lang="en-US" altLang="zh-CN"/>
              <a:t>R</a:t>
            </a:r>
            <a:r>
              <a:t>语言代码便可生成交互式的可视化页面。目前已经有基于</a:t>
            </a:r>
            <a:r>
              <a:rPr lang="en-US" altLang="zh-CN"/>
              <a:t>htmlwidgets</a:t>
            </a:r>
            <a:r>
              <a:t>制作的</a:t>
            </a:r>
            <a:r>
              <a:rPr lang="en-US" altLang="zh-CN"/>
              <a:t>R</a:t>
            </a:r>
            <a:r>
              <a:t>包可供直接调用，具体名称及对应作用见表</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内容占位符 1">
            <a:extLst>
              <a:ext uri="{FF2B5EF4-FFF2-40B4-BE49-F238E27FC236}">
                <a16:creationId xmlns:a16="http://schemas.microsoft.com/office/drawing/2014/main" id="{46A60A9B-353A-4DC6-A963-4EED58D3217D}"/>
              </a:ext>
            </a:extLst>
          </p:cNvPr>
          <p:cNvSpPr>
            <a:spLocks noGrp="1"/>
          </p:cNvSpPr>
          <p:nvPr>
            <p:ph idx="1"/>
          </p:nvPr>
        </p:nvSpPr>
        <p:spPr>
          <a:xfrm>
            <a:off x="423863" y="1754188"/>
            <a:ext cx="11107737" cy="4370387"/>
          </a:xfrm>
        </p:spPr>
        <p:txBody>
          <a:bodyPr/>
          <a:lstStyle/>
          <a:p>
            <a:pPr marL="361950" indent="-361950"/>
            <a:r>
              <a:rPr lang="zh-CN" altLang="en-US"/>
              <a:t>使用</a:t>
            </a:r>
            <a:r>
              <a:rPr lang="en-US" altLang="zh-CN"/>
              <a:t>leaflet</a:t>
            </a:r>
            <a:r>
              <a:rPr lang="zh-CN" altLang="en-US"/>
              <a:t>在</a:t>
            </a:r>
            <a:r>
              <a:rPr lang="en-US" altLang="zh-CN"/>
              <a:t>OpenStreetMap</a:t>
            </a:r>
            <a:r>
              <a:rPr lang="zh-CN" altLang="en-US"/>
              <a:t>地图上标记</a:t>
            </a:r>
            <a:r>
              <a:rPr lang="en-US" altLang="zh-CN"/>
              <a:t>R</a:t>
            </a:r>
            <a:r>
              <a:rPr lang="zh-CN" altLang="en-US"/>
              <a:t>语言的诞生地</a:t>
            </a:r>
            <a:r>
              <a:rPr lang="en-US" altLang="zh-CN"/>
              <a:t>——</a:t>
            </a:r>
            <a:r>
              <a:rPr lang="zh-CN" altLang="en-US"/>
              <a:t>新西兰奥克兰大学，</a:t>
            </a:r>
            <a:r>
              <a:rPr lang="en-US" altLang="zh-CN"/>
              <a:t>OpenStreetMap</a:t>
            </a:r>
            <a:r>
              <a:rPr lang="zh-CN" altLang="en-US"/>
              <a:t>地图是</a:t>
            </a:r>
            <a:r>
              <a:rPr lang="en-US" altLang="zh-CN"/>
              <a:t>leaflet</a:t>
            </a:r>
            <a:r>
              <a:rPr lang="zh-CN" altLang="en-US"/>
              <a:t>默认使用的地图。</a:t>
            </a:r>
            <a:endParaRPr lang="en-US" altLang="zh-CN"/>
          </a:p>
          <a:p>
            <a:pPr marL="361950" indent="-361950"/>
            <a:r>
              <a:rPr lang="zh-CN" altLang="en-US"/>
              <a:t>可对地图进行放大缩小操作。</a:t>
            </a:r>
            <a:endParaRPr lang="en-US" altLang="zh-CN"/>
          </a:p>
          <a:p>
            <a:pPr marL="361950" indent="-361950">
              <a:buFont typeface="Arial" panose="020B0604020202020204" pitchFamily="34" charset="0"/>
              <a:buChar char="•"/>
            </a:pPr>
            <a:r>
              <a:rPr lang="en-US" altLang="zh-CN"/>
              <a:t>library(leaflet)</a:t>
            </a:r>
            <a:endParaRPr lang="zh-CN" altLang="zh-CN"/>
          </a:p>
          <a:p>
            <a:pPr marL="361950" indent="-361950">
              <a:buFont typeface="Arial" panose="020B0604020202020204" pitchFamily="34" charset="0"/>
              <a:buChar char="•"/>
            </a:pPr>
            <a:r>
              <a:rPr lang="en-US" altLang="zh-CN"/>
              <a:t>leaflet()%&gt;%</a:t>
            </a:r>
            <a:endParaRPr lang="zh-CN" altLang="zh-CN"/>
          </a:p>
          <a:p>
            <a:pPr marL="361950" indent="-361950">
              <a:buFont typeface="Arial" panose="020B0604020202020204" pitchFamily="34" charset="0"/>
              <a:buChar char="•"/>
            </a:pPr>
            <a:r>
              <a:rPr lang="en-US" altLang="zh-CN"/>
              <a:t>  addTiles()%&gt;%</a:t>
            </a:r>
            <a:endParaRPr lang="zh-CN" altLang="zh-CN"/>
          </a:p>
          <a:p>
            <a:pPr marL="361950" indent="-361950">
              <a:buFont typeface="Arial" panose="020B0604020202020204" pitchFamily="34" charset="0"/>
              <a:buChar char="•"/>
            </a:pPr>
            <a:r>
              <a:rPr lang="en-US" altLang="zh-CN"/>
              <a:t>  addMarkers(lng=174.768,lat=-36.852,popup="ThebirthplaceofR")</a:t>
            </a:r>
            <a:endParaRPr lang="zh-CN" altLang="en-US"/>
          </a:p>
        </p:txBody>
      </p:sp>
      <p:sp>
        <p:nvSpPr>
          <p:cNvPr id="133123" name="标题 2">
            <a:extLst>
              <a:ext uri="{FF2B5EF4-FFF2-40B4-BE49-F238E27FC236}">
                <a16:creationId xmlns:a16="http://schemas.microsoft.com/office/drawing/2014/main" id="{39C01FF0-643F-40D4-B34F-34E140D3A976}"/>
              </a:ext>
            </a:extLst>
          </p:cNvPr>
          <p:cNvSpPr>
            <a:spLocks noGrp="1"/>
          </p:cNvSpPr>
          <p:nvPr>
            <p:ph type="title"/>
          </p:nvPr>
        </p:nvSpPr>
        <p:spPr>
          <a:xfrm>
            <a:off x="255588" y="358775"/>
            <a:ext cx="10972800" cy="528638"/>
          </a:xfrm>
        </p:spPr>
        <p:txBody>
          <a:bodyPr/>
          <a:lstStyle/>
          <a:p>
            <a:r>
              <a:rPr lang="en-US" altLang="zh-CN"/>
              <a:t>leaflet</a:t>
            </a:r>
            <a:r>
              <a:rPr lang="zh-CN" altLang="en-US"/>
              <a:t>包</a:t>
            </a:r>
          </a:p>
        </p:txBody>
      </p:sp>
      <p:sp>
        <p:nvSpPr>
          <p:cNvPr id="133124" name="内容占位符 3">
            <a:extLst>
              <a:ext uri="{FF2B5EF4-FFF2-40B4-BE49-F238E27FC236}">
                <a16:creationId xmlns:a16="http://schemas.microsoft.com/office/drawing/2014/main" id="{AD28AF9F-92DC-4BD8-997D-E551E08F766C}"/>
              </a:ext>
            </a:extLst>
          </p:cNvPr>
          <p:cNvSpPr>
            <a:spLocks noGrp="1"/>
          </p:cNvSpPr>
          <p:nvPr>
            <p:ph idx="10"/>
          </p:nvPr>
        </p:nvSpPr>
        <p:spPr>
          <a:xfrm>
            <a:off x="423863" y="1138238"/>
            <a:ext cx="11107737" cy="427037"/>
          </a:xfrm>
        </p:spPr>
        <p:txBody>
          <a:bodyPr/>
          <a:lstStyle/>
          <a:p>
            <a:r>
              <a:rPr lang="en-US" altLang="zh-CN"/>
              <a:t>leaflet</a:t>
            </a:r>
            <a:r>
              <a:t>是最受欢迎的交互地图可视化的开源</a:t>
            </a:r>
            <a:r>
              <a:rPr lang="en-US" altLang="zh-CN"/>
              <a:t>JavaScript</a:t>
            </a:r>
            <a:r>
              <a:t>库之一，这个</a:t>
            </a:r>
            <a:r>
              <a:rPr lang="en-US" altLang="zh-CN"/>
              <a:t>R</a:t>
            </a:r>
            <a:r>
              <a:t>包很容易控制、使用</a:t>
            </a:r>
            <a:r>
              <a:rPr lang="en-US" altLang="zh-CN"/>
              <a:t>leafletJS</a:t>
            </a:r>
            <a:r>
              <a:t>库。它可以交互式地平移</a:t>
            </a:r>
            <a:r>
              <a:rPr lang="en-US" altLang="zh-CN"/>
              <a:t>/</a:t>
            </a:r>
            <a:r>
              <a:t>缩放，使用任意的地图组合。</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2">
            <a:extLst>
              <a:ext uri="{FF2B5EF4-FFF2-40B4-BE49-F238E27FC236}">
                <a16:creationId xmlns:a16="http://schemas.microsoft.com/office/drawing/2014/main" id="{0499CFDE-FABE-44D4-AD73-725A42DBD26F}"/>
              </a:ext>
            </a:extLst>
          </p:cNvPr>
          <p:cNvSpPr>
            <a:spLocks noGrp="1"/>
          </p:cNvSpPr>
          <p:nvPr>
            <p:ph type="title"/>
          </p:nvPr>
        </p:nvSpPr>
        <p:spPr>
          <a:xfrm>
            <a:off x="255588" y="358775"/>
            <a:ext cx="10972800" cy="528638"/>
          </a:xfrm>
        </p:spPr>
        <p:txBody>
          <a:bodyPr/>
          <a:lstStyle/>
          <a:p>
            <a:r>
              <a:rPr lang="en-US" altLang="zh-CN"/>
              <a:t>leaflet</a:t>
            </a:r>
            <a:r>
              <a:rPr lang="zh-CN" altLang="en-US"/>
              <a:t>包</a:t>
            </a:r>
          </a:p>
        </p:txBody>
      </p:sp>
      <p:sp>
        <p:nvSpPr>
          <p:cNvPr id="134147" name="内容占位符 3">
            <a:extLst>
              <a:ext uri="{FF2B5EF4-FFF2-40B4-BE49-F238E27FC236}">
                <a16:creationId xmlns:a16="http://schemas.microsoft.com/office/drawing/2014/main" id="{0C48EB98-3A29-482B-82A6-5FB5323F9DBC}"/>
              </a:ext>
            </a:extLst>
          </p:cNvPr>
          <p:cNvSpPr>
            <a:spLocks noGrp="1"/>
          </p:cNvSpPr>
          <p:nvPr>
            <p:ph idx="10"/>
          </p:nvPr>
        </p:nvSpPr>
        <p:spPr>
          <a:xfrm>
            <a:off x="423863" y="1138238"/>
            <a:ext cx="11107737" cy="427037"/>
          </a:xfrm>
        </p:spPr>
        <p:txBody>
          <a:bodyPr/>
          <a:lstStyle/>
          <a:p>
            <a:endParaRPr/>
          </a:p>
        </p:txBody>
      </p:sp>
      <p:pic>
        <p:nvPicPr>
          <p:cNvPr id="134148" name="内容占位符 4">
            <a:extLst>
              <a:ext uri="{FF2B5EF4-FFF2-40B4-BE49-F238E27FC236}">
                <a16:creationId xmlns:a16="http://schemas.microsoft.com/office/drawing/2014/main" id="{CFC8464B-26E5-4C47-A11D-0BE6D42D4D7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232025" y="1681163"/>
            <a:ext cx="7113588" cy="4405312"/>
          </a:xfrm>
          <a:ln w="3175">
            <a:solidFill>
              <a:schemeClr val="tx1"/>
            </a:solid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内容占位符 1">
            <a:extLst>
              <a:ext uri="{FF2B5EF4-FFF2-40B4-BE49-F238E27FC236}">
                <a16:creationId xmlns:a16="http://schemas.microsoft.com/office/drawing/2014/main" id="{AB1BFBD2-9FD1-4CA8-B867-126AD954DD7B}"/>
              </a:ext>
            </a:extLst>
          </p:cNvPr>
          <p:cNvSpPr>
            <a:spLocks noGrp="1"/>
          </p:cNvSpPr>
          <p:nvPr>
            <p:ph idx="1"/>
          </p:nvPr>
        </p:nvSpPr>
        <p:spPr>
          <a:xfrm>
            <a:off x="423863" y="1236663"/>
            <a:ext cx="11107737" cy="4875212"/>
          </a:xfrm>
        </p:spPr>
        <p:txBody>
          <a:bodyPr/>
          <a:lstStyle/>
          <a:p>
            <a:pPr marL="361950" indent="-361950"/>
            <a:r>
              <a:rPr lang="en-US" altLang="zh-CN"/>
              <a:t>dygraphs</a:t>
            </a:r>
            <a:r>
              <a:rPr lang="zh-CN" altLang="en-US"/>
              <a:t>是一个开源的</a:t>
            </a:r>
            <a:r>
              <a:rPr lang="en-US" altLang="zh-CN"/>
              <a:t>Javascript</a:t>
            </a:r>
            <a:r>
              <a:rPr lang="zh-CN" altLang="en-US"/>
              <a:t>库，它可以产生一个可交互式的，可缩放的的时间序列图，对大型数据集尤其适用。</a:t>
            </a:r>
            <a:r>
              <a:rPr lang="en-US" altLang="zh-CN"/>
              <a:t>dygraphs</a:t>
            </a:r>
            <a:r>
              <a:rPr lang="zh-CN" altLang="en-US"/>
              <a:t>包可以实现</a:t>
            </a:r>
            <a:r>
              <a:rPr lang="en-US" altLang="zh-CN"/>
              <a:t>dygraphsJS</a:t>
            </a:r>
            <a:r>
              <a:rPr lang="zh-CN" altLang="en-US"/>
              <a:t>库中交互的时序图，高度可配置的轴和系列显示，丰富的互动功能，上下区域显示（如置信带），各种图形覆盖（如阴影、注释等），是</a:t>
            </a:r>
            <a:r>
              <a:rPr lang="en-US" altLang="zh-CN"/>
              <a:t>R</a:t>
            </a:r>
            <a:r>
              <a:rPr lang="zh-CN" altLang="en-US"/>
              <a:t>语言作时间序列图的很好选择。</a:t>
            </a:r>
          </a:p>
          <a:p>
            <a:pPr marL="361950" indent="-361950"/>
            <a:r>
              <a:rPr lang="zh-CN" altLang="en-US"/>
              <a:t>以基础包中的数据集</a:t>
            </a:r>
            <a:r>
              <a:rPr lang="en-US" altLang="zh-CN"/>
              <a:t>mdeaths</a:t>
            </a:r>
            <a:r>
              <a:rPr lang="zh-CN" altLang="en-US"/>
              <a:t>和</a:t>
            </a:r>
            <a:r>
              <a:rPr lang="en-US" altLang="zh-CN"/>
              <a:t>fdeaths</a:t>
            </a:r>
            <a:r>
              <a:rPr lang="zh-CN" altLang="en-US"/>
              <a:t>为例，该数据集分别记录了</a:t>
            </a:r>
            <a:r>
              <a:rPr lang="en-US" altLang="zh-CN"/>
              <a:t>1974–1979</a:t>
            </a:r>
            <a:r>
              <a:rPr lang="zh-CN" altLang="en-US"/>
              <a:t>年英国男性和女性患肺病死亡的人数。利用</a:t>
            </a:r>
            <a:r>
              <a:rPr lang="en-US" altLang="zh-CN"/>
              <a:t>dygraphs</a:t>
            </a:r>
            <a:r>
              <a:rPr lang="zh-CN" altLang="en-US"/>
              <a:t>函数绘制交互时序图</a:t>
            </a:r>
            <a:endParaRPr lang="en-US" altLang="zh-CN"/>
          </a:p>
          <a:p>
            <a:pPr marL="361950" indent="-361950">
              <a:buFont typeface="Arial" panose="020B0604020202020204" pitchFamily="34" charset="0"/>
              <a:buChar char="•"/>
            </a:pPr>
            <a:r>
              <a:rPr lang="en-US" altLang="zh-CN"/>
              <a:t>library(dygraphs)</a:t>
            </a:r>
          </a:p>
          <a:p>
            <a:pPr marL="361950" indent="-361950">
              <a:buFont typeface="Arial" panose="020B0604020202020204" pitchFamily="34" charset="0"/>
              <a:buChar char="•"/>
            </a:pPr>
            <a:r>
              <a:rPr lang="en-US" altLang="zh-CN"/>
              <a:t>lungDeaths &lt;- cbind(mdeaths, fdeaths)</a:t>
            </a:r>
          </a:p>
          <a:p>
            <a:pPr marL="361950" indent="-361950">
              <a:buFont typeface="Arial" panose="020B0604020202020204" pitchFamily="34" charset="0"/>
              <a:buChar char="•"/>
            </a:pPr>
            <a:r>
              <a:rPr lang="en-US" altLang="zh-CN"/>
              <a:t>dygraph(lungDeaths)</a:t>
            </a:r>
          </a:p>
          <a:p>
            <a:pPr marL="361950" indent="-361950"/>
            <a:endParaRPr lang="zh-CN" altLang="en-US"/>
          </a:p>
          <a:p>
            <a:pPr marL="361950" indent="-361950"/>
            <a:endParaRPr lang="zh-CN" altLang="en-US"/>
          </a:p>
        </p:txBody>
      </p:sp>
      <p:sp>
        <p:nvSpPr>
          <p:cNvPr id="135171" name="标题 2">
            <a:extLst>
              <a:ext uri="{FF2B5EF4-FFF2-40B4-BE49-F238E27FC236}">
                <a16:creationId xmlns:a16="http://schemas.microsoft.com/office/drawing/2014/main" id="{491A58F2-FF4C-4746-A5D5-9394655E65FD}"/>
              </a:ext>
            </a:extLst>
          </p:cNvPr>
          <p:cNvSpPr>
            <a:spLocks noGrp="1"/>
          </p:cNvSpPr>
          <p:nvPr>
            <p:ph type="title"/>
          </p:nvPr>
        </p:nvSpPr>
        <p:spPr>
          <a:xfrm>
            <a:off x="255588" y="358775"/>
            <a:ext cx="10972800" cy="528638"/>
          </a:xfrm>
        </p:spPr>
        <p:txBody>
          <a:bodyPr/>
          <a:lstStyle/>
          <a:p>
            <a:r>
              <a:rPr lang="en-US" altLang="zh-CN"/>
              <a:t>dygraphs</a:t>
            </a:r>
            <a:r>
              <a:rPr lang="zh-CN" altLang="en-US"/>
              <a:t>包</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2">
            <a:extLst>
              <a:ext uri="{FF2B5EF4-FFF2-40B4-BE49-F238E27FC236}">
                <a16:creationId xmlns:a16="http://schemas.microsoft.com/office/drawing/2014/main" id="{66E68DA6-D552-40D6-AF58-5312D9B6FB50}"/>
              </a:ext>
            </a:extLst>
          </p:cNvPr>
          <p:cNvSpPr>
            <a:spLocks noGrp="1"/>
          </p:cNvSpPr>
          <p:nvPr>
            <p:ph type="title"/>
          </p:nvPr>
        </p:nvSpPr>
        <p:spPr>
          <a:xfrm>
            <a:off x="255588" y="358775"/>
            <a:ext cx="10972800" cy="528638"/>
          </a:xfrm>
        </p:spPr>
        <p:txBody>
          <a:bodyPr/>
          <a:lstStyle/>
          <a:p>
            <a:r>
              <a:rPr lang="en-US" altLang="zh-CN"/>
              <a:t>dygraphs</a:t>
            </a:r>
            <a:r>
              <a:rPr lang="zh-CN" altLang="en-US"/>
              <a:t>包</a:t>
            </a:r>
          </a:p>
        </p:txBody>
      </p:sp>
      <p:sp>
        <p:nvSpPr>
          <p:cNvPr id="136195" name="内容占位符 3">
            <a:extLst>
              <a:ext uri="{FF2B5EF4-FFF2-40B4-BE49-F238E27FC236}">
                <a16:creationId xmlns:a16="http://schemas.microsoft.com/office/drawing/2014/main" id="{D8AE1E49-77A2-46E5-93E0-B7DFE3C4F110}"/>
              </a:ext>
            </a:extLst>
          </p:cNvPr>
          <p:cNvSpPr>
            <a:spLocks noGrp="1"/>
          </p:cNvSpPr>
          <p:nvPr>
            <p:ph idx="10"/>
          </p:nvPr>
        </p:nvSpPr>
        <p:spPr>
          <a:xfrm>
            <a:off x="423863" y="1138238"/>
            <a:ext cx="11107737" cy="427037"/>
          </a:xfrm>
        </p:spPr>
        <p:txBody>
          <a:bodyPr/>
          <a:lstStyle/>
          <a:p>
            <a:endParaRPr/>
          </a:p>
        </p:txBody>
      </p:sp>
      <p:pic>
        <p:nvPicPr>
          <p:cNvPr id="136196" name="内容占位符 4">
            <a:extLst>
              <a:ext uri="{FF2B5EF4-FFF2-40B4-BE49-F238E27FC236}">
                <a16:creationId xmlns:a16="http://schemas.microsoft.com/office/drawing/2014/main" id="{EAC21C97-7A96-497E-B66A-C9145F2314F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857375" y="1816100"/>
            <a:ext cx="7554913" cy="4292600"/>
          </a:xfrm>
          <a:ln w="3175">
            <a:solidFill>
              <a:schemeClr val="tx1"/>
            </a:solid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内容占位符 1">
            <a:extLst>
              <a:ext uri="{FF2B5EF4-FFF2-40B4-BE49-F238E27FC236}">
                <a16:creationId xmlns:a16="http://schemas.microsoft.com/office/drawing/2014/main" id="{9E5B0B5A-A18D-4AE3-AF79-62FFDE9D3702}"/>
              </a:ext>
            </a:extLst>
          </p:cNvPr>
          <p:cNvSpPr>
            <a:spLocks noGrp="1"/>
          </p:cNvSpPr>
          <p:nvPr>
            <p:ph idx="1"/>
          </p:nvPr>
        </p:nvSpPr>
        <p:spPr>
          <a:xfrm>
            <a:off x="423863" y="1754188"/>
            <a:ext cx="11107737" cy="4370387"/>
          </a:xfrm>
        </p:spPr>
        <p:txBody>
          <a:bodyPr/>
          <a:lstStyle/>
          <a:p>
            <a:pPr marL="361950" indent="-361950"/>
            <a:r>
              <a:rPr lang="en-US" altLang="zh-CN"/>
              <a:t>plotly.js</a:t>
            </a:r>
            <a:r>
              <a:rPr lang="zh-CN" altLang="en-US"/>
              <a:t>是开源的</a:t>
            </a:r>
            <a:r>
              <a:rPr lang="en-US" altLang="zh-CN"/>
              <a:t>JavaScript</a:t>
            </a:r>
            <a:r>
              <a:rPr lang="zh-CN" altLang="en-US"/>
              <a:t>图表库，它带来</a:t>
            </a:r>
            <a:r>
              <a:rPr lang="en-US" altLang="zh-CN"/>
              <a:t>20</a:t>
            </a:r>
            <a:r>
              <a:rPr lang="zh-CN" altLang="en-US"/>
              <a:t>种图表类型，包括</a:t>
            </a:r>
            <a:r>
              <a:rPr lang="en-US" altLang="zh-CN"/>
              <a:t>3D</a:t>
            </a:r>
            <a:r>
              <a:rPr lang="zh-CN" altLang="en-US"/>
              <a:t>图表，统计图表，和</a:t>
            </a:r>
            <a:r>
              <a:rPr lang="en-US" altLang="zh-CN"/>
              <a:t>SVG</a:t>
            </a:r>
            <a:r>
              <a:rPr lang="zh-CN" altLang="en-US"/>
              <a:t>地图。</a:t>
            </a:r>
            <a:r>
              <a:rPr lang="en-US" altLang="zh-CN"/>
              <a:t>plotly</a:t>
            </a:r>
            <a:r>
              <a:rPr lang="zh-CN" altLang="en-US"/>
              <a:t>是基于</a:t>
            </a:r>
            <a:r>
              <a:rPr lang="en-US" altLang="zh-CN"/>
              <a:t>plotly.js</a:t>
            </a:r>
            <a:r>
              <a:rPr lang="zh-CN" altLang="en-US"/>
              <a:t>创建交互式</a:t>
            </a:r>
            <a:r>
              <a:rPr lang="en-US" altLang="zh-CN"/>
              <a:t>web</a:t>
            </a:r>
            <a:r>
              <a:rPr lang="zh-CN" altLang="en-US"/>
              <a:t>图表的</a:t>
            </a:r>
            <a:r>
              <a:rPr lang="en-US" altLang="zh-CN"/>
              <a:t>R</a:t>
            </a:r>
            <a:r>
              <a:rPr lang="zh-CN" altLang="en-US"/>
              <a:t>包。</a:t>
            </a:r>
            <a:r>
              <a:rPr lang="en-US" altLang="zh-CN"/>
              <a:t>plotly2.0</a:t>
            </a:r>
            <a:r>
              <a:rPr lang="zh-CN" altLang="en-US"/>
              <a:t>版（</a:t>
            </a:r>
            <a:r>
              <a:rPr lang="en-US" altLang="zh-CN"/>
              <a:t>2015</a:t>
            </a:r>
            <a:r>
              <a:rPr lang="zh-CN" altLang="en-US"/>
              <a:t>年</a:t>
            </a:r>
            <a:r>
              <a:rPr lang="en-US" altLang="zh-CN"/>
              <a:t>11</a:t>
            </a:r>
            <a:r>
              <a:rPr lang="zh-CN" altLang="en-US"/>
              <a:t>月</a:t>
            </a:r>
            <a:r>
              <a:rPr lang="en-US" altLang="zh-CN"/>
              <a:t>17</a:t>
            </a:r>
            <a:r>
              <a:rPr lang="zh-CN" altLang="en-US"/>
              <a:t>日），需要最新的</a:t>
            </a:r>
            <a:r>
              <a:rPr lang="en-US" altLang="zh-CN"/>
              <a:t>Rstudio</a:t>
            </a:r>
            <a:r>
              <a:rPr lang="zh-CN" altLang="en-US"/>
              <a:t>。</a:t>
            </a:r>
            <a:r>
              <a:rPr lang="en-US" altLang="zh-CN"/>
              <a:t>plotly</a:t>
            </a:r>
            <a:r>
              <a:rPr lang="zh-CN" altLang="en-US"/>
              <a:t>还可以很轻松地将</a:t>
            </a:r>
            <a:r>
              <a:rPr lang="en-US" altLang="zh-CN"/>
              <a:t>ggplot2</a:t>
            </a:r>
            <a:r>
              <a:rPr lang="zh-CN" altLang="en-US"/>
              <a:t>图形转化成具有交互式效果的图形。</a:t>
            </a:r>
          </a:p>
          <a:p>
            <a:pPr marL="361950" indent="-361950"/>
            <a:r>
              <a:rPr lang="zh-CN" altLang="en-US"/>
              <a:t>以</a:t>
            </a:r>
            <a:r>
              <a:rPr lang="en-US" altLang="zh-CN"/>
              <a:t>iris</a:t>
            </a:r>
            <a:r>
              <a:rPr lang="zh-CN" altLang="en-US"/>
              <a:t>数据集为例，绘制交互散点图。</a:t>
            </a:r>
            <a:endParaRPr lang="en-US" altLang="zh-CN"/>
          </a:p>
          <a:p>
            <a:pPr marL="361950" indent="-361950">
              <a:buFont typeface="Arial" panose="020B0604020202020204" pitchFamily="34" charset="0"/>
              <a:buChar char="•"/>
            </a:pPr>
            <a:r>
              <a:rPr lang="en-US" altLang="zh-CN"/>
              <a:t>library(plotly)</a:t>
            </a:r>
          </a:p>
          <a:p>
            <a:pPr marL="361950" indent="-361950">
              <a:buFont typeface="Arial" panose="020B0604020202020204" pitchFamily="34" charset="0"/>
              <a:buChar char="•"/>
            </a:pPr>
            <a:r>
              <a:rPr lang="en-US" altLang="zh-CN"/>
              <a:t>pal &lt;- RColorBrewer::brewer.pal(nlevels(iris$Species), "Set1")</a:t>
            </a:r>
          </a:p>
          <a:p>
            <a:pPr marL="361950" indent="-361950">
              <a:buFont typeface="Arial" panose="020B0604020202020204" pitchFamily="34" charset="0"/>
              <a:buChar char="•"/>
            </a:pPr>
            <a:r>
              <a:rPr lang="en-US" altLang="zh-CN"/>
              <a:t>plot_ly(data = iris, x = ~Sepal.Length, y = ~Petal.Length, color = ~Species,</a:t>
            </a:r>
          </a:p>
          <a:p>
            <a:pPr marL="361950" indent="-361950">
              <a:buFont typeface="Arial" panose="020B0604020202020204" pitchFamily="34" charset="0"/>
              <a:buChar char="•"/>
            </a:pPr>
            <a:r>
              <a:rPr lang="en-US" altLang="zh-CN"/>
              <a:t>        colors = pal, mode = "markers")</a:t>
            </a:r>
          </a:p>
          <a:p>
            <a:pPr marL="361950" indent="-361950"/>
            <a:endParaRPr lang="zh-CN" altLang="en-US"/>
          </a:p>
          <a:p>
            <a:pPr marL="361950" indent="-361950"/>
            <a:endParaRPr lang="zh-CN" altLang="en-US"/>
          </a:p>
        </p:txBody>
      </p:sp>
      <p:sp>
        <p:nvSpPr>
          <p:cNvPr id="137219" name="标题 2">
            <a:extLst>
              <a:ext uri="{FF2B5EF4-FFF2-40B4-BE49-F238E27FC236}">
                <a16:creationId xmlns:a16="http://schemas.microsoft.com/office/drawing/2014/main" id="{38FAA084-C3AD-4145-8614-781BCDD1521E}"/>
              </a:ext>
            </a:extLst>
          </p:cNvPr>
          <p:cNvSpPr>
            <a:spLocks noGrp="1"/>
          </p:cNvSpPr>
          <p:nvPr>
            <p:ph type="title"/>
          </p:nvPr>
        </p:nvSpPr>
        <p:spPr>
          <a:xfrm>
            <a:off x="255588" y="358775"/>
            <a:ext cx="10972800" cy="528638"/>
          </a:xfrm>
        </p:spPr>
        <p:txBody>
          <a:bodyPr/>
          <a:lstStyle/>
          <a:p>
            <a:r>
              <a:rPr lang="en-US" altLang="zh-CN"/>
              <a:t>plotly</a:t>
            </a:r>
            <a:r>
              <a:rPr lang="zh-CN" altLang="en-US"/>
              <a:t>包</a:t>
            </a:r>
          </a:p>
        </p:txBody>
      </p:sp>
      <p:sp>
        <p:nvSpPr>
          <p:cNvPr id="137220" name="内容占位符 3">
            <a:extLst>
              <a:ext uri="{FF2B5EF4-FFF2-40B4-BE49-F238E27FC236}">
                <a16:creationId xmlns:a16="http://schemas.microsoft.com/office/drawing/2014/main" id="{B8793587-4AE1-41C5-BCB0-8E961576BEF1}"/>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2">
            <a:extLst>
              <a:ext uri="{FF2B5EF4-FFF2-40B4-BE49-F238E27FC236}">
                <a16:creationId xmlns:a16="http://schemas.microsoft.com/office/drawing/2014/main" id="{063F8BF2-0CB3-4E72-9A6B-D330E437DEAE}"/>
              </a:ext>
            </a:extLst>
          </p:cNvPr>
          <p:cNvSpPr>
            <a:spLocks noGrp="1"/>
          </p:cNvSpPr>
          <p:nvPr>
            <p:ph type="title"/>
          </p:nvPr>
        </p:nvSpPr>
        <p:spPr>
          <a:xfrm>
            <a:off x="255588" y="358775"/>
            <a:ext cx="10972800" cy="528638"/>
          </a:xfrm>
        </p:spPr>
        <p:txBody>
          <a:bodyPr/>
          <a:lstStyle/>
          <a:p>
            <a:r>
              <a:rPr lang="en-US" altLang="zh-CN"/>
              <a:t>plotly</a:t>
            </a:r>
            <a:r>
              <a:rPr lang="zh-CN" altLang="en-US"/>
              <a:t>包</a:t>
            </a:r>
          </a:p>
        </p:txBody>
      </p:sp>
      <p:sp>
        <p:nvSpPr>
          <p:cNvPr id="138243" name="内容占位符 3">
            <a:extLst>
              <a:ext uri="{FF2B5EF4-FFF2-40B4-BE49-F238E27FC236}">
                <a16:creationId xmlns:a16="http://schemas.microsoft.com/office/drawing/2014/main" id="{E0E8DA62-E21E-4B3B-B57D-2E4B52F44428}"/>
              </a:ext>
            </a:extLst>
          </p:cNvPr>
          <p:cNvSpPr>
            <a:spLocks noGrp="1"/>
          </p:cNvSpPr>
          <p:nvPr>
            <p:ph idx="10"/>
          </p:nvPr>
        </p:nvSpPr>
        <p:spPr>
          <a:xfrm>
            <a:off x="423863" y="1138238"/>
            <a:ext cx="11107737" cy="427037"/>
          </a:xfrm>
        </p:spPr>
        <p:txBody>
          <a:bodyPr/>
          <a:lstStyle/>
          <a:p>
            <a:endParaRPr/>
          </a:p>
        </p:txBody>
      </p:sp>
      <p:pic>
        <p:nvPicPr>
          <p:cNvPr id="138244" name="内容占位符 4">
            <a:extLst>
              <a:ext uri="{FF2B5EF4-FFF2-40B4-BE49-F238E27FC236}">
                <a16:creationId xmlns:a16="http://schemas.microsoft.com/office/drawing/2014/main" id="{6990407F-9467-494C-8904-8E085E492EE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963738" y="1627188"/>
            <a:ext cx="7167562" cy="4433887"/>
          </a:xfrm>
          <a:ln w="3175">
            <a:solidFill>
              <a:schemeClr val="tx1"/>
            </a:solid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内容占位符 1">
            <a:extLst>
              <a:ext uri="{FF2B5EF4-FFF2-40B4-BE49-F238E27FC236}">
                <a16:creationId xmlns:a16="http://schemas.microsoft.com/office/drawing/2014/main" id="{B77C385D-4339-493C-BE73-8F4AB1659F3D}"/>
              </a:ext>
            </a:extLst>
          </p:cNvPr>
          <p:cNvSpPr>
            <a:spLocks noGrp="1"/>
          </p:cNvSpPr>
          <p:nvPr>
            <p:ph idx="1"/>
          </p:nvPr>
        </p:nvSpPr>
        <p:spPr>
          <a:xfrm>
            <a:off x="423863" y="1754188"/>
            <a:ext cx="11107737" cy="4370387"/>
          </a:xfrm>
        </p:spPr>
        <p:txBody>
          <a:bodyPr/>
          <a:lstStyle/>
          <a:p>
            <a:pPr marL="361950" indent="-361950">
              <a:lnSpc>
                <a:spcPct val="100000"/>
              </a:lnSpc>
              <a:buFont typeface="Arial" panose="020B0604020202020204" pitchFamily="34" charset="0"/>
              <a:buChar char="•"/>
            </a:pPr>
            <a:r>
              <a:rPr lang="en-US" altLang="zh-CN"/>
              <a:t>p &lt;- ggplot(iris, aes(x = Sepal.Length, y = Petal.Length, colour = Species))+</a:t>
            </a:r>
          </a:p>
          <a:p>
            <a:pPr marL="361950" indent="-361950">
              <a:lnSpc>
                <a:spcPct val="100000"/>
              </a:lnSpc>
              <a:buFont typeface="Arial" panose="020B0604020202020204" pitchFamily="34" charset="0"/>
              <a:buChar char="•"/>
            </a:pPr>
            <a:r>
              <a:rPr lang="en-US" altLang="zh-CN"/>
              <a:t>  scale_color_brewer(palette = "Set1")+</a:t>
            </a:r>
          </a:p>
          <a:p>
            <a:pPr marL="361950" indent="-361950">
              <a:lnSpc>
                <a:spcPct val="100000"/>
              </a:lnSpc>
              <a:buFont typeface="Arial" panose="020B0604020202020204" pitchFamily="34" charset="0"/>
              <a:buChar char="•"/>
            </a:pPr>
            <a:r>
              <a:rPr lang="en-US" altLang="zh-CN"/>
              <a:t>  geom_point()</a:t>
            </a:r>
          </a:p>
          <a:p>
            <a:pPr marL="361950" indent="-361950">
              <a:lnSpc>
                <a:spcPct val="100000"/>
              </a:lnSpc>
              <a:buFont typeface="Arial" panose="020B0604020202020204" pitchFamily="34" charset="0"/>
              <a:buChar char="•"/>
            </a:pPr>
            <a:r>
              <a:rPr lang="en-US" altLang="zh-CN"/>
              <a:t>ggplotly(p)</a:t>
            </a:r>
          </a:p>
          <a:p>
            <a:pPr marL="361950" indent="-361950"/>
            <a:endParaRPr lang="zh-CN" altLang="en-US"/>
          </a:p>
        </p:txBody>
      </p:sp>
      <p:sp>
        <p:nvSpPr>
          <p:cNvPr id="139267" name="标题 2">
            <a:extLst>
              <a:ext uri="{FF2B5EF4-FFF2-40B4-BE49-F238E27FC236}">
                <a16:creationId xmlns:a16="http://schemas.microsoft.com/office/drawing/2014/main" id="{0BAF46DE-5184-4842-B9F4-BB8079EC9139}"/>
              </a:ext>
            </a:extLst>
          </p:cNvPr>
          <p:cNvSpPr>
            <a:spLocks noGrp="1"/>
          </p:cNvSpPr>
          <p:nvPr>
            <p:ph type="title"/>
          </p:nvPr>
        </p:nvSpPr>
        <p:spPr>
          <a:xfrm>
            <a:off x="255588" y="358775"/>
            <a:ext cx="10972800" cy="528638"/>
          </a:xfrm>
        </p:spPr>
        <p:txBody>
          <a:bodyPr/>
          <a:lstStyle/>
          <a:p>
            <a:r>
              <a:rPr lang="en-US" altLang="zh-CN"/>
              <a:t>plotly</a:t>
            </a:r>
            <a:r>
              <a:rPr lang="zh-CN" altLang="en-US"/>
              <a:t>包</a:t>
            </a:r>
          </a:p>
        </p:txBody>
      </p:sp>
      <p:sp>
        <p:nvSpPr>
          <p:cNvPr id="139268" name="内容占位符 3">
            <a:extLst>
              <a:ext uri="{FF2B5EF4-FFF2-40B4-BE49-F238E27FC236}">
                <a16:creationId xmlns:a16="http://schemas.microsoft.com/office/drawing/2014/main" id="{F3CBB2E1-83D2-460C-AA8C-76A7CA54BA3F}"/>
              </a:ext>
            </a:extLst>
          </p:cNvPr>
          <p:cNvSpPr>
            <a:spLocks noGrp="1"/>
          </p:cNvSpPr>
          <p:nvPr>
            <p:ph idx="10"/>
          </p:nvPr>
        </p:nvSpPr>
        <p:spPr>
          <a:xfrm>
            <a:off x="423863" y="1138238"/>
            <a:ext cx="11107737" cy="427037"/>
          </a:xfrm>
        </p:spPr>
        <p:txBody>
          <a:bodyPr/>
          <a:lstStyle/>
          <a:p>
            <a:r>
              <a:t>展示如何利用</a:t>
            </a:r>
            <a:r>
              <a:rPr lang="en-US" altLang="zh-CN"/>
              <a:t>plotly</a:t>
            </a:r>
            <a:r>
              <a:t>包将</a:t>
            </a:r>
            <a:r>
              <a:rPr lang="en-US" altLang="zh-CN"/>
              <a:t>ggplot2</a:t>
            </a:r>
            <a:r>
              <a:t>图形转化成具有交互式效果的图形。首先将</a:t>
            </a:r>
            <a:r>
              <a:rPr lang="en-US" altLang="zh-CN"/>
              <a:t>ggplot2</a:t>
            </a:r>
            <a:r>
              <a:t>所作图形存储为图形对象，然后将其转化成交互式图形，仍以鸢尾花数据集为例</a:t>
            </a:r>
          </a:p>
        </p:txBody>
      </p:sp>
      <p:pic>
        <p:nvPicPr>
          <p:cNvPr id="139269" name="图片 4">
            <a:extLst>
              <a:ext uri="{FF2B5EF4-FFF2-40B4-BE49-F238E27FC236}">
                <a16:creationId xmlns:a16="http://schemas.microsoft.com/office/drawing/2014/main" id="{BCB6F7EF-2674-4DF5-BF14-BDA043FAD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25" y="2581275"/>
            <a:ext cx="6688138" cy="34448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1">
            <a:extLst>
              <a:ext uri="{FF2B5EF4-FFF2-40B4-BE49-F238E27FC236}">
                <a16:creationId xmlns:a16="http://schemas.microsoft.com/office/drawing/2014/main" id="{18B5B119-424C-4794-BAD8-8D76F0297306}"/>
              </a:ext>
            </a:extLst>
          </p:cNvPr>
          <p:cNvSpPr>
            <a:spLocks noGrp="1"/>
          </p:cNvSpPr>
          <p:nvPr>
            <p:ph idx="1"/>
          </p:nvPr>
        </p:nvSpPr>
        <p:spPr>
          <a:xfrm>
            <a:off x="423863" y="1754188"/>
            <a:ext cx="11107737" cy="4370387"/>
          </a:xfrm>
        </p:spPr>
        <p:txBody>
          <a:bodyPr/>
          <a:lstStyle/>
          <a:p>
            <a:pPr marL="361950" indent="-361950"/>
            <a:r>
              <a:rPr lang="en-US" altLang="zh-CN"/>
              <a:t>DT</a:t>
            </a:r>
            <a:r>
              <a:rPr lang="zh-CN" altLang="en-US"/>
              <a:t>包实现</a:t>
            </a:r>
            <a:r>
              <a:rPr lang="en-US" altLang="zh-CN"/>
              <a:t>R</a:t>
            </a:r>
            <a:r>
              <a:rPr lang="zh-CN" altLang="en-US"/>
              <a:t>数据对象可以在</a:t>
            </a:r>
            <a:r>
              <a:rPr lang="en-US" altLang="zh-CN"/>
              <a:t>HTML</a:t>
            </a:r>
            <a:r>
              <a:rPr lang="zh-CN" altLang="en-US"/>
              <a:t>页面中实现过滤、分页、排序以及其他许多功能。通过</a:t>
            </a:r>
            <a:r>
              <a:rPr lang="en-US" altLang="zh-CN"/>
              <a:t>install.packages("DT")</a:t>
            </a:r>
            <a:r>
              <a:rPr lang="zh-CN" altLang="en-US"/>
              <a:t>安装。</a:t>
            </a:r>
          </a:p>
          <a:p>
            <a:pPr marL="361950" indent="-361950"/>
            <a:r>
              <a:rPr lang="zh-CN" altLang="en-US"/>
              <a:t>以鸢尾花数据集</a:t>
            </a:r>
            <a:r>
              <a:rPr lang="en-US" altLang="zh-CN"/>
              <a:t>iris</a:t>
            </a:r>
            <a:r>
              <a:rPr lang="zh-CN" altLang="en-US"/>
              <a:t>为例，得到交互数据表格。</a:t>
            </a:r>
          </a:p>
          <a:p>
            <a:pPr marL="361950" indent="-361950">
              <a:buFont typeface="Arial" panose="020B0604020202020204" pitchFamily="34" charset="0"/>
              <a:buChar char="•"/>
            </a:pPr>
            <a:r>
              <a:rPr lang="en-US" altLang="zh-CN"/>
              <a:t>library(DT)</a:t>
            </a:r>
          </a:p>
          <a:p>
            <a:pPr marL="361950" indent="-361950">
              <a:buFont typeface="Arial" panose="020B0604020202020204" pitchFamily="34" charset="0"/>
              <a:buChar char="•"/>
            </a:pPr>
            <a:r>
              <a:rPr lang="en-US" altLang="zh-CN"/>
              <a:t>datatable(iris)</a:t>
            </a:r>
          </a:p>
        </p:txBody>
      </p:sp>
      <p:sp>
        <p:nvSpPr>
          <p:cNvPr id="140291" name="标题 2">
            <a:extLst>
              <a:ext uri="{FF2B5EF4-FFF2-40B4-BE49-F238E27FC236}">
                <a16:creationId xmlns:a16="http://schemas.microsoft.com/office/drawing/2014/main" id="{66799771-35FE-4B72-9E9C-3641CFF639CF}"/>
              </a:ext>
            </a:extLst>
          </p:cNvPr>
          <p:cNvSpPr>
            <a:spLocks noGrp="1"/>
          </p:cNvSpPr>
          <p:nvPr>
            <p:ph type="title"/>
          </p:nvPr>
        </p:nvSpPr>
        <p:spPr>
          <a:xfrm>
            <a:off x="255588" y="358775"/>
            <a:ext cx="10972800" cy="528638"/>
          </a:xfrm>
        </p:spPr>
        <p:txBody>
          <a:bodyPr/>
          <a:lstStyle/>
          <a:p>
            <a:r>
              <a:rPr lang="en-US" altLang="zh-CN"/>
              <a:t>DT</a:t>
            </a:r>
            <a:r>
              <a:rPr lang="zh-CN" altLang="en-US"/>
              <a:t>包</a:t>
            </a:r>
          </a:p>
        </p:txBody>
      </p:sp>
      <p:sp>
        <p:nvSpPr>
          <p:cNvPr id="140292" name="内容占位符 3">
            <a:extLst>
              <a:ext uri="{FF2B5EF4-FFF2-40B4-BE49-F238E27FC236}">
                <a16:creationId xmlns:a16="http://schemas.microsoft.com/office/drawing/2014/main" id="{52AC4914-422C-4104-B395-7DA0BD52D2A4}"/>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2">
            <a:extLst>
              <a:ext uri="{FF2B5EF4-FFF2-40B4-BE49-F238E27FC236}">
                <a16:creationId xmlns:a16="http://schemas.microsoft.com/office/drawing/2014/main" id="{6674BB1C-07B3-435C-BBBF-35CDFB037A92}"/>
              </a:ext>
            </a:extLst>
          </p:cNvPr>
          <p:cNvSpPr>
            <a:spLocks noGrp="1"/>
          </p:cNvSpPr>
          <p:nvPr>
            <p:ph type="title"/>
          </p:nvPr>
        </p:nvSpPr>
        <p:spPr>
          <a:xfrm>
            <a:off x="255588" y="358775"/>
            <a:ext cx="10972800" cy="528638"/>
          </a:xfrm>
        </p:spPr>
        <p:txBody>
          <a:bodyPr/>
          <a:lstStyle/>
          <a:p>
            <a:r>
              <a:rPr lang="en-US" altLang="zh-CN"/>
              <a:t>DT</a:t>
            </a:r>
            <a:r>
              <a:rPr lang="zh-CN" altLang="en-US"/>
              <a:t>包</a:t>
            </a:r>
          </a:p>
        </p:txBody>
      </p:sp>
      <p:sp>
        <p:nvSpPr>
          <p:cNvPr id="141315" name="内容占位符 3">
            <a:extLst>
              <a:ext uri="{FF2B5EF4-FFF2-40B4-BE49-F238E27FC236}">
                <a16:creationId xmlns:a16="http://schemas.microsoft.com/office/drawing/2014/main" id="{8727A7C1-3CA6-4EB7-AF22-B46B30A76489}"/>
              </a:ext>
            </a:extLst>
          </p:cNvPr>
          <p:cNvSpPr>
            <a:spLocks noGrp="1"/>
          </p:cNvSpPr>
          <p:nvPr>
            <p:ph idx="10"/>
          </p:nvPr>
        </p:nvSpPr>
        <p:spPr>
          <a:xfrm>
            <a:off x="423863" y="1138238"/>
            <a:ext cx="11107737" cy="958850"/>
          </a:xfrm>
        </p:spPr>
        <p:txBody>
          <a:bodyPr/>
          <a:lstStyle/>
          <a:p>
            <a:r>
              <a:t>鸢尾花数据集</a:t>
            </a:r>
            <a:r>
              <a:rPr lang="en-US" altLang="zh-CN"/>
              <a:t>iris</a:t>
            </a:r>
            <a:r>
              <a:t>一共有</a:t>
            </a:r>
            <a:r>
              <a:rPr lang="en-US" altLang="zh-CN"/>
              <a:t>150</a:t>
            </a:r>
            <a:r>
              <a:t>条记录，共有十页，可选择右下角进行翻页；默认每页显示</a:t>
            </a:r>
            <a:r>
              <a:rPr lang="en-US" altLang="zh-CN"/>
              <a:t>10</a:t>
            </a:r>
            <a:r>
              <a:t>条记录，可以通过左上角选择每页的显示样本数；还可以对数据进行排序等功能。输出的表格数据中，带有行号，如果不想输出行号，可以将参数</a:t>
            </a:r>
            <a:r>
              <a:rPr lang="en-US" altLang="zh-CN"/>
              <a:t>rownames</a:t>
            </a:r>
            <a:r>
              <a:t>设置为</a:t>
            </a:r>
            <a:r>
              <a:rPr lang="en-US" altLang="zh-CN"/>
              <a:t>FALSE</a:t>
            </a:r>
            <a:r>
              <a:t>即可。</a:t>
            </a:r>
          </a:p>
        </p:txBody>
      </p:sp>
      <p:pic>
        <p:nvPicPr>
          <p:cNvPr id="141316" name="内容占位符 5">
            <a:extLst>
              <a:ext uri="{FF2B5EF4-FFF2-40B4-BE49-F238E27FC236}">
                <a16:creationId xmlns:a16="http://schemas.microsoft.com/office/drawing/2014/main" id="{81065922-91F4-4994-8525-2966DC16396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320925" y="2273300"/>
            <a:ext cx="6769100" cy="3910013"/>
          </a:xfrm>
          <a:ln w="3175">
            <a:solidFill>
              <a:schemeClr val="tx1"/>
            </a:solid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456421A-ABAE-465B-9D88-9D63D1C944BE}"/>
              </a:ext>
            </a:extLst>
          </p:cNvPr>
          <p:cNvSpPr>
            <a:spLocks noGrp="1"/>
          </p:cNvSpPr>
          <p:nvPr>
            <p:ph idx="1"/>
          </p:nvPr>
        </p:nvSpPr>
        <p:spPr>
          <a:xfrm>
            <a:off x="423863" y="1754188"/>
            <a:ext cx="11107737" cy="4370387"/>
          </a:xfrm>
        </p:spPr>
        <p:txBody>
          <a:bodyPr/>
          <a:lstStyle/>
          <a:p>
            <a:pPr>
              <a:defRPr/>
            </a:pPr>
            <a:r>
              <a:rPr lang="zh-CN" altLang="en-US" dirty="0"/>
              <a:t>在栅栏图形中，单个面板要依据条件变量的各个水平来创建。如果指定了多个条件变量，那么一个面板将按照各个因子水平的组合来创建。面板将被排成一个阵列以进行比较，用户可对每个面板中展示的图形、面板的格式和位置、面板的摆放、图例的内容和位置以及其他许多图形特征进行控制。</a:t>
            </a:r>
          </a:p>
          <a:p>
            <a:pPr>
              <a:defRPr/>
            </a:pPr>
            <a:r>
              <a:rPr lang="zh-CN" altLang="en-US" dirty="0"/>
              <a:t>设小写字母（</a:t>
            </a:r>
            <a:r>
              <a:rPr lang="en-US" altLang="zh-CN" dirty="0"/>
              <a:t>x</a:t>
            </a:r>
            <a:r>
              <a:rPr lang="zh-CN" altLang="en-US" dirty="0"/>
              <a:t>，</a:t>
            </a:r>
            <a:r>
              <a:rPr lang="en-US" altLang="zh-CN" dirty="0"/>
              <a:t>y</a:t>
            </a:r>
            <a:r>
              <a:rPr lang="zh-CN" altLang="en-US" dirty="0"/>
              <a:t>）代表数值型变量，大写字母（</a:t>
            </a:r>
            <a:r>
              <a:rPr lang="en-US" altLang="zh-CN" dirty="0"/>
              <a:t>A</a:t>
            </a:r>
            <a:r>
              <a:rPr lang="zh-CN" altLang="en-US" dirty="0"/>
              <a:t>，</a:t>
            </a:r>
            <a:r>
              <a:rPr lang="en-US" altLang="zh-CN" dirty="0"/>
              <a:t>B</a:t>
            </a:r>
            <a:r>
              <a:rPr lang="zh-CN" altLang="en-US" dirty="0"/>
              <a:t>）代表类别型变量（因子），在高级绘图函数中，表达式形式通常如下所示。</a:t>
            </a:r>
          </a:p>
          <a:p>
            <a:pPr marL="0" indent="0">
              <a:buFont typeface="Wingdings" panose="05000000000000000000" pitchFamily="2" charset="2"/>
              <a:buNone/>
              <a:defRPr/>
            </a:pPr>
            <a:r>
              <a:rPr lang="en-US" altLang="zh-CN" dirty="0"/>
              <a:t>	x ~ y | A + B</a:t>
            </a:r>
          </a:p>
          <a:p>
            <a:pPr>
              <a:defRPr/>
            </a:pPr>
            <a:r>
              <a:rPr lang="zh-CN" altLang="en-US" dirty="0"/>
              <a:t>竖线左边的变量为主要变量，右边的变量为条件变量。主要变量将变量映射到每个面板的坐标轴上。</a:t>
            </a:r>
          </a:p>
          <a:p>
            <a:pPr>
              <a:defRPr/>
            </a:pPr>
            <a:endParaRPr lang="zh-CN" altLang="en-US" dirty="0"/>
          </a:p>
        </p:txBody>
      </p:sp>
      <p:sp>
        <p:nvSpPr>
          <p:cNvPr id="22531" name="标题 2">
            <a:extLst>
              <a:ext uri="{FF2B5EF4-FFF2-40B4-BE49-F238E27FC236}">
                <a16:creationId xmlns:a16="http://schemas.microsoft.com/office/drawing/2014/main" id="{D2B8568B-2C46-4620-93B0-E2A82175DE16}"/>
              </a:ext>
            </a:extLst>
          </p:cNvPr>
          <p:cNvSpPr>
            <a:spLocks noGrp="1"/>
          </p:cNvSpPr>
          <p:nvPr>
            <p:ph type="title"/>
          </p:nvPr>
        </p:nvSpPr>
        <p:spPr>
          <a:xfrm>
            <a:off x="255588" y="358775"/>
            <a:ext cx="10972800" cy="528638"/>
          </a:xfrm>
        </p:spPr>
        <p:txBody>
          <a:bodyPr/>
          <a:lstStyle/>
          <a:p>
            <a:r>
              <a:rPr lang="zh-CN" altLang="en-US"/>
              <a:t>条件变量</a:t>
            </a:r>
          </a:p>
        </p:txBody>
      </p:sp>
      <p:sp>
        <p:nvSpPr>
          <p:cNvPr id="22532" name="内容占位符 3">
            <a:extLst>
              <a:ext uri="{FF2B5EF4-FFF2-40B4-BE49-F238E27FC236}">
                <a16:creationId xmlns:a16="http://schemas.microsoft.com/office/drawing/2014/main" id="{4C69715E-F0EB-4E92-B58D-E905BC46A131}"/>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内容占位符 1">
            <a:extLst>
              <a:ext uri="{FF2B5EF4-FFF2-40B4-BE49-F238E27FC236}">
                <a16:creationId xmlns:a16="http://schemas.microsoft.com/office/drawing/2014/main" id="{907ECE04-5219-4345-A20E-FFDB3E983A10}"/>
              </a:ext>
            </a:extLst>
          </p:cNvPr>
          <p:cNvSpPr>
            <a:spLocks noGrp="1"/>
          </p:cNvSpPr>
          <p:nvPr>
            <p:ph idx="1"/>
          </p:nvPr>
        </p:nvSpPr>
        <p:spPr>
          <a:xfrm>
            <a:off x="423863" y="1754188"/>
            <a:ext cx="11107737" cy="4370387"/>
          </a:xfrm>
        </p:spPr>
        <p:txBody>
          <a:bodyPr/>
          <a:lstStyle/>
          <a:p>
            <a:pPr marL="361950" indent="-361950"/>
            <a:r>
              <a:rPr lang="en-US" altLang="zh-CN"/>
              <a:t>networkD3</a:t>
            </a:r>
            <a:r>
              <a:rPr lang="zh-CN" altLang="en-US"/>
              <a:t>包可实现</a:t>
            </a:r>
            <a:r>
              <a:rPr lang="en-US" altLang="zh-CN"/>
              <a:t>D3JavaScript</a:t>
            </a:r>
            <a:r>
              <a:rPr lang="zh-CN" altLang="en-US"/>
              <a:t>的网络图，通过</a:t>
            </a:r>
            <a:r>
              <a:rPr lang="en-US" altLang="zh-CN"/>
              <a:t>install.packages("networkD3")</a:t>
            </a:r>
            <a:r>
              <a:rPr lang="zh-CN" altLang="en-US"/>
              <a:t>安装。</a:t>
            </a:r>
          </a:p>
          <a:p>
            <a:pPr marL="361950" indent="-361950"/>
            <a:r>
              <a:rPr lang="zh-CN" altLang="en-US"/>
              <a:t>绘制一个简单的网络图。</a:t>
            </a:r>
            <a:endParaRPr lang="en-US" altLang="zh-CN"/>
          </a:p>
          <a:p>
            <a:pPr marL="361950" indent="-361950">
              <a:buFont typeface="Arial" panose="020B0604020202020204" pitchFamily="34" charset="0"/>
              <a:buChar char="•"/>
            </a:pPr>
            <a:r>
              <a:rPr lang="en-US" altLang="zh-CN"/>
              <a:t>library(networkD3)</a:t>
            </a:r>
          </a:p>
          <a:p>
            <a:pPr marL="361950" indent="-361950">
              <a:buFont typeface="Arial" panose="020B0604020202020204" pitchFamily="34" charset="0"/>
              <a:buChar char="•"/>
            </a:pPr>
            <a:r>
              <a:rPr lang="en-US" altLang="zh-CN"/>
              <a:t>src &lt;- c("A","A","A","A","B","B","C","C","D")</a:t>
            </a:r>
          </a:p>
          <a:p>
            <a:pPr marL="361950" indent="-361950">
              <a:buFont typeface="Arial" panose="020B0604020202020204" pitchFamily="34" charset="0"/>
              <a:buChar char="•"/>
            </a:pPr>
            <a:r>
              <a:rPr lang="en-US" altLang="zh-CN"/>
              <a:t>target &lt;- c("B","C","D","J","E","F","G","H","I")</a:t>
            </a:r>
          </a:p>
          <a:p>
            <a:pPr marL="361950" indent="-361950">
              <a:buFont typeface="Arial" panose="020B0604020202020204" pitchFamily="34" charset="0"/>
              <a:buChar char="•"/>
            </a:pPr>
            <a:r>
              <a:rPr lang="en-US" altLang="zh-CN"/>
              <a:t>networkData &lt;- data.frame(src, target)</a:t>
            </a:r>
          </a:p>
          <a:p>
            <a:pPr marL="361950" indent="-361950">
              <a:buFont typeface="Arial" panose="020B0604020202020204" pitchFamily="34" charset="0"/>
              <a:buChar char="•"/>
            </a:pPr>
            <a:r>
              <a:rPr lang="en-US" altLang="zh-CN"/>
              <a:t>simpleNetwork(networkData, zoom = T)</a:t>
            </a:r>
          </a:p>
          <a:p>
            <a:pPr marL="361950" indent="-361950"/>
            <a:endParaRPr lang="zh-CN" altLang="en-US"/>
          </a:p>
          <a:p>
            <a:pPr marL="361950" indent="-361950"/>
            <a:endParaRPr lang="zh-CN" altLang="en-US"/>
          </a:p>
        </p:txBody>
      </p:sp>
      <p:sp>
        <p:nvSpPr>
          <p:cNvPr id="142339" name="标题 2">
            <a:extLst>
              <a:ext uri="{FF2B5EF4-FFF2-40B4-BE49-F238E27FC236}">
                <a16:creationId xmlns:a16="http://schemas.microsoft.com/office/drawing/2014/main" id="{30B74B2A-9A9B-49BC-8D9E-285B37B71068}"/>
              </a:ext>
            </a:extLst>
          </p:cNvPr>
          <p:cNvSpPr>
            <a:spLocks noGrp="1"/>
          </p:cNvSpPr>
          <p:nvPr>
            <p:ph type="title"/>
          </p:nvPr>
        </p:nvSpPr>
        <p:spPr>
          <a:xfrm>
            <a:off x="255588" y="358775"/>
            <a:ext cx="10972800" cy="528638"/>
          </a:xfrm>
        </p:spPr>
        <p:txBody>
          <a:bodyPr/>
          <a:lstStyle/>
          <a:p>
            <a:r>
              <a:rPr lang="en-US" altLang="zh-CN"/>
              <a:t>networkD3</a:t>
            </a:r>
            <a:r>
              <a:rPr lang="zh-CN" altLang="en-US"/>
              <a:t>包</a:t>
            </a:r>
          </a:p>
        </p:txBody>
      </p:sp>
      <p:sp>
        <p:nvSpPr>
          <p:cNvPr id="142340" name="内容占位符 3">
            <a:extLst>
              <a:ext uri="{FF2B5EF4-FFF2-40B4-BE49-F238E27FC236}">
                <a16:creationId xmlns:a16="http://schemas.microsoft.com/office/drawing/2014/main" id="{BB5E56C6-79AF-4C9F-8080-67560F0A00C0}"/>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2">
            <a:extLst>
              <a:ext uri="{FF2B5EF4-FFF2-40B4-BE49-F238E27FC236}">
                <a16:creationId xmlns:a16="http://schemas.microsoft.com/office/drawing/2014/main" id="{C4E97CAD-11D0-43E0-9608-E2ED47547212}"/>
              </a:ext>
            </a:extLst>
          </p:cNvPr>
          <p:cNvSpPr>
            <a:spLocks noGrp="1"/>
          </p:cNvSpPr>
          <p:nvPr>
            <p:ph type="title"/>
          </p:nvPr>
        </p:nvSpPr>
        <p:spPr>
          <a:xfrm>
            <a:off x="255588" y="358775"/>
            <a:ext cx="10972800" cy="528638"/>
          </a:xfrm>
        </p:spPr>
        <p:txBody>
          <a:bodyPr/>
          <a:lstStyle/>
          <a:p>
            <a:r>
              <a:rPr lang="en-US" altLang="zh-CN"/>
              <a:t>networkD3</a:t>
            </a:r>
            <a:r>
              <a:rPr lang="zh-CN" altLang="en-US"/>
              <a:t>包</a:t>
            </a:r>
          </a:p>
        </p:txBody>
      </p:sp>
      <p:sp>
        <p:nvSpPr>
          <p:cNvPr id="143363" name="内容占位符 3">
            <a:extLst>
              <a:ext uri="{FF2B5EF4-FFF2-40B4-BE49-F238E27FC236}">
                <a16:creationId xmlns:a16="http://schemas.microsoft.com/office/drawing/2014/main" id="{1C6B3917-B232-41F3-B4F5-B046B8B32674}"/>
              </a:ext>
            </a:extLst>
          </p:cNvPr>
          <p:cNvSpPr>
            <a:spLocks noGrp="1"/>
          </p:cNvSpPr>
          <p:nvPr>
            <p:ph idx="10"/>
          </p:nvPr>
        </p:nvSpPr>
        <p:spPr>
          <a:xfrm>
            <a:off x="423863" y="1138238"/>
            <a:ext cx="11107737" cy="427037"/>
          </a:xfrm>
        </p:spPr>
        <p:txBody>
          <a:bodyPr/>
          <a:lstStyle/>
          <a:p>
            <a:r>
              <a:t>简单的网络图</a:t>
            </a:r>
          </a:p>
        </p:txBody>
      </p:sp>
      <p:pic>
        <p:nvPicPr>
          <p:cNvPr id="143364" name="内容占位符 4">
            <a:extLst>
              <a:ext uri="{FF2B5EF4-FFF2-40B4-BE49-F238E27FC236}">
                <a16:creationId xmlns:a16="http://schemas.microsoft.com/office/drawing/2014/main" id="{B591E1BB-27CA-4BE6-8583-08AEC7F20BC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184400" y="1774825"/>
            <a:ext cx="6556375" cy="4151313"/>
          </a:xfrm>
          <a:ln w="3175">
            <a:solidFill>
              <a:schemeClr val="tx1"/>
            </a:solid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内容占位符 1">
            <a:extLst>
              <a:ext uri="{FF2B5EF4-FFF2-40B4-BE49-F238E27FC236}">
                <a16:creationId xmlns:a16="http://schemas.microsoft.com/office/drawing/2014/main" id="{80E0A1B5-F986-4183-9F81-34577B11BA7A}"/>
              </a:ext>
            </a:extLst>
          </p:cNvPr>
          <p:cNvSpPr>
            <a:spLocks noGrp="1"/>
          </p:cNvSpPr>
          <p:nvPr>
            <p:ph idx="1"/>
          </p:nvPr>
        </p:nvSpPr>
        <p:spPr>
          <a:xfrm>
            <a:off x="423863" y="1754188"/>
            <a:ext cx="11107737" cy="4370387"/>
          </a:xfrm>
        </p:spPr>
        <p:txBody>
          <a:bodyPr/>
          <a:lstStyle/>
          <a:p>
            <a:pPr marL="361950" indent="-361950"/>
            <a:r>
              <a:rPr lang="zh-CN" altLang="en-US"/>
              <a:t>利用</a:t>
            </a:r>
            <a:r>
              <a:rPr lang="en-US" altLang="zh-CN"/>
              <a:t>forceNetwork</a:t>
            </a:r>
            <a:r>
              <a:rPr lang="zh-CN" altLang="en-US"/>
              <a:t>函数绘制力导向图。力导向算法假设不同的点是空间的球体，任意球之间都具有引力和斥力，通过力的相互作用，最终达到一种平衡。拖动中间的图里的任意节点，整个网络就会被拖动，并达到新的平衡位置。</a:t>
            </a:r>
            <a:endParaRPr lang="en-US" altLang="zh-CN"/>
          </a:p>
          <a:p>
            <a:pPr marL="361950" indent="-361950">
              <a:buFont typeface="Arial" panose="020B0604020202020204" pitchFamily="34" charset="0"/>
              <a:buChar char="•"/>
            </a:pPr>
            <a:r>
              <a:rPr lang="en-US" altLang="zh-CN"/>
              <a:t>data(MisLinks)</a:t>
            </a:r>
          </a:p>
          <a:p>
            <a:pPr marL="361950" indent="-361950">
              <a:buFont typeface="Arial" panose="020B0604020202020204" pitchFamily="34" charset="0"/>
              <a:buChar char="•"/>
            </a:pPr>
            <a:r>
              <a:rPr lang="en-US" altLang="zh-CN"/>
              <a:t>data(MisNodes)</a:t>
            </a:r>
          </a:p>
          <a:p>
            <a:pPr marL="361950" indent="-361950">
              <a:buFont typeface="Arial" panose="020B0604020202020204" pitchFamily="34" charset="0"/>
              <a:buChar char="•"/>
            </a:pPr>
            <a:r>
              <a:rPr lang="en-US" altLang="zh-CN"/>
              <a:t>forceNetwork(Links = MisLinks, Nodes = MisNodes, Source = "source",</a:t>
            </a:r>
          </a:p>
          <a:p>
            <a:pPr marL="361950" indent="-361950">
              <a:buFont typeface="Arial" panose="020B0604020202020204" pitchFamily="34" charset="0"/>
              <a:buChar char="•"/>
            </a:pPr>
            <a:r>
              <a:rPr lang="en-US" altLang="zh-CN"/>
              <a:t>             Target = "target", Value = "value", NodeID = "name",</a:t>
            </a:r>
          </a:p>
          <a:p>
            <a:pPr marL="361950" indent="-361950">
              <a:buFont typeface="Arial" panose="020B0604020202020204" pitchFamily="34" charset="0"/>
              <a:buChar char="•"/>
            </a:pPr>
            <a:r>
              <a:rPr lang="en-US" altLang="zh-CN"/>
              <a:t>             Group = "group", opacity = 0.8)</a:t>
            </a:r>
          </a:p>
          <a:p>
            <a:pPr marL="361950" indent="-361950"/>
            <a:endParaRPr lang="zh-CN" altLang="en-US"/>
          </a:p>
        </p:txBody>
      </p:sp>
      <p:sp>
        <p:nvSpPr>
          <p:cNvPr id="144387" name="标题 2">
            <a:extLst>
              <a:ext uri="{FF2B5EF4-FFF2-40B4-BE49-F238E27FC236}">
                <a16:creationId xmlns:a16="http://schemas.microsoft.com/office/drawing/2014/main" id="{A9420B9D-6427-4507-9320-E0CCC03B9A8F}"/>
              </a:ext>
            </a:extLst>
          </p:cNvPr>
          <p:cNvSpPr>
            <a:spLocks noGrp="1"/>
          </p:cNvSpPr>
          <p:nvPr>
            <p:ph type="title"/>
          </p:nvPr>
        </p:nvSpPr>
        <p:spPr>
          <a:xfrm>
            <a:off x="255588" y="358775"/>
            <a:ext cx="10972800" cy="528638"/>
          </a:xfrm>
        </p:spPr>
        <p:txBody>
          <a:bodyPr/>
          <a:lstStyle/>
          <a:p>
            <a:r>
              <a:rPr lang="en-US" altLang="zh-CN"/>
              <a:t>networkD3</a:t>
            </a:r>
            <a:r>
              <a:rPr lang="zh-CN" altLang="en-US"/>
              <a:t>包</a:t>
            </a:r>
          </a:p>
        </p:txBody>
      </p:sp>
      <p:sp>
        <p:nvSpPr>
          <p:cNvPr id="144388" name="内容占位符 3">
            <a:extLst>
              <a:ext uri="{FF2B5EF4-FFF2-40B4-BE49-F238E27FC236}">
                <a16:creationId xmlns:a16="http://schemas.microsoft.com/office/drawing/2014/main" id="{7166557A-4C41-4017-A93C-72DB5FBCEB2D}"/>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2">
            <a:extLst>
              <a:ext uri="{FF2B5EF4-FFF2-40B4-BE49-F238E27FC236}">
                <a16:creationId xmlns:a16="http://schemas.microsoft.com/office/drawing/2014/main" id="{A4127518-255C-42E1-AE41-C250C42A3078}"/>
              </a:ext>
            </a:extLst>
          </p:cNvPr>
          <p:cNvSpPr>
            <a:spLocks noGrp="1"/>
          </p:cNvSpPr>
          <p:nvPr>
            <p:ph type="title"/>
          </p:nvPr>
        </p:nvSpPr>
        <p:spPr>
          <a:xfrm>
            <a:off x="255588" y="358775"/>
            <a:ext cx="10972800" cy="528638"/>
          </a:xfrm>
        </p:spPr>
        <p:txBody>
          <a:bodyPr/>
          <a:lstStyle/>
          <a:p>
            <a:r>
              <a:rPr lang="en-US" altLang="zh-CN"/>
              <a:t>networkD3</a:t>
            </a:r>
            <a:r>
              <a:rPr lang="zh-CN" altLang="en-US"/>
              <a:t>包</a:t>
            </a:r>
          </a:p>
        </p:txBody>
      </p:sp>
      <p:sp>
        <p:nvSpPr>
          <p:cNvPr id="145411" name="内容占位符 3">
            <a:extLst>
              <a:ext uri="{FF2B5EF4-FFF2-40B4-BE49-F238E27FC236}">
                <a16:creationId xmlns:a16="http://schemas.microsoft.com/office/drawing/2014/main" id="{345573A4-FA7D-475C-BA8C-962D7BECDE38}"/>
              </a:ext>
            </a:extLst>
          </p:cNvPr>
          <p:cNvSpPr>
            <a:spLocks noGrp="1"/>
          </p:cNvSpPr>
          <p:nvPr>
            <p:ph idx="10"/>
          </p:nvPr>
        </p:nvSpPr>
        <p:spPr>
          <a:xfrm>
            <a:off x="423863" y="1138238"/>
            <a:ext cx="11107737" cy="427037"/>
          </a:xfrm>
        </p:spPr>
        <p:txBody>
          <a:bodyPr/>
          <a:lstStyle/>
          <a:p>
            <a:endParaRPr/>
          </a:p>
        </p:txBody>
      </p:sp>
      <p:pic>
        <p:nvPicPr>
          <p:cNvPr id="145412" name="内容占位符 4">
            <a:extLst>
              <a:ext uri="{FF2B5EF4-FFF2-40B4-BE49-F238E27FC236}">
                <a16:creationId xmlns:a16="http://schemas.microsoft.com/office/drawing/2014/main" id="{F171680E-554D-45D4-B034-B3719BDCDEB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435225" y="1639888"/>
            <a:ext cx="5942013" cy="4591050"/>
          </a:xfrm>
          <a:ln w="3175">
            <a:solidFill>
              <a:schemeClr val="tx1"/>
            </a:solid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内容占位符 1">
            <a:extLst>
              <a:ext uri="{FF2B5EF4-FFF2-40B4-BE49-F238E27FC236}">
                <a16:creationId xmlns:a16="http://schemas.microsoft.com/office/drawing/2014/main" id="{894C2113-0D88-41A5-98CB-47CE42642BFE}"/>
              </a:ext>
            </a:extLst>
          </p:cNvPr>
          <p:cNvSpPr>
            <a:spLocks noGrp="1"/>
          </p:cNvSpPr>
          <p:nvPr>
            <p:ph idx="1"/>
          </p:nvPr>
        </p:nvSpPr>
        <p:spPr>
          <a:xfrm>
            <a:off x="423863" y="1754188"/>
            <a:ext cx="11107737" cy="4370387"/>
          </a:xfrm>
        </p:spPr>
        <p:txBody>
          <a:bodyPr/>
          <a:lstStyle/>
          <a:p>
            <a:pPr marL="361950" indent="-361950"/>
            <a:r>
              <a:rPr lang="en-US" altLang="zh-CN"/>
              <a:t>Shiny</a:t>
            </a:r>
            <a:r>
              <a:rPr lang="zh-CN" altLang="en-US"/>
              <a:t>是</a:t>
            </a:r>
            <a:r>
              <a:rPr lang="en-US" altLang="zh-CN"/>
              <a:t>R</a:t>
            </a:r>
            <a:r>
              <a:rPr lang="zh-CN" altLang="en-US"/>
              <a:t>中的一种</a:t>
            </a:r>
            <a:r>
              <a:rPr lang="en-US" altLang="zh-CN"/>
              <a:t>Web</a:t>
            </a:r>
            <a:r>
              <a:rPr lang="zh-CN" altLang="en-US"/>
              <a:t>开发框架，使得</a:t>
            </a:r>
            <a:r>
              <a:rPr lang="en-US" altLang="zh-CN"/>
              <a:t>R</a:t>
            </a:r>
            <a:r>
              <a:rPr lang="zh-CN" altLang="en-US"/>
              <a:t>的使用者不必太了解</a:t>
            </a:r>
            <a:r>
              <a:rPr lang="en-US" altLang="zh-CN"/>
              <a:t>css</a:t>
            </a:r>
            <a:r>
              <a:rPr lang="zh-CN" altLang="en-US"/>
              <a:t>、</a:t>
            </a:r>
            <a:r>
              <a:rPr lang="en-US" altLang="zh-CN"/>
              <a:t>js</a:t>
            </a:r>
            <a:r>
              <a:rPr lang="zh-CN" altLang="en-US"/>
              <a:t>只需要了解一些</a:t>
            </a:r>
            <a:r>
              <a:rPr lang="en-US" altLang="zh-CN"/>
              <a:t>html</a:t>
            </a:r>
            <a:r>
              <a:rPr lang="zh-CN" altLang="en-US"/>
              <a:t>的知识就可以快速完成</a:t>
            </a:r>
            <a:r>
              <a:rPr lang="en-US" altLang="zh-CN"/>
              <a:t>web</a:t>
            </a:r>
            <a:r>
              <a:rPr lang="zh-CN" altLang="en-US"/>
              <a:t>开发，且</a:t>
            </a:r>
            <a:r>
              <a:rPr lang="en-US" altLang="zh-CN"/>
              <a:t>shiny</a:t>
            </a:r>
            <a:r>
              <a:rPr lang="zh-CN" altLang="en-US"/>
              <a:t>包集成了</a:t>
            </a:r>
            <a:r>
              <a:rPr lang="en-US" altLang="zh-CN"/>
              <a:t>bootstrap</a:t>
            </a:r>
            <a:r>
              <a:rPr lang="zh-CN" altLang="en-US"/>
              <a:t>、</a:t>
            </a:r>
            <a:r>
              <a:rPr lang="en-US" altLang="zh-CN"/>
              <a:t>jquery</a:t>
            </a:r>
            <a:r>
              <a:rPr lang="zh-CN" altLang="en-US"/>
              <a:t>、</a:t>
            </a:r>
            <a:r>
              <a:rPr lang="en-US" altLang="zh-CN"/>
              <a:t>ajax</a:t>
            </a:r>
            <a:r>
              <a:rPr lang="zh-CN" altLang="en-US"/>
              <a:t>等特性，极大解放了作为统计语言的</a:t>
            </a:r>
            <a:r>
              <a:rPr lang="en-US" altLang="zh-CN"/>
              <a:t>R</a:t>
            </a:r>
            <a:r>
              <a:rPr lang="zh-CN" altLang="en-US"/>
              <a:t>的生产力。使得非传统程序员的</a:t>
            </a:r>
            <a:r>
              <a:rPr lang="en-US" altLang="zh-CN"/>
              <a:t>R</a:t>
            </a:r>
            <a:r>
              <a:rPr lang="zh-CN" altLang="en-US"/>
              <a:t>使用者不必依赖于前端、后端工程师就可以自己依照业务完成一些简单的数据可视化工作，快速验证想法的可靠性。</a:t>
            </a:r>
          </a:p>
          <a:p>
            <a:pPr marL="361950" indent="-361950"/>
            <a:r>
              <a:rPr lang="en-US" altLang="zh-CN"/>
              <a:t>Shiny</a:t>
            </a:r>
            <a:r>
              <a:rPr lang="zh-CN" altLang="en-US"/>
              <a:t>应用包含连个基本的组成部分：一个是用户界面脚本（</a:t>
            </a:r>
            <a:r>
              <a:rPr lang="en-US" altLang="zh-CN"/>
              <a:t>auser-interfacescript</a:t>
            </a:r>
            <a:r>
              <a:rPr lang="zh-CN" altLang="en-US"/>
              <a:t>），另一个是服务器脚本（</a:t>
            </a:r>
            <a:r>
              <a:rPr lang="en-US" altLang="zh-CN"/>
              <a:t>aserverscript</a:t>
            </a:r>
            <a:r>
              <a:rPr lang="zh-CN" altLang="en-US"/>
              <a:t>）。用户界面（</a:t>
            </a:r>
            <a:r>
              <a:rPr lang="en-US" altLang="zh-CN"/>
              <a:t>ui</a:t>
            </a:r>
            <a:r>
              <a:rPr lang="zh-CN" altLang="en-US"/>
              <a:t>）脚本控制应用的布局与外表，它定义在一个称作</a:t>
            </a:r>
            <a:r>
              <a:rPr lang="en-US" altLang="zh-CN"/>
              <a:t>ui.R</a:t>
            </a:r>
            <a:r>
              <a:rPr lang="zh-CN" altLang="en-US"/>
              <a:t>的源脚本中。服务器（</a:t>
            </a:r>
            <a:r>
              <a:rPr lang="en-US" altLang="zh-CN"/>
              <a:t>server</a:t>
            </a:r>
            <a:r>
              <a:rPr lang="zh-CN" altLang="en-US"/>
              <a:t>）脚本包含构建应用所需要的一些重要指示，它定义在一个称作</a:t>
            </a:r>
            <a:r>
              <a:rPr lang="en-US" altLang="zh-CN"/>
              <a:t>server.R</a:t>
            </a:r>
            <a:r>
              <a:rPr lang="zh-CN" altLang="en-US"/>
              <a:t>的源脚本中。</a:t>
            </a:r>
          </a:p>
        </p:txBody>
      </p:sp>
      <p:sp>
        <p:nvSpPr>
          <p:cNvPr id="146435" name="标题 2">
            <a:extLst>
              <a:ext uri="{FF2B5EF4-FFF2-40B4-BE49-F238E27FC236}">
                <a16:creationId xmlns:a16="http://schemas.microsoft.com/office/drawing/2014/main" id="{2DC1E298-435C-4C71-9641-C2C296A564F7}"/>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46436" name="内容占位符 3">
            <a:extLst>
              <a:ext uri="{FF2B5EF4-FFF2-40B4-BE49-F238E27FC236}">
                <a16:creationId xmlns:a16="http://schemas.microsoft.com/office/drawing/2014/main" id="{25FBDFA4-0527-4EA4-AC5C-4F5EF0606F6A}"/>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内容占位符 1">
            <a:extLst>
              <a:ext uri="{FF2B5EF4-FFF2-40B4-BE49-F238E27FC236}">
                <a16:creationId xmlns:a16="http://schemas.microsoft.com/office/drawing/2014/main" id="{34045415-E9EF-4D70-883B-5B7F464BA82E}"/>
              </a:ext>
            </a:extLst>
          </p:cNvPr>
          <p:cNvSpPr>
            <a:spLocks noGrp="1"/>
          </p:cNvSpPr>
          <p:nvPr>
            <p:ph idx="1"/>
          </p:nvPr>
        </p:nvSpPr>
        <p:spPr>
          <a:xfrm>
            <a:off x="423863" y="1741488"/>
            <a:ext cx="11107737" cy="4484687"/>
          </a:xfrm>
        </p:spPr>
        <p:txBody>
          <a:bodyPr/>
          <a:lstStyle/>
          <a:p>
            <a:pPr marL="361950" indent="-361950"/>
            <a:endParaRPr lang="en-US" altLang="zh-CN"/>
          </a:p>
          <a:p>
            <a:pPr marL="361950" indent="-361950"/>
            <a:endParaRPr lang="en-US" altLang="zh-CN"/>
          </a:p>
          <a:p>
            <a:pPr marL="361950" indent="-361950"/>
            <a:endParaRPr lang="en-US" altLang="zh-CN"/>
          </a:p>
          <a:p>
            <a:pPr marL="361950" indent="-361950"/>
            <a:endParaRPr lang="en-US" altLang="zh-CN"/>
          </a:p>
          <a:p>
            <a:pPr marL="361950" indent="-361950"/>
            <a:endParaRPr lang="en-US" altLang="zh-CN"/>
          </a:p>
          <a:p>
            <a:pPr marL="361950" indent="-361950"/>
            <a:endParaRPr lang="en-US" altLang="zh-CN"/>
          </a:p>
          <a:p>
            <a:pPr marL="361950" indent="-361950"/>
            <a:r>
              <a:rPr lang="zh-CN" altLang="en-US"/>
              <a:t>其中，</a:t>
            </a:r>
            <a:r>
              <a:rPr lang="en-US" altLang="zh-CN"/>
              <a:t>ui.R</a:t>
            </a:r>
            <a:r>
              <a:rPr lang="zh-CN" altLang="en-US"/>
              <a:t>脚本使用</a:t>
            </a:r>
            <a:r>
              <a:rPr lang="en-US" altLang="zh-CN"/>
              <a:t>shinyUI</a:t>
            </a:r>
            <a:r>
              <a:rPr lang="zh-CN" altLang="en-US"/>
              <a:t>宣布用户界面定义，使用函数</a:t>
            </a:r>
            <a:r>
              <a:rPr lang="en-US" altLang="zh-CN"/>
              <a:t>fluidPage</a:t>
            </a:r>
            <a:r>
              <a:rPr lang="zh-CN" altLang="en-US"/>
              <a:t>显示用户浏览器窗口。通过</a:t>
            </a:r>
            <a:r>
              <a:rPr lang="en-US" altLang="zh-CN"/>
              <a:t>fluidPage</a:t>
            </a:r>
            <a:r>
              <a:rPr lang="zh-CN" altLang="en-US"/>
              <a:t>函数设置元素</a:t>
            </a:r>
            <a:r>
              <a:rPr lang="en-US" altLang="zh-CN"/>
              <a:t>titlePanel</a:t>
            </a:r>
            <a:r>
              <a:rPr lang="zh-CN" altLang="en-US"/>
              <a:t>和</a:t>
            </a:r>
            <a:r>
              <a:rPr lang="en-US" altLang="zh-CN"/>
              <a:t>sidebarLayout</a:t>
            </a:r>
            <a:r>
              <a:rPr lang="zh-CN" altLang="en-US"/>
              <a:t>对标题和页面图形布局，其中</a:t>
            </a:r>
            <a:r>
              <a:rPr lang="en-US" altLang="zh-CN"/>
              <a:t>sidebarLayout</a:t>
            </a:r>
            <a:r>
              <a:rPr lang="zh-CN" altLang="en-US"/>
              <a:t>包括网页侧栏输入设置和主面板输出两部分界面，</a:t>
            </a:r>
            <a:r>
              <a:rPr lang="en-US" altLang="zh-CN"/>
              <a:t>sidebarPanel</a:t>
            </a:r>
            <a:r>
              <a:rPr lang="zh-CN" altLang="en-US"/>
              <a:t>定义侧栏的控制选项，</a:t>
            </a:r>
            <a:r>
              <a:rPr lang="en-US" altLang="zh-CN"/>
              <a:t>mainPanel</a:t>
            </a:r>
            <a:r>
              <a:rPr lang="zh-CN" altLang="en-US"/>
              <a:t>定义主面板，存储主要输出结果。</a:t>
            </a:r>
          </a:p>
        </p:txBody>
      </p:sp>
      <p:sp>
        <p:nvSpPr>
          <p:cNvPr id="147459" name="标题 2">
            <a:extLst>
              <a:ext uri="{FF2B5EF4-FFF2-40B4-BE49-F238E27FC236}">
                <a16:creationId xmlns:a16="http://schemas.microsoft.com/office/drawing/2014/main" id="{F8C2643C-13D7-40A1-A125-C057EE0DC0FD}"/>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47460" name="内容占位符 3">
            <a:extLst>
              <a:ext uri="{FF2B5EF4-FFF2-40B4-BE49-F238E27FC236}">
                <a16:creationId xmlns:a16="http://schemas.microsoft.com/office/drawing/2014/main" id="{12A1E6EE-48B7-4621-9D8D-29475474DDC1}"/>
              </a:ext>
            </a:extLst>
          </p:cNvPr>
          <p:cNvSpPr>
            <a:spLocks noGrp="1"/>
          </p:cNvSpPr>
          <p:nvPr>
            <p:ph idx="10"/>
          </p:nvPr>
        </p:nvSpPr>
        <p:spPr>
          <a:xfrm>
            <a:off x="423863" y="1138238"/>
            <a:ext cx="11107737" cy="427037"/>
          </a:xfrm>
        </p:spPr>
        <p:txBody>
          <a:bodyPr/>
          <a:lstStyle/>
          <a:p>
            <a:r>
              <a:t>应用结构</a:t>
            </a:r>
          </a:p>
        </p:txBody>
      </p:sp>
      <p:pic>
        <p:nvPicPr>
          <p:cNvPr id="147461" name="图片 5">
            <a:extLst>
              <a:ext uri="{FF2B5EF4-FFF2-40B4-BE49-F238E27FC236}">
                <a16:creationId xmlns:a16="http://schemas.microsoft.com/office/drawing/2014/main" id="{58063518-E0AE-4982-9519-7CE2CBE22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45" b="-2214"/>
          <a:stretch>
            <a:fillRect/>
          </a:stretch>
        </p:blipFill>
        <p:spPr bwMode="auto">
          <a:xfrm>
            <a:off x="2509838" y="1062038"/>
            <a:ext cx="5988050" cy="34083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内容占位符 1">
            <a:extLst>
              <a:ext uri="{FF2B5EF4-FFF2-40B4-BE49-F238E27FC236}">
                <a16:creationId xmlns:a16="http://schemas.microsoft.com/office/drawing/2014/main" id="{7AD89984-AD13-42BE-8047-3D185E1CB32C}"/>
              </a:ext>
            </a:extLst>
          </p:cNvPr>
          <p:cNvSpPr>
            <a:spLocks noGrp="1"/>
          </p:cNvSpPr>
          <p:nvPr>
            <p:ph idx="1"/>
          </p:nvPr>
        </p:nvSpPr>
        <p:spPr>
          <a:xfrm>
            <a:off x="423863" y="1754188"/>
            <a:ext cx="11107737" cy="4370387"/>
          </a:xfrm>
        </p:spPr>
        <p:txBody>
          <a:bodyPr/>
          <a:lstStyle/>
          <a:p>
            <a:pPr marL="361950" indent="-361950">
              <a:buFont typeface="Arial" panose="020B0604020202020204" pitchFamily="34" charset="0"/>
              <a:buChar char="•"/>
            </a:pPr>
            <a:r>
              <a:rPr lang="en-US" altLang="zh-CN"/>
              <a:t>library(shiny)</a:t>
            </a:r>
          </a:p>
          <a:p>
            <a:pPr marL="361950" indent="-361950">
              <a:buFont typeface="Arial" panose="020B0604020202020204" pitchFamily="34" charset="0"/>
              <a:buChar char="•"/>
            </a:pPr>
            <a:r>
              <a:rPr lang="en-US" altLang="zh-CN"/>
              <a:t>shinyUI(fluidPage(</a:t>
            </a:r>
          </a:p>
          <a:p>
            <a:pPr marL="361950" indent="-361950">
              <a:buFont typeface="Arial" panose="020B0604020202020204" pitchFamily="34" charset="0"/>
              <a:buChar char="•"/>
            </a:pPr>
            <a:r>
              <a:rPr lang="en-US" altLang="zh-CN"/>
              <a:t>  titlePanel("title panel"),</a:t>
            </a:r>
          </a:p>
          <a:p>
            <a:pPr marL="361950" indent="-361950">
              <a:buFont typeface="Arial" panose="020B0604020202020204" pitchFamily="34" charset="0"/>
              <a:buChar char="•"/>
            </a:pPr>
            <a:r>
              <a:rPr lang="en-US" altLang="zh-CN"/>
              <a:t>  sidebarLayout(</a:t>
            </a:r>
          </a:p>
          <a:p>
            <a:pPr marL="361950" indent="-361950">
              <a:buFont typeface="Arial" panose="020B0604020202020204" pitchFamily="34" charset="0"/>
              <a:buChar char="•"/>
            </a:pPr>
            <a:r>
              <a:rPr lang="en-US" altLang="zh-CN"/>
              <a:t>    sidebarPanel( "sidebar panel"),</a:t>
            </a:r>
          </a:p>
          <a:p>
            <a:pPr marL="361950" indent="-361950">
              <a:buFont typeface="Arial" panose="020B0604020202020204" pitchFamily="34" charset="0"/>
              <a:buChar char="•"/>
            </a:pPr>
            <a:r>
              <a:rPr lang="en-US" altLang="zh-CN"/>
              <a:t>    mainPanel("main panel")</a:t>
            </a:r>
          </a:p>
          <a:p>
            <a:pPr marL="361950" indent="-361950">
              <a:buFont typeface="Arial" panose="020B0604020202020204" pitchFamily="34" charset="0"/>
              <a:buChar char="•"/>
            </a:pPr>
            <a:r>
              <a:rPr lang="en-US" altLang="zh-CN"/>
              <a:t>  )</a:t>
            </a:r>
          </a:p>
          <a:p>
            <a:pPr marL="361950" indent="-361950">
              <a:buFont typeface="Arial" panose="020B0604020202020204" pitchFamily="34" charset="0"/>
              <a:buChar char="•"/>
            </a:pPr>
            <a:r>
              <a:rPr lang="en-US" altLang="zh-CN"/>
              <a:t>))</a:t>
            </a:r>
          </a:p>
          <a:p>
            <a:pPr marL="361950" indent="-361950"/>
            <a:endParaRPr lang="zh-CN" altLang="en-US"/>
          </a:p>
        </p:txBody>
      </p:sp>
      <p:sp>
        <p:nvSpPr>
          <p:cNvPr id="148483" name="标题 2">
            <a:extLst>
              <a:ext uri="{FF2B5EF4-FFF2-40B4-BE49-F238E27FC236}">
                <a16:creationId xmlns:a16="http://schemas.microsoft.com/office/drawing/2014/main" id="{858B8382-03AD-4E58-94AD-2797D6C1FDB8}"/>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48484" name="内容占位符 3">
            <a:extLst>
              <a:ext uri="{FF2B5EF4-FFF2-40B4-BE49-F238E27FC236}">
                <a16:creationId xmlns:a16="http://schemas.microsoft.com/office/drawing/2014/main" id="{5A3DD9AE-48B8-4C99-9A61-97E96612BA68}"/>
              </a:ext>
            </a:extLst>
          </p:cNvPr>
          <p:cNvSpPr>
            <a:spLocks noGrp="1"/>
          </p:cNvSpPr>
          <p:nvPr>
            <p:ph idx="10"/>
          </p:nvPr>
        </p:nvSpPr>
        <p:spPr>
          <a:xfrm>
            <a:off x="423863" y="1138238"/>
            <a:ext cx="11107737" cy="427037"/>
          </a:xfrm>
        </p:spPr>
        <p:txBody>
          <a:bodyPr/>
          <a:lstStyle/>
          <a:p>
            <a:r>
              <a:t>执行</a:t>
            </a:r>
            <a:r>
              <a:rPr lang="en-US" altLang="zh-CN"/>
              <a:t>ui.R</a:t>
            </a:r>
            <a:r>
              <a:t>，可得到一个基本的网页界面布局，</a:t>
            </a:r>
          </a:p>
        </p:txBody>
      </p:sp>
      <p:pic>
        <p:nvPicPr>
          <p:cNvPr id="148485" name="图片 4">
            <a:extLst>
              <a:ext uri="{FF2B5EF4-FFF2-40B4-BE49-F238E27FC236}">
                <a16:creationId xmlns:a16="http://schemas.microsoft.com/office/drawing/2014/main" id="{03FCD6CF-A0AF-4E16-8383-03F1EDD96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413" y="2017713"/>
            <a:ext cx="5997575" cy="38449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内容占位符 1">
            <a:extLst>
              <a:ext uri="{FF2B5EF4-FFF2-40B4-BE49-F238E27FC236}">
                <a16:creationId xmlns:a16="http://schemas.microsoft.com/office/drawing/2014/main" id="{2FECE325-237A-4456-B462-F041C8DC4F4F}"/>
              </a:ext>
            </a:extLst>
          </p:cNvPr>
          <p:cNvSpPr>
            <a:spLocks noGrp="1"/>
          </p:cNvSpPr>
          <p:nvPr>
            <p:ph idx="1"/>
          </p:nvPr>
        </p:nvSpPr>
        <p:spPr>
          <a:xfrm>
            <a:off x="423863" y="1754188"/>
            <a:ext cx="11107737" cy="4370387"/>
          </a:xfrm>
        </p:spPr>
        <p:txBody>
          <a:bodyPr/>
          <a:lstStyle/>
          <a:p>
            <a:pPr marL="361950" indent="-361950"/>
            <a:r>
              <a:rPr lang="en-US" altLang="zh-CN"/>
              <a:t>server.R</a:t>
            </a:r>
            <a:r>
              <a:rPr lang="zh-CN" altLang="en-US"/>
              <a:t>脚本使用</a:t>
            </a:r>
            <a:r>
              <a:rPr lang="en-US" altLang="zh-CN"/>
              <a:t>shinyServer</a:t>
            </a:r>
            <a:r>
              <a:rPr lang="zh-CN" altLang="en-US"/>
              <a:t>宣布服务脚本函数的定义，这里使用一个未定义的函数来放置</a:t>
            </a:r>
            <a:r>
              <a:rPr lang="en-US" altLang="zh-CN"/>
              <a:t>R</a:t>
            </a:r>
            <a:r>
              <a:rPr lang="zh-CN" altLang="en-US"/>
              <a:t>代码，函数包括了</a:t>
            </a:r>
            <a:r>
              <a:rPr lang="en-US" altLang="zh-CN"/>
              <a:t>input</a:t>
            </a:r>
            <a:r>
              <a:rPr lang="zh-CN" altLang="en-US"/>
              <a:t>和</a:t>
            </a:r>
            <a:r>
              <a:rPr lang="en-US" altLang="zh-CN"/>
              <a:t>output</a:t>
            </a:r>
            <a:r>
              <a:rPr lang="zh-CN" altLang="en-US"/>
              <a:t>两个参数。</a:t>
            </a:r>
            <a:r>
              <a:rPr lang="en-US" altLang="zh-CN"/>
              <a:t>input</a:t>
            </a:r>
            <a:r>
              <a:rPr lang="zh-CN" altLang="en-US"/>
              <a:t>和</a:t>
            </a:r>
            <a:r>
              <a:rPr lang="en-US" altLang="zh-CN"/>
              <a:t>output</a:t>
            </a:r>
            <a:r>
              <a:rPr lang="zh-CN" altLang="en-US"/>
              <a:t>是两个列表，</a:t>
            </a:r>
            <a:r>
              <a:rPr lang="en-US" altLang="zh-CN"/>
              <a:t>input</a:t>
            </a:r>
            <a:r>
              <a:rPr lang="zh-CN" altLang="en-US"/>
              <a:t>定义</a:t>
            </a:r>
            <a:r>
              <a:rPr lang="en-US" altLang="zh-CN"/>
              <a:t>ui.R</a:t>
            </a:r>
            <a:r>
              <a:rPr lang="zh-CN" altLang="en-US"/>
              <a:t>中控制元件的输入参数，</a:t>
            </a:r>
            <a:r>
              <a:rPr lang="en-US" altLang="zh-CN"/>
              <a:t>output</a:t>
            </a:r>
            <a:r>
              <a:rPr lang="zh-CN" altLang="en-US"/>
              <a:t>定义</a:t>
            </a:r>
            <a:r>
              <a:rPr lang="en-US" altLang="zh-CN"/>
              <a:t>ui.R</a:t>
            </a:r>
            <a:r>
              <a:rPr lang="zh-CN" altLang="en-US"/>
              <a:t>中的输出结果。执行</a:t>
            </a:r>
            <a:r>
              <a:rPr lang="en-US" altLang="zh-CN"/>
              <a:t>sever.R</a:t>
            </a:r>
            <a:r>
              <a:rPr lang="zh-CN" altLang="en-US"/>
              <a:t>在</a:t>
            </a:r>
            <a:r>
              <a:rPr lang="en-US" altLang="zh-CN"/>
              <a:t>shiny</a:t>
            </a:r>
            <a:r>
              <a:rPr lang="zh-CN" altLang="en-US"/>
              <a:t>上应用得到一个简单的直方图。</a:t>
            </a:r>
            <a:endParaRPr lang="en-US" altLang="zh-CN"/>
          </a:p>
          <a:p>
            <a:pPr marL="361950" indent="-361950"/>
            <a:r>
              <a:rPr lang="en-US" altLang="zh-CN"/>
              <a:t># sever.R</a:t>
            </a:r>
          </a:p>
          <a:p>
            <a:pPr marL="361950" indent="-361950">
              <a:lnSpc>
                <a:spcPct val="100000"/>
              </a:lnSpc>
              <a:buFont typeface="Arial" panose="020B0604020202020204" pitchFamily="34" charset="0"/>
              <a:buChar char="•"/>
            </a:pPr>
            <a:r>
              <a:rPr lang="en-US" altLang="zh-CN"/>
              <a:t>library(shiny)</a:t>
            </a:r>
          </a:p>
          <a:p>
            <a:pPr marL="361950" indent="-361950">
              <a:lnSpc>
                <a:spcPct val="100000"/>
              </a:lnSpc>
              <a:buFont typeface="Arial" panose="020B0604020202020204" pitchFamily="34" charset="0"/>
              <a:buChar char="•"/>
            </a:pPr>
            <a:r>
              <a:rPr lang="en-US" altLang="zh-CN"/>
              <a:t>shinyServer(function(input, output) {</a:t>
            </a:r>
          </a:p>
          <a:p>
            <a:pPr marL="361950" indent="-361950">
              <a:lnSpc>
                <a:spcPct val="100000"/>
              </a:lnSpc>
              <a:buFont typeface="Arial" panose="020B0604020202020204" pitchFamily="34" charset="0"/>
              <a:buChar char="•"/>
            </a:pPr>
            <a:r>
              <a:rPr lang="en-US" altLang="zh-CN"/>
              <a:t>  output$distPlot &lt;- renderPlot({</a:t>
            </a:r>
          </a:p>
          <a:p>
            <a:pPr marL="361950" indent="-361950">
              <a:lnSpc>
                <a:spcPct val="100000"/>
              </a:lnSpc>
              <a:buFont typeface="Arial" panose="020B0604020202020204" pitchFamily="34" charset="0"/>
              <a:buChar char="•"/>
            </a:pPr>
            <a:r>
              <a:rPr lang="en-US" altLang="zh-CN"/>
              <a:t>    x &lt;- faithful[, 2]</a:t>
            </a:r>
          </a:p>
          <a:p>
            <a:pPr marL="361950" indent="-361950">
              <a:lnSpc>
                <a:spcPct val="100000"/>
              </a:lnSpc>
              <a:buFont typeface="Arial" panose="020B0604020202020204" pitchFamily="34" charset="0"/>
              <a:buChar char="•"/>
            </a:pPr>
            <a:r>
              <a:rPr lang="en-US" altLang="zh-CN"/>
              <a:t>    bins &lt;- seq(min(x), max(x), length.out = input$bins + 1)</a:t>
            </a:r>
          </a:p>
          <a:p>
            <a:pPr marL="361950" indent="-361950">
              <a:lnSpc>
                <a:spcPct val="100000"/>
              </a:lnSpc>
              <a:buFont typeface="Arial" panose="020B0604020202020204" pitchFamily="34" charset="0"/>
              <a:buChar char="•"/>
            </a:pPr>
            <a:r>
              <a:rPr lang="en-US" altLang="zh-CN"/>
              <a:t>    hist(x, breaks = bins, col = 'darkgray', border = 'white')</a:t>
            </a:r>
          </a:p>
          <a:p>
            <a:pPr marL="361950" indent="-361950">
              <a:lnSpc>
                <a:spcPct val="100000"/>
              </a:lnSpc>
              <a:buFont typeface="Arial" panose="020B0604020202020204" pitchFamily="34" charset="0"/>
              <a:buChar char="•"/>
            </a:pPr>
            <a:r>
              <a:rPr lang="en-US" altLang="zh-CN"/>
              <a:t>  })</a:t>
            </a:r>
          </a:p>
          <a:p>
            <a:pPr marL="361950" indent="-361950">
              <a:lnSpc>
                <a:spcPct val="100000"/>
              </a:lnSpc>
              <a:buFont typeface="Arial" panose="020B0604020202020204" pitchFamily="34" charset="0"/>
              <a:buChar char="•"/>
            </a:pPr>
            <a:r>
              <a:rPr lang="en-US" altLang="zh-CN"/>
              <a:t>})</a:t>
            </a:r>
          </a:p>
          <a:p>
            <a:pPr marL="361950" indent="-361950"/>
            <a:endParaRPr lang="zh-CN" altLang="en-US"/>
          </a:p>
        </p:txBody>
      </p:sp>
      <p:sp>
        <p:nvSpPr>
          <p:cNvPr id="149507" name="标题 2">
            <a:extLst>
              <a:ext uri="{FF2B5EF4-FFF2-40B4-BE49-F238E27FC236}">
                <a16:creationId xmlns:a16="http://schemas.microsoft.com/office/drawing/2014/main" id="{99A3D72A-99AA-42E2-A08A-D04DD00C4EA9}"/>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49508" name="内容占位符 3">
            <a:extLst>
              <a:ext uri="{FF2B5EF4-FFF2-40B4-BE49-F238E27FC236}">
                <a16:creationId xmlns:a16="http://schemas.microsoft.com/office/drawing/2014/main" id="{40197955-9C29-4B5C-92B9-DBD255104FDF}"/>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内容占位符 1">
            <a:extLst>
              <a:ext uri="{FF2B5EF4-FFF2-40B4-BE49-F238E27FC236}">
                <a16:creationId xmlns:a16="http://schemas.microsoft.com/office/drawing/2014/main" id="{7717E2DD-5710-40E0-8EC5-2F7CE18950CD}"/>
              </a:ext>
            </a:extLst>
          </p:cNvPr>
          <p:cNvSpPr>
            <a:spLocks noGrp="1"/>
          </p:cNvSpPr>
          <p:nvPr>
            <p:ph idx="1"/>
          </p:nvPr>
        </p:nvSpPr>
        <p:spPr>
          <a:xfrm>
            <a:off x="423863" y="1754188"/>
            <a:ext cx="11107737" cy="4370387"/>
          </a:xfrm>
        </p:spPr>
        <p:txBody>
          <a:bodyPr/>
          <a:lstStyle/>
          <a:p>
            <a:pPr marL="361950" indent="-361950"/>
            <a:r>
              <a:rPr lang="en-US" altLang="zh-CN"/>
              <a:t>#ui.R</a:t>
            </a:r>
          </a:p>
          <a:p>
            <a:pPr marL="361950" indent="-361950">
              <a:lnSpc>
                <a:spcPct val="100000"/>
              </a:lnSpc>
              <a:buFont typeface="Arial" panose="020B0604020202020204" pitchFamily="34" charset="0"/>
              <a:buChar char="•"/>
            </a:pPr>
            <a:r>
              <a:rPr lang="en-US" altLang="zh-CN"/>
              <a:t>library(shiny)</a:t>
            </a:r>
          </a:p>
          <a:p>
            <a:pPr marL="361950" indent="-361950">
              <a:lnSpc>
                <a:spcPct val="100000"/>
              </a:lnSpc>
              <a:buFont typeface="Arial" panose="020B0604020202020204" pitchFamily="34" charset="0"/>
              <a:buChar char="•"/>
            </a:pPr>
            <a:r>
              <a:rPr lang="en-US" altLang="zh-CN"/>
              <a:t>shinyUI(fluidPage(</a:t>
            </a:r>
          </a:p>
          <a:p>
            <a:pPr marL="361950" indent="-361950">
              <a:lnSpc>
                <a:spcPct val="100000"/>
              </a:lnSpc>
              <a:buFont typeface="Arial" panose="020B0604020202020204" pitchFamily="34" charset="0"/>
              <a:buChar char="•"/>
            </a:pPr>
            <a:r>
              <a:rPr lang="en-US" altLang="zh-CN"/>
              <a:t>  titlePanel("Old Faithful Geyser Data"),</a:t>
            </a:r>
          </a:p>
          <a:p>
            <a:pPr marL="361950" indent="-361950">
              <a:lnSpc>
                <a:spcPct val="100000"/>
              </a:lnSpc>
              <a:buFont typeface="Arial" panose="020B0604020202020204" pitchFamily="34" charset="0"/>
              <a:buChar char="•"/>
            </a:pPr>
            <a:r>
              <a:rPr lang="en-US" altLang="zh-CN"/>
              <a:t>  sidebarLayout(</a:t>
            </a:r>
          </a:p>
          <a:p>
            <a:pPr marL="361950" indent="-361950">
              <a:lnSpc>
                <a:spcPct val="100000"/>
              </a:lnSpc>
              <a:buFont typeface="Arial" panose="020B0604020202020204" pitchFamily="34" charset="0"/>
              <a:buChar char="•"/>
            </a:pPr>
            <a:r>
              <a:rPr lang="en-US" altLang="zh-CN"/>
              <a:t>    sidebarPanel(</a:t>
            </a:r>
          </a:p>
          <a:p>
            <a:pPr marL="361950" indent="-361950">
              <a:lnSpc>
                <a:spcPct val="100000"/>
              </a:lnSpc>
              <a:buFont typeface="Arial" panose="020B0604020202020204" pitchFamily="34" charset="0"/>
              <a:buChar char="•"/>
            </a:pPr>
            <a:r>
              <a:rPr lang="en-US" altLang="zh-CN"/>
              <a:t>      sliderInput("bins", "Number of bins:", </a:t>
            </a:r>
          </a:p>
          <a:p>
            <a:pPr marL="361950" indent="-361950">
              <a:lnSpc>
                <a:spcPct val="100000"/>
              </a:lnSpc>
              <a:buFont typeface="Arial" panose="020B0604020202020204" pitchFamily="34" charset="0"/>
              <a:buChar char="•"/>
            </a:pPr>
            <a:r>
              <a:rPr lang="en-US" altLang="zh-CN"/>
              <a:t>min = 1,max = 50,value = 30)),</a:t>
            </a:r>
          </a:p>
          <a:p>
            <a:pPr marL="361950" indent="-361950">
              <a:lnSpc>
                <a:spcPct val="100000"/>
              </a:lnSpc>
              <a:buFont typeface="Arial" panose="020B0604020202020204" pitchFamily="34" charset="0"/>
              <a:buChar char="•"/>
            </a:pPr>
            <a:r>
              <a:rPr lang="en-US" altLang="zh-CN"/>
              <a:t>    mainPanel(</a:t>
            </a:r>
          </a:p>
          <a:p>
            <a:pPr marL="361950" indent="-361950">
              <a:lnSpc>
                <a:spcPct val="100000"/>
              </a:lnSpc>
              <a:buFont typeface="Arial" panose="020B0604020202020204" pitchFamily="34" charset="0"/>
              <a:buChar char="•"/>
            </a:pPr>
            <a:r>
              <a:rPr lang="en-US" altLang="zh-CN"/>
              <a:t>      plotOutput("distPlot")))))</a:t>
            </a:r>
          </a:p>
          <a:p>
            <a:pPr marL="361950" indent="-361950"/>
            <a:endParaRPr lang="en-US" altLang="zh-CN"/>
          </a:p>
          <a:p>
            <a:pPr marL="361950" indent="-361950"/>
            <a:endParaRPr lang="zh-CN" altLang="en-US"/>
          </a:p>
        </p:txBody>
      </p:sp>
      <p:sp>
        <p:nvSpPr>
          <p:cNvPr id="150531" name="标题 2">
            <a:extLst>
              <a:ext uri="{FF2B5EF4-FFF2-40B4-BE49-F238E27FC236}">
                <a16:creationId xmlns:a16="http://schemas.microsoft.com/office/drawing/2014/main" id="{0A02E2DE-7B53-469E-A191-CEC39E8E95FC}"/>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50532" name="内容占位符 3">
            <a:extLst>
              <a:ext uri="{FF2B5EF4-FFF2-40B4-BE49-F238E27FC236}">
                <a16:creationId xmlns:a16="http://schemas.microsoft.com/office/drawing/2014/main" id="{50A129B8-27B6-4DD3-8D52-21E51BED40B8}"/>
              </a:ext>
            </a:extLst>
          </p:cNvPr>
          <p:cNvSpPr>
            <a:spLocks noGrp="1"/>
          </p:cNvSpPr>
          <p:nvPr>
            <p:ph idx="10"/>
          </p:nvPr>
        </p:nvSpPr>
        <p:spPr>
          <a:xfrm>
            <a:off x="423863" y="1138238"/>
            <a:ext cx="11107737" cy="427037"/>
          </a:xfrm>
        </p:spPr>
        <p:txBody>
          <a:bodyPr/>
          <a:lstStyle/>
          <a:p>
            <a:r>
              <a:t>简单的直方图</a:t>
            </a:r>
          </a:p>
        </p:txBody>
      </p:sp>
      <p:pic>
        <p:nvPicPr>
          <p:cNvPr id="150533" name="图片 4">
            <a:extLst>
              <a:ext uri="{FF2B5EF4-FFF2-40B4-BE49-F238E27FC236}">
                <a16:creationId xmlns:a16="http://schemas.microsoft.com/office/drawing/2014/main" id="{3E4DD440-881C-49C2-BDC4-3D8AA3786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37" t="5351" r="1062" b="4347"/>
          <a:stretch>
            <a:fillRect/>
          </a:stretch>
        </p:blipFill>
        <p:spPr bwMode="auto">
          <a:xfrm>
            <a:off x="5581650" y="1855788"/>
            <a:ext cx="6089650" cy="383063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内容占位符 1">
            <a:extLst>
              <a:ext uri="{FF2B5EF4-FFF2-40B4-BE49-F238E27FC236}">
                <a16:creationId xmlns:a16="http://schemas.microsoft.com/office/drawing/2014/main" id="{E93F098F-43F2-47A2-8C1E-2DC4186CE23D}"/>
              </a:ext>
            </a:extLst>
          </p:cNvPr>
          <p:cNvSpPr>
            <a:spLocks noGrp="1"/>
          </p:cNvSpPr>
          <p:nvPr>
            <p:ph idx="1"/>
          </p:nvPr>
        </p:nvSpPr>
        <p:spPr>
          <a:xfrm>
            <a:off x="423863" y="1741488"/>
            <a:ext cx="11107737" cy="4619625"/>
          </a:xfrm>
        </p:spPr>
        <p:txBody>
          <a:bodyPr/>
          <a:lstStyle/>
          <a:p>
            <a:pPr marL="361950" indent="-361950">
              <a:lnSpc>
                <a:spcPct val="100000"/>
              </a:lnSpc>
            </a:pPr>
            <a:r>
              <a:rPr lang="zh-CN" altLang="en-US"/>
              <a:t>每一个应用都需要自己独特的存放位置，可以在一个目录中保存一个</a:t>
            </a:r>
            <a:r>
              <a:rPr lang="en-US" altLang="zh-CN"/>
              <a:t>ui.R</a:t>
            </a:r>
            <a:r>
              <a:rPr lang="zh-CN" altLang="en-US"/>
              <a:t>文件和</a:t>
            </a:r>
            <a:r>
              <a:rPr lang="en-US" altLang="zh-CN"/>
              <a:t>server.R</a:t>
            </a:r>
            <a:r>
              <a:rPr lang="zh-CN" altLang="en-US"/>
              <a:t>文件来创建一个</a:t>
            </a:r>
            <a:r>
              <a:rPr lang="en-US" altLang="zh-CN"/>
              <a:t>Shiny</a:t>
            </a:r>
            <a:r>
              <a:rPr lang="zh-CN" altLang="en-US"/>
              <a:t>应用。运行应用的方法是在函数</a:t>
            </a:r>
            <a:r>
              <a:rPr lang="en-US" altLang="zh-CN"/>
              <a:t>runApp</a:t>
            </a:r>
            <a:r>
              <a:rPr lang="zh-CN" altLang="en-US"/>
              <a:t>中置入目录名称。例如应用目录名称为</a:t>
            </a:r>
            <a:r>
              <a:rPr lang="en-US" altLang="zh-CN"/>
              <a:t>myapp</a:t>
            </a:r>
            <a:r>
              <a:rPr lang="zh-CN" altLang="en-US"/>
              <a:t>，且放在</a:t>
            </a:r>
            <a:r>
              <a:rPr lang="en-US" altLang="zh-CN"/>
              <a:t>D</a:t>
            </a:r>
            <a:r>
              <a:rPr lang="zh-CN" altLang="en-US"/>
              <a:t>盘目录下，那么键入下列代码可以执行应用。</a:t>
            </a:r>
            <a:endParaRPr lang="en-US" altLang="zh-CN"/>
          </a:p>
          <a:p>
            <a:pPr marL="361950" indent="-361950">
              <a:lnSpc>
                <a:spcPct val="100000"/>
              </a:lnSpc>
              <a:buFont typeface="Arial" panose="020B0604020202020204" pitchFamily="34" charset="0"/>
              <a:buChar char="•"/>
            </a:pPr>
            <a:r>
              <a:rPr lang="en-US" altLang="zh-CN"/>
              <a:t>library(shiny)</a:t>
            </a:r>
          </a:p>
          <a:p>
            <a:pPr marL="361950" indent="-361950">
              <a:lnSpc>
                <a:spcPct val="100000"/>
              </a:lnSpc>
              <a:buFont typeface="Arial" panose="020B0604020202020204" pitchFamily="34" charset="0"/>
              <a:buChar char="•"/>
            </a:pPr>
            <a:r>
              <a:rPr lang="en-US" altLang="zh-CN"/>
              <a:t>runApp("D:/myapp")</a:t>
            </a:r>
          </a:p>
          <a:p>
            <a:pPr marL="361950" indent="-361950">
              <a:lnSpc>
                <a:spcPct val="100000"/>
              </a:lnSpc>
            </a:pPr>
            <a:r>
              <a:rPr lang="zh-CN" altLang="en-US"/>
              <a:t>运行完成后自动生成一个网页展示结果。也可以将</a:t>
            </a:r>
            <a:r>
              <a:rPr lang="en-US" altLang="zh-CN"/>
              <a:t>ui</a:t>
            </a:r>
            <a:r>
              <a:rPr lang="zh-CN" altLang="en-US"/>
              <a:t>和</a:t>
            </a:r>
            <a:r>
              <a:rPr lang="en-US" altLang="zh-CN"/>
              <a:t>server</a:t>
            </a:r>
            <a:r>
              <a:rPr lang="zh-CN" altLang="en-US"/>
              <a:t>代码写在一个脚本内，通过</a:t>
            </a:r>
            <a:r>
              <a:rPr lang="en-US" altLang="zh-CN"/>
              <a:t>shinyApp</a:t>
            </a:r>
            <a:r>
              <a:rPr lang="zh-CN" altLang="en-US"/>
              <a:t>执行该</a:t>
            </a:r>
            <a:r>
              <a:rPr lang="en-US" altLang="zh-CN"/>
              <a:t>app</a:t>
            </a:r>
            <a:r>
              <a:rPr lang="zh-CN" altLang="en-US"/>
              <a:t>。运行以下脚本将得到一个简单的</a:t>
            </a:r>
            <a:r>
              <a:rPr lang="en-US" altLang="zh-CN"/>
              <a:t>web</a:t>
            </a:r>
            <a:r>
              <a:rPr lang="zh-CN" altLang="en-US"/>
              <a:t>版直方图</a:t>
            </a:r>
            <a:endParaRPr lang="en-US" altLang="zh-CN"/>
          </a:p>
          <a:p>
            <a:pPr marL="361950" indent="-361950">
              <a:lnSpc>
                <a:spcPct val="100000"/>
              </a:lnSpc>
              <a:buFont typeface="Arial" panose="020B0604020202020204" pitchFamily="34" charset="0"/>
              <a:buChar char="•"/>
            </a:pPr>
            <a:r>
              <a:rPr lang="en-US" altLang="zh-CN"/>
              <a:t>library(shiny)</a:t>
            </a:r>
          </a:p>
          <a:p>
            <a:pPr marL="361950" indent="-361950">
              <a:lnSpc>
                <a:spcPct val="100000"/>
              </a:lnSpc>
              <a:buFont typeface="Arial" panose="020B0604020202020204" pitchFamily="34" charset="0"/>
              <a:buChar char="•"/>
            </a:pPr>
            <a:r>
              <a:rPr lang="en-US" altLang="zh-CN"/>
              <a:t>ui &lt;- fluidPage(</a:t>
            </a:r>
          </a:p>
          <a:p>
            <a:pPr marL="361950" indent="-361950">
              <a:lnSpc>
                <a:spcPct val="100000"/>
              </a:lnSpc>
              <a:buFont typeface="Arial" panose="020B0604020202020204" pitchFamily="34" charset="0"/>
              <a:buChar char="•"/>
            </a:pPr>
            <a:r>
              <a:rPr lang="en-US" altLang="zh-CN"/>
              <a:t>  numericInput(inputId = "n", "Samplesize", value = 25),</a:t>
            </a:r>
          </a:p>
          <a:p>
            <a:pPr marL="361950" indent="-361950">
              <a:lnSpc>
                <a:spcPct val="100000"/>
              </a:lnSpc>
              <a:buFont typeface="Arial" panose="020B0604020202020204" pitchFamily="34" charset="0"/>
              <a:buChar char="•"/>
            </a:pPr>
            <a:r>
              <a:rPr lang="en-US" altLang="zh-CN"/>
              <a:t>  plotOutput(outputId = "hist")</a:t>
            </a:r>
          </a:p>
          <a:p>
            <a:pPr marL="361950" indent="-361950">
              <a:lnSpc>
                <a:spcPct val="100000"/>
              </a:lnSpc>
              <a:buFont typeface="Arial" panose="020B0604020202020204" pitchFamily="34" charset="0"/>
              <a:buChar char="•"/>
            </a:pPr>
            <a:r>
              <a:rPr lang="en-US" altLang="zh-CN"/>
              <a:t>)</a:t>
            </a:r>
          </a:p>
          <a:p>
            <a:pPr marL="361950" indent="-361950">
              <a:lnSpc>
                <a:spcPct val="100000"/>
              </a:lnSpc>
              <a:buFont typeface="Arial" panose="020B0604020202020204" pitchFamily="34" charset="0"/>
              <a:buChar char="•"/>
            </a:pPr>
            <a:r>
              <a:rPr lang="en-US" altLang="zh-CN"/>
              <a:t>server &lt;- function(input, output){</a:t>
            </a:r>
          </a:p>
          <a:p>
            <a:pPr marL="361950" indent="-361950">
              <a:lnSpc>
                <a:spcPct val="100000"/>
              </a:lnSpc>
              <a:buFont typeface="Arial" panose="020B0604020202020204" pitchFamily="34" charset="0"/>
              <a:buChar char="•"/>
            </a:pPr>
            <a:r>
              <a:rPr lang="en-US" altLang="zh-CN"/>
              <a:t>  output$hist &lt;- renderPlot({</a:t>
            </a:r>
          </a:p>
          <a:p>
            <a:pPr marL="361950" indent="-361950">
              <a:lnSpc>
                <a:spcPct val="100000"/>
              </a:lnSpc>
            </a:pPr>
            <a:endParaRPr lang="zh-CN" altLang="en-US"/>
          </a:p>
        </p:txBody>
      </p:sp>
      <p:sp>
        <p:nvSpPr>
          <p:cNvPr id="151555" name="标题 2">
            <a:extLst>
              <a:ext uri="{FF2B5EF4-FFF2-40B4-BE49-F238E27FC236}">
                <a16:creationId xmlns:a16="http://schemas.microsoft.com/office/drawing/2014/main" id="{F261C59D-5261-4656-8A54-5192E7BB2B06}"/>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51556" name="内容占位符 3">
            <a:extLst>
              <a:ext uri="{FF2B5EF4-FFF2-40B4-BE49-F238E27FC236}">
                <a16:creationId xmlns:a16="http://schemas.microsoft.com/office/drawing/2014/main" id="{4E6F6967-770A-42D2-9240-7A8EECD96C6E}"/>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CE489867-5AAD-4BB3-A614-F11732B2ADF6}"/>
              </a:ext>
            </a:extLst>
          </p:cNvPr>
          <p:cNvSpPr>
            <a:spLocks noGrp="1"/>
          </p:cNvSpPr>
          <p:nvPr>
            <p:ph idx="1"/>
          </p:nvPr>
        </p:nvSpPr>
        <p:spPr>
          <a:xfrm>
            <a:off x="423863" y="1754188"/>
            <a:ext cx="11107737" cy="4370387"/>
          </a:xfrm>
        </p:spPr>
        <p:txBody>
          <a:bodyPr/>
          <a:lstStyle/>
          <a:p>
            <a:pPr marL="361950" indent="-361950"/>
            <a:r>
              <a:rPr lang="zh-CN" altLang="en-US"/>
              <a:t>在</a:t>
            </a:r>
            <a:r>
              <a:rPr lang="en-US" altLang="zh-CN"/>
              <a:t>lattice</a:t>
            </a:r>
            <a:r>
              <a:rPr lang="zh-CN" altLang="en-US"/>
              <a:t>包中，每个高级绘图函数都调用了一个默认的函数来绘制面板。这些默认的函数服从如下命名惯例：</a:t>
            </a:r>
            <a:r>
              <a:rPr lang="en-US" altLang="zh-CN"/>
              <a:t>panel.graph_function</a:t>
            </a:r>
            <a:r>
              <a:rPr lang="zh-CN" altLang="en-US"/>
              <a:t>，其中</a:t>
            </a:r>
            <a:r>
              <a:rPr lang="en-US" altLang="zh-CN"/>
              <a:t>graph_function</a:t>
            </a:r>
            <a:r>
              <a:rPr lang="zh-CN" altLang="en-US"/>
              <a:t>是该水平绘图函数。如</a:t>
            </a:r>
            <a:r>
              <a:rPr lang="en-US" altLang="zh-CN"/>
              <a:t>xyplot</a:t>
            </a:r>
            <a:r>
              <a:rPr lang="zh-CN" altLang="en-US"/>
              <a:t>函数默认的绘图函数为</a:t>
            </a:r>
            <a:r>
              <a:rPr lang="en-US" altLang="zh-CN"/>
              <a:t>panel.xyplot</a:t>
            </a:r>
            <a:r>
              <a:rPr lang="zh-CN" altLang="en-US"/>
              <a:t>。</a:t>
            </a:r>
          </a:p>
          <a:p>
            <a:pPr marL="361950" indent="-361950"/>
            <a:r>
              <a:rPr lang="zh-CN" altLang="en-US"/>
              <a:t>此外，还有对面板定义或者增加外观细节的低级面板函数，这些函数可以为</a:t>
            </a:r>
            <a:r>
              <a:rPr lang="en-US" altLang="zh-CN"/>
              <a:t>lattice</a:t>
            </a:r>
            <a:r>
              <a:rPr lang="zh-CN" altLang="en-US"/>
              <a:t>图形添加线、文本或者其他图形元素。可以使用自定义函数替换默认的面板函数，也可将</a:t>
            </a:r>
            <a:r>
              <a:rPr lang="en-US" altLang="zh-CN"/>
              <a:t>lattice</a:t>
            </a:r>
            <a:r>
              <a:rPr lang="zh-CN" altLang="en-US"/>
              <a:t>包中的</a:t>
            </a:r>
            <a:r>
              <a:rPr lang="en-US" altLang="zh-CN"/>
              <a:t>50</a:t>
            </a:r>
            <a:r>
              <a:rPr lang="zh-CN" altLang="en-US"/>
              <a:t>多个默认面板中的某个或多个整合到自定义的函数中。自定义面板函数具有极大的灵活性，可随意设计输出结果以满足要求。</a:t>
            </a:r>
          </a:p>
          <a:p>
            <a:pPr marL="361950" indent="-361950"/>
            <a:endParaRPr lang="zh-CN" altLang="en-US"/>
          </a:p>
        </p:txBody>
      </p:sp>
      <p:sp>
        <p:nvSpPr>
          <p:cNvPr id="23555" name="标题 2">
            <a:extLst>
              <a:ext uri="{FF2B5EF4-FFF2-40B4-BE49-F238E27FC236}">
                <a16:creationId xmlns:a16="http://schemas.microsoft.com/office/drawing/2014/main" id="{23F6ECF4-231C-4DB6-9772-F0B36B9A319F}"/>
              </a:ext>
            </a:extLst>
          </p:cNvPr>
          <p:cNvSpPr>
            <a:spLocks noGrp="1"/>
          </p:cNvSpPr>
          <p:nvPr>
            <p:ph type="title"/>
          </p:nvPr>
        </p:nvSpPr>
        <p:spPr>
          <a:xfrm>
            <a:off x="255588" y="358775"/>
            <a:ext cx="10972800" cy="528638"/>
          </a:xfrm>
        </p:spPr>
        <p:txBody>
          <a:bodyPr/>
          <a:lstStyle/>
          <a:p>
            <a:r>
              <a:rPr lang="zh-CN" altLang="en-US"/>
              <a:t>面板函数</a:t>
            </a:r>
          </a:p>
        </p:txBody>
      </p:sp>
      <p:sp>
        <p:nvSpPr>
          <p:cNvPr id="23556" name="内容占位符 3">
            <a:extLst>
              <a:ext uri="{FF2B5EF4-FFF2-40B4-BE49-F238E27FC236}">
                <a16:creationId xmlns:a16="http://schemas.microsoft.com/office/drawing/2014/main" id="{5352DEA4-12FB-4D38-AA74-9B2F6DA8E309}"/>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2">
            <a:extLst>
              <a:ext uri="{FF2B5EF4-FFF2-40B4-BE49-F238E27FC236}">
                <a16:creationId xmlns:a16="http://schemas.microsoft.com/office/drawing/2014/main" id="{A4ECAA06-A27F-497B-9185-A4803454FF58}"/>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52579" name="内容占位符 3">
            <a:extLst>
              <a:ext uri="{FF2B5EF4-FFF2-40B4-BE49-F238E27FC236}">
                <a16:creationId xmlns:a16="http://schemas.microsoft.com/office/drawing/2014/main" id="{B4E52C29-658B-45C6-B0D6-5EC79A98D182}"/>
              </a:ext>
            </a:extLst>
          </p:cNvPr>
          <p:cNvSpPr>
            <a:spLocks noGrp="1"/>
          </p:cNvSpPr>
          <p:nvPr>
            <p:ph idx="10"/>
          </p:nvPr>
        </p:nvSpPr>
        <p:spPr>
          <a:xfrm>
            <a:off x="423863" y="1138238"/>
            <a:ext cx="11107737" cy="427037"/>
          </a:xfrm>
        </p:spPr>
        <p:txBody>
          <a:bodyPr/>
          <a:lstStyle/>
          <a:p>
            <a:endParaRPr lang="en-US" altLang="zh-CN"/>
          </a:p>
          <a:p>
            <a:r>
              <a:t>简单的</a:t>
            </a:r>
            <a:r>
              <a:rPr lang="en-US" altLang="zh-CN"/>
              <a:t>web</a:t>
            </a:r>
            <a:r>
              <a:t>版直方图</a:t>
            </a:r>
          </a:p>
          <a:p>
            <a:endParaRPr/>
          </a:p>
        </p:txBody>
      </p:sp>
      <p:pic>
        <p:nvPicPr>
          <p:cNvPr id="152580" name="内容占位符 4">
            <a:extLst>
              <a:ext uri="{FF2B5EF4-FFF2-40B4-BE49-F238E27FC236}">
                <a16:creationId xmlns:a16="http://schemas.microsoft.com/office/drawing/2014/main" id="{088F39B9-8679-4F6D-9F5C-DF2261E5285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570163" y="2128838"/>
            <a:ext cx="6815137" cy="3595687"/>
          </a:xfrm>
          <a:ln w="3175">
            <a:solidFill>
              <a:schemeClr val="tx1"/>
            </a:solid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内容占位符 1">
            <a:extLst>
              <a:ext uri="{FF2B5EF4-FFF2-40B4-BE49-F238E27FC236}">
                <a16:creationId xmlns:a16="http://schemas.microsoft.com/office/drawing/2014/main" id="{EEC823A1-BB24-4B6A-A5E7-137B2CEBB2A0}"/>
              </a:ext>
            </a:extLst>
          </p:cNvPr>
          <p:cNvSpPr>
            <a:spLocks noGrp="1"/>
          </p:cNvSpPr>
          <p:nvPr>
            <p:ph idx="1"/>
          </p:nvPr>
        </p:nvSpPr>
        <p:spPr>
          <a:xfrm>
            <a:off x="423863" y="1519238"/>
            <a:ext cx="11107737" cy="4787900"/>
          </a:xfrm>
        </p:spPr>
        <p:txBody>
          <a:bodyPr/>
          <a:lstStyle/>
          <a:p>
            <a:pPr marL="361950" indent="-361950"/>
            <a:r>
              <a:rPr lang="en-US" altLang="zh-CN"/>
              <a:t>shinydashboard</a:t>
            </a:r>
            <a:r>
              <a:rPr lang="zh-CN" altLang="en-US"/>
              <a:t>扩展包为</a:t>
            </a:r>
            <a:r>
              <a:rPr lang="en-US" altLang="zh-CN"/>
              <a:t>shiny</a:t>
            </a:r>
            <a:r>
              <a:rPr lang="zh-CN" altLang="en-US"/>
              <a:t>框架提供了</a:t>
            </a:r>
            <a:r>
              <a:rPr lang="en-US" altLang="zh-CN"/>
              <a:t>BI</a:t>
            </a:r>
            <a:r>
              <a:rPr lang="zh-CN" altLang="en-US"/>
              <a:t>框架，一个</a:t>
            </a:r>
            <a:r>
              <a:rPr lang="en-US" altLang="zh-CN"/>
              <a:t>dashboard</a:t>
            </a:r>
            <a:r>
              <a:rPr lang="zh-CN" altLang="en-US"/>
              <a:t>由三部分组成：标题栏、侧边栏、主面板。通过</a:t>
            </a:r>
            <a:r>
              <a:rPr lang="en-US" altLang="zh-CN"/>
              <a:t>install.packages</a:t>
            </a:r>
            <a:r>
              <a:rPr lang="zh-CN" altLang="en-US"/>
              <a:t>（“</a:t>
            </a:r>
            <a:r>
              <a:rPr lang="en-US" altLang="zh-CN"/>
              <a:t>shinydashboard”</a:t>
            </a:r>
            <a:r>
              <a:rPr lang="zh-CN" altLang="en-US"/>
              <a:t>）完成安装。执行以下脚本可以得到</a:t>
            </a:r>
            <a:r>
              <a:rPr lang="en-US" altLang="zh-CN"/>
              <a:t>shinydashboard</a:t>
            </a:r>
            <a:r>
              <a:rPr lang="zh-CN" altLang="en-US"/>
              <a:t>的基本框架。</a:t>
            </a:r>
            <a:endParaRPr lang="en-US" altLang="zh-CN"/>
          </a:p>
          <a:p>
            <a:pPr marL="361950" indent="-361950">
              <a:lnSpc>
                <a:spcPct val="100000"/>
              </a:lnSpc>
              <a:buFont typeface="Arial" panose="020B0604020202020204" pitchFamily="34" charset="0"/>
              <a:buChar char="•"/>
            </a:pPr>
            <a:r>
              <a:rPr lang="en-US" altLang="zh-CN"/>
              <a:t>install.packages('shinydashboard')</a:t>
            </a:r>
          </a:p>
          <a:p>
            <a:pPr marL="361950" indent="-361950">
              <a:lnSpc>
                <a:spcPct val="100000"/>
              </a:lnSpc>
              <a:buFont typeface="Arial" panose="020B0604020202020204" pitchFamily="34" charset="0"/>
              <a:buChar char="•"/>
            </a:pPr>
            <a:r>
              <a:rPr lang="en-US" altLang="zh-CN"/>
              <a:t>library(shiny)</a:t>
            </a:r>
          </a:p>
          <a:p>
            <a:pPr marL="361950" indent="-361950">
              <a:lnSpc>
                <a:spcPct val="100000"/>
              </a:lnSpc>
              <a:buFont typeface="Arial" panose="020B0604020202020204" pitchFamily="34" charset="0"/>
              <a:buChar char="•"/>
            </a:pPr>
            <a:r>
              <a:rPr lang="en-US" altLang="zh-CN"/>
              <a:t>library(shinydashboard)</a:t>
            </a:r>
          </a:p>
          <a:p>
            <a:pPr marL="361950" indent="-361950">
              <a:lnSpc>
                <a:spcPct val="100000"/>
              </a:lnSpc>
              <a:buFont typeface="Arial" panose="020B0604020202020204" pitchFamily="34" charset="0"/>
              <a:buChar char="•"/>
            </a:pPr>
            <a:r>
              <a:rPr lang="en-US" altLang="zh-CN"/>
              <a:t>ui&lt;-dashboardPage(</a:t>
            </a:r>
          </a:p>
          <a:p>
            <a:pPr marL="361950" indent="-361950">
              <a:lnSpc>
                <a:spcPct val="100000"/>
              </a:lnSpc>
              <a:buFont typeface="Arial" panose="020B0604020202020204" pitchFamily="34" charset="0"/>
              <a:buChar char="•"/>
            </a:pPr>
            <a:r>
              <a:rPr lang="en-US" altLang="zh-CN"/>
              <a:t>  dashboardHeader(),</a:t>
            </a:r>
          </a:p>
          <a:p>
            <a:pPr marL="361950" indent="-361950">
              <a:lnSpc>
                <a:spcPct val="100000"/>
              </a:lnSpc>
              <a:buFont typeface="Arial" panose="020B0604020202020204" pitchFamily="34" charset="0"/>
              <a:buChar char="•"/>
            </a:pPr>
            <a:r>
              <a:rPr lang="en-US" altLang="zh-CN"/>
              <a:t>  dashboardSidebar(),</a:t>
            </a:r>
          </a:p>
          <a:p>
            <a:pPr marL="361950" indent="-361950">
              <a:lnSpc>
                <a:spcPct val="100000"/>
              </a:lnSpc>
              <a:buFont typeface="Arial" panose="020B0604020202020204" pitchFamily="34" charset="0"/>
              <a:buChar char="•"/>
            </a:pPr>
            <a:r>
              <a:rPr lang="en-US" altLang="zh-CN"/>
              <a:t>  dashboardBody()</a:t>
            </a:r>
          </a:p>
          <a:p>
            <a:pPr marL="361950" indent="-361950">
              <a:lnSpc>
                <a:spcPct val="100000"/>
              </a:lnSpc>
              <a:buFont typeface="Arial" panose="020B0604020202020204" pitchFamily="34" charset="0"/>
              <a:buChar char="•"/>
            </a:pPr>
            <a:r>
              <a:rPr lang="en-US" altLang="zh-CN"/>
              <a:t>)</a:t>
            </a:r>
          </a:p>
          <a:p>
            <a:pPr marL="361950" indent="-361950">
              <a:lnSpc>
                <a:spcPct val="100000"/>
              </a:lnSpc>
              <a:buFont typeface="Arial" panose="020B0604020202020204" pitchFamily="34" charset="0"/>
              <a:buChar char="•"/>
            </a:pPr>
            <a:r>
              <a:rPr lang="en-US" altLang="zh-CN"/>
              <a:t>server&lt;-function(input, output){}</a:t>
            </a:r>
          </a:p>
          <a:p>
            <a:pPr marL="361950" indent="-361950">
              <a:lnSpc>
                <a:spcPct val="100000"/>
              </a:lnSpc>
              <a:buFont typeface="Arial" panose="020B0604020202020204" pitchFamily="34" charset="0"/>
              <a:buChar char="•"/>
            </a:pPr>
            <a:r>
              <a:rPr lang="en-US" altLang="zh-CN"/>
              <a:t>shinyApp(ui, server)</a:t>
            </a:r>
          </a:p>
          <a:p>
            <a:pPr marL="361950" indent="-361950"/>
            <a:endParaRPr lang="zh-CN" altLang="en-US"/>
          </a:p>
        </p:txBody>
      </p:sp>
      <p:sp>
        <p:nvSpPr>
          <p:cNvPr id="153603" name="标题 2">
            <a:extLst>
              <a:ext uri="{FF2B5EF4-FFF2-40B4-BE49-F238E27FC236}">
                <a16:creationId xmlns:a16="http://schemas.microsoft.com/office/drawing/2014/main" id="{9722D53F-EC42-4C1F-8C5A-453B6E977EB1}"/>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53604" name="内容占位符 3">
            <a:extLst>
              <a:ext uri="{FF2B5EF4-FFF2-40B4-BE49-F238E27FC236}">
                <a16:creationId xmlns:a16="http://schemas.microsoft.com/office/drawing/2014/main" id="{2765EA32-E0FD-4844-978F-781B0C7AB62F}"/>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2">
            <a:extLst>
              <a:ext uri="{FF2B5EF4-FFF2-40B4-BE49-F238E27FC236}">
                <a16:creationId xmlns:a16="http://schemas.microsoft.com/office/drawing/2014/main" id="{31096F12-42C1-43AF-B531-11110712A1F2}"/>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54627" name="内容占位符 3">
            <a:extLst>
              <a:ext uri="{FF2B5EF4-FFF2-40B4-BE49-F238E27FC236}">
                <a16:creationId xmlns:a16="http://schemas.microsoft.com/office/drawing/2014/main" id="{1DF47E05-91D2-4298-AFEB-DB819590C84C}"/>
              </a:ext>
            </a:extLst>
          </p:cNvPr>
          <p:cNvSpPr>
            <a:spLocks noGrp="1"/>
          </p:cNvSpPr>
          <p:nvPr>
            <p:ph idx="10"/>
          </p:nvPr>
        </p:nvSpPr>
        <p:spPr>
          <a:xfrm>
            <a:off x="423863" y="1138238"/>
            <a:ext cx="11107737" cy="427037"/>
          </a:xfrm>
        </p:spPr>
        <p:txBody>
          <a:bodyPr/>
          <a:lstStyle/>
          <a:p>
            <a:r>
              <a:rPr lang="en-US" altLang="zh-CN"/>
              <a:t>shinydashboard</a:t>
            </a:r>
            <a:r>
              <a:t>的基本框架</a:t>
            </a:r>
          </a:p>
        </p:txBody>
      </p:sp>
      <p:pic>
        <p:nvPicPr>
          <p:cNvPr id="154628" name="内容占位符 4">
            <a:extLst>
              <a:ext uri="{FF2B5EF4-FFF2-40B4-BE49-F238E27FC236}">
                <a16:creationId xmlns:a16="http://schemas.microsoft.com/office/drawing/2014/main" id="{7432D8D7-EDB1-4EB1-92C3-EF54D266376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298825" y="1741488"/>
            <a:ext cx="5357813" cy="4370387"/>
          </a:xfrm>
          <a:ln w="3175">
            <a:solidFill>
              <a:schemeClr val="tx1"/>
            </a:solid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7A4AE3-66F4-487F-AF73-E45517906AE4}"/>
              </a:ext>
            </a:extLst>
          </p:cNvPr>
          <p:cNvSpPr>
            <a:spLocks noGrp="1"/>
          </p:cNvSpPr>
          <p:nvPr>
            <p:ph idx="1"/>
          </p:nvPr>
        </p:nvSpPr>
        <p:spPr>
          <a:xfrm>
            <a:off x="423863" y="1209675"/>
            <a:ext cx="11107737" cy="5083175"/>
          </a:xfrm>
        </p:spPr>
        <p:txBody>
          <a:bodyPr/>
          <a:lstStyle/>
          <a:p>
            <a:pPr>
              <a:defRPr/>
            </a:pPr>
            <a:r>
              <a:rPr lang="zh-CN" altLang="en-US" dirty="0"/>
              <a:t>高级绘图工具结合</a:t>
            </a:r>
            <a:r>
              <a:rPr lang="en-US" altLang="zh-CN" dirty="0" err="1"/>
              <a:t>Shinyweb</a:t>
            </a:r>
            <a:r>
              <a:rPr lang="zh-CN" altLang="en-US" dirty="0"/>
              <a:t>开发框架，一步步搭建数据可视化平台</a:t>
            </a:r>
            <a:r>
              <a:rPr lang="en-US" altLang="zh-CN" dirty="0"/>
              <a:t>demo</a:t>
            </a:r>
            <a:r>
              <a:rPr lang="zh-CN" altLang="en-US" dirty="0"/>
              <a:t>。先创建新文件夹</a:t>
            </a:r>
            <a:r>
              <a:rPr lang="en-US" altLang="zh-CN" dirty="0" err="1"/>
              <a:t>myapp</a:t>
            </a:r>
            <a:r>
              <a:rPr lang="en-US" altLang="zh-CN" dirty="0"/>
              <a:t> </a:t>
            </a:r>
            <a:r>
              <a:rPr lang="zh-CN" altLang="en-US" dirty="0"/>
              <a:t>，并在</a:t>
            </a:r>
            <a:r>
              <a:rPr lang="en-US" altLang="zh-CN" dirty="0" err="1"/>
              <a:t>myapp</a:t>
            </a:r>
            <a:r>
              <a:rPr lang="zh-CN" altLang="en-US" dirty="0"/>
              <a:t>文件夹里面创建两个脚本</a:t>
            </a:r>
            <a:r>
              <a:rPr lang="en-US" altLang="zh-CN" dirty="0" err="1"/>
              <a:t>ui.R</a:t>
            </a:r>
            <a:r>
              <a:rPr lang="zh-CN" altLang="en-US" dirty="0"/>
              <a:t>和</a:t>
            </a:r>
            <a:r>
              <a:rPr lang="en-US" altLang="zh-CN" dirty="0" err="1"/>
              <a:t>server.R</a:t>
            </a:r>
            <a:r>
              <a:rPr lang="zh-CN" altLang="en-US" dirty="0"/>
              <a:t>，用来存放客户端和服务端的脚本。</a:t>
            </a:r>
          </a:p>
          <a:p>
            <a:pPr>
              <a:defRPr/>
            </a:pPr>
            <a:r>
              <a:rPr lang="zh-CN" altLang="en-US" dirty="0"/>
              <a:t>将</a:t>
            </a:r>
            <a:r>
              <a:rPr lang="en-US" altLang="zh-CN" dirty="0" err="1"/>
              <a:t>ui</a:t>
            </a:r>
            <a:r>
              <a:rPr lang="zh-CN" altLang="en-US" dirty="0"/>
              <a:t>和</a:t>
            </a:r>
            <a:r>
              <a:rPr lang="en-US" altLang="zh-CN" dirty="0"/>
              <a:t>server</a:t>
            </a:r>
            <a:r>
              <a:rPr lang="zh-CN" altLang="en-US" dirty="0"/>
              <a:t>代码写在一个脚本内，通过</a:t>
            </a:r>
            <a:r>
              <a:rPr lang="en-US" altLang="zh-CN" dirty="0" err="1"/>
              <a:t>shinyApp</a:t>
            </a:r>
            <a:r>
              <a:rPr lang="zh-CN" altLang="en-US" dirty="0"/>
              <a:t>执行该</a:t>
            </a:r>
            <a:r>
              <a:rPr lang="en-US" altLang="zh-CN" dirty="0"/>
              <a:t>app</a:t>
            </a:r>
            <a:r>
              <a:rPr lang="zh-CN" altLang="en-US" dirty="0"/>
              <a:t>。对于</a:t>
            </a:r>
            <a:r>
              <a:rPr lang="en-US" altLang="zh-CN" dirty="0"/>
              <a:t>lattice</a:t>
            </a:r>
            <a:r>
              <a:rPr lang="zh-CN" altLang="en-US" dirty="0"/>
              <a:t>包和</a:t>
            </a:r>
            <a:r>
              <a:rPr lang="en-US" altLang="zh-CN" dirty="0"/>
              <a:t>ggplot2</a:t>
            </a:r>
            <a:r>
              <a:rPr lang="zh-CN" altLang="en-US" dirty="0"/>
              <a:t>绘制的图形，在</a:t>
            </a:r>
            <a:r>
              <a:rPr lang="en-US" altLang="zh-CN" dirty="0" err="1"/>
              <a:t>server.R</a:t>
            </a:r>
            <a:r>
              <a:rPr lang="zh-CN" altLang="en-US" dirty="0"/>
              <a:t>中用</a:t>
            </a:r>
            <a:r>
              <a:rPr lang="en-US" altLang="zh-CN" dirty="0" err="1"/>
              <a:t>renderPlot</a:t>
            </a:r>
            <a:r>
              <a:rPr lang="zh-CN" altLang="en-US" dirty="0"/>
              <a:t>函数将图形赋予输出对象</a:t>
            </a:r>
            <a:r>
              <a:rPr lang="en-US" altLang="zh-CN" dirty="0" err="1"/>
              <a:t>mygraph</a:t>
            </a:r>
            <a:r>
              <a:rPr lang="zh-CN" altLang="en-US" dirty="0"/>
              <a:t>，并在</a:t>
            </a:r>
            <a:r>
              <a:rPr lang="en-US" altLang="zh-CN" dirty="0" err="1"/>
              <a:t>ui.R</a:t>
            </a:r>
            <a:r>
              <a:rPr lang="zh-CN" altLang="en-US" dirty="0"/>
              <a:t>中用</a:t>
            </a:r>
            <a:r>
              <a:rPr lang="en-US" altLang="zh-CN" dirty="0" err="1"/>
              <a:t>plotOutput</a:t>
            </a:r>
            <a:r>
              <a:rPr lang="en-US" altLang="zh-CN" dirty="0"/>
              <a:t>(“</a:t>
            </a:r>
            <a:r>
              <a:rPr lang="en-US" altLang="zh-CN" dirty="0" err="1"/>
              <a:t>mygraph</a:t>
            </a:r>
            <a:r>
              <a:rPr lang="en-US" altLang="zh-CN" dirty="0"/>
              <a:t>”)</a:t>
            </a:r>
            <a:r>
              <a:rPr lang="zh-CN" altLang="en-US" dirty="0"/>
              <a:t>将图形输出到</a:t>
            </a:r>
            <a:r>
              <a:rPr lang="en-US" altLang="zh-CN" dirty="0"/>
              <a:t>web</a:t>
            </a:r>
            <a:r>
              <a:rPr lang="zh-CN" altLang="en-US" dirty="0"/>
              <a:t>中。形式如下。</a:t>
            </a:r>
          </a:p>
          <a:p>
            <a:pPr marL="0" indent="0">
              <a:buFont typeface="Wingdings" panose="05000000000000000000" pitchFamily="2" charset="2"/>
              <a:buNone/>
              <a:defRPr/>
            </a:pPr>
            <a:r>
              <a:rPr lang="en-US" altLang="zh-CN" dirty="0"/>
              <a:t>	#</a:t>
            </a:r>
            <a:r>
              <a:rPr lang="en-US" altLang="zh-CN" dirty="0" err="1"/>
              <a:t>server.R</a:t>
            </a:r>
            <a:r>
              <a:rPr lang="en-US" altLang="zh-CN" dirty="0"/>
              <a:t>#</a:t>
            </a:r>
          </a:p>
          <a:p>
            <a:pPr marL="0" indent="0">
              <a:buFont typeface="Wingdings" panose="05000000000000000000" pitchFamily="2" charset="2"/>
              <a:buNone/>
              <a:defRPr/>
            </a:pPr>
            <a:r>
              <a:rPr lang="en-US" altLang="zh-CN" dirty="0"/>
              <a:t>	</a:t>
            </a:r>
            <a:r>
              <a:rPr lang="en-US" altLang="zh-CN" dirty="0" err="1"/>
              <a:t>Output$mygraph</a:t>
            </a:r>
            <a:r>
              <a:rPr lang="en-US" altLang="zh-CN" dirty="0"/>
              <a:t> &lt;- </a:t>
            </a:r>
            <a:r>
              <a:rPr lang="en-US" altLang="zh-CN" dirty="0" err="1"/>
              <a:t>renderPlot</a:t>
            </a:r>
            <a:r>
              <a:rPr lang="en-US" altLang="zh-CN" dirty="0"/>
              <a:t>({</a:t>
            </a:r>
          </a:p>
          <a:p>
            <a:pPr marL="0" indent="0">
              <a:buFont typeface="Wingdings" panose="05000000000000000000" pitchFamily="2" charset="2"/>
              <a:buNone/>
              <a:defRPr/>
            </a:pPr>
            <a:r>
              <a:rPr lang="en-US" altLang="zh-CN" dirty="0"/>
              <a:t>  	    </a:t>
            </a:r>
            <a:r>
              <a:rPr lang="en-US" altLang="zh-CN" dirty="0" err="1"/>
              <a:t>graph_function</a:t>
            </a:r>
            <a:r>
              <a:rPr lang="en-US" altLang="zh-CN" dirty="0"/>
              <a:t>(formula, data=, ...)</a:t>
            </a:r>
          </a:p>
          <a:p>
            <a:pPr marL="0" indent="0">
              <a:buFont typeface="Wingdings" panose="05000000000000000000" pitchFamily="2" charset="2"/>
              <a:buNone/>
              <a:defRPr/>
            </a:pPr>
            <a:r>
              <a:rPr lang="en-US" altLang="zh-CN" dirty="0"/>
              <a:t>	})</a:t>
            </a:r>
          </a:p>
          <a:p>
            <a:pPr marL="0" indent="0">
              <a:buFont typeface="Wingdings" panose="05000000000000000000" pitchFamily="2" charset="2"/>
              <a:buNone/>
              <a:defRPr/>
            </a:pPr>
            <a:r>
              <a:rPr lang="en-US" altLang="zh-CN" dirty="0"/>
              <a:t>	#</a:t>
            </a:r>
            <a:r>
              <a:rPr lang="en-US" altLang="zh-CN" dirty="0" err="1"/>
              <a:t>ui.R</a:t>
            </a:r>
            <a:r>
              <a:rPr lang="en-US" altLang="zh-CN" dirty="0"/>
              <a:t>#</a:t>
            </a:r>
          </a:p>
          <a:p>
            <a:pPr marL="0" indent="0">
              <a:buFont typeface="Wingdings" panose="05000000000000000000" pitchFamily="2" charset="2"/>
              <a:buNone/>
              <a:defRPr/>
            </a:pPr>
            <a:r>
              <a:rPr lang="en-US" altLang="zh-CN" dirty="0"/>
              <a:t>	</a:t>
            </a:r>
            <a:r>
              <a:rPr lang="en-US" altLang="zh-CN" dirty="0" err="1"/>
              <a:t>plotOutput</a:t>
            </a:r>
            <a:r>
              <a:rPr lang="en-US" altLang="zh-CN" dirty="0"/>
              <a:t>('</a:t>
            </a:r>
            <a:r>
              <a:rPr lang="en-US" altLang="zh-CN" dirty="0" err="1"/>
              <a:t>mygraph</a:t>
            </a:r>
            <a:r>
              <a:rPr lang="en-US" altLang="zh-CN" dirty="0"/>
              <a:t>')</a:t>
            </a:r>
          </a:p>
          <a:p>
            <a:pPr>
              <a:defRPr/>
            </a:pPr>
            <a:endParaRPr lang="zh-CN" altLang="en-US" dirty="0"/>
          </a:p>
          <a:p>
            <a:pPr>
              <a:defRPr/>
            </a:pPr>
            <a:endParaRPr lang="zh-CN" altLang="en-US" dirty="0"/>
          </a:p>
        </p:txBody>
      </p:sp>
      <p:sp>
        <p:nvSpPr>
          <p:cNvPr id="155651" name="标题 2">
            <a:extLst>
              <a:ext uri="{FF2B5EF4-FFF2-40B4-BE49-F238E27FC236}">
                <a16:creationId xmlns:a16="http://schemas.microsoft.com/office/drawing/2014/main" id="{5FCF293A-4893-49CA-B70F-BDF50FA61E22}"/>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2">
            <a:extLst>
              <a:ext uri="{FF2B5EF4-FFF2-40B4-BE49-F238E27FC236}">
                <a16:creationId xmlns:a16="http://schemas.microsoft.com/office/drawing/2014/main" id="{FDEFBF16-945A-4BD8-8408-F1E1A4D702C2}"/>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56675" name="内容占位符 3">
            <a:extLst>
              <a:ext uri="{FF2B5EF4-FFF2-40B4-BE49-F238E27FC236}">
                <a16:creationId xmlns:a16="http://schemas.microsoft.com/office/drawing/2014/main" id="{F54DF155-19FB-4C20-935F-12754872AD58}"/>
              </a:ext>
            </a:extLst>
          </p:cNvPr>
          <p:cNvSpPr>
            <a:spLocks noGrp="1"/>
          </p:cNvSpPr>
          <p:nvPr>
            <p:ph idx="10"/>
          </p:nvPr>
        </p:nvSpPr>
        <p:spPr>
          <a:xfrm>
            <a:off x="423863" y="1138238"/>
            <a:ext cx="11107737" cy="427037"/>
          </a:xfrm>
        </p:spPr>
        <p:txBody>
          <a:bodyPr/>
          <a:lstStyle/>
          <a:p>
            <a:endParaRPr lang="en-US" altLang="zh-CN"/>
          </a:p>
          <a:p>
            <a:r>
              <a:t>在网页上输出了</a:t>
            </a:r>
            <a:r>
              <a:rPr lang="en-US" altLang="zh-CN"/>
              <a:t>lattice</a:t>
            </a:r>
            <a:r>
              <a:t>函数绘制的散点图矩阵和三维曲面图（详细代码请查阅书籍配套代码</a:t>
            </a:r>
            <a:r>
              <a:rPr lang="en-US" altLang="zh-CN"/>
              <a:t>ui.R</a:t>
            </a:r>
            <a:r>
              <a:t>和</a:t>
            </a:r>
            <a:r>
              <a:rPr lang="en-US" altLang="zh-CN"/>
              <a:t>server.R</a:t>
            </a:r>
            <a:r>
              <a:t>脚本）。</a:t>
            </a:r>
          </a:p>
        </p:txBody>
      </p:sp>
      <p:pic>
        <p:nvPicPr>
          <p:cNvPr id="156676" name="内容占位符 4">
            <a:extLst>
              <a:ext uri="{FF2B5EF4-FFF2-40B4-BE49-F238E27FC236}">
                <a16:creationId xmlns:a16="http://schemas.microsoft.com/office/drawing/2014/main" id="{B4A6FC03-5A1C-4556-8D67-7DB75885E1A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550863" y="2165350"/>
            <a:ext cx="10944225" cy="3946525"/>
          </a:xfrm>
          <a:ln w="3175">
            <a:solidFill>
              <a:schemeClr val="tx1"/>
            </a:solid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2">
            <a:extLst>
              <a:ext uri="{FF2B5EF4-FFF2-40B4-BE49-F238E27FC236}">
                <a16:creationId xmlns:a16="http://schemas.microsoft.com/office/drawing/2014/main" id="{28A0DB6C-355A-4809-BC3F-8DBBE076C103}"/>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57699" name="内容占位符 3">
            <a:extLst>
              <a:ext uri="{FF2B5EF4-FFF2-40B4-BE49-F238E27FC236}">
                <a16:creationId xmlns:a16="http://schemas.microsoft.com/office/drawing/2014/main" id="{15FEFE87-0053-47EB-B5CF-A169D47E1D30}"/>
              </a:ext>
            </a:extLst>
          </p:cNvPr>
          <p:cNvSpPr>
            <a:spLocks noGrp="1"/>
          </p:cNvSpPr>
          <p:nvPr>
            <p:ph idx="10"/>
          </p:nvPr>
        </p:nvSpPr>
        <p:spPr>
          <a:xfrm>
            <a:off x="423863" y="1138238"/>
            <a:ext cx="11107737" cy="427037"/>
          </a:xfrm>
        </p:spPr>
        <p:txBody>
          <a:bodyPr/>
          <a:lstStyle/>
          <a:p>
            <a:r>
              <a:t>在网页上输出了</a:t>
            </a:r>
            <a:r>
              <a:rPr lang="en-US" altLang="zh-CN"/>
              <a:t>ggplot2</a:t>
            </a:r>
            <a:r>
              <a:t>函数绘制的箱线图和核密度图</a:t>
            </a:r>
          </a:p>
        </p:txBody>
      </p:sp>
      <p:pic>
        <p:nvPicPr>
          <p:cNvPr id="157700" name="内容占位符 6">
            <a:extLst>
              <a:ext uri="{FF2B5EF4-FFF2-40B4-BE49-F238E27FC236}">
                <a16:creationId xmlns:a16="http://schemas.microsoft.com/office/drawing/2014/main" id="{6EEDA6E6-ED10-4412-B822-949E0C847F0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766763" y="2339975"/>
            <a:ext cx="10133012" cy="3716338"/>
          </a:xfrm>
          <a:ln w="3175">
            <a:solidFill>
              <a:schemeClr val="tx1"/>
            </a:solid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内容占位符 1">
            <a:extLst>
              <a:ext uri="{FF2B5EF4-FFF2-40B4-BE49-F238E27FC236}">
                <a16:creationId xmlns:a16="http://schemas.microsoft.com/office/drawing/2014/main" id="{71349AA1-EE4A-4D27-9CFD-D12A8E22DAF3}"/>
              </a:ext>
            </a:extLst>
          </p:cNvPr>
          <p:cNvSpPr>
            <a:spLocks noGrp="1"/>
          </p:cNvSpPr>
          <p:nvPr>
            <p:ph idx="1"/>
          </p:nvPr>
        </p:nvSpPr>
        <p:spPr>
          <a:xfrm>
            <a:off x="423863" y="1754188"/>
            <a:ext cx="11107737" cy="4370387"/>
          </a:xfrm>
        </p:spPr>
        <p:txBody>
          <a:bodyPr/>
          <a:lstStyle/>
          <a:p>
            <a:pPr marL="361950" indent="-361950"/>
            <a:r>
              <a:rPr lang="zh-CN" altLang="en-US"/>
              <a:t>关联规则可视化中的方法选择的是“</a:t>
            </a:r>
            <a:r>
              <a:rPr lang="en-US" altLang="zh-CN"/>
              <a:t>graph”</a:t>
            </a:r>
            <a:r>
              <a:rPr lang="zh-CN" altLang="en-US"/>
              <a:t>，</a:t>
            </a:r>
            <a:r>
              <a:rPr lang="en-US" altLang="zh-CN"/>
              <a:t>K</a:t>
            </a:r>
            <a:r>
              <a:rPr lang="zh-CN" altLang="en-US"/>
              <a:t>均值聚类的</a:t>
            </a:r>
            <a:r>
              <a:rPr lang="en-US" altLang="zh-CN"/>
              <a:t>K</a:t>
            </a:r>
            <a:r>
              <a:rPr lang="zh-CN" altLang="en-US"/>
              <a:t>值选择的是</a:t>
            </a:r>
            <a:r>
              <a:rPr lang="en-US" altLang="zh-CN"/>
              <a:t>3</a:t>
            </a:r>
            <a:r>
              <a:rPr lang="zh-CN" altLang="en-US"/>
              <a:t>，</a:t>
            </a:r>
            <a:endParaRPr lang="en-US" altLang="zh-CN"/>
          </a:p>
          <a:p>
            <a:pPr marL="361950" indent="-361950"/>
            <a:endParaRPr lang="zh-CN" altLang="en-US"/>
          </a:p>
        </p:txBody>
      </p:sp>
      <p:sp>
        <p:nvSpPr>
          <p:cNvPr id="158723" name="标题 2">
            <a:extLst>
              <a:ext uri="{FF2B5EF4-FFF2-40B4-BE49-F238E27FC236}">
                <a16:creationId xmlns:a16="http://schemas.microsoft.com/office/drawing/2014/main" id="{18902CA4-6079-48DA-9195-5E3F8A8F624B}"/>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58724" name="内容占位符 3">
            <a:extLst>
              <a:ext uri="{FF2B5EF4-FFF2-40B4-BE49-F238E27FC236}">
                <a16:creationId xmlns:a16="http://schemas.microsoft.com/office/drawing/2014/main" id="{5D2002AE-494A-4A6C-B5B7-8510AE8A9714}"/>
              </a:ext>
            </a:extLst>
          </p:cNvPr>
          <p:cNvSpPr>
            <a:spLocks noGrp="1"/>
          </p:cNvSpPr>
          <p:nvPr>
            <p:ph idx="10"/>
          </p:nvPr>
        </p:nvSpPr>
        <p:spPr>
          <a:xfrm>
            <a:off x="423863" y="1125538"/>
            <a:ext cx="11107737" cy="427037"/>
          </a:xfrm>
        </p:spPr>
        <p:txBody>
          <a:bodyPr/>
          <a:lstStyle/>
          <a:p>
            <a:endParaRPr lang="en-US" altLang="zh-CN"/>
          </a:p>
          <a:p>
            <a:r>
              <a:t>对于模型结果可视化，也可以使用这种方式把可视化结果在网页上输出。对关联规则和</a:t>
            </a:r>
            <a:r>
              <a:rPr lang="en-US" altLang="zh-CN"/>
              <a:t>kmeans</a:t>
            </a:r>
            <a:r>
              <a:t>聚类结果进行了可视化，并增加了选择栏和数字输入选项来调整关联规则可视化的方法和聚类的</a:t>
            </a:r>
            <a:r>
              <a:rPr lang="en-US" altLang="zh-CN"/>
              <a:t>K</a:t>
            </a:r>
            <a:r>
              <a:t>值。</a:t>
            </a:r>
          </a:p>
        </p:txBody>
      </p:sp>
      <p:pic>
        <p:nvPicPr>
          <p:cNvPr id="158725" name="图片 4">
            <a:extLst>
              <a:ext uri="{FF2B5EF4-FFF2-40B4-BE49-F238E27FC236}">
                <a16:creationId xmlns:a16="http://schemas.microsoft.com/office/drawing/2014/main" id="{A3FB66BD-9048-4DD1-8711-2DCD91618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2286000"/>
            <a:ext cx="8320088" cy="39703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2">
            <a:extLst>
              <a:ext uri="{FF2B5EF4-FFF2-40B4-BE49-F238E27FC236}">
                <a16:creationId xmlns:a16="http://schemas.microsoft.com/office/drawing/2014/main" id="{5AB4CAE2-C8E8-463D-B1BA-B65329A2B50A}"/>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59747" name="内容占位符 3">
            <a:extLst>
              <a:ext uri="{FF2B5EF4-FFF2-40B4-BE49-F238E27FC236}">
                <a16:creationId xmlns:a16="http://schemas.microsoft.com/office/drawing/2014/main" id="{FEBBA068-6748-4236-AD28-7B47266B56AD}"/>
              </a:ext>
            </a:extLst>
          </p:cNvPr>
          <p:cNvSpPr>
            <a:spLocks noGrp="1"/>
          </p:cNvSpPr>
          <p:nvPr>
            <p:ph idx="10"/>
          </p:nvPr>
        </p:nvSpPr>
        <p:spPr>
          <a:xfrm>
            <a:off x="423863" y="1138238"/>
            <a:ext cx="11107737" cy="427037"/>
          </a:xfrm>
        </p:spPr>
        <p:txBody>
          <a:bodyPr/>
          <a:lstStyle/>
          <a:p>
            <a:r>
              <a:rPr lang="en-US" altLang="zh-CN"/>
              <a:t>method</a:t>
            </a:r>
            <a:r>
              <a:t>选择“</a:t>
            </a:r>
            <a:r>
              <a:rPr lang="en-US" altLang="zh-CN"/>
              <a:t>matrix3D”</a:t>
            </a:r>
            <a:r>
              <a:t>，</a:t>
            </a:r>
            <a:r>
              <a:rPr lang="en-US" altLang="zh-CN"/>
              <a:t>K</a:t>
            </a:r>
            <a:r>
              <a:t>值取</a:t>
            </a:r>
            <a:r>
              <a:rPr lang="en-US" altLang="zh-CN"/>
              <a:t>4</a:t>
            </a:r>
            <a:r>
              <a:t>时。</a:t>
            </a:r>
          </a:p>
        </p:txBody>
      </p:sp>
      <p:pic>
        <p:nvPicPr>
          <p:cNvPr id="159748" name="内容占位符 4">
            <a:extLst>
              <a:ext uri="{FF2B5EF4-FFF2-40B4-BE49-F238E27FC236}">
                <a16:creationId xmlns:a16="http://schemas.microsoft.com/office/drawing/2014/main" id="{72EA285A-5BDF-4E36-A1AA-FD4CBE6FE06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731963" y="1741488"/>
            <a:ext cx="8491537" cy="4370387"/>
          </a:xfrm>
          <a:ln w="3175">
            <a:solidFill>
              <a:schemeClr val="tx1"/>
            </a:solid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内容占位符 1">
            <a:extLst>
              <a:ext uri="{FF2B5EF4-FFF2-40B4-BE49-F238E27FC236}">
                <a16:creationId xmlns:a16="http://schemas.microsoft.com/office/drawing/2014/main" id="{3E9152D4-A459-45F4-B434-2F3F140DAB58}"/>
              </a:ext>
            </a:extLst>
          </p:cNvPr>
          <p:cNvSpPr>
            <a:spLocks noGrp="1"/>
          </p:cNvSpPr>
          <p:nvPr>
            <p:ph idx="1"/>
          </p:nvPr>
        </p:nvSpPr>
        <p:spPr>
          <a:xfrm>
            <a:off x="423863" y="1008063"/>
            <a:ext cx="11107737" cy="5459412"/>
          </a:xfrm>
        </p:spPr>
        <p:txBody>
          <a:bodyPr/>
          <a:lstStyle/>
          <a:p>
            <a:pPr marL="361950" indent="-361950"/>
            <a:r>
              <a:rPr lang="zh-CN" altLang="en-US"/>
              <a:t>利用</a:t>
            </a:r>
            <a:r>
              <a:rPr lang="en-US" altLang="zh-CN"/>
              <a:t>R</a:t>
            </a:r>
            <a:r>
              <a:rPr lang="zh-CN" altLang="en-US"/>
              <a:t>的图形参数设置函数</a:t>
            </a:r>
            <a:r>
              <a:rPr lang="en-US" altLang="zh-CN"/>
              <a:t>par</a:t>
            </a:r>
            <a:r>
              <a:rPr lang="zh-CN" altLang="en-US"/>
              <a:t>来自定义一幅图形的多个特征（点样式、背景色、页面布局等），如代码 所示。得到如下一页图所示，用</a:t>
            </a:r>
            <a:r>
              <a:rPr lang="en-US" altLang="zh-CN"/>
              <a:t>plot</a:t>
            </a:r>
            <a:r>
              <a:rPr lang="zh-CN" altLang="en-US"/>
              <a:t>函数生成了用于评价线性回归模型拟合情况的四幅图形，通过</a:t>
            </a:r>
            <a:r>
              <a:rPr lang="en-US" altLang="zh-CN"/>
              <a:t>par</a:t>
            </a:r>
            <a:r>
              <a:rPr lang="zh-CN" altLang="en-US"/>
              <a:t>参数设置四幅图形按照</a:t>
            </a:r>
            <a:r>
              <a:rPr lang="en-US" altLang="zh-CN"/>
              <a:t>2</a:t>
            </a:r>
            <a:r>
              <a:rPr lang="zh-CN" altLang="en-US"/>
              <a:t>行</a:t>
            </a:r>
            <a:r>
              <a:rPr lang="en-US" altLang="zh-CN"/>
              <a:t>2</a:t>
            </a:r>
            <a:r>
              <a:rPr lang="zh-CN" altLang="en-US"/>
              <a:t>列摆放，将点样式设置为“*”，图形背景颜色设置为“</a:t>
            </a:r>
            <a:r>
              <a:rPr lang="en-US" altLang="zh-CN"/>
              <a:t>aliceblue”</a:t>
            </a:r>
            <a:r>
              <a:rPr lang="zh-CN" altLang="en-US"/>
              <a:t>，最后通过</a:t>
            </a:r>
            <a:r>
              <a:rPr lang="en-US" altLang="zh-CN"/>
              <a:t>renderPlot</a:t>
            </a:r>
            <a:r>
              <a:rPr lang="zh-CN" altLang="en-US"/>
              <a:t>和</a:t>
            </a:r>
            <a:r>
              <a:rPr lang="en-US" altLang="zh-CN"/>
              <a:t>plotOutput</a:t>
            </a:r>
            <a:r>
              <a:rPr lang="zh-CN" altLang="en-US"/>
              <a:t>函数把生成好的图形输出到网页。</a:t>
            </a:r>
            <a:endParaRPr lang="en-US" altLang="zh-CN"/>
          </a:p>
          <a:p>
            <a:pPr marL="361950" indent="-361950">
              <a:lnSpc>
                <a:spcPct val="100000"/>
              </a:lnSpc>
              <a:buFont typeface="Arial" panose="020B0604020202020204" pitchFamily="34" charset="0"/>
              <a:buChar char="•"/>
            </a:pPr>
            <a:r>
              <a:rPr lang="en-US" altLang="zh-CN"/>
              <a:t>ui &lt;- fluidPage(</a:t>
            </a:r>
          </a:p>
          <a:p>
            <a:pPr marL="361950" indent="-361950">
              <a:lnSpc>
                <a:spcPct val="100000"/>
              </a:lnSpc>
              <a:buFont typeface="Arial" panose="020B0604020202020204" pitchFamily="34" charset="0"/>
              <a:buChar char="•"/>
            </a:pPr>
            <a:r>
              <a:rPr lang="en-US" altLang="zh-CN"/>
              <a:t>  plotOutput("lm.fit")</a:t>
            </a:r>
          </a:p>
          <a:p>
            <a:pPr marL="361950" indent="-361950">
              <a:lnSpc>
                <a:spcPct val="100000"/>
              </a:lnSpc>
              <a:buFont typeface="Arial" panose="020B0604020202020204" pitchFamily="34" charset="0"/>
              <a:buChar char="•"/>
            </a:pPr>
            <a:r>
              <a:rPr lang="en-US" altLang="zh-CN"/>
              <a:t>)</a:t>
            </a:r>
          </a:p>
          <a:p>
            <a:pPr marL="361950" indent="-361950">
              <a:lnSpc>
                <a:spcPct val="100000"/>
              </a:lnSpc>
              <a:buFont typeface="Arial" panose="020B0604020202020204" pitchFamily="34" charset="0"/>
              <a:buChar char="•"/>
            </a:pPr>
            <a:r>
              <a:rPr lang="en-US" altLang="zh-CN"/>
              <a:t>server &lt;- function(input, output) {</a:t>
            </a:r>
          </a:p>
          <a:p>
            <a:pPr marL="361950" indent="-361950">
              <a:lnSpc>
                <a:spcPct val="100000"/>
              </a:lnSpc>
              <a:buFont typeface="Arial" panose="020B0604020202020204" pitchFamily="34" charset="0"/>
              <a:buChar char="•"/>
            </a:pPr>
            <a:r>
              <a:rPr lang="en-US" altLang="zh-CN"/>
              <a:t>  output$lm.fit &lt;- renderPlot({</a:t>
            </a:r>
          </a:p>
          <a:p>
            <a:pPr marL="361950" indent="-361950">
              <a:lnSpc>
                <a:spcPct val="100000"/>
              </a:lnSpc>
              <a:buFont typeface="Arial" panose="020B0604020202020204" pitchFamily="34" charset="0"/>
              <a:buChar char="•"/>
            </a:pPr>
            <a:r>
              <a:rPr lang="en-US" altLang="zh-CN"/>
              <a:t>    fit &lt;- lm(Sepal.Length ~ Sepal.Width, data = iris[, 1:4])</a:t>
            </a:r>
          </a:p>
          <a:p>
            <a:pPr marL="361950" indent="-361950">
              <a:lnSpc>
                <a:spcPct val="100000"/>
              </a:lnSpc>
              <a:buFont typeface="Arial" panose="020B0604020202020204" pitchFamily="34" charset="0"/>
              <a:buChar char="•"/>
            </a:pPr>
            <a:r>
              <a:rPr lang="en-US" altLang="zh-CN"/>
              <a:t>    par(mfrow = c(2, 2), pch = "*", bg = "aliceblue")</a:t>
            </a:r>
          </a:p>
          <a:p>
            <a:pPr marL="361950" indent="-361950">
              <a:lnSpc>
                <a:spcPct val="100000"/>
              </a:lnSpc>
              <a:buFont typeface="Arial" panose="020B0604020202020204" pitchFamily="34" charset="0"/>
              <a:buChar char="•"/>
            </a:pPr>
            <a:r>
              <a:rPr lang="en-US" altLang="zh-CN"/>
              <a:t>    plot(fit)</a:t>
            </a:r>
          </a:p>
          <a:p>
            <a:pPr marL="361950" indent="-361950">
              <a:lnSpc>
                <a:spcPct val="100000"/>
              </a:lnSpc>
              <a:buFont typeface="Arial" panose="020B0604020202020204" pitchFamily="34" charset="0"/>
              <a:buChar char="•"/>
            </a:pPr>
            <a:r>
              <a:rPr lang="en-US" altLang="zh-CN"/>
              <a:t>  })</a:t>
            </a:r>
          </a:p>
          <a:p>
            <a:pPr marL="361950" indent="-361950">
              <a:lnSpc>
                <a:spcPct val="100000"/>
              </a:lnSpc>
              <a:buFont typeface="Arial" panose="020B0604020202020204" pitchFamily="34" charset="0"/>
              <a:buChar char="•"/>
            </a:pPr>
            <a:r>
              <a:rPr lang="en-US" altLang="zh-CN"/>
              <a:t>}</a:t>
            </a:r>
          </a:p>
          <a:p>
            <a:pPr marL="361950" indent="-361950">
              <a:lnSpc>
                <a:spcPct val="100000"/>
              </a:lnSpc>
              <a:buFont typeface="Arial" panose="020B0604020202020204" pitchFamily="34" charset="0"/>
              <a:buChar char="•"/>
            </a:pPr>
            <a:r>
              <a:rPr lang="en-US" altLang="zh-CN"/>
              <a:t>shinyApp(ui = ui, server = server)</a:t>
            </a:r>
          </a:p>
          <a:p>
            <a:pPr marL="361950" indent="-361950"/>
            <a:endParaRPr lang="zh-CN" altLang="en-US"/>
          </a:p>
        </p:txBody>
      </p:sp>
      <p:sp>
        <p:nvSpPr>
          <p:cNvPr id="160771" name="标题 2">
            <a:extLst>
              <a:ext uri="{FF2B5EF4-FFF2-40B4-BE49-F238E27FC236}">
                <a16:creationId xmlns:a16="http://schemas.microsoft.com/office/drawing/2014/main" id="{44E24DEB-0826-4E2D-BE00-D3AC31FD293A}"/>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2">
            <a:extLst>
              <a:ext uri="{FF2B5EF4-FFF2-40B4-BE49-F238E27FC236}">
                <a16:creationId xmlns:a16="http://schemas.microsoft.com/office/drawing/2014/main" id="{2F118FC0-75BA-4E3C-8733-B1232CC1A7CF}"/>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61795" name="内容占位符 3">
            <a:extLst>
              <a:ext uri="{FF2B5EF4-FFF2-40B4-BE49-F238E27FC236}">
                <a16:creationId xmlns:a16="http://schemas.microsoft.com/office/drawing/2014/main" id="{E66CA80E-FC88-4657-8198-15109F677343}"/>
              </a:ext>
            </a:extLst>
          </p:cNvPr>
          <p:cNvSpPr>
            <a:spLocks noGrp="1"/>
          </p:cNvSpPr>
          <p:nvPr>
            <p:ph idx="10"/>
          </p:nvPr>
        </p:nvSpPr>
        <p:spPr>
          <a:xfrm>
            <a:off x="423863" y="1138238"/>
            <a:ext cx="11107737" cy="427037"/>
          </a:xfrm>
        </p:spPr>
        <p:txBody>
          <a:bodyPr/>
          <a:lstStyle/>
          <a:p>
            <a:r>
              <a:t>评价线性模型拟合情况可视化</a:t>
            </a:r>
          </a:p>
        </p:txBody>
      </p:sp>
      <p:pic>
        <p:nvPicPr>
          <p:cNvPr id="161796" name="内容占位符 4">
            <a:extLst>
              <a:ext uri="{FF2B5EF4-FFF2-40B4-BE49-F238E27FC236}">
                <a16:creationId xmlns:a16="http://schemas.microsoft.com/office/drawing/2014/main" id="{57B6C251-FB66-4E7E-90A2-2F3DB3F8158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639888" y="1909763"/>
            <a:ext cx="8216900" cy="4268787"/>
          </a:xfrm>
          <a:ln w="3175">
            <a:solidFill>
              <a:schemeClr val="tx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F93BEE83-1538-48DE-BE39-A959DD47501C}"/>
              </a:ext>
            </a:extLst>
          </p:cNvPr>
          <p:cNvGraphicFramePr>
            <a:graphicFrameLocks noGrp="1"/>
          </p:cNvGraphicFramePr>
          <p:nvPr>
            <p:ph idx="1"/>
          </p:nvPr>
        </p:nvGraphicFramePr>
        <p:xfrm>
          <a:off x="806450" y="1681163"/>
          <a:ext cx="10340975" cy="4478337"/>
        </p:xfrm>
        <a:graphic>
          <a:graphicData uri="http://schemas.openxmlformats.org/drawingml/2006/table">
            <a:tbl>
              <a:tblPr>
                <a:tableStyleId>{5C22544A-7EE6-4342-B048-85BDC9FD1C3A}</a:tableStyleId>
              </a:tblPr>
              <a:tblGrid>
                <a:gridCol w="2849777">
                  <a:extLst>
                    <a:ext uri="{9D8B030D-6E8A-4147-A177-3AD203B41FA5}">
                      <a16:colId xmlns:a16="http://schemas.microsoft.com/office/drawing/2014/main" val="20000"/>
                    </a:ext>
                  </a:extLst>
                </a:gridCol>
                <a:gridCol w="7491198">
                  <a:extLst>
                    <a:ext uri="{9D8B030D-6E8A-4147-A177-3AD203B41FA5}">
                      <a16:colId xmlns:a16="http://schemas.microsoft.com/office/drawing/2014/main" val="20001"/>
                    </a:ext>
                  </a:extLst>
                </a:gridCol>
              </a:tblGrid>
              <a:tr h="344487">
                <a:tc>
                  <a:txBody>
                    <a:bodyPr/>
                    <a:lstStyle/>
                    <a:p>
                      <a:pPr indent="127000" algn="ctr">
                        <a:lnSpc>
                          <a:spcPct val="100000"/>
                        </a:lnSpc>
                        <a:spcAft>
                          <a:spcPts val="0"/>
                        </a:spcAft>
                      </a:pPr>
                      <a:r>
                        <a:rPr lang="zh-CN" sz="1800" kern="100" dirty="0">
                          <a:effectLst/>
                        </a:rPr>
                        <a:t>函数</a:t>
                      </a:r>
                      <a:endParaRPr lang="zh-CN" sz="1800" kern="100" dirty="0">
                        <a:effectLst/>
                        <a:latin typeface="Times New Roman"/>
                        <a:ea typeface="宋体"/>
                        <a:cs typeface="Times New Roman"/>
                      </a:endParaRPr>
                    </a:p>
                  </a:txBody>
                  <a:tcPr marL="68581" marR="68581" marT="0" marB="0" anchor="ctr"/>
                </a:tc>
                <a:tc>
                  <a:txBody>
                    <a:bodyPr/>
                    <a:lstStyle/>
                    <a:p>
                      <a:pPr indent="127000" algn="ctr">
                        <a:lnSpc>
                          <a:spcPct val="100000"/>
                        </a:lnSpc>
                        <a:spcAft>
                          <a:spcPts val="0"/>
                        </a:spcAft>
                      </a:pPr>
                      <a:r>
                        <a:rPr lang="zh-CN" sz="1800" kern="100">
                          <a:effectLst/>
                        </a:rPr>
                        <a:t>描述</a:t>
                      </a:r>
                      <a:endParaRPr lang="zh-CN" sz="1800" kern="10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00"/>
                  </a:ext>
                </a:extLst>
              </a:tr>
              <a:tr h="344487">
                <a:tc>
                  <a:txBody>
                    <a:bodyPr/>
                    <a:lstStyle/>
                    <a:p>
                      <a:pPr indent="127000" algn="just">
                        <a:lnSpc>
                          <a:spcPct val="100000"/>
                        </a:lnSpc>
                        <a:spcAft>
                          <a:spcPts val="0"/>
                        </a:spcAft>
                      </a:pPr>
                      <a:r>
                        <a:rPr lang="en-US" sz="1800" kern="100" dirty="0" err="1">
                          <a:effectLst/>
                        </a:rPr>
                        <a:t>panel.abline</a:t>
                      </a:r>
                      <a:endParaRPr lang="zh-CN" sz="1800" kern="100" dirty="0">
                        <a:effectLst/>
                        <a:latin typeface="Times New Roman"/>
                        <a:ea typeface="宋体"/>
                        <a:cs typeface="Times New Roman"/>
                      </a:endParaRPr>
                    </a:p>
                  </a:txBody>
                  <a:tcPr marL="68581" marR="68581" marT="0" marB="0" anchor="ctr"/>
                </a:tc>
                <a:tc>
                  <a:txBody>
                    <a:bodyPr/>
                    <a:lstStyle/>
                    <a:p>
                      <a:pPr indent="127000" algn="just">
                        <a:lnSpc>
                          <a:spcPct val="100000"/>
                        </a:lnSpc>
                        <a:spcAft>
                          <a:spcPts val="0"/>
                        </a:spcAft>
                      </a:pPr>
                      <a:r>
                        <a:rPr lang="zh-CN" sz="1800" kern="100" dirty="0">
                          <a:effectLst/>
                        </a:rPr>
                        <a:t>在面板的图表区域增加线</a:t>
                      </a:r>
                      <a:endParaRPr lang="zh-CN" sz="1800" kern="100" dirty="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01"/>
                  </a:ext>
                </a:extLst>
              </a:tr>
              <a:tr h="344487">
                <a:tc>
                  <a:txBody>
                    <a:bodyPr/>
                    <a:lstStyle/>
                    <a:p>
                      <a:pPr indent="127000" algn="just">
                        <a:lnSpc>
                          <a:spcPct val="100000"/>
                        </a:lnSpc>
                        <a:spcAft>
                          <a:spcPts val="0"/>
                        </a:spcAft>
                      </a:pPr>
                      <a:r>
                        <a:rPr lang="en-US" sz="1800" kern="100" dirty="0" err="1">
                          <a:effectLst/>
                        </a:rPr>
                        <a:t>panel.curve</a:t>
                      </a:r>
                      <a:endParaRPr lang="zh-CN" sz="1800" kern="100" dirty="0">
                        <a:effectLst/>
                        <a:latin typeface="Times New Roman"/>
                        <a:ea typeface="宋体"/>
                        <a:cs typeface="Times New Roman"/>
                      </a:endParaRPr>
                    </a:p>
                  </a:txBody>
                  <a:tcPr marL="68581" marR="68581" marT="0" marB="0" anchor="ctr"/>
                </a:tc>
                <a:tc>
                  <a:txBody>
                    <a:bodyPr/>
                    <a:lstStyle/>
                    <a:p>
                      <a:pPr indent="127000" algn="just">
                        <a:lnSpc>
                          <a:spcPct val="100000"/>
                        </a:lnSpc>
                        <a:spcAft>
                          <a:spcPts val="0"/>
                        </a:spcAft>
                      </a:pPr>
                      <a:r>
                        <a:rPr lang="zh-CN" sz="1800" kern="100" dirty="0">
                          <a:effectLst/>
                        </a:rPr>
                        <a:t>在面板的图表区域增加曲线</a:t>
                      </a:r>
                      <a:endParaRPr lang="zh-CN" sz="1800" kern="100" dirty="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02"/>
                  </a:ext>
                </a:extLst>
              </a:tr>
              <a:tr h="344487">
                <a:tc>
                  <a:txBody>
                    <a:bodyPr/>
                    <a:lstStyle/>
                    <a:p>
                      <a:pPr indent="127000" algn="just">
                        <a:lnSpc>
                          <a:spcPct val="100000"/>
                        </a:lnSpc>
                        <a:spcAft>
                          <a:spcPts val="0"/>
                        </a:spcAft>
                      </a:pPr>
                      <a:r>
                        <a:rPr lang="en-US" sz="1800" kern="100">
                          <a:effectLst/>
                        </a:rPr>
                        <a:t>panel.rug</a:t>
                      </a:r>
                      <a:endParaRPr lang="zh-CN" sz="1800" kern="100">
                        <a:effectLst/>
                        <a:latin typeface="Times New Roman"/>
                        <a:ea typeface="宋体"/>
                        <a:cs typeface="Times New Roman"/>
                      </a:endParaRPr>
                    </a:p>
                  </a:txBody>
                  <a:tcPr marL="68581" marR="68581" marT="0" marB="0" anchor="ctr"/>
                </a:tc>
                <a:tc>
                  <a:txBody>
                    <a:bodyPr/>
                    <a:lstStyle/>
                    <a:p>
                      <a:pPr indent="127000" algn="just">
                        <a:lnSpc>
                          <a:spcPct val="100000"/>
                        </a:lnSpc>
                        <a:spcAft>
                          <a:spcPts val="0"/>
                        </a:spcAft>
                      </a:pPr>
                      <a:r>
                        <a:rPr lang="zh-CN" sz="1800" kern="100" dirty="0">
                          <a:effectLst/>
                        </a:rPr>
                        <a:t>在面板上增加轴须</a:t>
                      </a:r>
                      <a:endParaRPr lang="zh-CN" sz="1800" kern="100" dirty="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03"/>
                  </a:ext>
                </a:extLst>
              </a:tr>
              <a:tr h="344487">
                <a:tc>
                  <a:txBody>
                    <a:bodyPr/>
                    <a:lstStyle/>
                    <a:p>
                      <a:pPr indent="127000" algn="just">
                        <a:lnSpc>
                          <a:spcPct val="100000"/>
                        </a:lnSpc>
                        <a:spcAft>
                          <a:spcPts val="0"/>
                        </a:spcAft>
                      </a:pPr>
                      <a:r>
                        <a:rPr lang="en-US" sz="1800" kern="100">
                          <a:effectLst/>
                        </a:rPr>
                        <a:t>panel.mathdensity</a:t>
                      </a:r>
                      <a:endParaRPr lang="zh-CN" sz="1800" kern="100">
                        <a:effectLst/>
                        <a:latin typeface="Times New Roman"/>
                        <a:ea typeface="宋体"/>
                        <a:cs typeface="Times New Roman"/>
                      </a:endParaRPr>
                    </a:p>
                  </a:txBody>
                  <a:tcPr marL="68581" marR="68581" marT="0" marB="0" anchor="ctr"/>
                </a:tc>
                <a:tc>
                  <a:txBody>
                    <a:bodyPr/>
                    <a:lstStyle/>
                    <a:p>
                      <a:pPr indent="127000" algn="just">
                        <a:lnSpc>
                          <a:spcPct val="100000"/>
                        </a:lnSpc>
                        <a:spcAft>
                          <a:spcPts val="0"/>
                        </a:spcAft>
                      </a:pPr>
                      <a:r>
                        <a:rPr lang="zh-CN" sz="1800" kern="100" dirty="0">
                          <a:effectLst/>
                        </a:rPr>
                        <a:t>给定分布函数，绘制概率分布图</a:t>
                      </a:r>
                      <a:endParaRPr lang="zh-CN" sz="1800" kern="100" dirty="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04"/>
                  </a:ext>
                </a:extLst>
              </a:tr>
              <a:tr h="344487">
                <a:tc>
                  <a:txBody>
                    <a:bodyPr/>
                    <a:lstStyle/>
                    <a:p>
                      <a:pPr indent="127000" algn="just">
                        <a:lnSpc>
                          <a:spcPct val="100000"/>
                        </a:lnSpc>
                        <a:spcAft>
                          <a:spcPts val="0"/>
                        </a:spcAft>
                      </a:pPr>
                      <a:r>
                        <a:rPr lang="en-US" sz="1800" kern="100">
                          <a:effectLst/>
                        </a:rPr>
                        <a:t>panel.average</a:t>
                      </a:r>
                      <a:endParaRPr lang="zh-CN" sz="1800" kern="100">
                        <a:effectLst/>
                        <a:latin typeface="Times New Roman"/>
                        <a:ea typeface="宋体"/>
                        <a:cs typeface="Times New Roman"/>
                      </a:endParaRPr>
                    </a:p>
                  </a:txBody>
                  <a:tcPr marL="68581" marR="68581" marT="0" marB="0" anchor="ctr"/>
                </a:tc>
                <a:tc>
                  <a:txBody>
                    <a:bodyPr/>
                    <a:lstStyle/>
                    <a:p>
                      <a:pPr indent="127000" algn="just">
                        <a:lnSpc>
                          <a:spcPct val="100000"/>
                        </a:lnSpc>
                        <a:spcAft>
                          <a:spcPts val="0"/>
                        </a:spcAft>
                      </a:pPr>
                      <a:r>
                        <a:rPr lang="zh-CN" sz="1800" kern="100" dirty="0">
                          <a:effectLst/>
                        </a:rPr>
                        <a:t>按照因子变量，绘制平均值</a:t>
                      </a:r>
                      <a:endParaRPr lang="zh-CN" sz="1800" kern="100" dirty="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05"/>
                  </a:ext>
                </a:extLst>
              </a:tr>
              <a:tr h="344487">
                <a:tc>
                  <a:txBody>
                    <a:bodyPr/>
                    <a:lstStyle/>
                    <a:p>
                      <a:pPr indent="127000" algn="just">
                        <a:lnSpc>
                          <a:spcPct val="100000"/>
                        </a:lnSpc>
                        <a:spcAft>
                          <a:spcPts val="0"/>
                        </a:spcAft>
                      </a:pPr>
                      <a:r>
                        <a:rPr lang="en-US" sz="1800" kern="100">
                          <a:effectLst/>
                        </a:rPr>
                        <a:t>panel.fill</a:t>
                      </a:r>
                      <a:endParaRPr lang="zh-CN" sz="1800" kern="100">
                        <a:effectLst/>
                        <a:latin typeface="Times New Roman"/>
                        <a:ea typeface="宋体"/>
                        <a:cs typeface="Times New Roman"/>
                      </a:endParaRPr>
                    </a:p>
                  </a:txBody>
                  <a:tcPr marL="68581" marR="68581" marT="0" marB="0" anchor="ctr"/>
                </a:tc>
                <a:tc>
                  <a:txBody>
                    <a:bodyPr/>
                    <a:lstStyle/>
                    <a:p>
                      <a:pPr indent="127000" algn="just">
                        <a:lnSpc>
                          <a:spcPct val="100000"/>
                        </a:lnSpc>
                        <a:spcAft>
                          <a:spcPts val="0"/>
                        </a:spcAft>
                      </a:pPr>
                      <a:r>
                        <a:rPr lang="zh-CN" sz="1800" kern="100" dirty="0">
                          <a:effectLst/>
                        </a:rPr>
                        <a:t>对面板填充具体的颜色</a:t>
                      </a:r>
                      <a:endParaRPr lang="zh-CN" sz="1800" kern="100" dirty="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06"/>
                  </a:ext>
                </a:extLst>
              </a:tr>
              <a:tr h="344487">
                <a:tc>
                  <a:txBody>
                    <a:bodyPr/>
                    <a:lstStyle/>
                    <a:p>
                      <a:pPr indent="127000" algn="just">
                        <a:lnSpc>
                          <a:spcPct val="100000"/>
                        </a:lnSpc>
                        <a:spcAft>
                          <a:spcPts val="0"/>
                        </a:spcAft>
                      </a:pPr>
                      <a:r>
                        <a:rPr lang="en-US" sz="1800" kern="100">
                          <a:effectLst/>
                        </a:rPr>
                        <a:t>panel.grid</a:t>
                      </a:r>
                      <a:endParaRPr lang="zh-CN" sz="1800" kern="100">
                        <a:effectLst/>
                        <a:latin typeface="Times New Roman"/>
                        <a:ea typeface="宋体"/>
                        <a:cs typeface="Times New Roman"/>
                      </a:endParaRPr>
                    </a:p>
                  </a:txBody>
                  <a:tcPr marL="68581" marR="68581" marT="0" marB="0" anchor="ctr"/>
                </a:tc>
                <a:tc>
                  <a:txBody>
                    <a:bodyPr/>
                    <a:lstStyle/>
                    <a:p>
                      <a:pPr indent="127000" algn="just">
                        <a:lnSpc>
                          <a:spcPct val="100000"/>
                        </a:lnSpc>
                        <a:spcAft>
                          <a:spcPts val="0"/>
                        </a:spcAft>
                      </a:pPr>
                      <a:r>
                        <a:rPr lang="zh-CN" sz="1800" kern="100" dirty="0">
                          <a:effectLst/>
                        </a:rPr>
                        <a:t>绘制网格线</a:t>
                      </a:r>
                      <a:endParaRPr lang="zh-CN" sz="1800" kern="100" dirty="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07"/>
                  </a:ext>
                </a:extLst>
              </a:tr>
              <a:tr h="344487">
                <a:tc>
                  <a:txBody>
                    <a:bodyPr/>
                    <a:lstStyle/>
                    <a:p>
                      <a:pPr indent="127000" algn="just">
                        <a:lnSpc>
                          <a:spcPct val="100000"/>
                        </a:lnSpc>
                        <a:spcAft>
                          <a:spcPts val="0"/>
                        </a:spcAft>
                      </a:pPr>
                      <a:r>
                        <a:rPr lang="en-US" sz="1800" kern="100">
                          <a:effectLst/>
                        </a:rPr>
                        <a:t>panel.loess</a:t>
                      </a:r>
                      <a:endParaRPr lang="zh-CN" sz="1800" kern="100">
                        <a:effectLst/>
                        <a:latin typeface="Times New Roman"/>
                        <a:ea typeface="宋体"/>
                        <a:cs typeface="Times New Roman"/>
                      </a:endParaRPr>
                    </a:p>
                  </a:txBody>
                  <a:tcPr marL="68581" marR="68581" marT="0" marB="0" anchor="ctr"/>
                </a:tc>
                <a:tc>
                  <a:txBody>
                    <a:bodyPr/>
                    <a:lstStyle/>
                    <a:p>
                      <a:pPr indent="127000" algn="just">
                        <a:lnSpc>
                          <a:spcPct val="100000"/>
                        </a:lnSpc>
                        <a:spcAft>
                          <a:spcPts val="0"/>
                        </a:spcAft>
                      </a:pPr>
                      <a:r>
                        <a:rPr lang="zh-CN" sz="1800" kern="100" dirty="0">
                          <a:effectLst/>
                        </a:rPr>
                        <a:t>增加一条光滑曲线</a:t>
                      </a:r>
                      <a:endParaRPr lang="zh-CN" sz="1800" kern="100" dirty="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08"/>
                  </a:ext>
                </a:extLst>
              </a:tr>
              <a:tr h="344487">
                <a:tc>
                  <a:txBody>
                    <a:bodyPr/>
                    <a:lstStyle/>
                    <a:p>
                      <a:pPr indent="127000" algn="just">
                        <a:lnSpc>
                          <a:spcPct val="100000"/>
                        </a:lnSpc>
                        <a:spcAft>
                          <a:spcPts val="0"/>
                        </a:spcAft>
                      </a:pPr>
                      <a:r>
                        <a:rPr lang="en-US" sz="1800" kern="100">
                          <a:effectLst/>
                        </a:rPr>
                        <a:t>panel.lmline</a:t>
                      </a:r>
                      <a:endParaRPr lang="zh-CN" sz="1800" kern="100">
                        <a:effectLst/>
                        <a:latin typeface="Times New Roman"/>
                        <a:ea typeface="宋体"/>
                        <a:cs typeface="Times New Roman"/>
                      </a:endParaRPr>
                    </a:p>
                  </a:txBody>
                  <a:tcPr marL="68581" marR="68581" marT="0" marB="0" anchor="ctr"/>
                </a:tc>
                <a:tc>
                  <a:txBody>
                    <a:bodyPr/>
                    <a:lstStyle/>
                    <a:p>
                      <a:pPr indent="127000" algn="just">
                        <a:lnSpc>
                          <a:spcPct val="100000"/>
                        </a:lnSpc>
                        <a:spcAft>
                          <a:spcPts val="0"/>
                        </a:spcAft>
                      </a:pPr>
                      <a:r>
                        <a:rPr lang="zh-CN" sz="1800" kern="100" dirty="0">
                          <a:effectLst/>
                        </a:rPr>
                        <a:t>为数据增加一条回归线</a:t>
                      </a:r>
                      <a:endParaRPr lang="zh-CN" sz="1800" kern="100" dirty="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09"/>
                  </a:ext>
                </a:extLst>
              </a:tr>
              <a:tr h="344487">
                <a:tc>
                  <a:txBody>
                    <a:bodyPr/>
                    <a:lstStyle/>
                    <a:p>
                      <a:pPr indent="127000" algn="just">
                        <a:lnSpc>
                          <a:spcPct val="100000"/>
                        </a:lnSpc>
                        <a:spcAft>
                          <a:spcPts val="0"/>
                        </a:spcAft>
                      </a:pPr>
                      <a:r>
                        <a:rPr lang="en-US" sz="1800" kern="100">
                          <a:effectLst/>
                        </a:rPr>
                        <a:t>panel.refline</a:t>
                      </a:r>
                      <a:endParaRPr lang="zh-CN" sz="1800" kern="100">
                        <a:effectLst/>
                        <a:latin typeface="Times New Roman"/>
                        <a:ea typeface="宋体"/>
                        <a:cs typeface="Times New Roman"/>
                      </a:endParaRPr>
                    </a:p>
                  </a:txBody>
                  <a:tcPr marL="68581" marR="68581" marT="0" marB="0" anchor="ctr"/>
                </a:tc>
                <a:tc>
                  <a:txBody>
                    <a:bodyPr/>
                    <a:lstStyle/>
                    <a:p>
                      <a:pPr indent="127000" algn="just">
                        <a:lnSpc>
                          <a:spcPct val="100000"/>
                        </a:lnSpc>
                        <a:spcAft>
                          <a:spcPts val="0"/>
                        </a:spcAft>
                      </a:pPr>
                      <a:r>
                        <a:rPr lang="zh-CN" sz="1800" kern="100" dirty="0">
                          <a:effectLst/>
                        </a:rPr>
                        <a:t>在面板的图表区增加一条线</a:t>
                      </a:r>
                      <a:endParaRPr lang="zh-CN" sz="1800" kern="100" dirty="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10"/>
                  </a:ext>
                </a:extLst>
              </a:tr>
              <a:tr h="344487">
                <a:tc>
                  <a:txBody>
                    <a:bodyPr/>
                    <a:lstStyle/>
                    <a:p>
                      <a:pPr indent="127000" algn="just">
                        <a:lnSpc>
                          <a:spcPct val="100000"/>
                        </a:lnSpc>
                        <a:spcAft>
                          <a:spcPts val="0"/>
                        </a:spcAft>
                      </a:pPr>
                      <a:r>
                        <a:rPr lang="en-US" sz="1800" kern="100">
                          <a:effectLst/>
                        </a:rPr>
                        <a:t>panel.qqmathline</a:t>
                      </a:r>
                      <a:endParaRPr lang="zh-CN" sz="1800" kern="100">
                        <a:effectLst/>
                        <a:latin typeface="Times New Roman"/>
                        <a:ea typeface="宋体"/>
                        <a:cs typeface="Times New Roman"/>
                      </a:endParaRPr>
                    </a:p>
                  </a:txBody>
                  <a:tcPr marL="68581" marR="68581" marT="0" marB="0" anchor="ctr"/>
                </a:tc>
                <a:tc>
                  <a:txBody>
                    <a:bodyPr/>
                    <a:lstStyle/>
                    <a:p>
                      <a:pPr indent="127000" algn="just">
                        <a:lnSpc>
                          <a:spcPct val="100000"/>
                        </a:lnSpc>
                        <a:spcAft>
                          <a:spcPts val="0"/>
                        </a:spcAft>
                      </a:pPr>
                      <a:r>
                        <a:rPr lang="zh-CN" sz="1800" kern="100" dirty="0">
                          <a:effectLst/>
                        </a:rPr>
                        <a:t>在样本和理论分布的</a:t>
                      </a:r>
                      <a:r>
                        <a:rPr lang="en-US" sz="1800" kern="100" dirty="0">
                          <a:effectLst/>
                        </a:rPr>
                        <a:t>25</a:t>
                      </a:r>
                      <a:r>
                        <a:rPr lang="zh-CN" sz="1800" kern="100" dirty="0">
                          <a:effectLst/>
                        </a:rPr>
                        <a:t>分位点和</a:t>
                      </a:r>
                      <a:r>
                        <a:rPr lang="en-US" sz="1800" kern="100" dirty="0">
                          <a:effectLst/>
                        </a:rPr>
                        <a:t>75</a:t>
                      </a:r>
                      <a:r>
                        <a:rPr lang="zh-CN" sz="1800" kern="100" dirty="0">
                          <a:effectLst/>
                        </a:rPr>
                        <a:t>分位点加一条线</a:t>
                      </a:r>
                      <a:endParaRPr lang="zh-CN" sz="1800" kern="100" dirty="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11"/>
                  </a:ext>
                </a:extLst>
              </a:tr>
              <a:tr h="344487">
                <a:tc>
                  <a:txBody>
                    <a:bodyPr/>
                    <a:lstStyle/>
                    <a:p>
                      <a:pPr indent="127000" algn="just">
                        <a:lnSpc>
                          <a:spcPct val="100000"/>
                        </a:lnSpc>
                        <a:spcAft>
                          <a:spcPts val="0"/>
                        </a:spcAft>
                      </a:pPr>
                      <a:r>
                        <a:rPr lang="en-US" sz="1800" kern="100">
                          <a:effectLst/>
                        </a:rPr>
                        <a:t>panel.violin</a:t>
                      </a:r>
                      <a:endParaRPr lang="zh-CN" sz="1800" kern="100">
                        <a:effectLst/>
                        <a:latin typeface="Times New Roman"/>
                        <a:ea typeface="宋体"/>
                        <a:cs typeface="Times New Roman"/>
                      </a:endParaRPr>
                    </a:p>
                  </a:txBody>
                  <a:tcPr marL="68581" marR="68581" marT="0" marB="0" anchor="ctr"/>
                </a:tc>
                <a:tc>
                  <a:txBody>
                    <a:bodyPr/>
                    <a:lstStyle/>
                    <a:p>
                      <a:pPr indent="127000" algn="just">
                        <a:lnSpc>
                          <a:spcPct val="100000"/>
                        </a:lnSpc>
                        <a:spcAft>
                          <a:spcPts val="0"/>
                        </a:spcAft>
                      </a:pPr>
                      <a:r>
                        <a:rPr lang="zh-CN" sz="1800" kern="100" dirty="0">
                          <a:effectLst/>
                        </a:rPr>
                        <a:t>绘制小提琴图，通常用于箱线图</a:t>
                      </a:r>
                      <a:endParaRPr lang="zh-CN" sz="1800" kern="100" dirty="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12"/>
                  </a:ext>
                </a:extLst>
              </a:tr>
            </a:tbl>
          </a:graphicData>
        </a:graphic>
      </p:graphicFrame>
      <p:sp>
        <p:nvSpPr>
          <p:cNvPr id="24622" name="标题 2">
            <a:extLst>
              <a:ext uri="{FF2B5EF4-FFF2-40B4-BE49-F238E27FC236}">
                <a16:creationId xmlns:a16="http://schemas.microsoft.com/office/drawing/2014/main" id="{B5142ADC-94FD-4B1B-B8A8-417500889C72}"/>
              </a:ext>
            </a:extLst>
          </p:cNvPr>
          <p:cNvSpPr>
            <a:spLocks noGrp="1"/>
          </p:cNvSpPr>
          <p:nvPr>
            <p:ph type="title"/>
          </p:nvPr>
        </p:nvSpPr>
        <p:spPr>
          <a:xfrm>
            <a:off x="255588" y="358775"/>
            <a:ext cx="10972800" cy="528638"/>
          </a:xfrm>
        </p:spPr>
        <p:txBody>
          <a:bodyPr/>
          <a:lstStyle/>
          <a:p>
            <a:r>
              <a:rPr lang="zh-CN" altLang="en-US"/>
              <a:t>面板函数</a:t>
            </a:r>
          </a:p>
        </p:txBody>
      </p:sp>
      <p:sp>
        <p:nvSpPr>
          <p:cNvPr id="24623" name="内容占位符 3">
            <a:extLst>
              <a:ext uri="{FF2B5EF4-FFF2-40B4-BE49-F238E27FC236}">
                <a16:creationId xmlns:a16="http://schemas.microsoft.com/office/drawing/2014/main" id="{63A23355-37FD-4518-AC94-E2CCBD5705DB}"/>
              </a:ext>
            </a:extLst>
          </p:cNvPr>
          <p:cNvSpPr>
            <a:spLocks noGrp="1"/>
          </p:cNvSpPr>
          <p:nvPr>
            <p:ph idx="10"/>
          </p:nvPr>
        </p:nvSpPr>
        <p:spPr>
          <a:xfrm>
            <a:off x="423863" y="1138238"/>
            <a:ext cx="11107737" cy="427037"/>
          </a:xfrm>
        </p:spPr>
        <p:txBody>
          <a:bodyPr/>
          <a:lstStyle/>
          <a:p>
            <a:r>
              <a:t>参数</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B109BC-5C66-429C-9464-FF6A71D6B5CC}"/>
              </a:ext>
            </a:extLst>
          </p:cNvPr>
          <p:cNvSpPr>
            <a:spLocks noGrp="1"/>
          </p:cNvSpPr>
          <p:nvPr>
            <p:ph idx="1"/>
          </p:nvPr>
        </p:nvSpPr>
        <p:spPr>
          <a:xfrm>
            <a:off x="423863" y="1754188"/>
            <a:ext cx="11107737" cy="4370387"/>
          </a:xfrm>
        </p:spPr>
        <p:txBody>
          <a:bodyPr/>
          <a:lstStyle/>
          <a:p>
            <a:pPr marL="0" indent="0">
              <a:buFont typeface="Wingdings" panose="05000000000000000000" pitchFamily="2" charset="2"/>
              <a:buNone/>
              <a:defRPr/>
            </a:pPr>
            <a:r>
              <a:rPr lang="en-US" altLang="zh-CN" dirty="0"/>
              <a:t>	#</a:t>
            </a:r>
            <a:r>
              <a:rPr lang="en-US" altLang="zh-CN" dirty="0" err="1"/>
              <a:t>server.R</a:t>
            </a:r>
            <a:r>
              <a:rPr lang="en-US" altLang="zh-CN" dirty="0"/>
              <a:t>#</a:t>
            </a:r>
          </a:p>
          <a:p>
            <a:pPr marL="0" indent="0">
              <a:buFont typeface="Wingdings" panose="05000000000000000000" pitchFamily="2" charset="2"/>
              <a:buNone/>
              <a:defRPr/>
            </a:pPr>
            <a:r>
              <a:rPr lang="en-US" altLang="zh-CN" dirty="0"/>
              <a:t>	</a:t>
            </a:r>
            <a:r>
              <a:rPr lang="en-US" altLang="zh-CN" dirty="0" err="1"/>
              <a:t>output$mygraph</a:t>
            </a:r>
            <a:r>
              <a:rPr lang="en-US" altLang="zh-CN" dirty="0"/>
              <a:t> &lt;- </a:t>
            </a:r>
            <a:r>
              <a:rPr lang="en-US" altLang="zh-CN" dirty="0" err="1"/>
              <a:t>renderChart</a:t>
            </a:r>
            <a:r>
              <a:rPr lang="en-US" altLang="zh-CN" dirty="0"/>
              <a:t>({</a:t>
            </a:r>
          </a:p>
          <a:p>
            <a:pPr marL="0" indent="0">
              <a:buFont typeface="Wingdings" panose="05000000000000000000" pitchFamily="2" charset="2"/>
              <a:buNone/>
              <a:defRPr/>
            </a:pPr>
            <a:r>
              <a:rPr lang="en-US" altLang="zh-CN" dirty="0"/>
              <a:t>	p1 &lt;- </a:t>
            </a:r>
            <a:r>
              <a:rPr lang="en-US" altLang="zh-CN" dirty="0" err="1"/>
              <a:t>hPlot</a:t>
            </a:r>
            <a:r>
              <a:rPr lang="en-US" altLang="zh-CN" dirty="0"/>
              <a:t>(formula, data, type,…)</a:t>
            </a:r>
          </a:p>
          <a:p>
            <a:pPr marL="0" indent="0">
              <a:buFont typeface="Wingdings" panose="05000000000000000000" pitchFamily="2" charset="2"/>
              <a:buNone/>
              <a:defRPr/>
            </a:pPr>
            <a:r>
              <a:rPr lang="en-US" altLang="zh-CN" dirty="0"/>
              <a:t>	p1$addParams(</a:t>
            </a:r>
            <a:r>
              <a:rPr lang="en-US" altLang="zh-CN" dirty="0" err="1"/>
              <a:t>dom</a:t>
            </a:r>
            <a:r>
              <a:rPr lang="en-US" altLang="zh-CN" dirty="0"/>
              <a:t> = ”</a:t>
            </a:r>
            <a:r>
              <a:rPr lang="en-US" altLang="zh-CN" dirty="0" err="1"/>
              <a:t>mygraph</a:t>
            </a:r>
            <a:r>
              <a:rPr lang="en-US" altLang="zh-CN" dirty="0"/>
              <a:t>”)</a:t>
            </a:r>
          </a:p>
          <a:p>
            <a:pPr marL="0" indent="0">
              <a:buFont typeface="Wingdings" panose="05000000000000000000" pitchFamily="2" charset="2"/>
              <a:buNone/>
              <a:defRPr/>
            </a:pPr>
            <a:r>
              <a:rPr lang="en-US" altLang="zh-CN" dirty="0"/>
              <a:t>	return(p1)</a:t>
            </a:r>
          </a:p>
          <a:p>
            <a:pPr marL="0" indent="0">
              <a:buFont typeface="Wingdings" panose="05000000000000000000" pitchFamily="2" charset="2"/>
              <a:buNone/>
              <a:defRPr/>
            </a:pPr>
            <a:r>
              <a:rPr lang="en-US" altLang="zh-CN" dirty="0"/>
              <a:t>	})</a:t>
            </a:r>
          </a:p>
          <a:p>
            <a:pPr marL="0" indent="0">
              <a:buFont typeface="Wingdings" panose="05000000000000000000" pitchFamily="2" charset="2"/>
              <a:buNone/>
              <a:defRPr/>
            </a:pPr>
            <a:r>
              <a:rPr lang="en-US" altLang="zh-CN" dirty="0"/>
              <a:t>	#</a:t>
            </a:r>
            <a:r>
              <a:rPr lang="en-US" altLang="zh-CN" dirty="0" err="1"/>
              <a:t>ui.R</a:t>
            </a:r>
            <a:r>
              <a:rPr lang="en-US" altLang="zh-CN" dirty="0"/>
              <a:t>#</a:t>
            </a:r>
          </a:p>
          <a:p>
            <a:pPr marL="0" indent="0">
              <a:buFont typeface="Wingdings" panose="05000000000000000000" pitchFamily="2" charset="2"/>
              <a:buNone/>
              <a:defRPr/>
            </a:pPr>
            <a:r>
              <a:rPr lang="en-US" altLang="zh-CN" dirty="0"/>
              <a:t>	</a:t>
            </a:r>
            <a:r>
              <a:rPr lang="en-US" altLang="zh-CN" dirty="0" err="1"/>
              <a:t>showOutput</a:t>
            </a:r>
            <a:r>
              <a:rPr lang="en-US" altLang="zh-CN" dirty="0"/>
              <a:t>(“</a:t>
            </a:r>
            <a:r>
              <a:rPr lang="en-US" altLang="zh-CN" dirty="0" err="1"/>
              <a:t>mygraph</a:t>
            </a:r>
            <a:r>
              <a:rPr lang="en-US" altLang="zh-CN" dirty="0"/>
              <a:t>”, ”</a:t>
            </a:r>
            <a:r>
              <a:rPr lang="en-US" altLang="zh-CN" dirty="0" err="1"/>
              <a:t>highcharts</a:t>
            </a:r>
            <a:r>
              <a:rPr lang="en-US" altLang="zh-CN" dirty="0"/>
              <a:t>”)</a:t>
            </a:r>
          </a:p>
          <a:p>
            <a:pPr>
              <a:defRPr/>
            </a:pPr>
            <a:endParaRPr lang="zh-CN" altLang="en-US" dirty="0"/>
          </a:p>
        </p:txBody>
      </p:sp>
      <p:sp>
        <p:nvSpPr>
          <p:cNvPr id="162819" name="标题 2">
            <a:extLst>
              <a:ext uri="{FF2B5EF4-FFF2-40B4-BE49-F238E27FC236}">
                <a16:creationId xmlns:a16="http://schemas.microsoft.com/office/drawing/2014/main" id="{506A95E7-8826-4ABF-987D-FAE02687EDC7}"/>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62820" name="内容占位符 3">
            <a:extLst>
              <a:ext uri="{FF2B5EF4-FFF2-40B4-BE49-F238E27FC236}">
                <a16:creationId xmlns:a16="http://schemas.microsoft.com/office/drawing/2014/main" id="{886D524A-D0F6-4268-A745-5C58C3015D4E}"/>
              </a:ext>
            </a:extLst>
          </p:cNvPr>
          <p:cNvSpPr>
            <a:spLocks noGrp="1"/>
          </p:cNvSpPr>
          <p:nvPr>
            <p:ph idx="10"/>
          </p:nvPr>
        </p:nvSpPr>
        <p:spPr>
          <a:xfrm>
            <a:off x="423863" y="1138238"/>
            <a:ext cx="11107737" cy="427037"/>
          </a:xfrm>
        </p:spPr>
        <p:txBody>
          <a:bodyPr/>
          <a:lstStyle/>
          <a:p>
            <a:r>
              <a:t>对于</a:t>
            </a:r>
            <a:r>
              <a:rPr lang="en-US" altLang="zh-CN"/>
              <a:t>rCharts</a:t>
            </a:r>
            <a:r>
              <a:t>包绘制的图形，在</a:t>
            </a:r>
            <a:r>
              <a:rPr lang="en-US" altLang="zh-CN"/>
              <a:t>server.R</a:t>
            </a:r>
            <a:r>
              <a:t>中用</a:t>
            </a:r>
            <a:r>
              <a:rPr lang="en-US" altLang="zh-CN"/>
              <a:t>renderChart</a:t>
            </a:r>
            <a:r>
              <a:t>函数将图形赋予输出对象</a:t>
            </a:r>
            <a:r>
              <a:rPr lang="en-US" altLang="zh-CN"/>
              <a:t>mygraph</a:t>
            </a:r>
            <a:r>
              <a:t>，并在</a:t>
            </a:r>
            <a:r>
              <a:rPr lang="en-US" altLang="zh-CN"/>
              <a:t>ui.R</a:t>
            </a:r>
            <a:r>
              <a:t>中用</a:t>
            </a:r>
            <a:r>
              <a:rPr lang="en-US" altLang="zh-CN"/>
              <a:t>showOutput(“mygraph”)</a:t>
            </a:r>
            <a:r>
              <a:t>将图形输出到</a:t>
            </a:r>
            <a:r>
              <a:rPr lang="en-US" altLang="zh-CN"/>
              <a:t>web</a:t>
            </a:r>
            <a:r>
              <a:t>中。形式如下（以</a:t>
            </a:r>
            <a:r>
              <a:rPr lang="en-US" altLang="zh-CN"/>
              <a:t>hPlot</a:t>
            </a:r>
            <a:r>
              <a:t>函数为例）。</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内容占位符 1">
            <a:extLst>
              <a:ext uri="{FF2B5EF4-FFF2-40B4-BE49-F238E27FC236}">
                <a16:creationId xmlns:a16="http://schemas.microsoft.com/office/drawing/2014/main" id="{F8E889E3-273E-49E6-8F78-8E41F18C8936}"/>
              </a:ext>
            </a:extLst>
          </p:cNvPr>
          <p:cNvSpPr>
            <a:spLocks noGrp="1"/>
          </p:cNvSpPr>
          <p:nvPr>
            <p:ph idx="1"/>
          </p:nvPr>
        </p:nvSpPr>
        <p:spPr>
          <a:xfrm>
            <a:off x="423863" y="1639888"/>
            <a:ext cx="11107737" cy="4721225"/>
          </a:xfrm>
        </p:spPr>
        <p:txBody>
          <a:bodyPr/>
          <a:lstStyle/>
          <a:p>
            <a:pPr marL="361950" indent="-361950">
              <a:lnSpc>
                <a:spcPct val="100000"/>
              </a:lnSpc>
              <a:buFont typeface="Arial" panose="020B0604020202020204" pitchFamily="34" charset="0"/>
              <a:buChar char="•"/>
            </a:pPr>
            <a:r>
              <a:rPr lang="en-US" altLang="zh-CN"/>
              <a:t># server.R #</a:t>
            </a:r>
          </a:p>
          <a:p>
            <a:pPr marL="361950" indent="-361950">
              <a:lnSpc>
                <a:spcPct val="100000"/>
              </a:lnSpc>
              <a:buFont typeface="Arial" panose="020B0604020202020204" pitchFamily="34" charset="0"/>
              <a:buChar char="•"/>
            </a:pPr>
            <a:r>
              <a:rPr lang="en-US" altLang="zh-CN"/>
              <a:t>server &lt;- function(input, output) {</a:t>
            </a:r>
          </a:p>
          <a:p>
            <a:pPr marL="361950" indent="-361950">
              <a:lnSpc>
                <a:spcPct val="100000"/>
              </a:lnSpc>
              <a:buFont typeface="Arial" panose="020B0604020202020204" pitchFamily="34" charset="0"/>
              <a:buChar char="•"/>
            </a:pPr>
            <a:r>
              <a:rPr lang="en-US" altLang="zh-CN"/>
              <a:t>  output$mychart1 &lt;- renderChart({</a:t>
            </a:r>
          </a:p>
          <a:p>
            <a:pPr marL="361950" indent="-361950">
              <a:lnSpc>
                <a:spcPct val="100000"/>
              </a:lnSpc>
              <a:buFont typeface="Arial" panose="020B0604020202020204" pitchFamily="34" charset="0"/>
              <a:buChar char="•"/>
            </a:pPr>
            <a:r>
              <a:rPr lang="en-US" altLang="zh-CN"/>
              <a:t>    hair_eye_male &lt;- subset(as.data.frame(HairEyeColor), Sex == "Male")</a:t>
            </a:r>
          </a:p>
          <a:p>
            <a:pPr marL="361950" indent="-361950">
              <a:lnSpc>
                <a:spcPct val="100000"/>
              </a:lnSpc>
              <a:buFont typeface="Arial" panose="020B0604020202020204" pitchFamily="34" charset="0"/>
              <a:buChar char="•"/>
            </a:pPr>
            <a:r>
              <a:rPr lang="en-US" altLang="zh-CN"/>
              <a:t>    hair_eye_male[, 1] &lt;- paste0("Hair", hair_eye_male[, 1])</a:t>
            </a:r>
          </a:p>
          <a:p>
            <a:pPr marL="361950" indent="-361950">
              <a:lnSpc>
                <a:spcPct val="100000"/>
              </a:lnSpc>
              <a:buFont typeface="Arial" panose="020B0604020202020204" pitchFamily="34" charset="0"/>
              <a:buChar char="•"/>
            </a:pPr>
            <a:r>
              <a:rPr lang="en-US" altLang="zh-CN"/>
              <a:t>    hair_eye_male[, 2] &lt;- paste0("Eye", hair_eye_male[, 2])</a:t>
            </a:r>
          </a:p>
          <a:p>
            <a:pPr marL="361950" indent="-361950">
              <a:lnSpc>
                <a:spcPct val="100000"/>
              </a:lnSpc>
              <a:buFont typeface="Arial" panose="020B0604020202020204" pitchFamily="34" charset="0"/>
              <a:buChar char="•"/>
            </a:pPr>
            <a:r>
              <a:rPr lang="en-US" altLang="zh-CN"/>
              <a:t>    p1 &lt;- nPlot(Freq ~ Hair, group = "Eye", data = hair_eye_male, type = "multiBarChart")</a:t>
            </a:r>
          </a:p>
          <a:p>
            <a:pPr marL="361950" indent="-361950">
              <a:lnSpc>
                <a:spcPct val="100000"/>
              </a:lnSpc>
              <a:buFont typeface="Arial" panose="020B0604020202020204" pitchFamily="34" charset="0"/>
              <a:buChar char="•"/>
            </a:pPr>
            <a:r>
              <a:rPr lang="en-US" altLang="zh-CN"/>
              <a:t>    p1$chart(color = c('brown', 'blue', '#594c26', 'green'))</a:t>
            </a:r>
          </a:p>
          <a:p>
            <a:pPr marL="361950" indent="-361950">
              <a:lnSpc>
                <a:spcPct val="100000"/>
              </a:lnSpc>
              <a:buFont typeface="Arial" panose="020B0604020202020204" pitchFamily="34" charset="0"/>
              <a:buChar char="•"/>
            </a:pPr>
            <a:r>
              <a:rPr lang="en-US" altLang="zh-CN"/>
              <a:t>    p1$addParams(dom = "mychart1")</a:t>
            </a:r>
          </a:p>
          <a:p>
            <a:pPr marL="361950" indent="-361950">
              <a:lnSpc>
                <a:spcPct val="100000"/>
              </a:lnSpc>
              <a:buFont typeface="Arial" panose="020B0604020202020204" pitchFamily="34" charset="0"/>
              <a:buChar char="•"/>
            </a:pPr>
            <a:r>
              <a:rPr lang="en-US" altLang="zh-CN"/>
              <a:t>    return(p1)})}</a:t>
            </a:r>
          </a:p>
          <a:p>
            <a:pPr marL="361950" indent="-361950">
              <a:lnSpc>
                <a:spcPct val="100000"/>
              </a:lnSpc>
              <a:buFont typeface="Arial" panose="020B0604020202020204" pitchFamily="34" charset="0"/>
              <a:buChar char="•"/>
            </a:pPr>
            <a:r>
              <a:rPr lang="en-US" altLang="zh-CN"/>
              <a:t># ui.R #</a:t>
            </a:r>
          </a:p>
          <a:p>
            <a:pPr marL="361950" indent="-361950">
              <a:lnSpc>
                <a:spcPct val="100000"/>
              </a:lnSpc>
              <a:buFont typeface="Arial" panose="020B0604020202020204" pitchFamily="34" charset="0"/>
              <a:buChar char="•"/>
            </a:pPr>
            <a:r>
              <a:rPr lang="en-US" altLang="zh-CN"/>
              <a:t>ui &lt;- fluidPage(</a:t>
            </a:r>
          </a:p>
          <a:p>
            <a:pPr marL="361950" indent="-361950">
              <a:lnSpc>
                <a:spcPct val="100000"/>
              </a:lnSpc>
              <a:buFont typeface="Arial" panose="020B0604020202020204" pitchFamily="34" charset="0"/>
              <a:buChar char="•"/>
            </a:pPr>
            <a:r>
              <a:rPr lang="en-US" altLang="zh-CN"/>
              <a:t>  showOutput("mychart1", "nvd3"))</a:t>
            </a:r>
          </a:p>
          <a:p>
            <a:pPr marL="361950" indent="-361950">
              <a:lnSpc>
                <a:spcPct val="100000"/>
              </a:lnSpc>
              <a:buFont typeface="Arial" panose="020B0604020202020204" pitchFamily="34" charset="0"/>
              <a:buChar char="•"/>
            </a:pPr>
            <a:r>
              <a:rPr lang="en-US" altLang="zh-CN"/>
              <a:t>shinyApp(ui = ui, server = server)</a:t>
            </a:r>
          </a:p>
          <a:p>
            <a:pPr marL="361950" indent="-361950"/>
            <a:endParaRPr lang="zh-CN" altLang="en-US"/>
          </a:p>
        </p:txBody>
      </p:sp>
      <p:sp>
        <p:nvSpPr>
          <p:cNvPr id="163843" name="标题 2">
            <a:extLst>
              <a:ext uri="{FF2B5EF4-FFF2-40B4-BE49-F238E27FC236}">
                <a16:creationId xmlns:a16="http://schemas.microsoft.com/office/drawing/2014/main" id="{22DD7F18-0A39-4CDE-8CA1-971606142E5D}"/>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63844" name="内容占位符 3">
            <a:extLst>
              <a:ext uri="{FF2B5EF4-FFF2-40B4-BE49-F238E27FC236}">
                <a16:creationId xmlns:a16="http://schemas.microsoft.com/office/drawing/2014/main" id="{027EED64-83CB-4B91-980E-6178B24C32E1}"/>
              </a:ext>
            </a:extLst>
          </p:cNvPr>
          <p:cNvSpPr>
            <a:spLocks noGrp="1"/>
          </p:cNvSpPr>
          <p:nvPr>
            <p:ph idx="10"/>
          </p:nvPr>
        </p:nvSpPr>
        <p:spPr>
          <a:xfrm>
            <a:off x="423863" y="1138238"/>
            <a:ext cx="11107737" cy="427037"/>
          </a:xfrm>
        </p:spPr>
        <p:txBody>
          <a:bodyPr/>
          <a:lstStyle/>
          <a:p>
            <a:r>
              <a:t>以</a:t>
            </a:r>
            <a:r>
              <a:rPr lang="en-US" altLang="zh-CN"/>
              <a:t>HairEyeColor</a:t>
            </a:r>
            <a:r>
              <a:t>数据集为例，在网页上输出了</a:t>
            </a:r>
            <a:r>
              <a:rPr lang="en-US" altLang="zh-CN"/>
              <a:t>nPlot</a:t>
            </a:r>
            <a:r>
              <a:t>函数绘制的交互柱状图</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2">
            <a:extLst>
              <a:ext uri="{FF2B5EF4-FFF2-40B4-BE49-F238E27FC236}">
                <a16:creationId xmlns:a16="http://schemas.microsoft.com/office/drawing/2014/main" id="{B55A99D2-4DA1-400B-9D09-80C2E9F35FFA}"/>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64867" name="内容占位符 3">
            <a:extLst>
              <a:ext uri="{FF2B5EF4-FFF2-40B4-BE49-F238E27FC236}">
                <a16:creationId xmlns:a16="http://schemas.microsoft.com/office/drawing/2014/main" id="{8E021273-00D3-44EE-81F8-D7138D27BD6E}"/>
              </a:ext>
            </a:extLst>
          </p:cNvPr>
          <p:cNvSpPr>
            <a:spLocks noGrp="1"/>
          </p:cNvSpPr>
          <p:nvPr>
            <p:ph idx="10"/>
          </p:nvPr>
        </p:nvSpPr>
        <p:spPr>
          <a:xfrm>
            <a:off x="423863" y="1138238"/>
            <a:ext cx="11107737" cy="427037"/>
          </a:xfrm>
        </p:spPr>
        <p:txBody>
          <a:bodyPr/>
          <a:lstStyle/>
          <a:p>
            <a:r>
              <a:rPr lang="en-US" altLang="zh-CN"/>
              <a:t>nPlot</a:t>
            </a:r>
            <a:r>
              <a:t>函数绘制的交互柱状图</a:t>
            </a:r>
            <a:r>
              <a:rPr lang="en-US" altLang="zh-CN"/>
              <a:t>web</a:t>
            </a:r>
            <a:r>
              <a:t>展示</a:t>
            </a:r>
          </a:p>
        </p:txBody>
      </p:sp>
      <p:pic>
        <p:nvPicPr>
          <p:cNvPr id="164868" name="内容占位符 4">
            <a:extLst>
              <a:ext uri="{FF2B5EF4-FFF2-40B4-BE49-F238E27FC236}">
                <a16:creationId xmlns:a16="http://schemas.microsoft.com/office/drawing/2014/main" id="{6AD3B2DF-B422-4305-9098-7B5D11791EC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990725" y="1681163"/>
            <a:ext cx="7556500" cy="4341812"/>
          </a:xfrm>
          <a:ln w="3175">
            <a:solidFill>
              <a:schemeClr val="tx1"/>
            </a:solidFill>
            <a:miter lim="800000"/>
            <a:headEnd/>
            <a:tailEnd/>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5291DB-FEFF-4F0A-9A7A-F3F1F47007D3}"/>
              </a:ext>
            </a:extLst>
          </p:cNvPr>
          <p:cNvSpPr>
            <a:spLocks noGrp="1"/>
          </p:cNvSpPr>
          <p:nvPr>
            <p:ph idx="1"/>
          </p:nvPr>
        </p:nvSpPr>
        <p:spPr>
          <a:xfrm>
            <a:off x="423863" y="1754188"/>
            <a:ext cx="11107737" cy="4370387"/>
          </a:xfrm>
        </p:spPr>
        <p:txBody>
          <a:bodyPr/>
          <a:lstStyle/>
          <a:p>
            <a:pPr marL="0" indent="0">
              <a:buFont typeface="Wingdings" panose="05000000000000000000" pitchFamily="2" charset="2"/>
              <a:buNone/>
              <a:defRPr/>
            </a:pPr>
            <a:r>
              <a:rPr lang="en-US" altLang="zh-CN" dirty="0"/>
              <a:t>	#</a:t>
            </a:r>
            <a:r>
              <a:rPr lang="en-US" altLang="zh-CN" dirty="0" err="1"/>
              <a:t>server.R</a:t>
            </a:r>
            <a:r>
              <a:rPr lang="en-US" altLang="zh-CN" dirty="0"/>
              <a:t>#</a:t>
            </a:r>
          </a:p>
          <a:p>
            <a:pPr marL="0" indent="0">
              <a:buFont typeface="Wingdings" panose="05000000000000000000" pitchFamily="2" charset="2"/>
              <a:buNone/>
              <a:defRPr/>
            </a:pPr>
            <a:r>
              <a:rPr lang="en-US" altLang="zh-CN" dirty="0"/>
              <a:t>	</a:t>
            </a:r>
            <a:r>
              <a:rPr lang="en-US" altLang="zh-CN" dirty="0" err="1"/>
              <a:t>output$mytable</a:t>
            </a:r>
            <a:r>
              <a:rPr lang="en-US" altLang="zh-CN" dirty="0"/>
              <a:t>&lt;-</a:t>
            </a:r>
            <a:r>
              <a:rPr lang="en-US" altLang="zh-CN" dirty="0" err="1"/>
              <a:t>renderDataTable</a:t>
            </a:r>
            <a:r>
              <a:rPr lang="en-US" altLang="zh-CN" dirty="0"/>
              <a:t>({</a:t>
            </a:r>
          </a:p>
          <a:p>
            <a:pPr marL="0" indent="0">
              <a:buFont typeface="Wingdings" panose="05000000000000000000" pitchFamily="2" charset="2"/>
              <a:buNone/>
              <a:defRPr/>
            </a:pPr>
            <a:r>
              <a:rPr lang="en-US" altLang="zh-CN" dirty="0"/>
              <a:t>	</a:t>
            </a:r>
            <a:r>
              <a:rPr lang="en-US" altLang="zh-CN" dirty="0" err="1"/>
              <a:t>datatable</a:t>
            </a:r>
            <a:r>
              <a:rPr lang="en-US" altLang="zh-CN" dirty="0"/>
              <a:t>(data)</a:t>
            </a:r>
          </a:p>
          <a:p>
            <a:pPr marL="0" indent="0">
              <a:buFont typeface="Wingdings" panose="05000000000000000000" pitchFamily="2" charset="2"/>
              <a:buNone/>
              <a:defRPr/>
            </a:pPr>
            <a:r>
              <a:rPr lang="en-US" altLang="zh-CN" dirty="0"/>
              <a:t>	})</a:t>
            </a:r>
          </a:p>
          <a:p>
            <a:pPr marL="0" indent="0">
              <a:buFont typeface="Wingdings" panose="05000000000000000000" pitchFamily="2" charset="2"/>
              <a:buNone/>
              <a:defRPr/>
            </a:pPr>
            <a:r>
              <a:rPr lang="en-US" altLang="zh-CN" dirty="0"/>
              <a:t>	#</a:t>
            </a:r>
            <a:r>
              <a:rPr lang="en-US" altLang="zh-CN" dirty="0" err="1"/>
              <a:t>ui.R</a:t>
            </a:r>
            <a:r>
              <a:rPr lang="en-US" altLang="zh-CN" dirty="0"/>
              <a:t>#</a:t>
            </a:r>
          </a:p>
          <a:p>
            <a:pPr marL="0" indent="0">
              <a:buFont typeface="Wingdings" panose="05000000000000000000" pitchFamily="2" charset="2"/>
              <a:buNone/>
              <a:defRPr/>
            </a:pPr>
            <a:r>
              <a:rPr lang="en-US" altLang="zh-CN" dirty="0"/>
              <a:t>	</a:t>
            </a:r>
            <a:r>
              <a:rPr lang="en-US" altLang="zh-CN" dirty="0" err="1"/>
              <a:t>dataTableOutput</a:t>
            </a:r>
            <a:r>
              <a:rPr lang="en-US" altLang="zh-CN" dirty="0"/>
              <a:t>(“</a:t>
            </a:r>
            <a:r>
              <a:rPr lang="en-US" altLang="zh-CN" dirty="0" err="1"/>
              <a:t>mytable</a:t>
            </a:r>
            <a:r>
              <a:rPr lang="en-US" altLang="zh-CN" dirty="0"/>
              <a:t>”)</a:t>
            </a:r>
          </a:p>
          <a:p>
            <a:pPr>
              <a:defRPr/>
            </a:pPr>
            <a:endParaRPr lang="zh-CN" altLang="en-US" dirty="0"/>
          </a:p>
        </p:txBody>
      </p:sp>
      <p:sp>
        <p:nvSpPr>
          <p:cNvPr id="165891" name="标题 2">
            <a:extLst>
              <a:ext uri="{FF2B5EF4-FFF2-40B4-BE49-F238E27FC236}">
                <a16:creationId xmlns:a16="http://schemas.microsoft.com/office/drawing/2014/main" id="{AB950181-4AF8-4B00-A354-664372700F5A}"/>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65892" name="内容占位符 3">
            <a:extLst>
              <a:ext uri="{FF2B5EF4-FFF2-40B4-BE49-F238E27FC236}">
                <a16:creationId xmlns:a16="http://schemas.microsoft.com/office/drawing/2014/main" id="{4002E77F-9D2C-4CC4-9A33-7729377DCDCB}"/>
              </a:ext>
            </a:extLst>
          </p:cNvPr>
          <p:cNvSpPr>
            <a:spLocks noGrp="1"/>
          </p:cNvSpPr>
          <p:nvPr>
            <p:ph idx="10"/>
          </p:nvPr>
        </p:nvSpPr>
        <p:spPr>
          <a:xfrm>
            <a:off x="423863" y="1138238"/>
            <a:ext cx="11107737" cy="427037"/>
          </a:xfrm>
        </p:spPr>
        <p:txBody>
          <a:bodyPr/>
          <a:lstStyle/>
          <a:p>
            <a:endParaRPr lang="en-US" altLang="zh-CN"/>
          </a:p>
          <a:p>
            <a:r>
              <a:rPr lang="en-US" altLang="zh-CN"/>
              <a:t>DT</a:t>
            </a:r>
            <a:r>
              <a:t>包制作的数据表格，在</a:t>
            </a:r>
            <a:r>
              <a:rPr lang="en-US" altLang="zh-CN"/>
              <a:t>server.R</a:t>
            </a:r>
            <a:r>
              <a:t>中用</a:t>
            </a:r>
            <a:r>
              <a:rPr lang="en-US" altLang="zh-CN"/>
              <a:t>renderDataTable</a:t>
            </a:r>
            <a:r>
              <a:t>函数将表格赋予输出对象</a:t>
            </a:r>
            <a:r>
              <a:rPr lang="en-US" altLang="zh-CN"/>
              <a:t>mytable</a:t>
            </a:r>
            <a:r>
              <a:t>，并在</a:t>
            </a:r>
            <a:r>
              <a:rPr lang="en-US" altLang="zh-CN"/>
              <a:t>ui.R</a:t>
            </a:r>
            <a:r>
              <a:t>中用</a:t>
            </a:r>
            <a:r>
              <a:rPr lang="en-US" altLang="zh-CN"/>
              <a:t>dataTableOutput(“mytable”)</a:t>
            </a:r>
            <a:r>
              <a:t>将图形输出到</a:t>
            </a:r>
            <a:r>
              <a:rPr lang="en-US" altLang="zh-CN"/>
              <a:t>web</a:t>
            </a:r>
            <a:r>
              <a:t>中。</a:t>
            </a:r>
            <a:r>
              <a:rPr altLang="zh-CN"/>
              <a:t>形式如下。</a:t>
            </a:r>
          </a:p>
          <a:p>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1F11CD9-F7EF-4C69-BF82-FF7CD8660D00}"/>
              </a:ext>
            </a:extLst>
          </p:cNvPr>
          <p:cNvSpPr>
            <a:spLocks noGrp="1"/>
          </p:cNvSpPr>
          <p:nvPr>
            <p:ph idx="1"/>
          </p:nvPr>
        </p:nvSpPr>
        <p:spPr>
          <a:xfrm>
            <a:off x="423863" y="1754188"/>
            <a:ext cx="11107737" cy="4370387"/>
          </a:xfrm>
        </p:spPr>
        <p:txBody>
          <a:bodyPr/>
          <a:lstStyle/>
          <a:p>
            <a:pPr marL="0" indent="0">
              <a:buFont typeface="Wingdings" panose="05000000000000000000" pitchFamily="2" charset="2"/>
              <a:buNone/>
              <a:defRPr/>
            </a:pPr>
            <a:r>
              <a:rPr lang="en-US" altLang="zh-CN" dirty="0"/>
              <a:t>	#</a:t>
            </a:r>
            <a:r>
              <a:rPr lang="en-US" altLang="zh-CN" dirty="0" err="1"/>
              <a:t>server.R</a:t>
            </a:r>
            <a:r>
              <a:rPr lang="en-US" altLang="zh-CN" dirty="0"/>
              <a:t>#</a:t>
            </a:r>
          </a:p>
          <a:p>
            <a:pPr marL="0" indent="0">
              <a:buFont typeface="Wingdings" panose="05000000000000000000" pitchFamily="2" charset="2"/>
              <a:buNone/>
              <a:defRPr/>
            </a:pPr>
            <a:r>
              <a:rPr lang="en-US" altLang="zh-CN" dirty="0"/>
              <a:t>	</a:t>
            </a:r>
            <a:r>
              <a:rPr lang="en-US" altLang="zh-CN" dirty="0" err="1"/>
              <a:t>output$mygraph</a:t>
            </a:r>
            <a:r>
              <a:rPr lang="en-US" altLang="zh-CN" dirty="0"/>
              <a:t>&lt;-</a:t>
            </a:r>
            <a:r>
              <a:rPr lang="en-US" altLang="zh-CN" dirty="0" err="1"/>
              <a:t>renderForceNetwork</a:t>
            </a:r>
            <a:r>
              <a:rPr lang="en-US" altLang="zh-CN" dirty="0"/>
              <a:t>({</a:t>
            </a:r>
          </a:p>
          <a:p>
            <a:pPr marL="0" indent="0">
              <a:buFont typeface="Wingdings" panose="05000000000000000000" pitchFamily="2" charset="2"/>
              <a:buNone/>
              <a:defRPr/>
            </a:pPr>
            <a:r>
              <a:rPr lang="en-US" altLang="zh-CN" dirty="0"/>
              <a:t>	</a:t>
            </a:r>
            <a:r>
              <a:rPr lang="en-US" altLang="zh-CN" dirty="0" err="1"/>
              <a:t>forceNetwork</a:t>
            </a:r>
            <a:r>
              <a:rPr lang="en-US" altLang="zh-CN" dirty="0"/>
              <a:t>(…)</a:t>
            </a:r>
          </a:p>
          <a:p>
            <a:pPr marL="0" indent="0">
              <a:buFont typeface="Wingdings" panose="05000000000000000000" pitchFamily="2" charset="2"/>
              <a:buNone/>
              <a:defRPr/>
            </a:pPr>
            <a:r>
              <a:rPr lang="en-US" altLang="zh-CN" dirty="0"/>
              <a:t>	})</a:t>
            </a:r>
          </a:p>
          <a:p>
            <a:pPr marL="0" indent="0">
              <a:buFont typeface="Wingdings" panose="05000000000000000000" pitchFamily="2" charset="2"/>
              <a:buNone/>
              <a:defRPr/>
            </a:pPr>
            <a:r>
              <a:rPr lang="en-US" altLang="zh-CN" dirty="0"/>
              <a:t>	#</a:t>
            </a:r>
            <a:r>
              <a:rPr lang="en-US" altLang="zh-CN" dirty="0" err="1"/>
              <a:t>ui.R</a:t>
            </a:r>
            <a:r>
              <a:rPr lang="en-US" altLang="zh-CN" dirty="0"/>
              <a:t>#</a:t>
            </a:r>
          </a:p>
          <a:p>
            <a:pPr marL="0" indent="0">
              <a:buFont typeface="Wingdings" panose="05000000000000000000" pitchFamily="2" charset="2"/>
              <a:buNone/>
              <a:defRPr/>
            </a:pPr>
            <a:r>
              <a:rPr lang="en-US" altLang="zh-CN" dirty="0"/>
              <a:t>	</a:t>
            </a:r>
            <a:r>
              <a:rPr lang="en-US" altLang="zh-CN" dirty="0" err="1"/>
              <a:t>forceNetworkOutput</a:t>
            </a:r>
            <a:r>
              <a:rPr lang="en-US" altLang="zh-CN" dirty="0"/>
              <a:t>(“</a:t>
            </a:r>
            <a:r>
              <a:rPr lang="en-US" altLang="zh-CN" dirty="0" err="1"/>
              <a:t>mygraph</a:t>
            </a:r>
            <a:r>
              <a:rPr lang="en-US" altLang="zh-CN" dirty="0"/>
              <a:t>”)</a:t>
            </a:r>
          </a:p>
          <a:p>
            <a:pPr>
              <a:defRPr/>
            </a:pPr>
            <a:endParaRPr lang="zh-CN" altLang="en-US" dirty="0"/>
          </a:p>
        </p:txBody>
      </p:sp>
      <p:sp>
        <p:nvSpPr>
          <p:cNvPr id="166915" name="标题 2">
            <a:extLst>
              <a:ext uri="{FF2B5EF4-FFF2-40B4-BE49-F238E27FC236}">
                <a16:creationId xmlns:a16="http://schemas.microsoft.com/office/drawing/2014/main" id="{21BC837F-0EFC-4B04-9BBE-6DFBD85DF1EA}"/>
              </a:ext>
            </a:extLst>
          </p:cNvPr>
          <p:cNvSpPr>
            <a:spLocks noGrp="1"/>
          </p:cNvSpPr>
          <p:nvPr>
            <p:ph type="title"/>
          </p:nvPr>
        </p:nvSpPr>
        <p:spPr>
          <a:xfrm>
            <a:off x="255588" y="358775"/>
            <a:ext cx="10972800" cy="528638"/>
          </a:xfrm>
        </p:spPr>
        <p:txBody>
          <a:bodyPr/>
          <a:lstStyle/>
          <a:p>
            <a:r>
              <a:rPr lang="zh-CN" altLang="en-US"/>
              <a:t>利用</a:t>
            </a:r>
            <a:r>
              <a:rPr lang="en-US" altLang="zh-CN"/>
              <a:t>Shiny</a:t>
            </a:r>
            <a:r>
              <a:rPr lang="zh-CN" altLang="en-US"/>
              <a:t>包实现可交互的</a:t>
            </a:r>
            <a:r>
              <a:rPr lang="en-US" altLang="zh-CN"/>
              <a:t>Web</a:t>
            </a:r>
            <a:r>
              <a:rPr lang="zh-CN" altLang="en-US"/>
              <a:t>应用</a:t>
            </a:r>
          </a:p>
        </p:txBody>
      </p:sp>
      <p:sp>
        <p:nvSpPr>
          <p:cNvPr id="166916" name="内容占位符 3">
            <a:extLst>
              <a:ext uri="{FF2B5EF4-FFF2-40B4-BE49-F238E27FC236}">
                <a16:creationId xmlns:a16="http://schemas.microsoft.com/office/drawing/2014/main" id="{9943CE11-BFC8-454E-A50F-AE00672DD3A9}"/>
              </a:ext>
            </a:extLst>
          </p:cNvPr>
          <p:cNvSpPr>
            <a:spLocks noGrp="1"/>
          </p:cNvSpPr>
          <p:nvPr>
            <p:ph idx="10"/>
          </p:nvPr>
        </p:nvSpPr>
        <p:spPr>
          <a:xfrm>
            <a:off x="423863" y="1138238"/>
            <a:ext cx="11107737" cy="427037"/>
          </a:xfrm>
        </p:spPr>
        <p:txBody>
          <a:bodyPr/>
          <a:lstStyle/>
          <a:p>
            <a:r>
              <a:t>对于</a:t>
            </a:r>
            <a:r>
              <a:rPr lang="en-US" altLang="zh-CN"/>
              <a:t>networkD3</a:t>
            </a:r>
            <a:r>
              <a:t>包制作的网络图，在</a:t>
            </a:r>
            <a:r>
              <a:rPr lang="en-US" altLang="zh-CN"/>
              <a:t>server.R</a:t>
            </a:r>
            <a:r>
              <a:t>中用</a:t>
            </a:r>
            <a:r>
              <a:rPr lang="en-US" altLang="zh-CN"/>
              <a:t>renderForceNetwork</a:t>
            </a:r>
            <a:r>
              <a:t>函数将表格赋予输出对象</a:t>
            </a:r>
            <a:r>
              <a:rPr lang="en-US" altLang="zh-CN"/>
              <a:t>mygraph</a:t>
            </a:r>
            <a:r>
              <a:t>，并在</a:t>
            </a:r>
            <a:r>
              <a:rPr lang="en-US" altLang="zh-CN"/>
              <a:t>ui.R</a:t>
            </a:r>
            <a:r>
              <a:t>中用</a:t>
            </a:r>
            <a:r>
              <a:rPr lang="en-US" altLang="zh-CN"/>
              <a:t>forceNetworkOutput(“mygraph”)</a:t>
            </a:r>
            <a:r>
              <a:t>将图形输出到</a:t>
            </a:r>
            <a:r>
              <a:rPr lang="en-US" altLang="zh-CN"/>
              <a:t>web</a:t>
            </a:r>
            <a:r>
              <a:t>中。形式如下。</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DD2D3CFA-77C5-4AA9-845D-27F0D5C12EF8}"/>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75DD58CD-CB08-4940-A85F-D1F64755572C}"/>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sp>
        <p:nvSpPr>
          <p:cNvPr id="5" name="Rectangle 5">
            <a:extLst>
              <a:ext uri="{FF2B5EF4-FFF2-40B4-BE49-F238E27FC236}">
                <a16:creationId xmlns:a16="http://schemas.microsoft.com/office/drawing/2014/main" id="{5003FE63-1E40-476B-AC91-7D8A799E4F94}"/>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3B123AE2-D2FC-4EA2-86A5-EDD815046948}"/>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a:extLst>
              <a:ext uri="{FF2B5EF4-FFF2-40B4-BE49-F238E27FC236}">
                <a16:creationId xmlns:a16="http://schemas.microsoft.com/office/drawing/2014/main" id="{62A02D6D-2894-41CD-A5D1-CB2F9A6D7699}"/>
              </a:ext>
            </a:extLst>
          </p:cNvPr>
          <p:cNvSpPr>
            <a:spLocks noGrp="1"/>
          </p:cNvSpPr>
          <p:nvPr>
            <p:ph idx="1"/>
          </p:nvPr>
        </p:nvSpPr>
        <p:spPr>
          <a:xfrm>
            <a:off x="423863" y="1754188"/>
            <a:ext cx="11107737" cy="4370387"/>
          </a:xfrm>
        </p:spPr>
        <p:txBody>
          <a:bodyPr/>
          <a:lstStyle/>
          <a:p>
            <a:pPr marL="361950" indent="-361950">
              <a:buFont typeface="Arial" panose="020B0604020202020204" pitchFamily="34" charset="0"/>
              <a:buChar char="•"/>
            </a:pPr>
            <a:r>
              <a:rPr lang="en-US" altLang="zh-CN"/>
              <a:t>my_panel &lt;- function(x,y){panel.lmline(x, y, col = "red", lwd = 1, lty = 2)  # </a:t>
            </a:r>
            <a:r>
              <a:rPr lang="zh-CN" altLang="en-US"/>
              <a:t>为数据增加一条回归线</a:t>
            </a:r>
          </a:p>
          <a:p>
            <a:pPr marL="361950" indent="-361950">
              <a:buFont typeface="Arial" panose="020B0604020202020204" pitchFamily="34" charset="0"/>
              <a:buChar char="•"/>
            </a:pPr>
            <a:r>
              <a:rPr lang="en-US" altLang="zh-CN"/>
              <a:t>panel.loess(x,y)  # </a:t>
            </a:r>
            <a:r>
              <a:rPr lang="zh-CN" altLang="en-US"/>
              <a:t>增加一条光滑曲线</a:t>
            </a:r>
          </a:p>
          <a:p>
            <a:pPr marL="361950" indent="-361950">
              <a:buFont typeface="Arial" panose="020B0604020202020204" pitchFamily="34" charset="0"/>
              <a:buChar char="•"/>
            </a:pPr>
            <a:r>
              <a:rPr lang="en-US" altLang="zh-CN"/>
              <a:t>panel.grid(h = -1, v = -1)  # </a:t>
            </a:r>
            <a:r>
              <a:rPr lang="zh-CN" altLang="en-US"/>
              <a:t>绘制网格线</a:t>
            </a:r>
          </a:p>
          <a:p>
            <a:pPr marL="361950" indent="-361950">
              <a:buFont typeface="Arial" panose="020B0604020202020204" pitchFamily="34" charset="0"/>
              <a:buChar char="•"/>
            </a:pPr>
            <a:r>
              <a:rPr lang="en-US" altLang="zh-CN"/>
              <a:t>panel.rug(x, y)  # </a:t>
            </a:r>
            <a:r>
              <a:rPr lang="zh-CN" altLang="en-US"/>
              <a:t>在面板上增加轴须</a:t>
            </a:r>
          </a:p>
          <a:p>
            <a:pPr marL="361950" indent="-361950">
              <a:buFont typeface="Arial" panose="020B0604020202020204" pitchFamily="34" charset="0"/>
              <a:buChar char="•"/>
            </a:pPr>
            <a:r>
              <a:rPr lang="en-US" altLang="zh-CN"/>
              <a:t>panel.xyplot(x, y)}  # </a:t>
            </a:r>
            <a:r>
              <a:rPr lang="zh-CN" altLang="en-US"/>
              <a:t>绘制散点图</a:t>
            </a:r>
          </a:p>
          <a:p>
            <a:pPr marL="361950" indent="-361950">
              <a:buFont typeface="Arial" panose="020B0604020202020204" pitchFamily="34" charset="0"/>
              <a:buChar char="•"/>
            </a:pPr>
            <a:r>
              <a:rPr lang="en-US" altLang="zh-CN"/>
              <a:t>xyplot(mpg ~ wt, data = mtcars, xlab = "Weight", ylab = "Miles per Gallon",main = "Miles per Gallon on Weight", panel = my_panel)</a:t>
            </a:r>
          </a:p>
          <a:p>
            <a:pPr marL="361950" indent="-361950"/>
            <a:endParaRPr lang="zh-CN" altLang="en-US"/>
          </a:p>
        </p:txBody>
      </p:sp>
      <p:sp>
        <p:nvSpPr>
          <p:cNvPr id="25603" name="标题 2">
            <a:extLst>
              <a:ext uri="{FF2B5EF4-FFF2-40B4-BE49-F238E27FC236}">
                <a16:creationId xmlns:a16="http://schemas.microsoft.com/office/drawing/2014/main" id="{FDCCD817-96E3-4821-9B87-0E52AE17BAA1}"/>
              </a:ext>
            </a:extLst>
          </p:cNvPr>
          <p:cNvSpPr>
            <a:spLocks noGrp="1"/>
          </p:cNvSpPr>
          <p:nvPr>
            <p:ph type="title"/>
          </p:nvPr>
        </p:nvSpPr>
        <p:spPr>
          <a:xfrm>
            <a:off x="255588" y="358775"/>
            <a:ext cx="10972800" cy="528638"/>
          </a:xfrm>
        </p:spPr>
        <p:txBody>
          <a:bodyPr/>
          <a:lstStyle/>
          <a:p>
            <a:r>
              <a:rPr lang="zh-CN" altLang="en-US"/>
              <a:t>面板函数</a:t>
            </a:r>
          </a:p>
        </p:txBody>
      </p:sp>
      <p:sp>
        <p:nvSpPr>
          <p:cNvPr id="25604" name="内容占位符 3">
            <a:extLst>
              <a:ext uri="{FF2B5EF4-FFF2-40B4-BE49-F238E27FC236}">
                <a16:creationId xmlns:a16="http://schemas.microsoft.com/office/drawing/2014/main" id="{96FB54A8-87B4-4F45-A845-8D2C76C1D971}"/>
              </a:ext>
            </a:extLst>
          </p:cNvPr>
          <p:cNvSpPr>
            <a:spLocks noGrp="1"/>
          </p:cNvSpPr>
          <p:nvPr>
            <p:ph idx="10"/>
          </p:nvPr>
        </p:nvSpPr>
        <p:spPr>
          <a:xfrm>
            <a:off x="423863" y="1138238"/>
            <a:ext cx="11107737" cy="427037"/>
          </a:xfrm>
        </p:spPr>
        <p:txBody>
          <a:bodyPr/>
          <a:lstStyle/>
          <a:p>
            <a:r>
              <a:t>使用</a:t>
            </a:r>
            <a:r>
              <a:rPr lang="en-US" altLang="zh-CN"/>
              <a:t>xyplot</a:t>
            </a:r>
            <a:r>
              <a:t>函数绘制的散点图上添加回归线，光滑曲线，轴须和网格线，只需要将</a:t>
            </a:r>
            <a:r>
              <a:rPr lang="en-US" altLang="zh-CN"/>
              <a:t>panel</a:t>
            </a:r>
            <a:r>
              <a:t>参数设置为一个整合了多个面板函数的函数即可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
            <a:extLst>
              <a:ext uri="{FF2B5EF4-FFF2-40B4-BE49-F238E27FC236}">
                <a16:creationId xmlns:a16="http://schemas.microsoft.com/office/drawing/2014/main" id="{C1709B60-DE6E-449B-80AF-CA2387C0904C}"/>
              </a:ext>
            </a:extLst>
          </p:cNvPr>
          <p:cNvSpPr>
            <a:spLocks noGrp="1"/>
          </p:cNvSpPr>
          <p:nvPr>
            <p:ph type="title"/>
          </p:nvPr>
        </p:nvSpPr>
        <p:spPr>
          <a:xfrm>
            <a:off x="255588" y="358775"/>
            <a:ext cx="10972800" cy="528638"/>
          </a:xfrm>
        </p:spPr>
        <p:txBody>
          <a:bodyPr/>
          <a:lstStyle/>
          <a:p>
            <a:r>
              <a:rPr lang="zh-CN" altLang="en-US"/>
              <a:t>面板函数</a:t>
            </a:r>
          </a:p>
        </p:txBody>
      </p:sp>
      <p:pic>
        <p:nvPicPr>
          <p:cNvPr id="26627" name="内容占位符 4">
            <a:extLst>
              <a:ext uri="{FF2B5EF4-FFF2-40B4-BE49-F238E27FC236}">
                <a16:creationId xmlns:a16="http://schemas.microsoft.com/office/drawing/2014/main" id="{8341D623-ECC4-4D01-A035-EE0F75A8685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547938" y="1425575"/>
            <a:ext cx="6716712" cy="4619625"/>
          </a:xfrm>
          <a:ln w="3175">
            <a:solidFill>
              <a:schemeClr val="tx1"/>
            </a:solid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C75AE6-B9CE-4E7B-91F0-7BADEAC08BE0}"/>
              </a:ext>
            </a:extLst>
          </p:cNvPr>
          <p:cNvSpPr>
            <a:spLocks noGrp="1"/>
          </p:cNvSpPr>
          <p:nvPr>
            <p:ph idx="1"/>
          </p:nvPr>
        </p:nvSpPr>
        <p:spPr>
          <a:xfrm>
            <a:off x="423863" y="1754188"/>
            <a:ext cx="11107737" cy="4370387"/>
          </a:xfrm>
        </p:spPr>
        <p:txBody>
          <a:bodyPr/>
          <a:lstStyle/>
          <a:p>
            <a:pPr>
              <a:defRPr/>
            </a:pPr>
            <a:r>
              <a:rPr lang="zh-CN" altLang="en-US" dirty="0"/>
              <a:t>通过添加条件变量（</a:t>
            </a:r>
            <a:r>
              <a:rPr lang="en-US" altLang="zh-CN" dirty="0"/>
              <a:t>x ~ y | A + B</a:t>
            </a:r>
            <a:r>
              <a:rPr lang="zh-CN" altLang="en-US" dirty="0"/>
              <a:t>），可以创建出各个水平下的面板。若想要把不同水平的图形结果叠加到一起，则可以将变量设定为分组变量（</a:t>
            </a:r>
            <a:r>
              <a:rPr lang="en-US" altLang="zh-CN" dirty="0"/>
              <a:t>group</a:t>
            </a:r>
            <a:r>
              <a:rPr lang="zh-CN" altLang="en-US" dirty="0"/>
              <a:t>参数），其具体用法如下所示。</a:t>
            </a:r>
          </a:p>
          <a:p>
            <a:pPr marL="0" indent="0">
              <a:buFont typeface="Wingdings" panose="05000000000000000000" pitchFamily="2" charset="2"/>
              <a:buNone/>
              <a:defRPr/>
            </a:pPr>
            <a:r>
              <a:rPr lang="en-US" altLang="zh-CN" dirty="0"/>
              <a:t>	</a:t>
            </a:r>
            <a:r>
              <a:rPr lang="en-US" altLang="zh-CN" dirty="0" err="1"/>
              <a:t>graph_function</a:t>
            </a:r>
            <a:r>
              <a:rPr lang="en-US" altLang="zh-CN" dirty="0"/>
              <a:t>(formula, data=, </a:t>
            </a:r>
            <a:r>
              <a:rPr lang="en-US" altLang="zh-CN" dirty="0" err="1"/>
              <a:t>qroup</a:t>
            </a:r>
            <a:r>
              <a:rPr lang="en-US" altLang="zh-CN" dirty="0"/>
              <a:t>=v)</a:t>
            </a:r>
          </a:p>
          <a:p>
            <a:pPr>
              <a:defRPr/>
            </a:pPr>
            <a:endParaRPr lang="zh-CN" altLang="en-US" dirty="0"/>
          </a:p>
        </p:txBody>
      </p:sp>
      <p:sp>
        <p:nvSpPr>
          <p:cNvPr id="27651" name="标题 2">
            <a:extLst>
              <a:ext uri="{FF2B5EF4-FFF2-40B4-BE49-F238E27FC236}">
                <a16:creationId xmlns:a16="http://schemas.microsoft.com/office/drawing/2014/main" id="{CAD8E8B3-ABEB-41A6-8386-251734A9C02E}"/>
              </a:ext>
            </a:extLst>
          </p:cNvPr>
          <p:cNvSpPr>
            <a:spLocks noGrp="1"/>
          </p:cNvSpPr>
          <p:nvPr>
            <p:ph type="title"/>
          </p:nvPr>
        </p:nvSpPr>
        <p:spPr>
          <a:xfrm>
            <a:off x="255588" y="358775"/>
            <a:ext cx="10972800" cy="528638"/>
          </a:xfrm>
        </p:spPr>
        <p:txBody>
          <a:bodyPr/>
          <a:lstStyle/>
          <a:p>
            <a:r>
              <a:rPr lang="zh-CN" altLang="en-US"/>
              <a:t>分组变量</a:t>
            </a:r>
          </a:p>
        </p:txBody>
      </p:sp>
      <p:sp>
        <p:nvSpPr>
          <p:cNvPr id="27652" name="内容占位符 3">
            <a:extLst>
              <a:ext uri="{FF2B5EF4-FFF2-40B4-BE49-F238E27FC236}">
                <a16:creationId xmlns:a16="http://schemas.microsoft.com/office/drawing/2014/main" id="{A3172F67-8371-4B55-8B8D-9BCD055730DF}"/>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a:extLst>
              <a:ext uri="{FF2B5EF4-FFF2-40B4-BE49-F238E27FC236}">
                <a16:creationId xmlns:a16="http://schemas.microsoft.com/office/drawing/2014/main" id="{37C39D8B-637C-4067-B49F-26127D1D46DA}"/>
              </a:ext>
            </a:extLst>
          </p:cNvPr>
          <p:cNvSpPr>
            <a:spLocks noGrp="1"/>
          </p:cNvSpPr>
          <p:nvPr>
            <p:ph idx="1"/>
          </p:nvPr>
        </p:nvSpPr>
        <p:spPr>
          <a:xfrm>
            <a:off x="423863" y="1754188"/>
            <a:ext cx="11107737" cy="4370387"/>
          </a:xfrm>
        </p:spPr>
        <p:txBody>
          <a:bodyPr/>
          <a:lstStyle/>
          <a:p>
            <a:pPr marL="361950" indent="-361950">
              <a:buFont typeface="Arial" panose="020B0604020202020204" pitchFamily="34" charset="0"/>
              <a:buChar char="•"/>
            </a:pPr>
            <a:r>
              <a:rPr lang="en-US" altLang="zh-CN"/>
              <a:t>xyplot(Sepal.Length ~ Sepal.Width, group = Species, data = iris,</a:t>
            </a:r>
          </a:p>
          <a:p>
            <a:pPr marL="361950" indent="-361950">
              <a:buFont typeface="Arial" panose="020B0604020202020204" pitchFamily="34" charset="0"/>
              <a:buChar char="•"/>
            </a:pPr>
            <a:r>
              <a:rPr lang="en-US" altLang="zh-CN"/>
              <a:t>       pch = 1:3, col = 1:3, main = 'Sepal.Length VS Sepal.Width',</a:t>
            </a:r>
          </a:p>
          <a:p>
            <a:pPr marL="361950" indent="-361950">
              <a:buFont typeface="Arial" panose="020B0604020202020204" pitchFamily="34" charset="0"/>
              <a:buChar char="•"/>
            </a:pPr>
            <a:r>
              <a:rPr lang="en-US" altLang="zh-CN"/>
              <a:t>       key = list(space = "right", title = "Species", cex.title = 1, cex = 1,</a:t>
            </a:r>
          </a:p>
          <a:p>
            <a:pPr marL="361950" indent="-361950">
              <a:buFont typeface="Arial" panose="020B0604020202020204" pitchFamily="34" charset="0"/>
              <a:buChar char="•"/>
            </a:pPr>
            <a:r>
              <a:rPr lang="en-US" altLang="zh-CN"/>
              <a:t>                text = list(levels(factor(iris$Species))),</a:t>
            </a:r>
          </a:p>
          <a:p>
            <a:pPr marL="361950" indent="-361950">
              <a:buFont typeface="Arial" panose="020B0604020202020204" pitchFamily="34" charset="0"/>
              <a:buChar char="•"/>
            </a:pPr>
            <a:r>
              <a:rPr lang="en-US" altLang="zh-CN"/>
              <a:t>                points=list(pch = 1:3, col= 1:3)))</a:t>
            </a:r>
          </a:p>
          <a:p>
            <a:pPr marL="361950" indent="-361950"/>
            <a:endParaRPr lang="zh-CN" altLang="en-US"/>
          </a:p>
        </p:txBody>
      </p:sp>
      <p:sp>
        <p:nvSpPr>
          <p:cNvPr id="28675" name="标题 2">
            <a:extLst>
              <a:ext uri="{FF2B5EF4-FFF2-40B4-BE49-F238E27FC236}">
                <a16:creationId xmlns:a16="http://schemas.microsoft.com/office/drawing/2014/main" id="{F341897F-AB19-44B6-BFF6-1DB1AF8AF7EC}"/>
              </a:ext>
            </a:extLst>
          </p:cNvPr>
          <p:cNvSpPr>
            <a:spLocks noGrp="1"/>
          </p:cNvSpPr>
          <p:nvPr>
            <p:ph type="title"/>
          </p:nvPr>
        </p:nvSpPr>
        <p:spPr>
          <a:xfrm>
            <a:off x="255588" y="358775"/>
            <a:ext cx="10972800" cy="528638"/>
          </a:xfrm>
        </p:spPr>
        <p:txBody>
          <a:bodyPr/>
          <a:lstStyle/>
          <a:p>
            <a:r>
              <a:rPr lang="zh-CN" altLang="en-US"/>
              <a:t>分组变量</a:t>
            </a:r>
          </a:p>
        </p:txBody>
      </p:sp>
      <p:sp>
        <p:nvSpPr>
          <p:cNvPr id="28676" name="内容占位符 3">
            <a:extLst>
              <a:ext uri="{FF2B5EF4-FFF2-40B4-BE49-F238E27FC236}">
                <a16:creationId xmlns:a16="http://schemas.microsoft.com/office/drawing/2014/main" id="{D9337497-E700-4DE3-98F9-8AE868572C95}"/>
              </a:ext>
            </a:extLst>
          </p:cNvPr>
          <p:cNvSpPr>
            <a:spLocks noGrp="1"/>
          </p:cNvSpPr>
          <p:nvPr>
            <p:ph idx="10"/>
          </p:nvPr>
        </p:nvSpPr>
        <p:spPr>
          <a:xfrm>
            <a:off x="423863" y="1138238"/>
            <a:ext cx="11107737" cy="427037"/>
          </a:xfrm>
        </p:spPr>
        <p:txBody>
          <a:bodyPr/>
          <a:lstStyle/>
          <a:p>
            <a:r>
              <a:t>以</a:t>
            </a:r>
            <a:r>
              <a:rPr lang="en-US" altLang="zh-CN"/>
              <a:t>iris</a:t>
            </a:r>
            <a:r>
              <a:t>数据集为例，绘制</a:t>
            </a:r>
            <a:r>
              <a:rPr lang="en-US" altLang="zh-CN"/>
              <a:t>Sepal.Length</a:t>
            </a:r>
            <a:r>
              <a:t>（花萼长度）与</a:t>
            </a:r>
            <a:r>
              <a:rPr lang="en-US" altLang="zh-CN"/>
              <a:t>Sepal.Width</a:t>
            </a:r>
            <a:r>
              <a:t>（花萼宽度）的散点图，并根据</a:t>
            </a:r>
            <a:r>
              <a:rPr lang="en-US" altLang="zh-CN"/>
              <a:t>Species</a:t>
            </a:r>
            <a:r>
              <a:t>（鸢尾花种类）对数据进行分组。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4E91B554-3A6B-4864-9B59-07D43B827824}"/>
              </a:ext>
            </a:extLst>
          </p:cNvPr>
          <p:cNvCxnSpPr>
            <a:cxnSpLocks/>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1F49EF63-024D-4831-89EC-9358DF817851}"/>
              </a:ext>
            </a:extLst>
          </p:cNvPr>
          <p:cNvSpPr>
            <a:spLocks noChangeShapeType="1"/>
          </p:cNvSpPr>
          <p:nvPr/>
        </p:nvSpPr>
        <p:spPr bwMode="auto">
          <a:xfrm>
            <a:off x="2649538" y="24225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E6DB9E6E-B7DC-4085-A1CC-7C4E92E4B0AD}"/>
              </a:ext>
            </a:extLst>
          </p:cNvPr>
          <p:cNvSpPr>
            <a:spLocks noChangeArrowheads="1"/>
          </p:cNvSpPr>
          <p:nvPr/>
        </p:nvSpPr>
        <p:spPr bwMode="auto">
          <a:xfrm>
            <a:off x="2904947" y="21343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7A9180BC-12FC-4941-AC49-3B584F95E405}"/>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使用</a:t>
            </a:r>
            <a:r>
              <a:rPr lang="en-US" altLang="zh-CN" sz="2400" dirty="0">
                <a:latin typeface="微软雅黑" pitchFamily="34" charset="-122"/>
                <a:ea typeface="微软雅黑" pitchFamily="34" charset="-122"/>
                <a:sym typeface="微软雅黑" pitchFamily="34" charset="-122"/>
              </a:rPr>
              <a:t>ggplot2</a:t>
            </a:r>
            <a:r>
              <a:rPr lang="zh-CN" altLang="en-US" sz="2400" dirty="0">
                <a:latin typeface="微软雅黑" pitchFamily="34" charset="-122"/>
                <a:ea typeface="微软雅黑" pitchFamily="34" charset="-122"/>
                <a:sym typeface="微软雅黑" pitchFamily="34" charset="-122"/>
              </a:rPr>
              <a:t>包绘图</a:t>
            </a:r>
            <a:endParaRPr lang="zh-CN" altLang="en-US" sz="2400" dirty="0">
              <a:latin typeface="微软雅黑" pitchFamily="34" charset="-122"/>
              <a:ea typeface="微软雅黑" pitchFamily="34" charset="-122"/>
            </a:endParaRPr>
          </a:p>
        </p:txBody>
      </p:sp>
      <p:sp>
        <p:nvSpPr>
          <p:cNvPr id="11274" name="标题 3">
            <a:extLst>
              <a:ext uri="{FF2B5EF4-FFF2-40B4-BE49-F238E27FC236}">
                <a16:creationId xmlns:a16="http://schemas.microsoft.com/office/drawing/2014/main" id="{88DD4C44-6F92-49D5-8664-A34AD061357C}"/>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BF98EA53-1534-4E0B-A353-C699E93731E6}"/>
              </a:ext>
            </a:extLst>
          </p:cNvPr>
          <p:cNvSpPr>
            <a:spLocks noChangeArrowheads="1"/>
          </p:cNvSpPr>
          <p:nvPr/>
        </p:nvSpPr>
        <p:spPr bwMode="auto">
          <a:xfrm>
            <a:off x="4000531" y="20623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solidFill>
                  <a:schemeClr val="bg1"/>
                </a:solidFill>
                <a:latin typeface="微软雅黑" pitchFamily="34" charset="-122"/>
                <a:ea typeface="微软雅黑" pitchFamily="34" charset="-122"/>
                <a:sym typeface="微软雅黑" pitchFamily="34" charset="-122"/>
              </a:rPr>
              <a:t>使用</a:t>
            </a:r>
            <a:r>
              <a:rPr lang="en-US" altLang="zh-CN" sz="2400" dirty="0">
                <a:solidFill>
                  <a:schemeClr val="bg1"/>
                </a:solidFill>
                <a:latin typeface="微软雅黑" pitchFamily="34" charset="-122"/>
                <a:ea typeface="微软雅黑" pitchFamily="34" charset="-122"/>
                <a:sym typeface="微软雅黑" pitchFamily="34" charset="-122"/>
              </a:rPr>
              <a:t>lattice</a:t>
            </a:r>
            <a:r>
              <a:rPr lang="zh-CN" altLang="en-US" sz="2400" dirty="0">
                <a:solidFill>
                  <a:schemeClr val="bg1"/>
                </a:solidFill>
                <a:latin typeface="微软雅黑" pitchFamily="34" charset="-122"/>
                <a:ea typeface="微软雅黑" pitchFamily="34" charset="-122"/>
                <a:sym typeface="微软雅黑" pitchFamily="34" charset="-122"/>
              </a:rPr>
              <a:t>包绘图</a:t>
            </a:r>
            <a:endParaRPr lang="zh-CN" altLang="en-US" sz="24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F55F7E34-9018-4D16-B10B-23ECE18E6026}"/>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3" action="ppaction://hlinksldjump"/>
            <a:extLst>
              <a:ext uri="{FF2B5EF4-FFF2-40B4-BE49-F238E27FC236}">
                <a16:creationId xmlns:a16="http://schemas.microsoft.com/office/drawing/2014/main" id="{A8A23FD3-713E-453C-8105-4BF6C497B1FF}"/>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认识交互式绘图工具</a:t>
            </a:r>
          </a:p>
        </p:txBody>
      </p:sp>
      <p:sp>
        <p:nvSpPr>
          <p:cNvPr id="22" name="Oval 15">
            <a:extLst>
              <a:ext uri="{FF2B5EF4-FFF2-40B4-BE49-F238E27FC236}">
                <a16:creationId xmlns:a16="http://schemas.microsoft.com/office/drawing/2014/main" id="{8B42E1AE-B2F8-4EB2-A622-01D3473A5112}"/>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C7EA5F8-533D-473F-B33E-213B09A90B22}"/>
              </a:ext>
            </a:extLst>
          </p:cNvPr>
          <p:cNvSpPr>
            <a:spLocks noGrp="1"/>
          </p:cNvSpPr>
          <p:nvPr>
            <p:ph idx="1"/>
          </p:nvPr>
        </p:nvSpPr>
        <p:spPr>
          <a:xfrm>
            <a:off x="423863" y="1143000"/>
            <a:ext cx="11107737" cy="4968875"/>
          </a:xfrm>
        </p:spPr>
        <p:txBody>
          <a:bodyPr/>
          <a:lstStyle/>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marL="0" indent="0">
              <a:buFont typeface="Wingdings" panose="05000000000000000000" pitchFamily="2" charset="2"/>
              <a:buNone/>
              <a:defRPr/>
            </a:pPr>
            <a:endParaRPr lang="en-US" altLang="zh-CN" dirty="0"/>
          </a:p>
          <a:p>
            <a:pPr>
              <a:defRPr/>
            </a:pPr>
            <a:r>
              <a:rPr lang="zh-CN" altLang="en-US" dirty="0"/>
              <a:t>从图中可以看到，不同颜色及点样式去表示不同种类的鸢尾花数据，并且通过建立关于图例设置的列表赋值给参数</a:t>
            </a:r>
            <a:r>
              <a:rPr lang="en-US" altLang="zh-CN" dirty="0"/>
              <a:t>key</a:t>
            </a:r>
            <a:r>
              <a:rPr lang="zh-CN" altLang="en-US" dirty="0"/>
              <a:t>。图例添加了图例的标题，说明不同种类的鸢尾花数据分别使用的散点样式，最后将图例放置在散点图的右侧。</a:t>
            </a:r>
          </a:p>
        </p:txBody>
      </p:sp>
      <p:sp>
        <p:nvSpPr>
          <p:cNvPr id="29699" name="标题 2">
            <a:extLst>
              <a:ext uri="{FF2B5EF4-FFF2-40B4-BE49-F238E27FC236}">
                <a16:creationId xmlns:a16="http://schemas.microsoft.com/office/drawing/2014/main" id="{8F6B6BE7-6A0E-4663-8905-1E0ADB6133E2}"/>
              </a:ext>
            </a:extLst>
          </p:cNvPr>
          <p:cNvSpPr>
            <a:spLocks noGrp="1"/>
          </p:cNvSpPr>
          <p:nvPr>
            <p:ph type="title"/>
          </p:nvPr>
        </p:nvSpPr>
        <p:spPr>
          <a:xfrm>
            <a:off x="255588" y="358775"/>
            <a:ext cx="10972800" cy="528638"/>
          </a:xfrm>
        </p:spPr>
        <p:txBody>
          <a:bodyPr/>
          <a:lstStyle/>
          <a:p>
            <a:r>
              <a:rPr lang="zh-CN" altLang="en-US"/>
              <a:t>分组变量</a:t>
            </a:r>
          </a:p>
        </p:txBody>
      </p:sp>
      <p:pic>
        <p:nvPicPr>
          <p:cNvPr id="29700" name="图片 5">
            <a:extLst>
              <a:ext uri="{FF2B5EF4-FFF2-40B4-BE49-F238E27FC236}">
                <a16:creationId xmlns:a16="http://schemas.microsoft.com/office/drawing/2014/main" id="{6EA758C1-71D9-41A7-BF98-CE4A73850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13" y="1022350"/>
            <a:ext cx="7254875" cy="38750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EB626E9A-9077-4B61-80EC-FE2A67AB0E13}"/>
              </a:ext>
            </a:extLst>
          </p:cNvPr>
          <p:cNvSpPr>
            <a:spLocks noGrp="1"/>
          </p:cNvSpPr>
          <p:nvPr>
            <p:ph idx="1"/>
          </p:nvPr>
        </p:nvSpPr>
        <p:spPr>
          <a:xfrm>
            <a:off x="423863" y="1754188"/>
            <a:ext cx="11107737" cy="4370387"/>
          </a:xfrm>
        </p:spPr>
        <p:txBody>
          <a:bodyPr/>
          <a:lstStyle/>
          <a:p>
            <a:pPr marL="361950" indent="-361950"/>
            <a:r>
              <a:rPr lang="en-US" altLang="zh-CN"/>
              <a:t>lattice</a:t>
            </a:r>
            <a:r>
              <a:rPr lang="zh-CN" altLang="en-US"/>
              <a:t>包是不能识别</a:t>
            </a:r>
            <a:r>
              <a:rPr lang="en-US" altLang="zh-CN"/>
              <a:t>par</a:t>
            </a:r>
            <a:r>
              <a:rPr lang="zh-CN" altLang="en-US"/>
              <a:t>函数设置，需要新的方法完成页面摆放。最简单的方法便是先将</a:t>
            </a:r>
            <a:r>
              <a:rPr lang="en-US" altLang="zh-CN"/>
              <a:t>lattice</a:t>
            </a:r>
            <a:r>
              <a:rPr lang="zh-CN" altLang="en-US"/>
              <a:t>图形存储到对象中，然后利用</a:t>
            </a:r>
            <a:r>
              <a:rPr lang="en-US" altLang="zh-CN"/>
              <a:t>plot</a:t>
            </a:r>
            <a:r>
              <a:rPr lang="zh-CN" altLang="en-US"/>
              <a:t>函数中的</a:t>
            </a:r>
            <a:r>
              <a:rPr lang="en-US" altLang="zh-CN"/>
              <a:t>split</a:t>
            </a:r>
            <a:r>
              <a:rPr lang="zh-CN" altLang="en-US"/>
              <a:t>和</a:t>
            </a:r>
            <a:r>
              <a:rPr lang="en-US" altLang="zh-CN"/>
              <a:t>position</a:t>
            </a:r>
            <a:r>
              <a:rPr lang="zh-CN" altLang="en-US"/>
              <a:t>参数选项来进行控制。</a:t>
            </a:r>
          </a:p>
          <a:p>
            <a:pPr marL="361950" indent="-361950"/>
            <a:r>
              <a:rPr lang="zh-CN" altLang="en-US"/>
              <a:t>首先，</a:t>
            </a:r>
            <a:r>
              <a:rPr lang="en-US" altLang="zh-CN"/>
              <a:t>split</a:t>
            </a:r>
            <a:r>
              <a:rPr lang="zh-CN" altLang="en-US"/>
              <a:t>参数是一个长度为</a:t>
            </a:r>
            <a:r>
              <a:rPr lang="en-US" altLang="zh-CN"/>
              <a:t>4</a:t>
            </a:r>
            <a:r>
              <a:rPr lang="zh-CN" altLang="en-US"/>
              <a:t>的向量，这</a:t>
            </a:r>
            <a:r>
              <a:rPr lang="en-US" altLang="zh-CN"/>
              <a:t>4</a:t>
            </a:r>
            <a:r>
              <a:rPr lang="zh-CN" altLang="en-US"/>
              <a:t>个向量值将页面分割为一个指定行数和列数的矩阵，然后将图形放置到该矩阵中。这</a:t>
            </a:r>
            <a:r>
              <a:rPr lang="en-US" altLang="zh-CN"/>
              <a:t>4</a:t>
            </a:r>
            <a:r>
              <a:rPr lang="zh-CN" altLang="en-US"/>
              <a:t>个向量值分别对应图形所处的列，图形所处的行，列的总数，行的总数。</a:t>
            </a:r>
          </a:p>
          <a:p>
            <a:pPr marL="361950" indent="-361950"/>
            <a:r>
              <a:rPr lang="zh-CN" altLang="en-US"/>
              <a:t>其次，</a:t>
            </a:r>
            <a:r>
              <a:rPr lang="en-US" altLang="zh-CN"/>
              <a:t>position</a:t>
            </a:r>
            <a:r>
              <a:rPr lang="zh-CN" altLang="en-US"/>
              <a:t>参数也是一个长度为</a:t>
            </a:r>
            <a:r>
              <a:rPr lang="en-US" altLang="zh-CN"/>
              <a:t>4</a:t>
            </a:r>
            <a:r>
              <a:rPr lang="zh-CN" altLang="en-US"/>
              <a:t>的向量，但这</a:t>
            </a:r>
            <a:r>
              <a:rPr lang="en-US" altLang="zh-CN"/>
              <a:t>4</a:t>
            </a:r>
            <a:r>
              <a:rPr lang="zh-CN" altLang="en-US"/>
              <a:t>个向量值将页面看成一个</a:t>
            </a:r>
            <a:r>
              <a:rPr lang="en-US" altLang="zh-CN"/>
              <a:t>x-y</a:t>
            </a:r>
            <a:r>
              <a:rPr lang="zh-CN" altLang="en-US"/>
              <a:t>坐标系的矩形，</a:t>
            </a:r>
            <a:r>
              <a:rPr lang="en-US" altLang="zh-CN"/>
              <a:t>x</a:t>
            </a:r>
            <a:r>
              <a:rPr lang="zh-CN" altLang="en-US"/>
              <a:t>轴和</a:t>
            </a:r>
            <a:r>
              <a:rPr lang="en-US" altLang="zh-CN"/>
              <a:t>y</a:t>
            </a:r>
            <a:r>
              <a:rPr lang="zh-CN" altLang="en-US"/>
              <a:t>轴的范围都在</a:t>
            </a:r>
            <a:r>
              <a:rPr lang="en-US" altLang="zh-CN"/>
              <a:t>[0,1]</a:t>
            </a:r>
            <a:r>
              <a:rPr lang="zh-CN" altLang="en-US"/>
              <a:t>区间，矩形的左下角坐标值是原点（</a:t>
            </a:r>
            <a:r>
              <a:rPr lang="en-US" altLang="zh-CN"/>
              <a:t>0,0</a:t>
            </a:r>
            <a:r>
              <a:rPr lang="zh-CN" altLang="en-US"/>
              <a:t>），右上角是（</a:t>
            </a:r>
            <a:r>
              <a:rPr lang="en-US" altLang="zh-CN"/>
              <a:t>1,1</a:t>
            </a:r>
            <a:r>
              <a:rPr lang="zh-CN" altLang="en-US"/>
              <a:t>）。这四个选项分别是图形左下角和右下角的坐标值。</a:t>
            </a:r>
          </a:p>
          <a:p>
            <a:pPr marL="361950" indent="-361950"/>
            <a:endParaRPr lang="zh-CN" altLang="en-US"/>
          </a:p>
        </p:txBody>
      </p:sp>
      <p:sp>
        <p:nvSpPr>
          <p:cNvPr id="30723" name="标题 2">
            <a:extLst>
              <a:ext uri="{FF2B5EF4-FFF2-40B4-BE49-F238E27FC236}">
                <a16:creationId xmlns:a16="http://schemas.microsoft.com/office/drawing/2014/main" id="{17363480-252C-4BB3-979E-B91C72BAFA7C}"/>
              </a:ext>
            </a:extLst>
          </p:cNvPr>
          <p:cNvSpPr>
            <a:spLocks noGrp="1"/>
          </p:cNvSpPr>
          <p:nvPr>
            <p:ph type="title"/>
          </p:nvPr>
        </p:nvSpPr>
        <p:spPr>
          <a:xfrm>
            <a:off x="255588" y="358775"/>
            <a:ext cx="10972800" cy="528638"/>
          </a:xfrm>
        </p:spPr>
        <p:txBody>
          <a:bodyPr/>
          <a:lstStyle/>
          <a:p>
            <a:r>
              <a:rPr lang="zh-CN" altLang="en-US"/>
              <a:t>图形组合</a:t>
            </a:r>
          </a:p>
        </p:txBody>
      </p:sp>
      <p:sp>
        <p:nvSpPr>
          <p:cNvPr id="30724" name="内容占位符 3">
            <a:extLst>
              <a:ext uri="{FF2B5EF4-FFF2-40B4-BE49-F238E27FC236}">
                <a16:creationId xmlns:a16="http://schemas.microsoft.com/office/drawing/2014/main" id="{5DB59A66-98B4-4EB9-9781-04669A4494CE}"/>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a:extLst>
              <a:ext uri="{FF2B5EF4-FFF2-40B4-BE49-F238E27FC236}">
                <a16:creationId xmlns:a16="http://schemas.microsoft.com/office/drawing/2014/main" id="{B336CA03-C05F-4DC2-B7F8-69C481E2ACE4}"/>
              </a:ext>
            </a:extLst>
          </p:cNvPr>
          <p:cNvSpPr>
            <a:spLocks noGrp="1"/>
          </p:cNvSpPr>
          <p:nvPr>
            <p:ph idx="1"/>
          </p:nvPr>
        </p:nvSpPr>
        <p:spPr>
          <a:xfrm>
            <a:off x="423863" y="2205038"/>
            <a:ext cx="11107737" cy="3906837"/>
          </a:xfrm>
        </p:spPr>
        <p:txBody>
          <a:bodyPr/>
          <a:lstStyle/>
          <a:p>
            <a:pPr marL="361950" indent="-361950">
              <a:lnSpc>
                <a:spcPct val="100000"/>
              </a:lnSpc>
              <a:buFont typeface="Arial" panose="020B0604020202020204" pitchFamily="34" charset="0"/>
              <a:buChar char="•"/>
            </a:pPr>
            <a:r>
              <a:rPr lang="en-US" altLang="zh-CN"/>
              <a:t>graph1 &lt;- xyplot(Sepal.Length ~ Sepal.Width | Species, data = iris, main = '</a:t>
            </a:r>
            <a:r>
              <a:rPr lang="zh-CN" altLang="zh-CN"/>
              <a:t>栅栏图</a:t>
            </a:r>
            <a:r>
              <a:rPr lang="en-US" altLang="zh-CN"/>
              <a:t>')</a:t>
            </a:r>
            <a:endParaRPr lang="zh-CN" altLang="zh-CN"/>
          </a:p>
          <a:p>
            <a:pPr marL="361950" indent="-361950">
              <a:lnSpc>
                <a:spcPct val="100000"/>
              </a:lnSpc>
              <a:buFont typeface="Arial" panose="020B0604020202020204" pitchFamily="34" charset="0"/>
              <a:buChar char="•"/>
            </a:pPr>
            <a:r>
              <a:rPr lang="en-US" altLang="zh-CN"/>
              <a:t>graph2 &lt;- xyplot(Sepal.Length ~ Sepal.Width, group = Species, data = iris, main = '</a:t>
            </a:r>
            <a:r>
              <a:rPr lang="zh-CN" altLang="zh-CN"/>
              <a:t>散点图</a:t>
            </a:r>
            <a:r>
              <a:rPr lang="en-US" altLang="zh-CN"/>
              <a:t>1')</a:t>
            </a:r>
            <a:endParaRPr lang="zh-CN" altLang="zh-CN"/>
          </a:p>
          <a:p>
            <a:pPr marL="361950" indent="-361950">
              <a:lnSpc>
                <a:spcPct val="100000"/>
              </a:lnSpc>
              <a:buFont typeface="Arial" panose="020B0604020202020204" pitchFamily="34" charset="0"/>
              <a:buChar char="•"/>
            </a:pPr>
            <a:r>
              <a:rPr lang="en-US" altLang="zh-CN"/>
              <a:t>graph3 &lt;- xyplot(Petal.Length ~ Petal.Width, group = Species, data = iris, main = '</a:t>
            </a:r>
            <a:r>
              <a:rPr lang="zh-CN" altLang="zh-CN"/>
              <a:t>散点图</a:t>
            </a:r>
            <a:r>
              <a:rPr lang="en-US" altLang="zh-CN"/>
              <a:t>2')</a:t>
            </a:r>
            <a:endParaRPr lang="zh-CN" altLang="zh-CN"/>
          </a:p>
          <a:p>
            <a:pPr marL="361950" indent="-361950">
              <a:lnSpc>
                <a:spcPct val="100000"/>
              </a:lnSpc>
              <a:buFont typeface="Arial" panose="020B0604020202020204" pitchFamily="34" charset="0"/>
              <a:buChar char="•"/>
            </a:pPr>
            <a:r>
              <a:rPr lang="en-US" altLang="zh-CN"/>
              <a:t># split</a:t>
            </a:r>
            <a:r>
              <a:rPr lang="zh-CN" altLang="zh-CN"/>
              <a:t>参数</a:t>
            </a:r>
          </a:p>
          <a:p>
            <a:pPr marL="361950" indent="-361950">
              <a:lnSpc>
                <a:spcPct val="100000"/>
              </a:lnSpc>
              <a:buFont typeface="Arial" panose="020B0604020202020204" pitchFamily="34" charset="0"/>
              <a:buChar char="•"/>
            </a:pPr>
            <a:r>
              <a:rPr lang="en-US" altLang="zh-CN"/>
              <a:t>plot(graph1, split = c(1,1,3,1))</a:t>
            </a:r>
            <a:endParaRPr lang="zh-CN" altLang="zh-CN"/>
          </a:p>
          <a:p>
            <a:pPr marL="361950" indent="-361950">
              <a:lnSpc>
                <a:spcPct val="100000"/>
              </a:lnSpc>
              <a:buFont typeface="Arial" panose="020B0604020202020204" pitchFamily="34" charset="0"/>
              <a:buChar char="•"/>
            </a:pPr>
            <a:r>
              <a:rPr lang="en-US" altLang="zh-CN"/>
              <a:t>plot(graph2, split = c(2,1,3,1), newpage = FALSE)</a:t>
            </a:r>
            <a:endParaRPr lang="zh-CN" altLang="zh-CN"/>
          </a:p>
          <a:p>
            <a:pPr marL="361950" indent="-361950">
              <a:lnSpc>
                <a:spcPct val="100000"/>
              </a:lnSpc>
              <a:buFont typeface="Arial" panose="020B0604020202020204" pitchFamily="34" charset="0"/>
              <a:buChar char="•"/>
            </a:pPr>
            <a:r>
              <a:rPr lang="en-US" altLang="zh-CN"/>
              <a:t>plot(graph3, split = c(3,1,3,1), newpage = FALSE)</a:t>
            </a:r>
            <a:endParaRPr lang="zh-CN" altLang="zh-CN"/>
          </a:p>
          <a:p>
            <a:pPr marL="361950" indent="-361950">
              <a:lnSpc>
                <a:spcPct val="100000"/>
              </a:lnSpc>
              <a:buFont typeface="Arial" panose="020B0604020202020204" pitchFamily="34" charset="0"/>
              <a:buChar char="•"/>
            </a:pPr>
            <a:r>
              <a:rPr lang="en-US" altLang="zh-CN"/>
              <a:t># position</a:t>
            </a:r>
            <a:r>
              <a:rPr lang="zh-CN" altLang="zh-CN"/>
              <a:t>参数，绘图效果同上</a:t>
            </a:r>
          </a:p>
          <a:p>
            <a:pPr marL="361950" indent="-361950">
              <a:lnSpc>
                <a:spcPct val="100000"/>
              </a:lnSpc>
              <a:buFont typeface="Arial" panose="020B0604020202020204" pitchFamily="34" charset="0"/>
              <a:buChar char="•"/>
            </a:pPr>
            <a:r>
              <a:rPr lang="en-US" altLang="zh-CN"/>
              <a:t>plot(graph1, position = c(0, 0, 1/3, 1))</a:t>
            </a:r>
            <a:endParaRPr lang="zh-CN" altLang="zh-CN"/>
          </a:p>
          <a:p>
            <a:pPr marL="361950" indent="-361950">
              <a:lnSpc>
                <a:spcPct val="100000"/>
              </a:lnSpc>
              <a:buFont typeface="Arial" panose="020B0604020202020204" pitchFamily="34" charset="0"/>
              <a:buChar char="•"/>
            </a:pPr>
            <a:r>
              <a:rPr lang="en-US" altLang="zh-CN"/>
              <a:t>plot(graph2, position = c(1/3, 0, 2/3, 1), newpage = FALSE)</a:t>
            </a:r>
            <a:endParaRPr lang="zh-CN" altLang="zh-CN"/>
          </a:p>
          <a:p>
            <a:pPr marL="361950" indent="-361950">
              <a:lnSpc>
                <a:spcPct val="100000"/>
              </a:lnSpc>
              <a:buFont typeface="Arial" panose="020B0604020202020204" pitchFamily="34" charset="0"/>
              <a:buChar char="•"/>
            </a:pPr>
            <a:r>
              <a:rPr lang="en-US" altLang="zh-CN"/>
              <a:t>plot(graph3, position = c(2/3, 0, 1, 1), newpage = FALSE)</a:t>
            </a:r>
            <a:endParaRPr lang="zh-CN" altLang="en-US"/>
          </a:p>
        </p:txBody>
      </p:sp>
      <p:sp>
        <p:nvSpPr>
          <p:cNvPr id="31747" name="标题 2">
            <a:extLst>
              <a:ext uri="{FF2B5EF4-FFF2-40B4-BE49-F238E27FC236}">
                <a16:creationId xmlns:a16="http://schemas.microsoft.com/office/drawing/2014/main" id="{F2002655-E213-455A-9457-10A85F5D0D6F}"/>
              </a:ext>
            </a:extLst>
          </p:cNvPr>
          <p:cNvSpPr>
            <a:spLocks noGrp="1"/>
          </p:cNvSpPr>
          <p:nvPr>
            <p:ph type="title"/>
          </p:nvPr>
        </p:nvSpPr>
        <p:spPr>
          <a:xfrm>
            <a:off x="255588" y="358775"/>
            <a:ext cx="10972800" cy="528638"/>
          </a:xfrm>
        </p:spPr>
        <p:txBody>
          <a:bodyPr/>
          <a:lstStyle/>
          <a:p>
            <a:r>
              <a:rPr lang="zh-CN" altLang="en-US"/>
              <a:t>图形组合</a:t>
            </a:r>
          </a:p>
        </p:txBody>
      </p:sp>
      <p:sp>
        <p:nvSpPr>
          <p:cNvPr id="31748" name="内容占位符 3">
            <a:extLst>
              <a:ext uri="{FF2B5EF4-FFF2-40B4-BE49-F238E27FC236}">
                <a16:creationId xmlns:a16="http://schemas.microsoft.com/office/drawing/2014/main" id="{C44484FE-102C-4E18-B583-402EE4255AA0}"/>
              </a:ext>
            </a:extLst>
          </p:cNvPr>
          <p:cNvSpPr>
            <a:spLocks noGrp="1"/>
          </p:cNvSpPr>
          <p:nvPr>
            <p:ph idx="10"/>
          </p:nvPr>
        </p:nvSpPr>
        <p:spPr>
          <a:xfrm>
            <a:off x="423863" y="1138238"/>
            <a:ext cx="11107737" cy="906462"/>
          </a:xfrm>
        </p:spPr>
        <p:txBody>
          <a:bodyPr/>
          <a:lstStyle/>
          <a:p>
            <a:r>
              <a:t>以</a:t>
            </a:r>
            <a:r>
              <a:rPr lang="en-US" altLang="zh-CN"/>
              <a:t>iris</a:t>
            </a:r>
            <a:r>
              <a:t>数据集为例，在同一个画布上分别</a:t>
            </a:r>
            <a:r>
              <a:rPr lang="en-US" altLang="zh-CN"/>
              <a:t>Sepal.Length</a:t>
            </a:r>
            <a:r>
              <a:t>（花萼长度）与</a:t>
            </a:r>
            <a:r>
              <a:rPr lang="en-US" altLang="zh-CN"/>
              <a:t>Sepal.Width</a:t>
            </a:r>
            <a:r>
              <a:t>（花萼宽度）的散点图，其中左图是以</a:t>
            </a:r>
            <a:r>
              <a:rPr lang="en-US" altLang="zh-CN"/>
              <a:t>Species</a:t>
            </a:r>
            <a:r>
              <a:t>（鸢尾花种类）为条件变量的栅栏图，右图是根据</a:t>
            </a:r>
            <a:r>
              <a:rPr lang="en-US" altLang="zh-CN"/>
              <a:t>Species</a:t>
            </a:r>
            <a:r>
              <a:t>（鸢尾花种类）分组的散点图。</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a:extLst>
              <a:ext uri="{FF2B5EF4-FFF2-40B4-BE49-F238E27FC236}">
                <a16:creationId xmlns:a16="http://schemas.microsoft.com/office/drawing/2014/main" id="{654A3E28-8618-4C19-B90B-8585D992AFB4}"/>
              </a:ext>
            </a:extLst>
          </p:cNvPr>
          <p:cNvSpPr>
            <a:spLocks noGrp="1"/>
          </p:cNvSpPr>
          <p:nvPr>
            <p:ph type="title"/>
          </p:nvPr>
        </p:nvSpPr>
        <p:spPr>
          <a:xfrm>
            <a:off x="255588" y="358775"/>
            <a:ext cx="10972800" cy="528638"/>
          </a:xfrm>
        </p:spPr>
        <p:txBody>
          <a:bodyPr/>
          <a:lstStyle/>
          <a:p>
            <a:r>
              <a:rPr lang="zh-CN" altLang="en-US"/>
              <a:t>图形组合</a:t>
            </a:r>
          </a:p>
        </p:txBody>
      </p:sp>
      <p:sp>
        <p:nvSpPr>
          <p:cNvPr id="32771" name="内容占位符 3">
            <a:extLst>
              <a:ext uri="{FF2B5EF4-FFF2-40B4-BE49-F238E27FC236}">
                <a16:creationId xmlns:a16="http://schemas.microsoft.com/office/drawing/2014/main" id="{B2D7C838-9016-4055-A4BA-6C673D7FD802}"/>
              </a:ext>
            </a:extLst>
          </p:cNvPr>
          <p:cNvSpPr>
            <a:spLocks noGrp="1"/>
          </p:cNvSpPr>
          <p:nvPr>
            <p:ph idx="10"/>
          </p:nvPr>
        </p:nvSpPr>
        <p:spPr>
          <a:xfrm>
            <a:off x="423863" y="1138238"/>
            <a:ext cx="11107737" cy="427037"/>
          </a:xfrm>
        </p:spPr>
        <p:txBody>
          <a:bodyPr/>
          <a:lstStyle/>
          <a:p>
            <a:r>
              <a:rPr lang="en-US" altLang="zh-CN"/>
              <a:t>lattice</a:t>
            </a:r>
            <a:r>
              <a:t>包中的图形组合效果图</a:t>
            </a:r>
          </a:p>
        </p:txBody>
      </p:sp>
      <p:pic>
        <p:nvPicPr>
          <p:cNvPr id="32772" name="内容占位符 4">
            <a:extLst>
              <a:ext uri="{FF2B5EF4-FFF2-40B4-BE49-F238E27FC236}">
                <a16:creationId xmlns:a16="http://schemas.microsoft.com/office/drawing/2014/main" id="{E6D60BEC-5D91-4242-B931-8A2D6090777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855788" y="1828800"/>
            <a:ext cx="7974012" cy="4210050"/>
          </a:xfrm>
          <a:ln w="3175">
            <a:solidFill>
              <a:schemeClr val="tx1"/>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a:extLst>
              <a:ext uri="{FF2B5EF4-FFF2-40B4-BE49-F238E27FC236}">
                <a16:creationId xmlns:a16="http://schemas.microsoft.com/office/drawing/2014/main" id="{6ACB6609-620F-4D81-8DD0-55250D33BECF}"/>
              </a:ext>
            </a:extLst>
          </p:cNvPr>
          <p:cNvSpPr>
            <a:spLocks noGrp="1"/>
          </p:cNvSpPr>
          <p:nvPr>
            <p:ph idx="1"/>
          </p:nvPr>
        </p:nvSpPr>
        <p:spPr>
          <a:xfrm>
            <a:off x="423863" y="1754188"/>
            <a:ext cx="11107737" cy="4370387"/>
          </a:xfrm>
        </p:spPr>
        <p:txBody>
          <a:bodyPr/>
          <a:lstStyle/>
          <a:p>
            <a:pPr marL="361950" indent="-361950"/>
            <a:r>
              <a:rPr lang="en-US" altLang="zh-CN"/>
              <a:t>lattice</a:t>
            </a:r>
            <a:r>
              <a:rPr lang="zh-CN" altLang="en-US"/>
              <a:t>包很容易实现单变量或多变量的数据可视化，生成的图形为栅栏图。在一个或多个其它变量的条件下，栅栏图可展示某个变量的分布或与其他变量间的关系。</a:t>
            </a:r>
            <a:endParaRPr lang="en-US" altLang="zh-CN"/>
          </a:p>
          <a:p>
            <a:pPr marL="361950" indent="-361950"/>
            <a:r>
              <a:rPr lang="en-US" altLang="zh-CN"/>
              <a:t>lattice</a:t>
            </a:r>
            <a:r>
              <a:rPr lang="zh-CN" altLang="en-US"/>
              <a:t>包提供了丰富的图形函数，包括生成单变量图形（点图、核密度图、直方图、柱状图和箱线图）、双变量图形（散点图、带状图和平行箱线图）和多变量图形（三维图和散点图矩阵）。</a:t>
            </a:r>
          </a:p>
        </p:txBody>
      </p:sp>
      <p:sp>
        <p:nvSpPr>
          <p:cNvPr id="33795" name="标题 2">
            <a:extLst>
              <a:ext uri="{FF2B5EF4-FFF2-40B4-BE49-F238E27FC236}">
                <a16:creationId xmlns:a16="http://schemas.microsoft.com/office/drawing/2014/main" id="{37E5E2CA-E9FE-4348-85D0-E082F6BCC2DF}"/>
              </a:ext>
            </a:extLst>
          </p:cNvPr>
          <p:cNvSpPr>
            <a:spLocks noGrp="1"/>
          </p:cNvSpPr>
          <p:nvPr>
            <p:ph type="title"/>
          </p:nvPr>
        </p:nvSpPr>
        <p:spPr>
          <a:xfrm>
            <a:off x="255588" y="358775"/>
            <a:ext cx="10972800" cy="528638"/>
          </a:xfrm>
        </p:spPr>
        <p:txBody>
          <a:bodyPr/>
          <a:lstStyle/>
          <a:p>
            <a:r>
              <a:rPr lang="zh-CN" altLang="en-US"/>
              <a:t>使用</a:t>
            </a:r>
            <a:r>
              <a:rPr lang="en-US" altLang="zh-CN"/>
              <a:t>lattice</a:t>
            </a:r>
            <a:r>
              <a:rPr lang="zh-CN" altLang="en-US"/>
              <a:t>包绘图</a:t>
            </a:r>
          </a:p>
        </p:txBody>
      </p:sp>
      <p:sp>
        <p:nvSpPr>
          <p:cNvPr id="33796" name="内容占位符 3">
            <a:extLst>
              <a:ext uri="{FF2B5EF4-FFF2-40B4-BE49-F238E27FC236}">
                <a16:creationId xmlns:a16="http://schemas.microsoft.com/office/drawing/2014/main" id="{25A01723-B6AA-4D1F-A4E6-44DA18BB439C}"/>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051CA516-FE11-4CB9-9697-AFC0F33C23CE}"/>
              </a:ext>
            </a:extLst>
          </p:cNvPr>
          <p:cNvGraphicFramePr>
            <a:graphicFrameLocks noGrp="1"/>
          </p:cNvGraphicFramePr>
          <p:nvPr>
            <p:ph idx="1"/>
          </p:nvPr>
        </p:nvGraphicFramePr>
        <p:xfrm>
          <a:off x="1654175" y="1076325"/>
          <a:ext cx="7758113" cy="5211763"/>
        </p:xfrm>
        <a:graphic>
          <a:graphicData uri="http://schemas.openxmlformats.org/drawingml/2006/table">
            <a:tbl>
              <a:tblPr>
                <a:tableStyleId>{5C22544A-7EE6-4342-B048-85BDC9FD1C3A}</a:tableStyleId>
              </a:tblPr>
              <a:tblGrid>
                <a:gridCol w="2252837">
                  <a:extLst>
                    <a:ext uri="{9D8B030D-6E8A-4147-A177-3AD203B41FA5}">
                      <a16:colId xmlns:a16="http://schemas.microsoft.com/office/drawing/2014/main" val="20000"/>
                    </a:ext>
                  </a:extLst>
                </a:gridCol>
                <a:gridCol w="1551622">
                  <a:extLst>
                    <a:ext uri="{9D8B030D-6E8A-4147-A177-3AD203B41FA5}">
                      <a16:colId xmlns:a16="http://schemas.microsoft.com/office/drawing/2014/main" val="20001"/>
                    </a:ext>
                  </a:extLst>
                </a:gridCol>
                <a:gridCol w="3953654">
                  <a:extLst>
                    <a:ext uri="{9D8B030D-6E8A-4147-A177-3AD203B41FA5}">
                      <a16:colId xmlns:a16="http://schemas.microsoft.com/office/drawing/2014/main" val="20002"/>
                    </a:ext>
                  </a:extLst>
                </a:gridCol>
              </a:tblGrid>
              <a:tr h="548607">
                <a:tc>
                  <a:txBody>
                    <a:bodyPr/>
                    <a:lstStyle/>
                    <a:p>
                      <a:pPr indent="127000" algn="ctr">
                        <a:lnSpc>
                          <a:spcPct val="100000"/>
                        </a:lnSpc>
                        <a:spcAft>
                          <a:spcPts val="0"/>
                        </a:spcAft>
                      </a:pPr>
                      <a:r>
                        <a:rPr lang="zh-CN" sz="1800" kern="100" dirty="0">
                          <a:effectLst/>
                        </a:rPr>
                        <a:t>函数名</a:t>
                      </a:r>
                    </a:p>
                    <a:p>
                      <a:pPr indent="127000" algn="ctr">
                        <a:lnSpc>
                          <a:spcPct val="100000"/>
                        </a:lnSpc>
                        <a:spcAft>
                          <a:spcPts val="0"/>
                        </a:spcAft>
                      </a:pPr>
                      <a:r>
                        <a:rPr lang="zh-CN" sz="1800" kern="100" dirty="0">
                          <a:effectLst/>
                        </a:rPr>
                        <a:t>（</a:t>
                      </a:r>
                      <a:r>
                        <a:rPr lang="en-US" sz="1800" kern="100" dirty="0" err="1">
                          <a:effectLst/>
                        </a:rPr>
                        <a:t>graph_function</a:t>
                      </a:r>
                      <a:r>
                        <a:rPr lang="zh-CN" sz="1800" kern="100" dirty="0">
                          <a:effectLst/>
                        </a:rPr>
                        <a:t>）</a:t>
                      </a:r>
                      <a:endParaRPr lang="zh-CN" sz="1800" kern="100" dirty="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a:effectLst/>
                        </a:rPr>
                        <a:t>函数功能</a:t>
                      </a:r>
                      <a:endParaRPr lang="zh-CN" sz="1800" kern="10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a:effectLst/>
                        </a:rPr>
                        <a:t>绘制对象</a:t>
                      </a:r>
                    </a:p>
                    <a:p>
                      <a:pPr indent="127000" algn="ctr">
                        <a:lnSpc>
                          <a:spcPct val="100000"/>
                        </a:lnSpc>
                        <a:spcAft>
                          <a:spcPts val="0"/>
                        </a:spcAft>
                      </a:pPr>
                      <a:r>
                        <a:rPr lang="zh-CN" sz="1800" kern="100">
                          <a:effectLst/>
                        </a:rPr>
                        <a:t>（</a:t>
                      </a:r>
                      <a:r>
                        <a:rPr lang="en-US" sz="1800" kern="100">
                          <a:effectLst/>
                        </a:rPr>
                        <a:t>formula</a:t>
                      </a:r>
                      <a:r>
                        <a:rPr lang="zh-CN" sz="1800" kern="100">
                          <a:effectLst/>
                        </a:rPr>
                        <a:t>）</a:t>
                      </a:r>
                      <a:endParaRPr lang="zh-CN" sz="1800" kern="10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00"/>
                  </a:ext>
                </a:extLst>
              </a:tr>
              <a:tr h="548607">
                <a:tc>
                  <a:txBody>
                    <a:bodyPr/>
                    <a:lstStyle/>
                    <a:p>
                      <a:pPr indent="127000" algn="ctr">
                        <a:lnSpc>
                          <a:spcPct val="100000"/>
                        </a:lnSpc>
                        <a:spcAft>
                          <a:spcPts val="0"/>
                        </a:spcAft>
                      </a:pPr>
                      <a:r>
                        <a:rPr lang="en-US" sz="1800" kern="100" dirty="0" err="1">
                          <a:effectLst/>
                        </a:rPr>
                        <a:t>barchart</a:t>
                      </a:r>
                      <a:endParaRPr lang="zh-CN" sz="1800" kern="100" dirty="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dirty="0">
                          <a:effectLst/>
                        </a:rPr>
                        <a:t>条形图</a:t>
                      </a:r>
                      <a:endParaRPr lang="zh-CN" sz="1800" kern="100" dirty="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a:effectLst/>
                        </a:rPr>
                        <a:t>数组，表达式，矩阵，数值型向量，表格</a:t>
                      </a:r>
                      <a:endParaRPr lang="zh-CN" sz="1800" kern="10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01"/>
                  </a:ext>
                </a:extLst>
              </a:tr>
              <a:tr h="548607">
                <a:tc>
                  <a:txBody>
                    <a:bodyPr/>
                    <a:lstStyle/>
                    <a:p>
                      <a:pPr indent="127000" algn="ctr">
                        <a:lnSpc>
                          <a:spcPct val="100000"/>
                        </a:lnSpc>
                        <a:spcAft>
                          <a:spcPts val="0"/>
                        </a:spcAft>
                      </a:pPr>
                      <a:r>
                        <a:rPr lang="en-US" sz="1800" kern="100">
                          <a:effectLst/>
                        </a:rPr>
                        <a:t>dotplot</a:t>
                      </a:r>
                      <a:endParaRPr lang="zh-CN" sz="1800" kern="10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dirty="0">
                          <a:effectLst/>
                        </a:rPr>
                        <a:t>点图</a:t>
                      </a:r>
                      <a:endParaRPr lang="zh-CN" sz="1800" kern="100" dirty="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a:effectLst/>
                        </a:rPr>
                        <a:t>数组，表达式，矩阵，数值型向量，表格</a:t>
                      </a:r>
                      <a:endParaRPr lang="zh-CN" sz="1800" kern="10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02"/>
                  </a:ext>
                </a:extLst>
              </a:tr>
              <a:tr h="274303">
                <a:tc>
                  <a:txBody>
                    <a:bodyPr/>
                    <a:lstStyle/>
                    <a:p>
                      <a:pPr indent="127000" algn="ctr">
                        <a:lnSpc>
                          <a:spcPct val="100000"/>
                        </a:lnSpc>
                        <a:spcAft>
                          <a:spcPts val="0"/>
                        </a:spcAft>
                      </a:pPr>
                      <a:r>
                        <a:rPr lang="en-US" sz="1800" kern="100">
                          <a:effectLst/>
                        </a:rPr>
                        <a:t>histogram</a:t>
                      </a:r>
                      <a:endParaRPr lang="zh-CN" sz="1800" kern="10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dirty="0">
                          <a:effectLst/>
                        </a:rPr>
                        <a:t>直方图</a:t>
                      </a:r>
                      <a:endParaRPr lang="zh-CN" sz="1800" kern="100" dirty="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a:effectLst/>
                        </a:rPr>
                        <a:t>因子，表达式，数值型向量</a:t>
                      </a:r>
                      <a:endParaRPr lang="zh-CN" sz="1800" kern="10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03"/>
                  </a:ext>
                </a:extLst>
              </a:tr>
              <a:tr h="274303">
                <a:tc>
                  <a:txBody>
                    <a:bodyPr/>
                    <a:lstStyle/>
                    <a:p>
                      <a:pPr indent="127000" algn="ctr">
                        <a:lnSpc>
                          <a:spcPct val="100000"/>
                        </a:lnSpc>
                        <a:spcAft>
                          <a:spcPts val="0"/>
                        </a:spcAft>
                      </a:pPr>
                      <a:r>
                        <a:rPr lang="en-US" sz="1800" kern="100">
                          <a:effectLst/>
                        </a:rPr>
                        <a:t>densityplot</a:t>
                      </a:r>
                      <a:endParaRPr lang="zh-CN" sz="1800" kern="10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dirty="0">
                          <a:effectLst/>
                        </a:rPr>
                        <a:t>核密度图</a:t>
                      </a:r>
                      <a:endParaRPr lang="zh-CN" sz="1800" kern="100" dirty="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dirty="0">
                          <a:effectLst/>
                        </a:rPr>
                        <a:t>表达式，数值型向量</a:t>
                      </a:r>
                      <a:endParaRPr lang="zh-CN" sz="1800" kern="100" dirty="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04"/>
                  </a:ext>
                </a:extLst>
              </a:tr>
              <a:tr h="274303">
                <a:tc>
                  <a:txBody>
                    <a:bodyPr/>
                    <a:lstStyle/>
                    <a:p>
                      <a:pPr indent="127000" algn="ctr">
                        <a:lnSpc>
                          <a:spcPct val="100000"/>
                        </a:lnSpc>
                        <a:spcAft>
                          <a:spcPts val="0"/>
                        </a:spcAft>
                      </a:pPr>
                      <a:r>
                        <a:rPr lang="en-US" sz="1800" kern="100">
                          <a:effectLst/>
                        </a:rPr>
                        <a:t>stripplot</a:t>
                      </a:r>
                      <a:endParaRPr lang="zh-CN" sz="1800" kern="10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a:effectLst/>
                        </a:rPr>
                        <a:t>带状图</a:t>
                      </a:r>
                      <a:endParaRPr lang="zh-CN" sz="1800" kern="10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dirty="0">
                          <a:effectLst/>
                        </a:rPr>
                        <a:t>表达式，数值型向量</a:t>
                      </a:r>
                      <a:endParaRPr lang="zh-CN" sz="1800" kern="100" dirty="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05"/>
                  </a:ext>
                </a:extLst>
              </a:tr>
              <a:tr h="274303">
                <a:tc>
                  <a:txBody>
                    <a:bodyPr/>
                    <a:lstStyle/>
                    <a:p>
                      <a:pPr indent="127000" algn="ctr">
                        <a:lnSpc>
                          <a:spcPct val="100000"/>
                        </a:lnSpc>
                        <a:spcAft>
                          <a:spcPts val="0"/>
                        </a:spcAft>
                      </a:pPr>
                      <a:r>
                        <a:rPr lang="en-US" sz="1800" kern="100">
                          <a:effectLst/>
                        </a:rPr>
                        <a:t>qqmath</a:t>
                      </a:r>
                      <a:endParaRPr lang="zh-CN" sz="1800" kern="10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en-US" sz="1800" kern="100">
                          <a:effectLst/>
                        </a:rPr>
                        <a:t>Q-Q</a:t>
                      </a:r>
                      <a:r>
                        <a:rPr lang="zh-CN" sz="1800" kern="100">
                          <a:effectLst/>
                        </a:rPr>
                        <a:t>图</a:t>
                      </a:r>
                      <a:endParaRPr lang="zh-CN" sz="1800" kern="10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dirty="0">
                          <a:effectLst/>
                        </a:rPr>
                        <a:t>表达式，数值型向量</a:t>
                      </a:r>
                      <a:endParaRPr lang="zh-CN" sz="1800" kern="100" dirty="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06"/>
                  </a:ext>
                </a:extLst>
              </a:tr>
              <a:tr h="274303">
                <a:tc>
                  <a:txBody>
                    <a:bodyPr/>
                    <a:lstStyle/>
                    <a:p>
                      <a:pPr indent="127000" algn="ctr">
                        <a:lnSpc>
                          <a:spcPct val="100000"/>
                        </a:lnSpc>
                        <a:spcAft>
                          <a:spcPts val="0"/>
                        </a:spcAft>
                      </a:pPr>
                      <a:r>
                        <a:rPr lang="en-US" sz="1800" kern="100">
                          <a:effectLst/>
                        </a:rPr>
                        <a:t>qq</a:t>
                      </a:r>
                      <a:endParaRPr lang="zh-CN" sz="1800" kern="10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en-US" sz="1800" kern="100">
                          <a:effectLst/>
                        </a:rPr>
                        <a:t>Q-Q</a:t>
                      </a:r>
                      <a:r>
                        <a:rPr lang="zh-CN" sz="1800" kern="100">
                          <a:effectLst/>
                        </a:rPr>
                        <a:t>图</a:t>
                      </a:r>
                      <a:endParaRPr lang="zh-CN" sz="1800" kern="10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dirty="0">
                          <a:effectLst/>
                        </a:rPr>
                        <a:t>表达式</a:t>
                      </a:r>
                      <a:endParaRPr lang="zh-CN" sz="1800" kern="100" dirty="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07"/>
                  </a:ext>
                </a:extLst>
              </a:tr>
              <a:tr h="274303">
                <a:tc>
                  <a:txBody>
                    <a:bodyPr/>
                    <a:lstStyle/>
                    <a:p>
                      <a:pPr indent="127000" algn="ctr">
                        <a:lnSpc>
                          <a:spcPct val="100000"/>
                        </a:lnSpc>
                        <a:spcAft>
                          <a:spcPts val="0"/>
                        </a:spcAft>
                      </a:pPr>
                      <a:r>
                        <a:rPr lang="en-US" sz="1800" kern="100">
                          <a:effectLst/>
                        </a:rPr>
                        <a:t>bwplot</a:t>
                      </a:r>
                      <a:endParaRPr lang="zh-CN" sz="1800" kern="10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a:effectLst/>
                        </a:rPr>
                        <a:t>箱线图</a:t>
                      </a:r>
                      <a:endParaRPr lang="zh-CN" sz="1800" kern="10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dirty="0">
                          <a:effectLst/>
                        </a:rPr>
                        <a:t>表达式，数值型向量</a:t>
                      </a:r>
                      <a:endParaRPr lang="zh-CN" sz="1800" kern="100" dirty="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08"/>
                  </a:ext>
                </a:extLst>
              </a:tr>
              <a:tr h="274303">
                <a:tc>
                  <a:txBody>
                    <a:bodyPr/>
                    <a:lstStyle/>
                    <a:p>
                      <a:pPr indent="127000" algn="ctr">
                        <a:lnSpc>
                          <a:spcPct val="100000"/>
                        </a:lnSpc>
                        <a:spcAft>
                          <a:spcPts val="0"/>
                        </a:spcAft>
                      </a:pPr>
                      <a:r>
                        <a:rPr lang="en-US" sz="1800" kern="100">
                          <a:effectLst/>
                        </a:rPr>
                        <a:t>xyplot</a:t>
                      </a:r>
                      <a:endParaRPr lang="zh-CN" sz="1800" kern="10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a:effectLst/>
                        </a:rPr>
                        <a:t>散点图</a:t>
                      </a:r>
                      <a:endParaRPr lang="zh-CN" sz="1800" kern="10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dirty="0">
                          <a:effectLst/>
                        </a:rPr>
                        <a:t>表达式</a:t>
                      </a:r>
                      <a:endParaRPr lang="zh-CN" sz="1800" kern="100" dirty="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09"/>
                  </a:ext>
                </a:extLst>
              </a:tr>
              <a:tr h="274303">
                <a:tc>
                  <a:txBody>
                    <a:bodyPr/>
                    <a:lstStyle/>
                    <a:p>
                      <a:pPr indent="127000" algn="ctr">
                        <a:lnSpc>
                          <a:spcPct val="100000"/>
                        </a:lnSpc>
                        <a:spcAft>
                          <a:spcPts val="0"/>
                        </a:spcAft>
                      </a:pPr>
                      <a:r>
                        <a:rPr lang="en-US" sz="1800" kern="100">
                          <a:effectLst/>
                        </a:rPr>
                        <a:t>splom</a:t>
                      </a:r>
                      <a:endParaRPr lang="zh-CN" sz="1800" kern="10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a:effectLst/>
                        </a:rPr>
                        <a:t>散点图矩阵</a:t>
                      </a:r>
                      <a:endParaRPr lang="zh-CN" sz="1800" kern="10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dirty="0">
                          <a:effectLst/>
                        </a:rPr>
                        <a:t>数据框，表达式，矩阵</a:t>
                      </a:r>
                      <a:endParaRPr lang="zh-CN" sz="1800" kern="100" dirty="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10"/>
                  </a:ext>
                </a:extLst>
              </a:tr>
              <a:tr h="274303">
                <a:tc>
                  <a:txBody>
                    <a:bodyPr/>
                    <a:lstStyle/>
                    <a:p>
                      <a:pPr indent="127000" algn="ctr">
                        <a:lnSpc>
                          <a:spcPct val="100000"/>
                        </a:lnSpc>
                        <a:spcAft>
                          <a:spcPts val="0"/>
                        </a:spcAft>
                      </a:pPr>
                      <a:r>
                        <a:rPr lang="en-US" sz="1800" kern="100">
                          <a:effectLst/>
                        </a:rPr>
                        <a:t>levelplot</a:t>
                      </a:r>
                      <a:endParaRPr lang="zh-CN" sz="1800" kern="10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a:effectLst/>
                        </a:rPr>
                        <a:t>三维水平图</a:t>
                      </a:r>
                      <a:endParaRPr lang="zh-CN" sz="1800" kern="10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dirty="0">
                          <a:effectLst/>
                        </a:rPr>
                        <a:t>数组，表达式，矩阵，表格</a:t>
                      </a:r>
                      <a:endParaRPr lang="zh-CN" sz="1800" kern="100" dirty="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11"/>
                  </a:ext>
                </a:extLst>
              </a:tr>
              <a:tr h="548607">
                <a:tc>
                  <a:txBody>
                    <a:bodyPr/>
                    <a:lstStyle/>
                    <a:p>
                      <a:pPr indent="127000" algn="ctr">
                        <a:lnSpc>
                          <a:spcPct val="100000"/>
                        </a:lnSpc>
                        <a:spcAft>
                          <a:spcPts val="0"/>
                        </a:spcAft>
                      </a:pPr>
                      <a:r>
                        <a:rPr lang="en-US" sz="1800" kern="100">
                          <a:effectLst/>
                        </a:rPr>
                        <a:t>contourplot</a:t>
                      </a:r>
                      <a:endParaRPr lang="zh-CN" sz="1800" kern="10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a:effectLst/>
                        </a:rPr>
                        <a:t>三维等高线图</a:t>
                      </a:r>
                      <a:endParaRPr lang="zh-CN" sz="1800" kern="10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dirty="0">
                          <a:effectLst/>
                        </a:rPr>
                        <a:t>数组，表达式，矩阵，表格</a:t>
                      </a:r>
                      <a:endParaRPr lang="zh-CN" sz="1800" kern="100" dirty="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12"/>
                  </a:ext>
                </a:extLst>
              </a:tr>
              <a:tr h="274303">
                <a:tc>
                  <a:txBody>
                    <a:bodyPr/>
                    <a:lstStyle/>
                    <a:p>
                      <a:pPr indent="127000" algn="ctr">
                        <a:lnSpc>
                          <a:spcPct val="100000"/>
                        </a:lnSpc>
                        <a:spcAft>
                          <a:spcPts val="0"/>
                        </a:spcAft>
                      </a:pPr>
                      <a:r>
                        <a:rPr lang="en-US" sz="1800" kern="100">
                          <a:effectLst/>
                        </a:rPr>
                        <a:t>cloud</a:t>
                      </a:r>
                      <a:endParaRPr lang="zh-CN" sz="1800" kern="10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a:effectLst/>
                        </a:rPr>
                        <a:t>三维散点图</a:t>
                      </a:r>
                      <a:endParaRPr lang="zh-CN" sz="1800" kern="10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dirty="0">
                          <a:effectLst/>
                        </a:rPr>
                        <a:t>表达式，矩阵，表格</a:t>
                      </a:r>
                      <a:endParaRPr lang="zh-CN" sz="1800" kern="100" dirty="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13"/>
                  </a:ext>
                </a:extLst>
              </a:tr>
              <a:tr h="274303">
                <a:tc>
                  <a:txBody>
                    <a:bodyPr/>
                    <a:lstStyle/>
                    <a:p>
                      <a:pPr indent="127000" algn="ctr">
                        <a:lnSpc>
                          <a:spcPct val="100000"/>
                        </a:lnSpc>
                        <a:spcAft>
                          <a:spcPts val="0"/>
                        </a:spcAft>
                      </a:pPr>
                      <a:r>
                        <a:rPr lang="en-US" sz="1800" kern="100" dirty="0">
                          <a:effectLst/>
                        </a:rPr>
                        <a:t>wireframe</a:t>
                      </a:r>
                      <a:endParaRPr lang="zh-CN" sz="1800" kern="100" dirty="0">
                        <a:effectLst/>
                        <a:latin typeface="Times New Roman"/>
                        <a:ea typeface="宋体"/>
                        <a:cs typeface="Times New Roman"/>
                      </a:endParaRPr>
                    </a:p>
                  </a:txBody>
                  <a:tcPr marL="65719" marR="65719" marT="0" marB="0" anchor="ctr"/>
                </a:tc>
                <a:tc>
                  <a:txBody>
                    <a:bodyPr/>
                    <a:lstStyle/>
                    <a:p>
                      <a:pPr indent="127000" algn="ctr">
                        <a:lnSpc>
                          <a:spcPct val="100000"/>
                        </a:lnSpc>
                        <a:spcAft>
                          <a:spcPts val="0"/>
                        </a:spcAft>
                      </a:pPr>
                      <a:r>
                        <a:rPr lang="zh-CN" sz="1800" kern="100">
                          <a:effectLst/>
                        </a:rPr>
                        <a:t>三维曲面图</a:t>
                      </a:r>
                      <a:endParaRPr lang="zh-CN" sz="1800" kern="100">
                        <a:effectLst/>
                        <a:latin typeface="Times New Roman"/>
                        <a:ea typeface="宋体"/>
                        <a:cs typeface="Times New Roman"/>
                      </a:endParaRPr>
                    </a:p>
                  </a:txBody>
                  <a:tcPr marL="65719" marR="65719" marT="0" marB="0" anchor="ctr"/>
                </a:tc>
                <a:tc>
                  <a:txBody>
                    <a:bodyPr/>
                    <a:lstStyle/>
                    <a:p>
                      <a:pPr indent="127000" algn="just">
                        <a:lnSpc>
                          <a:spcPct val="100000"/>
                        </a:lnSpc>
                        <a:spcAft>
                          <a:spcPts val="0"/>
                        </a:spcAft>
                      </a:pPr>
                      <a:r>
                        <a:rPr lang="zh-CN" sz="1800" kern="100" dirty="0">
                          <a:effectLst/>
                        </a:rPr>
                        <a:t>表达式，矩阵</a:t>
                      </a:r>
                      <a:endParaRPr lang="zh-CN" sz="1800" kern="100" dirty="0">
                        <a:effectLst/>
                        <a:latin typeface="Times New Roman"/>
                        <a:ea typeface="宋体"/>
                        <a:cs typeface="Times New Roman"/>
                      </a:endParaRPr>
                    </a:p>
                  </a:txBody>
                  <a:tcPr marL="65719" marR="65719" marT="0" marB="0" anchor="ctr"/>
                </a:tc>
                <a:extLst>
                  <a:ext uri="{0D108BD9-81ED-4DB2-BD59-A6C34878D82A}">
                    <a16:rowId xmlns:a16="http://schemas.microsoft.com/office/drawing/2014/main" val="10014"/>
                  </a:ext>
                </a:extLst>
              </a:tr>
            </a:tbl>
          </a:graphicData>
        </a:graphic>
      </p:graphicFrame>
      <p:sp>
        <p:nvSpPr>
          <p:cNvPr id="34884" name="标题 2">
            <a:extLst>
              <a:ext uri="{FF2B5EF4-FFF2-40B4-BE49-F238E27FC236}">
                <a16:creationId xmlns:a16="http://schemas.microsoft.com/office/drawing/2014/main" id="{03E09C52-3517-45E4-A5CF-810A09AF3FC5}"/>
              </a:ext>
            </a:extLst>
          </p:cNvPr>
          <p:cNvSpPr>
            <a:spLocks noGrp="1"/>
          </p:cNvSpPr>
          <p:nvPr>
            <p:ph type="title"/>
          </p:nvPr>
        </p:nvSpPr>
        <p:spPr>
          <a:xfrm>
            <a:off x="255588" y="358775"/>
            <a:ext cx="10972800" cy="528638"/>
          </a:xfrm>
        </p:spPr>
        <p:txBody>
          <a:bodyPr/>
          <a:lstStyle/>
          <a:p>
            <a:r>
              <a:rPr lang="en-US" altLang="zh-CN"/>
              <a:t>lattice</a:t>
            </a:r>
            <a:r>
              <a:rPr lang="zh-CN" altLang="en-US"/>
              <a:t>包中包含的基本绘图函数及相关绘图对象</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CF8CC0-E2C7-47BD-9E00-279A26F10EFF}"/>
              </a:ext>
            </a:extLst>
          </p:cNvPr>
          <p:cNvSpPr>
            <a:spLocks noGrp="1"/>
          </p:cNvSpPr>
          <p:nvPr>
            <p:ph idx="1"/>
          </p:nvPr>
        </p:nvSpPr>
        <p:spPr>
          <a:xfrm>
            <a:off x="423863" y="1223963"/>
            <a:ext cx="11107737" cy="4887912"/>
          </a:xfrm>
        </p:spPr>
        <p:txBody>
          <a:bodyPr/>
          <a:lstStyle/>
          <a:p>
            <a:pPr>
              <a:defRPr/>
            </a:pPr>
            <a:r>
              <a:rPr lang="zh-CN" altLang="en-US" dirty="0"/>
              <a:t>其通用函数格式如下所示。</a:t>
            </a:r>
          </a:p>
          <a:p>
            <a:pPr marL="0" indent="0">
              <a:buFont typeface="Wingdings" panose="05000000000000000000" pitchFamily="2" charset="2"/>
              <a:buNone/>
              <a:defRPr/>
            </a:pPr>
            <a:r>
              <a:rPr lang="en-US" altLang="zh-CN" dirty="0"/>
              <a:t>	</a:t>
            </a:r>
            <a:r>
              <a:rPr lang="en-US" altLang="zh-CN" dirty="0" err="1"/>
              <a:t>graph_function</a:t>
            </a:r>
            <a:r>
              <a:rPr lang="en-US" altLang="zh-CN" dirty="0"/>
              <a:t>(formula, data = , options)</a:t>
            </a:r>
          </a:p>
          <a:p>
            <a:pPr>
              <a:defRPr/>
            </a:pPr>
            <a:r>
              <a:rPr lang="zh-CN" altLang="en-US" dirty="0"/>
              <a:t>其中，</a:t>
            </a:r>
            <a:r>
              <a:rPr lang="en-US" altLang="zh-CN" dirty="0"/>
              <a:t>formula</a:t>
            </a:r>
            <a:r>
              <a:rPr lang="zh-CN" altLang="en-US" dirty="0"/>
              <a:t>为函数形式即图形表达式，</a:t>
            </a:r>
            <a:r>
              <a:rPr lang="en-US" altLang="zh-CN" dirty="0"/>
              <a:t>data</a:t>
            </a:r>
            <a:r>
              <a:rPr lang="zh-CN" altLang="en-US" dirty="0"/>
              <a:t>为对应的数据集，</a:t>
            </a:r>
            <a:r>
              <a:rPr lang="en-US" altLang="zh-CN" dirty="0"/>
              <a:t>options</a:t>
            </a:r>
            <a:r>
              <a:rPr lang="zh-CN" altLang="en-US" dirty="0"/>
              <a:t>为各种绘图时的选项，用于设置图形的格式和标注等。</a:t>
            </a:r>
          </a:p>
          <a:p>
            <a:pPr>
              <a:defRPr/>
            </a:pPr>
            <a:r>
              <a:rPr lang="zh-CN" altLang="en-US" dirty="0"/>
              <a:t>在</a:t>
            </a:r>
            <a:r>
              <a:rPr lang="en-US" altLang="zh-CN" dirty="0"/>
              <a:t>lattice</a:t>
            </a:r>
            <a:r>
              <a:rPr lang="zh-CN" altLang="en-US" dirty="0"/>
              <a:t>包中，大部分的绘图函数的参数选项都是相同的</a:t>
            </a:r>
          </a:p>
        </p:txBody>
      </p:sp>
      <p:sp>
        <p:nvSpPr>
          <p:cNvPr id="35843" name="标题 2">
            <a:extLst>
              <a:ext uri="{FF2B5EF4-FFF2-40B4-BE49-F238E27FC236}">
                <a16:creationId xmlns:a16="http://schemas.microsoft.com/office/drawing/2014/main" id="{D093E3A5-E6AD-4AF5-9529-F57FD995854F}"/>
              </a:ext>
            </a:extLst>
          </p:cNvPr>
          <p:cNvSpPr>
            <a:spLocks noGrp="1"/>
          </p:cNvSpPr>
          <p:nvPr>
            <p:ph type="title"/>
          </p:nvPr>
        </p:nvSpPr>
        <p:spPr>
          <a:xfrm>
            <a:off x="255588" y="358775"/>
            <a:ext cx="10972800" cy="528638"/>
          </a:xfrm>
        </p:spPr>
        <p:txBody>
          <a:bodyPr/>
          <a:lstStyle/>
          <a:p>
            <a:r>
              <a:rPr lang="en-US" altLang="zh-CN"/>
              <a:t>lattice</a:t>
            </a:r>
            <a:r>
              <a:rPr lang="zh-CN" altLang="en-US"/>
              <a:t>包中包含的基本绘图函数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89CAE029-C553-4EDA-8138-13E64D54967F}"/>
              </a:ext>
            </a:extLst>
          </p:cNvPr>
          <p:cNvGraphicFramePr>
            <a:graphicFrameLocks noGrp="1"/>
          </p:cNvGraphicFramePr>
          <p:nvPr>
            <p:ph idx="1"/>
          </p:nvPr>
        </p:nvGraphicFramePr>
        <p:xfrm>
          <a:off x="774700" y="1403350"/>
          <a:ext cx="10399713" cy="4387850"/>
        </p:xfrm>
        <a:graphic>
          <a:graphicData uri="http://schemas.openxmlformats.org/drawingml/2006/table">
            <a:tbl>
              <a:tblPr>
                <a:tableStyleId>{5C22544A-7EE6-4342-B048-85BDC9FD1C3A}</a:tableStyleId>
              </a:tblPr>
              <a:tblGrid>
                <a:gridCol w="1134873">
                  <a:extLst>
                    <a:ext uri="{9D8B030D-6E8A-4147-A177-3AD203B41FA5}">
                      <a16:colId xmlns:a16="http://schemas.microsoft.com/office/drawing/2014/main" val="20000"/>
                    </a:ext>
                  </a:extLst>
                </a:gridCol>
                <a:gridCol w="9264840">
                  <a:extLst>
                    <a:ext uri="{9D8B030D-6E8A-4147-A177-3AD203B41FA5}">
                      <a16:colId xmlns:a16="http://schemas.microsoft.com/office/drawing/2014/main" val="20001"/>
                    </a:ext>
                  </a:extLst>
                </a:gridCol>
              </a:tblGrid>
              <a:tr h="348306">
                <a:tc>
                  <a:txBody>
                    <a:bodyPr/>
                    <a:lstStyle/>
                    <a:p>
                      <a:pPr indent="127000" algn="ctr">
                        <a:lnSpc>
                          <a:spcPct val="150000"/>
                        </a:lnSpc>
                        <a:spcAft>
                          <a:spcPts val="0"/>
                        </a:spcAft>
                      </a:pPr>
                      <a:r>
                        <a:rPr lang="zh-CN" sz="1700" kern="100" dirty="0">
                          <a:effectLst/>
                        </a:rPr>
                        <a:t>常见参数</a:t>
                      </a:r>
                      <a:endParaRPr lang="zh-CN" sz="1700" kern="100" dirty="0">
                        <a:effectLst/>
                        <a:latin typeface="Times New Roman"/>
                        <a:ea typeface="宋体"/>
                        <a:cs typeface="Times New Roman"/>
                      </a:endParaRPr>
                    </a:p>
                  </a:txBody>
                  <a:tcPr marL="36725" marR="36725" marT="0" marB="0" anchor="ctr"/>
                </a:tc>
                <a:tc>
                  <a:txBody>
                    <a:bodyPr/>
                    <a:lstStyle/>
                    <a:p>
                      <a:pPr indent="127000" algn="ctr">
                        <a:lnSpc>
                          <a:spcPct val="150000"/>
                        </a:lnSpc>
                        <a:spcAft>
                          <a:spcPts val="0"/>
                        </a:spcAft>
                      </a:pPr>
                      <a:r>
                        <a:rPr lang="zh-CN" sz="1700" kern="100">
                          <a:effectLst/>
                        </a:rPr>
                        <a:t>描述</a:t>
                      </a:r>
                      <a:endParaRPr lang="zh-CN" sz="1700" kern="100">
                        <a:effectLst/>
                        <a:latin typeface="Times New Roman"/>
                        <a:ea typeface="宋体"/>
                        <a:cs typeface="Times New Roman"/>
                      </a:endParaRPr>
                    </a:p>
                  </a:txBody>
                  <a:tcPr marL="36725" marR="36725" marT="0" marB="0"/>
                </a:tc>
                <a:extLst>
                  <a:ext uri="{0D108BD9-81ED-4DB2-BD59-A6C34878D82A}">
                    <a16:rowId xmlns:a16="http://schemas.microsoft.com/office/drawing/2014/main" val="10000"/>
                  </a:ext>
                </a:extLst>
              </a:tr>
              <a:tr h="356129">
                <a:tc>
                  <a:txBody>
                    <a:bodyPr/>
                    <a:lstStyle/>
                    <a:p>
                      <a:pPr indent="127000" algn="ctr">
                        <a:lnSpc>
                          <a:spcPct val="150000"/>
                        </a:lnSpc>
                        <a:spcAft>
                          <a:spcPts val="0"/>
                        </a:spcAft>
                      </a:pPr>
                      <a:r>
                        <a:rPr lang="en-US" sz="1700" kern="100" dirty="0">
                          <a:effectLst/>
                        </a:rPr>
                        <a:t>x</a:t>
                      </a:r>
                      <a:endParaRPr lang="zh-CN" sz="1700" kern="100" dirty="0">
                        <a:effectLst/>
                        <a:latin typeface="Times New Roman"/>
                        <a:ea typeface="宋体"/>
                        <a:cs typeface="Times New Roman"/>
                      </a:endParaRPr>
                    </a:p>
                  </a:txBody>
                  <a:tcPr marL="36725" marR="36725" marT="0" marB="0" anchor="ctr"/>
                </a:tc>
                <a:tc>
                  <a:txBody>
                    <a:bodyPr/>
                    <a:lstStyle/>
                    <a:p>
                      <a:pPr indent="127000" algn="just">
                        <a:lnSpc>
                          <a:spcPct val="150000"/>
                        </a:lnSpc>
                        <a:spcAft>
                          <a:spcPts val="0"/>
                        </a:spcAft>
                      </a:pPr>
                      <a:r>
                        <a:rPr lang="zh-CN" sz="1700" kern="100">
                          <a:effectLst/>
                        </a:rPr>
                        <a:t>要绘制的对象，可以是表达式，数组，数值型向量或者表格</a:t>
                      </a:r>
                      <a:endParaRPr lang="zh-CN" sz="1700" kern="100">
                        <a:effectLst/>
                        <a:latin typeface="Times New Roman"/>
                        <a:ea typeface="宋体"/>
                        <a:cs typeface="Times New Roman"/>
                      </a:endParaRPr>
                    </a:p>
                  </a:txBody>
                  <a:tcPr marL="36725" marR="36725" marT="0" marB="0" anchor="ctr"/>
                </a:tc>
                <a:extLst>
                  <a:ext uri="{0D108BD9-81ED-4DB2-BD59-A6C34878D82A}">
                    <a16:rowId xmlns:a16="http://schemas.microsoft.com/office/drawing/2014/main" val="10001"/>
                  </a:ext>
                </a:extLst>
              </a:tr>
              <a:tr h="356129">
                <a:tc>
                  <a:txBody>
                    <a:bodyPr/>
                    <a:lstStyle/>
                    <a:p>
                      <a:pPr indent="127000" algn="ctr">
                        <a:lnSpc>
                          <a:spcPct val="150000"/>
                        </a:lnSpc>
                        <a:spcAft>
                          <a:spcPts val="0"/>
                        </a:spcAft>
                      </a:pPr>
                      <a:r>
                        <a:rPr lang="en-US" sz="1700" kern="100" dirty="0">
                          <a:effectLst/>
                        </a:rPr>
                        <a:t>data</a:t>
                      </a:r>
                      <a:endParaRPr lang="zh-CN" sz="1700" kern="100" dirty="0">
                        <a:effectLst/>
                        <a:latin typeface="Times New Roman"/>
                        <a:ea typeface="宋体"/>
                        <a:cs typeface="Times New Roman"/>
                      </a:endParaRPr>
                    </a:p>
                  </a:txBody>
                  <a:tcPr marL="36725" marR="36725" marT="0" marB="0" anchor="ctr"/>
                </a:tc>
                <a:tc>
                  <a:txBody>
                    <a:bodyPr/>
                    <a:lstStyle/>
                    <a:p>
                      <a:pPr indent="127000" algn="just">
                        <a:lnSpc>
                          <a:spcPct val="150000"/>
                        </a:lnSpc>
                        <a:spcAft>
                          <a:spcPts val="0"/>
                        </a:spcAft>
                      </a:pPr>
                      <a:r>
                        <a:rPr lang="zh-CN" sz="1700" kern="100" dirty="0">
                          <a:effectLst/>
                        </a:rPr>
                        <a:t>当</a:t>
                      </a:r>
                      <a:r>
                        <a:rPr lang="en-US" sz="1700" kern="100" dirty="0">
                          <a:effectLst/>
                        </a:rPr>
                        <a:t>x</a:t>
                      </a:r>
                      <a:r>
                        <a:rPr lang="zh-CN" sz="1700" kern="100" dirty="0">
                          <a:effectLst/>
                        </a:rPr>
                        <a:t>是表达式时，</a:t>
                      </a:r>
                      <a:r>
                        <a:rPr lang="en-US" sz="1700" kern="100" dirty="0">
                          <a:effectLst/>
                        </a:rPr>
                        <a:t>data</a:t>
                      </a:r>
                      <a:r>
                        <a:rPr lang="zh-CN" sz="1700" kern="100" dirty="0">
                          <a:effectLst/>
                        </a:rPr>
                        <a:t>是函数要调用的一个数据框</a:t>
                      </a:r>
                      <a:endParaRPr lang="zh-CN" sz="1700" kern="100" dirty="0">
                        <a:effectLst/>
                        <a:latin typeface="Times New Roman"/>
                        <a:ea typeface="宋体"/>
                        <a:cs typeface="Times New Roman"/>
                      </a:endParaRPr>
                    </a:p>
                  </a:txBody>
                  <a:tcPr marL="36725" marR="36725" marT="0" marB="0" anchor="ctr"/>
                </a:tc>
                <a:extLst>
                  <a:ext uri="{0D108BD9-81ED-4DB2-BD59-A6C34878D82A}">
                    <a16:rowId xmlns:a16="http://schemas.microsoft.com/office/drawing/2014/main" val="10002"/>
                  </a:ext>
                </a:extLst>
              </a:tr>
              <a:tr h="754905">
                <a:tc>
                  <a:txBody>
                    <a:bodyPr/>
                    <a:lstStyle/>
                    <a:p>
                      <a:pPr indent="127000" algn="ctr">
                        <a:lnSpc>
                          <a:spcPct val="150000"/>
                        </a:lnSpc>
                        <a:spcAft>
                          <a:spcPts val="0"/>
                        </a:spcAft>
                      </a:pPr>
                      <a:r>
                        <a:rPr lang="en-US" sz="1700" kern="100">
                          <a:effectLst/>
                        </a:rPr>
                        <a:t>allow.multiple</a:t>
                      </a:r>
                      <a:endParaRPr lang="zh-CN" sz="1700" kern="100">
                        <a:effectLst/>
                        <a:latin typeface="Times New Roman"/>
                        <a:ea typeface="宋体"/>
                        <a:cs typeface="Times New Roman"/>
                      </a:endParaRPr>
                    </a:p>
                  </a:txBody>
                  <a:tcPr marL="36725" marR="36725" marT="0" marB="0" anchor="ctr"/>
                </a:tc>
                <a:tc>
                  <a:txBody>
                    <a:bodyPr/>
                    <a:lstStyle/>
                    <a:p>
                      <a:pPr indent="127000" algn="just">
                        <a:lnSpc>
                          <a:spcPct val="150000"/>
                        </a:lnSpc>
                        <a:spcAft>
                          <a:spcPts val="0"/>
                        </a:spcAft>
                      </a:pPr>
                      <a:r>
                        <a:rPr lang="zh-CN" sz="1700" kern="100" dirty="0">
                          <a:effectLst/>
                        </a:rPr>
                        <a:t>说明如何解释形如</a:t>
                      </a:r>
                      <a:r>
                        <a:rPr lang="en-US" sz="1700" kern="100" dirty="0">
                          <a:effectLst/>
                        </a:rPr>
                        <a:t>y</a:t>
                      </a:r>
                      <a:r>
                        <a:rPr lang="en-US" sz="1700" kern="100" baseline="-25000" dirty="0">
                          <a:effectLst/>
                        </a:rPr>
                        <a:t>1</a:t>
                      </a:r>
                      <a:r>
                        <a:rPr lang="en-US" sz="1700" kern="100" dirty="0">
                          <a:effectLst/>
                        </a:rPr>
                        <a:t>+y</a:t>
                      </a:r>
                      <a:r>
                        <a:rPr lang="en-US" sz="1700" kern="100" baseline="-25000" dirty="0">
                          <a:effectLst/>
                        </a:rPr>
                        <a:t>2</a:t>
                      </a:r>
                      <a:r>
                        <a:rPr lang="en-US" sz="1700" kern="100" dirty="0">
                          <a:effectLst/>
                        </a:rPr>
                        <a:t>~X|Z(X</a:t>
                      </a:r>
                      <a:r>
                        <a:rPr lang="zh-CN" sz="1700" kern="100" dirty="0">
                          <a:effectLst/>
                        </a:rPr>
                        <a:t>、</a:t>
                      </a:r>
                      <a:r>
                        <a:rPr lang="en-US" sz="1700" kern="100" dirty="0">
                          <a:effectLst/>
                        </a:rPr>
                        <a:t>Z</a:t>
                      </a:r>
                      <a:r>
                        <a:rPr lang="zh-CN" sz="1700" kern="100" dirty="0">
                          <a:effectLst/>
                        </a:rPr>
                        <a:t>都可能是多元变量的函数</a:t>
                      </a:r>
                      <a:r>
                        <a:rPr lang="en-US" sz="1700" kern="100" dirty="0">
                          <a:effectLst/>
                        </a:rPr>
                        <a:t>)</a:t>
                      </a:r>
                      <a:r>
                        <a:rPr lang="zh-CN" sz="1700" kern="100" dirty="0">
                          <a:effectLst/>
                        </a:rPr>
                        <a:t>的公式。</a:t>
                      </a:r>
                      <a:r>
                        <a:rPr lang="en-US" sz="1700" kern="100" dirty="0" err="1">
                          <a:effectLst/>
                        </a:rPr>
                        <a:t>allow.multiple</a:t>
                      </a:r>
                      <a:r>
                        <a:rPr lang="en-US" sz="1700" kern="100" dirty="0">
                          <a:effectLst/>
                        </a:rPr>
                        <a:t>=TRUE</a:t>
                      </a:r>
                      <a:r>
                        <a:rPr lang="zh-CN" sz="1700" kern="100" dirty="0">
                          <a:effectLst/>
                        </a:rPr>
                        <a:t>为默认状态，</a:t>
                      </a:r>
                      <a:r>
                        <a:rPr lang="en-US" sz="1700" kern="100" dirty="0">
                          <a:effectLst/>
                        </a:rPr>
                        <a:t>lattice</a:t>
                      </a:r>
                      <a:r>
                        <a:rPr lang="zh-CN" sz="1700" kern="100" dirty="0">
                          <a:effectLst/>
                        </a:rPr>
                        <a:t>函数将在同一个面板上重叠绘制</a:t>
                      </a:r>
                      <a:r>
                        <a:rPr lang="en-US" sz="1700" kern="100" dirty="0">
                          <a:effectLst/>
                        </a:rPr>
                        <a:t>y</a:t>
                      </a:r>
                      <a:r>
                        <a:rPr lang="en-US" sz="1700" kern="100" baseline="-25000" dirty="0">
                          <a:effectLst/>
                        </a:rPr>
                        <a:t>1</a:t>
                      </a:r>
                      <a:r>
                        <a:rPr lang="en-US" sz="1700" kern="100" dirty="0">
                          <a:effectLst/>
                        </a:rPr>
                        <a:t>~X|Z</a:t>
                      </a:r>
                      <a:r>
                        <a:rPr lang="zh-CN" sz="1700" kern="100" dirty="0">
                          <a:effectLst/>
                        </a:rPr>
                        <a:t>和</a:t>
                      </a:r>
                      <a:r>
                        <a:rPr lang="en-US" sz="1700" kern="100" dirty="0">
                          <a:effectLst/>
                        </a:rPr>
                        <a:t>y</a:t>
                      </a:r>
                      <a:r>
                        <a:rPr lang="en-US" sz="1700" kern="100" baseline="-25000" dirty="0">
                          <a:effectLst/>
                        </a:rPr>
                        <a:t>2</a:t>
                      </a:r>
                      <a:r>
                        <a:rPr lang="en-US" sz="1700" kern="100" dirty="0">
                          <a:effectLst/>
                        </a:rPr>
                        <a:t>~X|Z</a:t>
                      </a:r>
                      <a:r>
                        <a:rPr lang="zh-CN" sz="1700" kern="100" dirty="0">
                          <a:effectLst/>
                        </a:rPr>
                        <a:t>；如果</a:t>
                      </a:r>
                      <a:r>
                        <a:rPr lang="en-US" sz="1700" kern="100" dirty="0" err="1">
                          <a:effectLst/>
                        </a:rPr>
                        <a:t>allow.multiple</a:t>
                      </a:r>
                      <a:r>
                        <a:rPr lang="en-US" sz="1700" kern="100" dirty="0">
                          <a:effectLst/>
                        </a:rPr>
                        <a:t>=FALSE</a:t>
                      </a:r>
                      <a:r>
                        <a:rPr lang="zh-CN" sz="1700" kern="100" dirty="0">
                          <a:effectLst/>
                        </a:rPr>
                        <a:t>，将绘制</a:t>
                      </a:r>
                      <a:r>
                        <a:rPr lang="en-US" sz="1700" kern="100" dirty="0">
                          <a:effectLst/>
                        </a:rPr>
                        <a:t>(y</a:t>
                      </a:r>
                      <a:r>
                        <a:rPr lang="en-US" sz="1700" kern="100" baseline="-25000" dirty="0">
                          <a:effectLst/>
                        </a:rPr>
                        <a:t>1</a:t>
                      </a:r>
                      <a:r>
                        <a:rPr lang="en-US" sz="1700" kern="100" dirty="0">
                          <a:effectLst/>
                        </a:rPr>
                        <a:t>+y</a:t>
                      </a:r>
                      <a:r>
                        <a:rPr lang="en-US" sz="1700" kern="100" baseline="-25000" dirty="0">
                          <a:effectLst/>
                        </a:rPr>
                        <a:t>2</a:t>
                      </a:r>
                      <a:r>
                        <a:rPr lang="en-US" sz="1700" kern="100" dirty="0">
                          <a:effectLst/>
                        </a:rPr>
                        <a:t>)~X|Z</a:t>
                      </a:r>
                      <a:endParaRPr lang="zh-CN" sz="1700" kern="100" dirty="0">
                        <a:effectLst/>
                        <a:latin typeface="Times New Roman"/>
                        <a:ea typeface="宋体"/>
                        <a:cs typeface="Times New Roman"/>
                      </a:endParaRPr>
                    </a:p>
                  </a:txBody>
                  <a:tcPr marL="36725" marR="36725" marT="0" marB="0" anchor="ctr"/>
                </a:tc>
                <a:extLst>
                  <a:ext uri="{0D108BD9-81ED-4DB2-BD59-A6C34878D82A}">
                    <a16:rowId xmlns:a16="http://schemas.microsoft.com/office/drawing/2014/main" val="10003"/>
                  </a:ext>
                </a:extLst>
              </a:tr>
              <a:tr h="751997">
                <a:tc>
                  <a:txBody>
                    <a:bodyPr/>
                    <a:lstStyle/>
                    <a:p>
                      <a:pPr indent="127000" algn="ctr">
                        <a:lnSpc>
                          <a:spcPct val="150000"/>
                        </a:lnSpc>
                        <a:spcAft>
                          <a:spcPts val="0"/>
                        </a:spcAft>
                      </a:pPr>
                      <a:r>
                        <a:rPr lang="en-US" sz="1700" kern="100" dirty="0">
                          <a:effectLst/>
                        </a:rPr>
                        <a:t>outer</a:t>
                      </a:r>
                      <a:endParaRPr lang="zh-CN" sz="1700" kern="100" dirty="0">
                        <a:effectLst/>
                        <a:latin typeface="Times New Roman"/>
                        <a:ea typeface="宋体"/>
                        <a:cs typeface="Times New Roman"/>
                      </a:endParaRPr>
                    </a:p>
                  </a:txBody>
                  <a:tcPr marL="36725" marR="36725" marT="0" marB="0" anchor="ctr"/>
                </a:tc>
                <a:tc>
                  <a:txBody>
                    <a:bodyPr/>
                    <a:lstStyle/>
                    <a:p>
                      <a:pPr indent="127000" algn="just">
                        <a:lnSpc>
                          <a:spcPct val="150000"/>
                        </a:lnSpc>
                        <a:spcAft>
                          <a:spcPts val="0"/>
                        </a:spcAft>
                      </a:pPr>
                      <a:r>
                        <a:rPr lang="zh-CN" sz="1700" kern="100" dirty="0">
                          <a:effectLst/>
                        </a:rPr>
                        <a:t>当</a:t>
                      </a:r>
                      <a:r>
                        <a:rPr lang="en-US" sz="1700" kern="100" dirty="0" err="1">
                          <a:effectLst/>
                        </a:rPr>
                        <a:t>allow.multiple</a:t>
                      </a:r>
                      <a:r>
                        <a:rPr lang="en-US" sz="1700" kern="100" dirty="0">
                          <a:effectLst/>
                        </a:rPr>
                        <a:t>=TRUE</a:t>
                      </a:r>
                      <a:r>
                        <a:rPr lang="zh-CN" sz="1700" kern="100" dirty="0">
                          <a:effectLst/>
                        </a:rPr>
                        <a:t>以及制定多个因变量时，指定是否使用叠加图。若</a:t>
                      </a:r>
                      <a:r>
                        <a:rPr lang="en-US" sz="1700" kern="100" dirty="0">
                          <a:effectLst/>
                        </a:rPr>
                        <a:t>outer=FALSE</a:t>
                      </a:r>
                      <a:r>
                        <a:rPr lang="zh-CN" sz="1700" kern="100" dirty="0">
                          <a:effectLst/>
                        </a:rPr>
                        <a:t>，绘制叠加图；若</a:t>
                      </a:r>
                      <a:r>
                        <a:rPr lang="en-US" sz="1700" kern="100" dirty="0">
                          <a:effectLst/>
                        </a:rPr>
                        <a:t>outer=TRUE</a:t>
                      </a:r>
                      <a:r>
                        <a:rPr lang="zh-CN" sz="1700" kern="100" dirty="0">
                          <a:effectLst/>
                        </a:rPr>
                        <a:t>，图形在不同的面板展示</a:t>
                      </a:r>
                      <a:endParaRPr lang="zh-CN" sz="1700" kern="100" dirty="0">
                        <a:effectLst/>
                        <a:latin typeface="Times New Roman"/>
                        <a:ea typeface="宋体"/>
                        <a:cs typeface="Times New Roman"/>
                      </a:endParaRPr>
                    </a:p>
                  </a:txBody>
                  <a:tcPr marL="36725" marR="36725" marT="0" marB="0" anchor="ctr"/>
                </a:tc>
                <a:extLst>
                  <a:ext uri="{0D108BD9-81ED-4DB2-BD59-A6C34878D82A}">
                    <a16:rowId xmlns:a16="http://schemas.microsoft.com/office/drawing/2014/main" val="10004"/>
                  </a:ext>
                </a:extLst>
              </a:tr>
              <a:tr h="356129">
                <a:tc>
                  <a:txBody>
                    <a:bodyPr/>
                    <a:lstStyle/>
                    <a:p>
                      <a:pPr indent="127000" algn="ctr">
                        <a:lnSpc>
                          <a:spcPct val="150000"/>
                        </a:lnSpc>
                        <a:spcAft>
                          <a:spcPts val="0"/>
                        </a:spcAft>
                      </a:pPr>
                      <a:r>
                        <a:rPr lang="en-US" sz="1700" kern="100">
                          <a:effectLst/>
                        </a:rPr>
                        <a:t>box.ratio</a:t>
                      </a:r>
                      <a:endParaRPr lang="zh-CN" sz="1700" kern="100">
                        <a:effectLst/>
                        <a:latin typeface="Times New Roman"/>
                        <a:ea typeface="宋体"/>
                        <a:cs typeface="Times New Roman"/>
                      </a:endParaRPr>
                    </a:p>
                  </a:txBody>
                  <a:tcPr marL="36725" marR="36725" marT="0" marB="0" anchor="ctr"/>
                </a:tc>
                <a:tc>
                  <a:txBody>
                    <a:bodyPr/>
                    <a:lstStyle/>
                    <a:p>
                      <a:pPr indent="127000" algn="just">
                        <a:lnSpc>
                          <a:spcPct val="150000"/>
                        </a:lnSpc>
                        <a:spcAft>
                          <a:spcPts val="0"/>
                        </a:spcAft>
                      </a:pPr>
                      <a:r>
                        <a:rPr lang="zh-CN" sz="1700" kern="100" dirty="0">
                          <a:effectLst/>
                        </a:rPr>
                        <a:t>数值，对于以矩形图显示数据的函数</a:t>
                      </a:r>
                      <a:r>
                        <a:rPr lang="en-US" sz="1700" kern="100" dirty="0" err="1">
                          <a:effectLst/>
                        </a:rPr>
                        <a:t>bwplot</a:t>
                      </a:r>
                      <a:r>
                        <a:rPr lang="zh-CN" sz="1700" kern="100" dirty="0">
                          <a:effectLst/>
                        </a:rPr>
                        <a:t>，</a:t>
                      </a:r>
                      <a:r>
                        <a:rPr lang="en-US" sz="1700" kern="100" dirty="0" err="1">
                          <a:effectLst/>
                        </a:rPr>
                        <a:t>barchart</a:t>
                      </a:r>
                      <a:r>
                        <a:rPr lang="zh-CN" sz="1700" kern="100" dirty="0">
                          <a:effectLst/>
                        </a:rPr>
                        <a:t>和</a:t>
                      </a:r>
                      <a:r>
                        <a:rPr lang="en-US" sz="1700" kern="100" dirty="0" err="1">
                          <a:effectLst/>
                        </a:rPr>
                        <a:t>stripplot</a:t>
                      </a:r>
                      <a:r>
                        <a:rPr lang="zh-CN" sz="1700" kern="100" dirty="0">
                          <a:effectLst/>
                        </a:rPr>
                        <a:t>，指定内部矩形空间的长宽比</a:t>
                      </a:r>
                      <a:endParaRPr lang="zh-CN" sz="1700" kern="100" dirty="0">
                        <a:effectLst/>
                        <a:latin typeface="Times New Roman"/>
                        <a:ea typeface="宋体"/>
                        <a:cs typeface="Times New Roman"/>
                      </a:endParaRPr>
                    </a:p>
                  </a:txBody>
                  <a:tcPr marL="36725" marR="36725" marT="0" marB="0" anchor="ctr"/>
                </a:tc>
                <a:extLst>
                  <a:ext uri="{0D108BD9-81ED-4DB2-BD59-A6C34878D82A}">
                    <a16:rowId xmlns:a16="http://schemas.microsoft.com/office/drawing/2014/main" val="10005"/>
                  </a:ext>
                </a:extLst>
              </a:tr>
              <a:tr h="356129">
                <a:tc>
                  <a:txBody>
                    <a:bodyPr/>
                    <a:lstStyle/>
                    <a:p>
                      <a:pPr indent="127000" algn="ctr">
                        <a:lnSpc>
                          <a:spcPct val="150000"/>
                        </a:lnSpc>
                        <a:spcAft>
                          <a:spcPts val="0"/>
                        </a:spcAft>
                      </a:pPr>
                      <a:r>
                        <a:rPr lang="en-US" sz="1700" kern="100">
                          <a:effectLst/>
                        </a:rPr>
                        <a:t>horizontal</a:t>
                      </a:r>
                      <a:endParaRPr lang="zh-CN" sz="1700" kern="100">
                        <a:effectLst/>
                        <a:latin typeface="Times New Roman"/>
                        <a:ea typeface="宋体"/>
                        <a:cs typeface="Times New Roman"/>
                      </a:endParaRPr>
                    </a:p>
                  </a:txBody>
                  <a:tcPr marL="36725" marR="36725" marT="0" marB="0" anchor="ctr"/>
                </a:tc>
                <a:tc>
                  <a:txBody>
                    <a:bodyPr/>
                    <a:lstStyle/>
                    <a:p>
                      <a:pPr indent="127000" algn="just">
                        <a:lnSpc>
                          <a:spcPct val="150000"/>
                        </a:lnSpc>
                        <a:spcAft>
                          <a:spcPts val="0"/>
                        </a:spcAft>
                      </a:pPr>
                      <a:r>
                        <a:rPr lang="zh-CN" sz="1700" kern="100" dirty="0">
                          <a:effectLst/>
                        </a:rPr>
                        <a:t>逻辑值，在</a:t>
                      </a:r>
                      <a:r>
                        <a:rPr lang="en-US" sz="1700" kern="100" dirty="0" err="1">
                          <a:effectLst/>
                        </a:rPr>
                        <a:t>bwplot</a:t>
                      </a:r>
                      <a:r>
                        <a:rPr lang="zh-CN" sz="1700" kern="100" dirty="0">
                          <a:effectLst/>
                        </a:rPr>
                        <a:t>，</a:t>
                      </a:r>
                      <a:r>
                        <a:rPr lang="en-US" sz="1700" kern="100" dirty="0" err="1">
                          <a:effectLst/>
                        </a:rPr>
                        <a:t>dotplot</a:t>
                      </a:r>
                      <a:r>
                        <a:rPr lang="zh-CN" sz="1700" kern="100" dirty="0">
                          <a:effectLst/>
                        </a:rPr>
                        <a:t>，</a:t>
                      </a:r>
                      <a:r>
                        <a:rPr lang="en-US" sz="1700" kern="100" dirty="0" err="1">
                          <a:effectLst/>
                        </a:rPr>
                        <a:t>barchart</a:t>
                      </a:r>
                      <a:r>
                        <a:rPr lang="zh-CN" sz="1700" kern="100" dirty="0">
                          <a:effectLst/>
                        </a:rPr>
                        <a:t>和</a:t>
                      </a:r>
                      <a:r>
                        <a:rPr lang="en-US" sz="1700" kern="100" dirty="0" err="1">
                          <a:effectLst/>
                        </a:rPr>
                        <a:t>stripplot</a:t>
                      </a:r>
                      <a:r>
                        <a:rPr lang="zh-CN" sz="1700" kern="100" dirty="0">
                          <a:effectLst/>
                        </a:rPr>
                        <a:t>中指定图形放置的方向：水平或垂直</a:t>
                      </a:r>
                      <a:endParaRPr lang="zh-CN" sz="1700" kern="100" dirty="0">
                        <a:effectLst/>
                        <a:latin typeface="Times New Roman"/>
                        <a:ea typeface="宋体"/>
                        <a:cs typeface="Times New Roman"/>
                      </a:endParaRPr>
                    </a:p>
                  </a:txBody>
                  <a:tcPr marL="36725" marR="36725" marT="0" marB="0" anchor="ctr"/>
                </a:tc>
                <a:extLst>
                  <a:ext uri="{0D108BD9-81ED-4DB2-BD59-A6C34878D82A}">
                    <a16:rowId xmlns:a16="http://schemas.microsoft.com/office/drawing/2014/main" val="10006"/>
                  </a:ext>
                </a:extLst>
              </a:tr>
              <a:tr h="356129">
                <a:tc>
                  <a:txBody>
                    <a:bodyPr/>
                    <a:lstStyle/>
                    <a:p>
                      <a:pPr indent="127000" algn="ctr">
                        <a:lnSpc>
                          <a:spcPct val="150000"/>
                        </a:lnSpc>
                        <a:spcAft>
                          <a:spcPts val="0"/>
                        </a:spcAft>
                      </a:pPr>
                      <a:r>
                        <a:rPr lang="en-US" sz="1700" kern="100">
                          <a:effectLst/>
                        </a:rPr>
                        <a:t>panel</a:t>
                      </a:r>
                      <a:endParaRPr lang="zh-CN" sz="1700" kern="100">
                        <a:effectLst/>
                        <a:latin typeface="Times New Roman"/>
                        <a:ea typeface="宋体"/>
                        <a:cs typeface="Times New Roman"/>
                      </a:endParaRPr>
                    </a:p>
                  </a:txBody>
                  <a:tcPr marL="36725" marR="36725" marT="0" marB="0" anchor="ctr"/>
                </a:tc>
                <a:tc>
                  <a:txBody>
                    <a:bodyPr/>
                    <a:lstStyle/>
                    <a:p>
                      <a:pPr indent="127000" algn="just">
                        <a:lnSpc>
                          <a:spcPct val="150000"/>
                        </a:lnSpc>
                        <a:spcAft>
                          <a:spcPts val="0"/>
                        </a:spcAft>
                      </a:pPr>
                      <a:r>
                        <a:rPr lang="zh-CN" sz="1700" kern="100" dirty="0">
                          <a:effectLst/>
                        </a:rPr>
                        <a:t>用户绘制的一个面板函数</a:t>
                      </a:r>
                      <a:endParaRPr lang="zh-CN" sz="1700" kern="100" dirty="0">
                        <a:effectLst/>
                        <a:latin typeface="Times New Roman"/>
                        <a:ea typeface="宋体"/>
                        <a:cs typeface="Times New Roman"/>
                      </a:endParaRPr>
                    </a:p>
                  </a:txBody>
                  <a:tcPr marL="36725" marR="36725" marT="0" marB="0" anchor="ctr"/>
                </a:tc>
                <a:extLst>
                  <a:ext uri="{0D108BD9-81ED-4DB2-BD59-A6C34878D82A}">
                    <a16:rowId xmlns:a16="http://schemas.microsoft.com/office/drawing/2014/main" val="10007"/>
                  </a:ext>
                </a:extLst>
              </a:tr>
              <a:tr h="751997">
                <a:tc>
                  <a:txBody>
                    <a:bodyPr/>
                    <a:lstStyle/>
                    <a:p>
                      <a:pPr indent="127000" algn="ctr">
                        <a:lnSpc>
                          <a:spcPct val="150000"/>
                        </a:lnSpc>
                        <a:spcAft>
                          <a:spcPts val="0"/>
                        </a:spcAft>
                      </a:pPr>
                      <a:r>
                        <a:rPr lang="en-US" sz="1700" kern="100">
                          <a:effectLst/>
                        </a:rPr>
                        <a:t>aspect</a:t>
                      </a:r>
                      <a:endParaRPr lang="zh-CN" sz="1700" kern="100">
                        <a:effectLst/>
                        <a:latin typeface="Times New Roman"/>
                        <a:ea typeface="宋体"/>
                        <a:cs typeface="Times New Roman"/>
                      </a:endParaRPr>
                    </a:p>
                  </a:txBody>
                  <a:tcPr marL="36725" marR="36725" marT="0" marB="0" anchor="ctr"/>
                </a:tc>
                <a:tc>
                  <a:txBody>
                    <a:bodyPr/>
                    <a:lstStyle/>
                    <a:p>
                      <a:pPr indent="127000" algn="just">
                        <a:lnSpc>
                          <a:spcPct val="150000"/>
                        </a:lnSpc>
                        <a:spcAft>
                          <a:spcPts val="0"/>
                        </a:spcAft>
                      </a:pPr>
                      <a:r>
                        <a:rPr lang="zh-CN" sz="1700" kern="100" dirty="0">
                          <a:effectLst/>
                        </a:rPr>
                        <a:t>指定不同面板的宽高比。默认情况下</a:t>
                      </a:r>
                      <a:r>
                        <a:rPr lang="en-US" sz="1700" kern="100" dirty="0">
                          <a:effectLst/>
                        </a:rPr>
                        <a:t>aspect=”fill”</a:t>
                      </a:r>
                      <a:r>
                        <a:rPr lang="zh-CN" sz="1700" kern="100" dirty="0">
                          <a:effectLst/>
                        </a:rPr>
                        <a:t>，填充课用空间；</a:t>
                      </a:r>
                      <a:r>
                        <a:rPr lang="en-US" sz="1700" kern="100" dirty="0">
                          <a:effectLst/>
                        </a:rPr>
                        <a:t>aspect=”</a:t>
                      </a:r>
                      <a:r>
                        <a:rPr lang="en-US" sz="1700" kern="100" dirty="0" err="1">
                          <a:effectLst/>
                        </a:rPr>
                        <a:t>xy</a:t>
                      </a:r>
                      <a:r>
                        <a:rPr lang="en-US" sz="1700" kern="100" dirty="0">
                          <a:effectLst/>
                        </a:rPr>
                        <a:t>”</a:t>
                      </a:r>
                      <a:r>
                        <a:rPr lang="zh-CN" sz="1700" kern="100" dirty="0">
                          <a:effectLst/>
                        </a:rPr>
                        <a:t>，表示使用</a:t>
                      </a:r>
                      <a:r>
                        <a:rPr lang="en-US" sz="1700" kern="100" dirty="0">
                          <a:effectLst/>
                        </a:rPr>
                        <a:t>Cleveland 45</a:t>
                      </a:r>
                      <a:r>
                        <a:rPr lang="en-US" sz="1700" kern="100" baseline="30000" dirty="0">
                          <a:effectLst/>
                        </a:rPr>
                        <a:t>o</a:t>
                      </a:r>
                      <a:r>
                        <a:rPr lang="en-US" sz="1700" kern="100" dirty="0">
                          <a:effectLst/>
                        </a:rPr>
                        <a:t> banking</a:t>
                      </a:r>
                      <a:r>
                        <a:rPr lang="zh-CN" sz="1700" kern="100" dirty="0">
                          <a:effectLst/>
                        </a:rPr>
                        <a:t>法则来计算宽高比；</a:t>
                      </a:r>
                      <a:r>
                        <a:rPr lang="en-US" sz="1700" kern="100" dirty="0">
                          <a:effectLst/>
                        </a:rPr>
                        <a:t>aspect=”</a:t>
                      </a:r>
                      <a:r>
                        <a:rPr lang="en-US" sz="1700" kern="100" dirty="0" err="1">
                          <a:effectLst/>
                        </a:rPr>
                        <a:t>iso</a:t>
                      </a:r>
                      <a:r>
                        <a:rPr lang="en-US" sz="1700" kern="100" dirty="0">
                          <a:effectLst/>
                        </a:rPr>
                        <a:t>”</a:t>
                      </a:r>
                      <a:r>
                        <a:rPr lang="zh-CN" sz="1700" kern="100" dirty="0">
                          <a:effectLst/>
                        </a:rPr>
                        <a:t>，表示等距比例</a:t>
                      </a:r>
                      <a:endParaRPr lang="zh-CN" sz="1700" kern="100" dirty="0">
                        <a:effectLst/>
                        <a:latin typeface="Times New Roman"/>
                        <a:ea typeface="宋体"/>
                        <a:cs typeface="Times New Roman"/>
                      </a:endParaRPr>
                    </a:p>
                  </a:txBody>
                  <a:tcPr marL="36725" marR="36725" marT="0" marB="0" anchor="ctr"/>
                </a:tc>
                <a:extLst>
                  <a:ext uri="{0D108BD9-81ED-4DB2-BD59-A6C34878D82A}">
                    <a16:rowId xmlns:a16="http://schemas.microsoft.com/office/drawing/2014/main" val="10008"/>
                  </a:ext>
                </a:extLst>
              </a:tr>
            </a:tbl>
          </a:graphicData>
        </a:graphic>
      </p:graphicFrame>
      <p:sp>
        <p:nvSpPr>
          <p:cNvPr id="36898" name="标题 2">
            <a:extLst>
              <a:ext uri="{FF2B5EF4-FFF2-40B4-BE49-F238E27FC236}">
                <a16:creationId xmlns:a16="http://schemas.microsoft.com/office/drawing/2014/main" id="{DD48013C-83A6-4B42-A4C1-2674574DA2C5}"/>
              </a:ext>
            </a:extLst>
          </p:cNvPr>
          <p:cNvSpPr>
            <a:spLocks noGrp="1"/>
          </p:cNvSpPr>
          <p:nvPr>
            <p:ph type="title"/>
          </p:nvPr>
        </p:nvSpPr>
        <p:spPr>
          <a:xfrm>
            <a:off x="255588" y="358775"/>
            <a:ext cx="10972800" cy="528638"/>
          </a:xfrm>
        </p:spPr>
        <p:txBody>
          <a:bodyPr/>
          <a:lstStyle/>
          <a:p>
            <a:r>
              <a:rPr lang="zh-CN" altLang="en-US"/>
              <a:t>绘图函数的参数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675E7E96-170A-4075-B297-B62210BC8EA3}"/>
              </a:ext>
            </a:extLst>
          </p:cNvPr>
          <p:cNvGraphicFramePr>
            <a:graphicFrameLocks noGrp="1"/>
          </p:cNvGraphicFramePr>
          <p:nvPr>
            <p:ph idx="1"/>
          </p:nvPr>
        </p:nvGraphicFramePr>
        <p:xfrm>
          <a:off x="941388" y="1371600"/>
          <a:ext cx="10179050" cy="4706938"/>
        </p:xfrm>
        <a:graphic>
          <a:graphicData uri="http://schemas.openxmlformats.org/drawingml/2006/table">
            <a:tbl>
              <a:tblPr>
                <a:tableStyleId>{5C22544A-7EE6-4342-B048-85BDC9FD1C3A}</a:tableStyleId>
              </a:tblPr>
              <a:tblGrid>
                <a:gridCol w="2126966">
                  <a:extLst>
                    <a:ext uri="{9D8B030D-6E8A-4147-A177-3AD203B41FA5}">
                      <a16:colId xmlns:a16="http://schemas.microsoft.com/office/drawing/2014/main" val="20000"/>
                    </a:ext>
                  </a:extLst>
                </a:gridCol>
                <a:gridCol w="8052084">
                  <a:extLst>
                    <a:ext uri="{9D8B030D-6E8A-4147-A177-3AD203B41FA5}">
                      <a16:colId xmlns:a16="http://schemas.microsoft.com/office/drawing/2014/main" val="20001"/>
                    </a:ext>
                  </a:extLst>
                </a:gridCol>
              </a:tblGrid>
              <a:tr h="336210">
                <a:tc>
                  <a:txBody>
                    <a:bodyPr/>
                    <a:lstStyle/>
                    <a:p>
                      <a:pPr indent="127000" algn="ctr">
                        <a:lnSpc>
                          <a:spcPct val="100000"/>
                        </a:lnSpc>
                        <a:spcAft>
                          <a:spcPts val="0"/>
                        </a:spcAft>
                      </a:pPr>
                      <a:r>
                        <a:rPr lang="en-US" sz="1800" kern="100" dirty="0">
                          <a:effectLst/>
                        </a:rPr>
                        <a:t>groups</a:t>
                      </a:r>
                      <a:endParaRPr lang="zh-CN" sz="1800" kern="100" dirty="0">
                        <a:effectLst/>
                        <a:latin typeface="Times New Roman"/>
                        <a:ea typeface="宋体"/>
                        <a:cs typeface="Times New Roman"/>
                      </a:endParaRPr>
                    </a:p>
                  </a:txBody>
                  <a:tcPr marL="68577" marR="68577" marT="0" marB="0" anchor="ctr"/>
                </a:tc>
                <a:tc>
                  <a:txBody>
                    <a:bodyPr/>
                    <a:lstStyle/>
                    <a:p>
                      <a:pPr indent="127000" algn="just">
                        <a:lnSpc>
                          <a:spcPct val="100000"/>
                        </a:lnSpc>
                        <a:spcAft>
                          <a:spcPts val="0"/>
                        </a:spcAft>
                      </a:pPr>
                      <a:r>
                        <a:rPr lang="zh-CN" sz="1800" kern="100">
                          <a:effectLst/>
                        </a:rPr>
                        <a:t>指定传递给面板函数描述数据分组的变量</a:t>
                      </a:r>
                      <a:endParaRPr lang="zh-CN" sz="1800" kern="10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0"/>
                  </a:ext>
                </a:extLst>
              </a:tr>
              <a:tr h="336210">
                <a:tc>
                  <a:txBody>
                    <a:bodyPr/>
                    <a:lstStyle/>
                    <a:p>
                      <a:pPr indent="127000" algn="ctr">
                        <a:lnSpc>
                          <a:spcPct val="100000"/>
                        </a:lnSpc>
                        <a:spcAft>
                          <a:spcPts val="0"/>
                        </a:spcAft>
                      </a:pPr>
                      <a:r>
                        <a:rPr lang="en-US" sz="1800" kern="100" dirty="0" err="1">
                          <a:effectLst/>
                        </a:rPr>
                        <a:t>auto.key</a:t>
                      </a:r>
                      <a:endParaRPr lang="zh-CN" sz="1800" kern="100" dirty="0">
                        <a:effectLst/>
                        <a:latin typeface="Times New Roman"/>
                        <a:ea typeface="宋体"/>
                        <a:cs typeface="Times New Roman"/>
                      </a:endParaRPr>
                    </a:p>
                  </a:txBody>
                  <a:tcPr marL="68577" marR="68577" marT="0" marB="0" anchor="ctr"/>
                </a:tc>
                <a:tc>
                  <a:txBody>
                    <a:bodyPr/>
                    <a:lstStyle/>
                    <a:p>
                      <a:pPr indent="127000" algn="just">
                        <a:lnSpc>
                          <a:spcPct val="100000"/>
                        </a:lnSpc>
                        <a:spcAft>
                          <a:spcPts val="0"/>
                        </a:spcAft>
                      </a:pPr>
                      <a:r>
                        <a:rPr lang="zh-CN" sz="1800" kern="100" dirty="0">
                          <a:effectLst/>
                        </a:rPr>
                        <a:t>逻辑值，添加分组变量的图例符号（变量</a:t>
                      </a:r>
                      <a:r>
                        <a:rPr lang="en-US" sz="1800" kern="100" dirty="0">
                          <a:effectLst/>
                        </a:rPr>
                        <a:t>key</a:t>
                      </a:r>
                      <a:r>
                        <a:rPr lang="zh-CN" sz="1800" kern="100" dirty="0">
                          <a:effectLst/>
                        </a:rPr>
                        <a:t>和</a:t>
                      </a:r>
                      <a:r>
                        <a:rPr lang="en-US" sz="1800" kern="100" dirty="0">
                          <a:effectLst/>
                        </a:rPr>
                        <a:t>legend</a:t>
                      </a:r>
                      <a:r>
                        <a:rPr lang="zh-CN" sz="1800" kern="100" dirty="0">
                          <a:effectLst/>
                        </a:rPr>
                        <a:t>会覆盖</a:t>
                      </a:r>
                      <a:r>
                        <a:rPr lang="en-US" sz="1800" kern="100" dirty="0" err="1">
                          <a:effectLst/>
                        </a:rPr>
                        <a:t>auto.key</a:t>
                      </a:r>
                      <a:r>
                        <a:rPr lang="zh-CN" sz="1800" kern="100" dirty="0">
                          <a:effectLst/>
                        </a:rPr>
                        <a:t>的值）</a:t>
                      </a:r>
                      <a:endParaRPr lang="zh-CN" sz="18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1"/>
                  </a:ext>
                </a:extLst>
              </a:tr>
              <a:tr h="672419">
                <a:tc>
                  <a:txBody>
                    <a:bodyPr/>
                    <a:lstStyle/>
                    <a:p>
                      <a:pPr indent="127000" algn="ctr">
                        <a:lnSpc>
                          <a:spcPct val="100000"/>
                        </a:lnSpc>
                        <a:spcAft>
                          <a:spcPts val="0"/>
                        </a:spcAft>
                      </a:pPr>
                      <a:r>
                        <a:rPr lang="en-US" sz="1800" kern="100" dirty="0" err="1">
                          <a:effectLst/>
                        </a:rPr>
                        <a:t>prepanel</a:t>
                      </a:r>
                      <a:endParaRPr lang="zh-CN" sz="1800" kern="100" dirty="0">
                        <a:effectLst/>
                        <a:latin typeface="Times New Roman"/>
                        <a:ea typeface="宋体"/>
                        <a:cs typeface="Times New Roman"/>
                      </a:endParaRPr>
                    </a:p>
                  </a:txBody>
                  <a:tcPr marL="68577" marR="68577" marT="0" marB="0" anchor="ctr"/>
                </a:tc>
                <a:tc>
                  <a:txBody>
                    <a:bodyPr/>
                    <a:lstStyle/>
                    <a:p>
                      <a:pPr indent="127000" algn="just">
                        <a:lnSpc>
                          <a:spcPct val="100000"/>
                        </a:lnSpc>
                        <a:spcAft>
                          <a:spcPts val="0"/>
                        </a:spcAft>
                      </a:pPr>
                      <a:r>
                        <a:rPr lang="zh-CN" sz="1800" kern="100" dirty="0">
                          <a:effectLst/>
                        </a:rPr>
                        <a:t>函数，其参数与函数</a:t>
                      </a:r>
                      <a:r>
                        <a:rPr lang="en-US" sz="1800" kern="100" dirty="0">
                          <a:effectLst/>
                        </a:rPr>
                        <a:t>panel</a:t>
                      </a:r>
                      <a:r>
                        <a:rPr lang="zh-CN" sz="1800" kern="100" dirty="0">
                          <a:effectLst/>
                        </a:rPr>
                        <a:t>相同，返回一个列表，其中包括</a:t>
                      </a:r>
                      <a:r>
                        <a:rPr lang="en-US" sz="1800" kern="100" dirty="0" err="1">
                          <a:effectLst/>
                        </a:rPr>
                        <a:t>xlim</a:t>
                      </a:r>
                      <a:r>
                        <a:rPr lang="zh-CN" sz="1800" kern="100" dirty="0">
                          <a:effectLst/>
                        </a:rPr>
                        <a:t>、</a:t>
                      </a:r>
                      <a:r>
                        <a:rPr lang="en-US" sz="1800" kern="100" dirty="0" err="1">
                          <a:effectLst/>
                        </a:rPr>
                        <a:t>ylim</a:t>
                      </a:r>
                      <a:r>
                        <a:rPr lang="zh-CN" sz="1800" kern="100" dirty="0">
                          <a:effectLst/>
                        </a:rPr>
                        <a:t>、</a:t>
                      </a:r>
                      <a:r>
                        <a:rPr lang="en-US" sz="1800" kern="100" dirty="0">
                          <a:effectLst/>
                        </a:rPr>
                        <a:t>dx</a:t>
                      </a:r>
                      <a:r>
                        <a:rPr lang="zh-CN" sz="1800" kern="100" dirty="0">
                          <a:effectLst/>
                        </a:rPr>
                        <a:t>和</a:t>
                      </a:r>
                      <a:r>
                        <a:rPr lang="en-US" sz="1800" kern="100" dirty="0" err="1">
                          <a:effectLst/>
                        </a:rPr>
                        <a:t>dy</a:t>
                      </a:r>
                      <a:r>
                        <a:rPr lang="zh-CN" sz="1800" kern="100" dirty="0">
                          <a:effectLst/>
                        </a:rPr>
                        <a:t>（以及相对少见的</a:t>
                      </a:r>
                      <a:r>
                        <a:rPr lang="en-US" sz="1800" kern="100" dirty="0" err="1">
                          <a:effectLst/>
                        </a:rPr>
                        <a:t>xat</a:t>
                      </a:r>
                      <a:r>
                        <a:rPr lang="zh-CN" sz="1800" kern="100" dirty="0">
                          <a:effectLst/>
                        </a:rPr>
                        <a:t>和</a:t>
                      </a:r>
                      <a:r>
                        <a:rPr lang="en-US" sz="1800" kern="100" dirty="0" err="1">
                          <a:effectLst/>
                        </a:rPr>
                        <a:t>yat</a:t>
                      </a:r>
                      <a:r>
                        <a:rPr lang="zh-CN" sz="1800" kern="100" dirty="0">
                          <a:effectLst/>
                        </a:rPr>
                        <a:t>）</a:t>
                      </a:r>
                      <a:endParaRPr lang="zh-CN" sz="18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2"/>
                  </a:ext>
                </a:extLst>
              </a:tr>
              <a:tr h="336210">
                <a:tc>
                  <a:txBody>
                    <a:bodyPr/>
                    <a:lstStyle/>
                    <a:p>
                      <a:pPr indent="127000" algn="ctr">
                        <a:lnSpc>
                          <a:spcPct val="100000"/>
                        </a:lnSpc>
                        <a:spcAft>
                          <a:spcPts val="0"/>
                        </a:spcAft>
                      </a:pPr>
                      <a:r>
                        <a:rPr lang="en-US" sz="1800" kern="100">
                          <a:effectLst/>
                        </a:rPr>
                        <a:t>strip</a:t>
                      </a:r>
                      <a:endParaRPr lang="zh-CN" sz="1800" kern="100">
                        <a:effectLst/>
                        <a:latin typeface="Times New Roman"/>
                        <a:ea typeface="宋体"/>
                        <a:cs typeface="Times New Roman"/>
                      </a:endParaRPr>
                    </a:p>
                  </a:txBody>
                  <a:tcPr marL="68577" marR="68577" marT="0" marB="0" anchor="ctr"/>
                </a:tc>
                <a:tc>
                  <a:txBody>
                    <a:bodyPr/>
                    <a:lstStyle/>
                    <a:p>
                      <a:pPr indent="127000" algn="just">
                        <a:lnSpc>
                          <a:spcPct val="100000"/>
                        </a:lnSpc>
                        <a:spcAft>
                          <a:spcPts val="0"/>
                        </a:spcAft>
                      </a:pPr>
                      <a:r>
                        <a:rPr lang="zh-CN" sz="1800" kern="100" dirty="0">
                          <a:effectLst/>
                        </a:rPr>
                        <a:t>逻辑值，指定标签面板是否需要绘制</a:t>
                      </a:r>
                      <a:endParaRPr lang="zh-CN" sz="18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3"/>
                  </a:ext>
                </a:extLst>
              </a:tr>
              <a:tr h="336210">
                <a:tc>
                  <a:txBody>
                    <a:bodyPr/>
                    <a:lstStyle/>
                    <a:p>
                      <a:pPr indent="127000" algn="ctr">
                        <a:lnSpc>
                          <a:spcPct val="100000"/>
                        </a:lnSpc>
                        <a:spcAft>
                          <a:spcPts val="0"/>
                        </a:spcAft>
                      </a:pPr>
                      <a:r>
                        <a:rPr lang="en-US" sz="1800" kern="100">
                          <a:effectLst/>
                        </a:rPr>
                        <a:t>xlab</a:t>
                      </a:r>
                      <a:r>
                        <a:rPr lang="zh-CN" sz="1800" kern="100">
                          <a:effectLst/>
                        </a:rPr>
                        <a:t>、</a:t>
                      </a:r>
                      <a:r>
                        <a:rPr lang="en-US" sz="1800" kern="100">
                          <a:effectLst/>
                        </a:rPr>
                        <a:t>ylab</a:t>
                      </a:r>
                      <a:endParaRPr lang="zh-CN" sz="1800" kern="100">
                        <a:effectLst/>
                        <a:latin typeface="Times New Roman"/>
                        <a:ea typeface="宋体"/>
                        <a:cs typeface="Times New Roman"/>
                      </a:endParaRPr>
                    </a:p>
                  </a:txBody>
                  <a:tcPr marL="68577" marR="68577" marT="0" marB="0" anchor="ctr"/>
                </a:tc>
                <a:tc>
                  <a:txBody>
                    <a:bodyPr/>
                    <a:lstStyle/>
                    <a:p>
                      <a:pPr indent="127000" algn="just">
                        <a:lnSpc>
                          <a:spcPct val="100000"/>
                        </a:lnSpc>
                        <a:spcAft>
                          <a:spcPts val="0"/>
                        </a:spcAft>
                      </a:pPr>
                      <a:r>
                        <a:rPr lang="zh-CN" sz="1800" kern="100" dirty="0">
                          <a:effectLst/>
                        </a:rPr>
                        <a:t>指定</a:t>
                      </a:r>
                      <a:r>
                        <a:rPr lang="en-US" sz="1800" kern="100" dirty="0">
                          <a:effectLst/>
                        </a:rPr>
                        <a:t>x</a:t>
                      </a:r>
                      <a:r>
                        <a:rPr lang="zh-CN" sz="1800" kern="100" dirty="0">
                          <a:effectLst/>
                        </a:rPr>
                        <a:t>轴、</a:t>
                      </a:r>
                      <a:r>
                        <a:rPr lang="en-US" sz="1800" kern="100" dirty="0">
                          <a:effectLst/>
                        </a:rPr>
                        <a:t>y</a:t>
                      </a:r>
                      <a:r>
                        <a:rPr lang="zh-CN" sz="1800" kern="100" dirty="0">
                          <a:effectLst/>
                        </a:rPr>
                        <a:t>轴标签的字符值</a:t>
                      </a:r>
                      <a:endParaRPr lang="zh-CN" sz="18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4"/>
                  </a:ext>
                </a:extLst>
              </a:tr>
              <a:tr h="336210">
                <a:tc>
                  <a:txBody>
                    <a:bodyPr/>
                    <a:lstStyle/>
                    <a:p>
                      <a:pPr indent="127000" algn="ctr">
                        <a:lnSpc>
                          <a:spcPct val="100000"/>
                        </a:lnSpc>
                        <a:spcAft>
                          <a:spcPts val="0"/>
                        </a:spcAft>
                      </a:pPr>
                      <a:r>
                        <a:rPr lang="en-US" sz="1800" kern="100">
                          <a:effectLst/>
                        </a:rPr>
                        <a:t>scales</a:t>
                      </a:r>
                      <a:endParaRPr lang="zh-CN" sz="1800" kern="100">
                        <a:effectLst/>
                        <a:latin typeface="Times New Roman"/>
                        <a:ea typeface="宋体"/>
                        <a:cs typeface="Times New Roman"/>
                      </a:endParaRPr>
                    </a:p>
                  </a:txBody>
                  <a:tcPr marL="68577" marR="68577" marT="0" marB="0" anchor="ctr"/>
                </a:tc>
                <a:tc>
                  <a:txBody>
                    <a:bodyPr/>
                    <a:lstStyle/>
                    <a:p>
                      <a:pPr indent="127000" algn="just">
                        <a:lnSpc>
                          <a:spcPct val="100000"/>
                        </a:lnSpc>
                        <a:spcAft>
                          <a:spcPts val="0"/>
                        </a:spcAft>
                      </a:pPr>
                      <a:r>
                        <a:rPr lang="zh-CN" sz="1800" kern="100" dirty="0">
                          <a:effectLst/>
                        </a:rPr>
                        <a:t>列表，指定</a:t>
                      </a:r>
                      <a:r>
                        <a:rPr lang="en-US" sz="1800" kern="100" dirty="0">
                          <a:effectLst/>
                        </a:rPr>
                        <a:t>x</a:t>
                      </a:r>
                      <a:r>
                        <a:rPr lang="zh-CN" sz="1800" kern="100" dirty="0">
                          <a:effectLst/>
                        </a:rPr>
                        <a:t>轴、</a:t>
                      </a:r>
                      <a:r>
                        <a:rPr lang="en-US" sz="1800" kern="100" dirty="0">
                          <a:effectLst/>
                        </a:rPr>
                        <a:t>y</a:t>
                      </a:r>
                      <a:r>
                        <a:rPr lang="zh-CN" sz="1800" kern="100" dirty="0">
                          <a:effectLst/>
                        </a:rPr>
                        <a:t>轴需要怎样绘制</a:t>
                      </a:r>
                      <a:endParaRPr lang="zh-CN" sz="18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5"/>
                  </a:ext>
                </a:extLst>
              </a:tr>
              <a:tr h="336210">
                <a:tc>
                  <a:txBody>
                    <a:bodyPr/>
                    <a:lstStyle/>
                    <a:p>
                      <a:pPr indent="127000" algn="ctr">
                        <a:lnSpc>
                          <a:spcPct val="100000"/>
                        </a:lnSpc>
                        <a:spcAft>
                          <a:spcPts val="0"/>
                        </a:spcAft>
                      </a:pPr>
                      <a:r>
                        <a:rPr lang="en-US" sz="1800" kern="100">
                          <a:effectLst/>
                        </a:rPr>
                        <a:t>subscripts</a:t>
                      </a:r>
                      <a:endParaRPr lang="zh-CN" sz="1800" kern="100">
                        <a:effectLst/>
                        <a:latin typeface="Times New Roman"/>
                        <a:ea typeface="宋体"/>
                        <a:cs typeface="Times New Roman"/>
                      </a:endParaRPr>
                    </a:p>
                  </a:txBody>
                  <a:tcPr marL="68577" marR="68577" marT="0" marB="0" anchor="ctr"/>
                </a:tc>
                <a:tc>
                  <a:txBody>
                    <a:bodyPr/>
                    <a:lstStyle/>
                    <a:p>
                      <a:pPr indent="127000" algn="just">
                        <a:lnSpc>
                          <a:spcPct val="100000"/>
                        </a:lnSpc>
                        <a:spcAft>
                          <a:spcPts val="0"/>
                        </a:spcAft>
                      </a:pPr>
                      <a:r>
                        <a:rPr lang="zh-CN" sz="1800" kern="100" dirty="0">
                          <a:effectLst/>
                        </a:rPr>
                        <a:t>逻辑值，指定传递给面板函数的命名空间向量</a:t>
                      </a:r>
                      <a:endParaRPr lang="zh-CN" sz="18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6"/>
                  </a:ext>
                </a:extLst>
              </a:tr>
              <a:tr h="336210">
                <a:tc>
                  <a:txBody>
                    <a:bodyPr/>
                    <a:lstStyle/>
                    <a:p>
                      <a:pPr indent="127000" algn="ctr">
                        <a:lnSpc>
                          <a:spcPct val="100000"/>
                        </a:lnSpc>
                        <a:spcAft>
                          <a:spcPts val="0"/>
                        </a:spcAft>
                      </a:pPr>
                      <a:r>
                        <a:rPr lang="en-US" sz="1800" kern="100">
                          <a:effectLst/>
                        </a:rPr>
                        <a:t>subset</a:t>
                      </a:r>
                      <a:endParaRPr lang="zh-CN" sz="1800" kern="100">
                        <a:effectLst/>
                        <a:latin typeface="Times New Roman"/>
                        <a:ea typeface="宋体"/>
                        <a:cs typeface="Times New Roman"/>
                      </a:endParaRPr>
                    </a:p>
                  </a:txBody>
                  <a:tcPr marL="68577" marR="68577" marT="0" marB="0" anchor="ctr"/>
                </a:tc>
                <a:tc>
                  <a:txBody>
                    <a:bodyPr/>
                    <a:lstStyle/>
                    <a:p>
                      <a:pPr indent="127000" algn="just">
                        <a:lnSpc>
                          <a:spcPct val="100000"/>
                        </a:lnSpc>
                        <a:spcAft>
                          <a:spcPts val="0"/>
                        </a:spcAft>
                      </a:pPr>
                      <a:r>
                        <a:rPr lang="zh-CN" sz="1800" kern="100" dirty="0">
                          <a:effectLst/>
                        </a:rPr>
                        <a:t>指定</a:t>
                      </a:r>
                      <a:r>
                        <a:rPr lang="en-US" sz="1800" kern="100" dirty="0">
                          <a:effectLst/>
                        </a:rPr>
                        <a:t>data</a:t>
                      </a:r>
                      <a:r>
                        <a:rPr lang="zh-CN" sz="1800" kern="100" dirty="0">
                          <a:effectLst/>
                        </a:rPr>
                        <a:t>的子集来绘制图形</a:t>
                      </a:r>
                      <a:r>
                        <a:rPr lang="en-US" sz="1800" kern="100" dirty="0">
                          <a:effectLst/>
                        </a:rPr>
                        <a:t>(</a:t>
                      </a:r>
                      <a:r>
                        <a:rPr lang="zh-CN" sz="1800" kern="100" dirty="0">
                          <a:effectLst/>
                        </a:rPr>
                        <a:t>默认包含所有的数据</a:t>
                      </a:r>
                      <a:r>
                        <a:rPr lang="en-US" sz="1800" kern="100" dirty="0">
                          <a:effectLst/>
                        </a:rPr>
                        <a:t>)</a:t>
                      </a:r>
                      <a:endParaRPr lang="zh-CN" sz="18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7"/>
                  </a:ext>
                </a:extLst>
              </a:tr>
              <a:tr h="336210">
                <a:tc>
                  <a:txBody>
                    <a:bodyPr/>
                    <a:lstStyle/>
                    <a:p>
                      <a:pPr indent="127000" algn="ctr">
                        <a:lnSpc>
                          <a:spcPct val="100000"/>
                        </a:lnSpc>
                        <a:spcAft>
                          <a:spcPts val="0"/>
                        </a:spcAft>
                      </a:pPr>
                      <a:r>
                        <a:rPr lang="en-US" sz="1800" kern="100">
                          <a:effectLst/>
                        </a:rPr>
                        <a:t>xlim</a:t>
                      </a:r>
                      <a:r>
                        <a:rPr lang="zh-CN" sz="1800" kern="100">
                          <a:effectLst/>
                        </a:rPr>
                        <a:t>、</a:t>
                      </a:r>
                      <a:r>
                        <a:rPr lang="en-US" sz="1800" kern="100">
                          <a:effectLst/>
                        </a:rPr>
                        <a:t>ylim</a:t>
                      </a:r>
                      <a:endParaRPr lang="zh-CN" sz="1800" kern="100">
                        <a:effectLst/>
                        <a:latin typeface="Times New Roman"/>
                        <a:ea typeface="宋体"/>
                        <a:cs typeface="Times New Roman"/>
                      </a:endParaRPr>
                    </a:p>
                  </a:txBody>
                  <a:tcPr marL="68577" marR="68577" marT="0" marB="0" anchor="ctr"/>
                </a:tc>
                <a:tc>
                  <a:txBody>
                    <a:bodyPr/>
                    <a:lstStyle/>
                    <a:p>
                      <a:pPr indent="127000" algn="just">
                        <a:lnSpc>
                          <a:spcPct val="100000"/>
                        </a:lnSpc>
                        <a:spcAft>
                          <a:spcPts val="0"/>
                        </a:spcAft>
                      </a:pPr>
                      <a:r>
                        <a:rPr lang="zh-CN" sz="1800" kern="100" dirty="0">
                          <a:effectLst/>
                        </a:rPr>
                        <a:t>两元素数值型向量，分别设定</a:t>
                      </a:r>
                      <a:r>
                        <a:rPr lang="en-US" sz="1800" kern="100" dirty="0">
                          <a:effectLst/>
                        </a:rPr>
                        <a:t>x</a:t>
                      </a:r>
                      <a:r>
                        <a:rPr lang="zh-CN" sz="1800" kern="100" dirty="0">
                          <a:effectLst/>
                        </a:rPr>
                        <a:t>轴和</a:t>
                      </a:r>
                      <a:r>
                        <a:rPr lang="en-US" sz="1800" kern="100" dirty="0">
                          <a:effectLst/>
                        </a:rPr>
                        <a:t>y</a:t>
                      </a:r>
                      <a:r>
                        <a:rPr lang="zh-CN" sz="1800" kern="100" dirty="0">
                          <a:effectLst/>
                        </a:rPr>
                        <a:t>轴的最小值和最大值</a:t>
                      </a:r>
                      <a:endParaRPr lang="zh-CN" sz="18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8"/>
                  </a:ext>
                </a:extLst>
              </a:tr>
              <a:tr h="336210">
                <a:tc>
                  <a:txBody>
                    <a:bodyPr/>
                    <a:lstStyle/>
                    <a:p>
                      <a:pPr indent="127000" algn="ctr">
                        <a:lnSpc>
                          <a:spcPct val="100000"/>
                        </a:lnSpc>
                        <a:spcAft>
                          <a:spcPts val="0"/>
                        </a:spcAft>
                      </a:pPr>
                      <a:r>
                        <a:rPr lang="en-US" sz="1800" kern="100">
                          <a:effectLst/>
                        </a:rPr>
                        <a:t>drop.unused.levels</a:t>
                      </a:r>
                      <a:endParaRPr lang="zh-CN" sz="1800" kern="100">
                        <a:effectLst/>
                        <a:latin typeface="Times New Roman"/>
                        <a:ea typeface="宋体"/>
                        <a:cs typeface="Times New Roman"/>
                      </a:endParaRPr>
                    </a:p>
                  </a:txBody>
                  <a:tcPr marL="68577" marR="68577" marT="0" marB="0" anchor="ctr"/>
                </a:tc>
                <a:tc>
                  <a:txBody>
                    <a:bodyPr/>
                    <a:lstStyle/>
                    <a:p>
                      <a:pPr indent="127000" algn="just">
                        <a:lnSpc>
                          <a:spcPct val="100000"/>
                        </a:lnSpc>
                        <a:spcAft>
                          <a:spcPts val="0"/>
                        </a:spcAft>
                      </a:pPr>
                      <a:r>
                        <a:rPr lang="zh-CN" sz="1800" kern="100" dirty="0">
                          <a:effectLst/>
                        </a:rPr>
                        <a:t>逻辑值，指定是否去掉未使用水平的因素</a:t>
                      </a:r>
                      <a:endParaRPr lang="zh-CN" sz="18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9"/>
                  </a:ext>
                </a:extLst>
              </a:tr>
              <a:tr h="336210">
                <a:tc>
                  <a:txBody>
                    <a:bodyPr/>
                    <a:lstStyle/>
                    <a:p>
                      <a:pPr indent="127000" algn="ctr">
                        <a:lnSpc>
                          <a:spcPct val="100000"/>
                        </a:lnSpc>
                        <a:spcAft>
                          <a:spcPts val="0"/>
                        </a:spcAft>
                      </a:pPr>
                      <a:r>
                        <a:rPr lang="en-US" sz="1800" kern="100">
                          <a:effectLst/>
                        </a:rPr>
                        <a:t>default.scales</a:t>
                      </a:r>
                      <a:endParaRPr lang="zh-CN" sz="1800" kern="100">
                        <a:effectLst/>
                        <a:latin typeface="Times New Roman"/>
                        <a:ea typeface="宋体"/>
                        <a:cs typeface="Times New Roman"/>
                      </a:endParaRPr>
                    </a:p>
                  </a:txBody>
                  <a:tcPr marL="68577" marR="68577" marT="0" marB="0" anchor="ctr"/>
                </a:tc>
                <a:tc>
                  <a:txBody>
                    <a:bodyPr/>
                    <a:lstStyle/>
                    <a:p>
                      <a:pPr indent="127000" algn="just">
                        <a:lnSpc>
                          <a:spcPct val="100000"/>
                        </a:lnSpc>
                        <a:spcAft>
                          <a:spcPts val="0"/>
                        </a:spcAft>
                      </a:pPr>
                      <a:r>
                        <a:rPr lang="en-US" sz="1800" kern="100" dirty="0">
                          <a:effectLst/>
                        </a:rPr>
                        <a:t>scales</a:t>
                      </a:r>
                      <a:r>
                        <a:rPr lang="zh-CN" sz="1800" kern="100" dirty="0">
                          <a:effectLst/>
                        </a:rPr>
                        <a:t>的默认值列表</a:t>
                      </a:r>
                      <a:endParaRPr lang="zh-CN" sz="18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10"/>
                  </a:ext>
                </a:extLst>
              </a:tr>
              <a:tr h="336210">
                <a:tc>
                  <a:txBody>
                    <a:bodyPr/>
                    <a:lstStyle/>
                    <a:p>
                      <a:pPr indent="127000" algn="ctr">
                        <a:lnSpc>
                          <a:spcPct val="100000"/>
                        </a:lnSpc>
                        <a:spcAft>
                          <a:spcPts val="0"/>
                        </a:spcAft>
                      </a:pPr>
                      <a:r>
                        <a:rPr lang="en-US" sz="1800" kern="100">
                          <a:effectLst/>
                        </a:rPr>
                        <a:t>lattice.options</a:t>
                      </a:r>
                      <a:endParaRPr lang="zh-CN" sz="1800" kern="100">
                        <a:effectLst/>
                        <a:latin typeface="Times New Roman"/>
                        <a:ea typeface="宋体"/>
                        <a:cs typeface="Times New Roman"/>
                      </a:endParaRPr>
                    </a:p>
                  </a:txBody>
                  <a:tcPr marL="68577" marR="68577" marT="0" marB="0" anchor="ctr"/>
                </a:tc>
                <a:tc>
                  <a:txBody>
                    <a:bodyPr/>
                    <a:lstStyle/>
                    <a:p>
                      <a:pPr indent="127000" algn="just">
                        <a:lnSpc>
                          <a:spcPct val="100000"/>
                        </a:lnSpc>
                        <a:spcAft>
                          <a:spcPts val="0"/>
                        </a:spcAft>
                      </a:pPr>
                      <a:r>
                        <a:rPr lang="zh-CN" sz="1800" kern="100" dirty="0">
                          <a:effectLst/>
                        </a:rPr>
                        <a:t>绘制参数的列表，和标准</a:t>
                      </a:r>
                      <a:r>
                        <a:rPr lang="en-US" sz="1800" kern="100" dirty="0">
                          <a:effectLst/>
                        </a:rPr>
                        <a:t>R</a:t>
                      </a:r>
                      <a:r>
                        <a:rPr lang="zh-CN" sz="1800" kern="100" dirty="0">
                          <a:effectLst/>
                        </a:rPr>
                        <a:t>图形的</a:t>
                      </a:r>
                      <a:r>
                        <a:rPr lang="en-US" sz="1800" kern="100" dirty="0">
                          <a:effectLst/>
                        </a:rPr>
                        <a:t>par</a:t>
                      </a:r>
                      <a:r>
                        <a:rPr lang="zh-CN" sz="1800" kern="100" dirty="0">
                          <a:effectLst/>
                        </a:rPr>
                        <a:t>相似</a:t>
                      </a:r>
                      <a:endParaRPr lang="zh-CN" sz="18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11"/>
                  </a:ext>
                </a:extLst>
              </a:tr>
              <a:tr h="336210">
                <a:tc>
                  <a:txBody>
                    <a:bodyPr/>
                    <a:lstStyle/>
                    <a:p>
                      <a:pPr indent="127000" algn="ctr">
                        <a:lnSpc>
                          <a:spcPct val="100000"/>
                        </a:lnSpc>
                        <a:spcAft>
                          <a:spcPts val="0"/>
                        </a:spcAft>
                      </a:pPr>
                      <a:r>
                        <a:rPr lang="en-US" sz="1800" kern="100">
                          <a:effectLst/>
                        </a:rPr>
                        <a:t>...</a:t>
                      </a:r>
                      <a:endParaRPr lang="zh-CN" sz="1800" kern="100">
                        <a:effectLst/>
                        <a:latin typeface="Times New Roman"/>
                        <a:ea typeface="宋体"/>
                        <a:cs typeface="Times New Roman"/>
                      </a:endParaRPr>
                    </a:p>
                  </a:txBody>
                  <a:tcPr marL="68577" marR="68577" marT="0" marB="0" anchor="ctr"/>
                </a:tc>
                <a:tc>
                  <a:txBody>
                    <a:bodyPr/>
                    <a:lstStyle/>
                    <a:p>
                      <a:pPr indent="127000" algn="just">
                        <a:lnSpc>
                          <a:spcPct val="100000"/>
                        </a:lnSpc>
                        <a:spcAft>
                          <a:spcPts val="0"/>
                        </a:spcAft>
                      </a:pPr>
                      <a:r>
                        <a:rPr lang="zh-CN" sz="1800" kern="100" dirty="0">
                          <a:effectLst/>
                        </a:rPr>
                        <a:t>传递给内部函数</a:t>
                      </a:r>
                      <a:r>
                        <a:rPr lang="en-US" sz="1800" kern="100" dirty="0" err="1">
                          <a:effectLst/>
                        </a:rPr>
                        <a:t>trellis.skeleton</a:t>
                      </a:r>
                      <a:r>
                        <a:rPr lang="zh-CN" sz="1800" kern="100" dirty="0">
                          <a:effectLst/>
                        </a:rPr>
                        <a:t>参数</a:t>
                      </a:r>
                      <a:endParaRPr lang="zh-CN" sz="18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12"/>
                  </a:ext>
                </a:extLst>
              </a:tr>
            </a:tbl>
          </a:graphicData>
        </a:graphic>
      </p:graphicFrame>
      <p:sp>
        <p:nvSpPr>
          <p:cNvPr id="37934" name="标题 2">
            <a:extLst>
              <a:ext uri="{FF2B5EF4-FFF2-40B4-BE49-F238E27FC236}">
                <a16:creationId xmlns:a16="http://schemas.microsoft.com/office/drawing/2014/main" id="{D414CB80-D994-4EA8-B49D-650A0AA71862}"/>
              </a:ext>
            </a:extLst>
          </p:cNvPr>
          <p:cNvSpPr>
            <a:spLocks noGrp="1"/>
          </p:cNvSpPr>
          <p:nvPr>
            <p:ph type="title"/>
          </p:nvPr>
        </p:nvSpPr>
        <p:spPr>
          <a:xfrm>
            <a:off x="255588" y="358775"/>
            <a:ext cx="10972800" cy="528638"/>
          </a:xfrm>
        </p:spPr>
        <p:txBody>
          <a:bodyPr/>
          <a:lstStyle/>
          <a:p>
            <a:r>
              <a:rPr lang="zh-CN" altLang="en-US"/>
              <a:t>绘图函数的参数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1589F4-7F45-4BB2-A3B7-CC7F5F178143}"/>
              </a:ext>
            </a:extLst>
          </p:cNvPr>
          <p:cNvSpPr>
            <a:spLocks noGrp="1"/>
          </p:cNvSpPr>
          <p:nvPr>
            <p:ph idx="1"/>
          </p:nvPr>
        </p:nvSpPr>
        <p:spPr>
          <a:xfrm>
            <a:off x="423863" y="1754188"/>
            <a:ext cx="11107737" cy="4370387"/>
          </a:xfrm>
        </p:spPr>
        <p:txBody>
          <a:bodyPr/>
          <a:lstStyle/>
          <a:p>
            <a:pPr>
              <a:defRPr/>
            </a:pPr>
            <a:r>
              <a:rPr lang="en-US" altLang="zh-CN" dirty="0"/>
              <a:t>lattice</a:t>
            </a:r>
            <a:r>
              <a:rPr lang="zh-CN" altLang="en-US" dirty="0"/>
              <a:t>包使用</a:t>
            </a:r>
            <a:r>
              <a:rPr lang="en-US" altLang="zh-CN" dirty="0" err="1"/>
              <a:t>barchart</a:t>
            </a:r>
            <a:r>
              <a:rPr lang="zh-CN" altLang="en-US" dirty="0"/>
              <a:t>函数绘制条形图，</a:t>
            </a:r>
            <a:r>
              <a:rPr lang="en-US" altLang="zh-CN" dirty="0" err="1"/>
              <a:t>barchart</a:t>
            </a:r>
            <a:r>
              <a:rPr lang="zh-CN" altLang="en-US" dirty="0"/>
              <a:t>绘制条形图有如下两种方法。</a:t>
            </a:r>
          </a:p>
          <a:p>
            <a:pPr marL="0" indent="0">
              <a:buFont typeface="Wingdings" panose="05000000000000000000" pitchFamily="2" charset="2"/>
              <a:buNone/>
              <a:defRPr/>
            </a:pPr>
            <a:r>
              <a:rPr lang="en-US" altLang="zh-CN" dirty="0"/>
              <a:t>	</a:t>
            </a:r>
            <a:r>
              <a:rPr lang="en-US" altLang="zh-CN" dirty="0" err="1"/>
              <a:t>barchart</a:t>
            </a:r>
            <a:r>
              <a:rPr lang="en-US" altLang="zh-CN" dirty="0"/>
              <a:t>(table,...)</a:t>
            </a:r>
          </a:p>
          <a:p>
            <a:pPr marL="0" indent="0">
              <a:buFont typeface="Wingdings" panose="05000000000000000000" pitchFamily="2" charset="2"/>
              <a:buNone/>
              <a:defRPr/>
            </a:pPr>
            <a:r>
              <a:rPr lang="en-US" altLang="zh-CN" dirty="0"/>
              <a:t>	</a:t>
            </a:r>
            <a:r>
              <a:rPr lang="en-US" altLang="zh-CN" dirty="0" err="1"/>
              <a:t>barchart</a:t>
            </a:r>
            <a:r>
              <a:rPr lang="en-US" altLang="zh-CN" dirty="0"/>
              <a:t>(</a:t>
            </a:r>
            <a:r>
              <a:rPr lang="en-US" altLang="zh-CN" dirty="0" err="1"/>
              <a:t>formula,data</a:t>
            </a:r>
            <a:r>
              <a:rPr lang="en-US" altLang="zh-CN" dirty="0"/>
              <a:t>=data frame,…)</a:t>
            </a:r>
          </a:p>
          <a:p>
            <a:pPr>
              <a:defRPr/>
            </a:pPr>
            <a:r>
              <a:rPr lang="zh-CN" altLang="en-US" dirty="0"/>
              <a:t>以绘制</a:t>
            </a:r>
            <a:r>
              <a:rPr lang="en-US" altLang="zh-CN" dirty="0" err="1"/>
              <a:t>VADeaths</a:t>
            </a:r>
            <a:r>
              <a:rPr lang="zh-CN" altLang="en-US" dirty="0"/>
              <a:t>数据集的条形图为例，展示当输入参数为数据框时，</a:t>
            </a:r>
            <a:r>
              <a:rPr lang="en-US" altLang="zh-CN" dirty="0"/>
              <a:t>lattice</a:t>
            </a:r>
            <a:r>
              <a:rPr lang="zh-CN" altLang="en-US" dirty="0"/>
              <a:t>包绘制条形图的效果。</a:t>
            </a:r>
          </a:p>
          <a:p>
            <a:pPr>
              <a:defRPr/>
            </a:pPr>
            <a:endParaRPr lang="zh-CN" altLang="en-US" dirty="0"/>
          </a:p>
        </p:txBody>
      </p:sp>
      <p:sp>
        <p:nvSpPr>
          <p:cNvPr id="38915" name="标题 2">
            <a:extLst>
              <a:ext uri="{FF2B5EF4-FFF2-40B4-BE49-F238E27FC236}">
                <a16:creationId xmlns:a16="http://schemas.microsoft.com/office/drawing/2014/main" id="{275D280F-928D-4D54-9B43-E6849FB7597E}"/>
              </a:ext>
            </a:extLst>
          </p:cNvPr>
          <p:cNvSpPr>
            <a:spLocks noGrp="1"/>
          </p:cNvSpPr>
          <p:nvPr>
            <p:ph type="title"/>
          </p:nvPr>
        </p:nvSpPr>
        <p:spPr>
          <a:xfrm>
            <a:off x="255588" y="358775"/>
            <a:ext cx="10972800" cy="528638"/>
          </a:xfrm>
        </p:spPr>
        <p:txBody>
          <a:bodyPr/>
          <a:lstStyle/>
          <a:p>
            <a:r>
              <a:rPr lang="zh-CN" altLang="en-US"/>
              <a:t>条形图</a:t>
            </a:r>
          </a:p>
        </p:txBody>
      </p:sp>
      <p:sp>
        <p:nvSpPr>
          <p:cNvPr id="38916" name="内容占位符 3">
            <a:extLst>
              <a:ext uri="{FF2B5EF4-FFF2-40B4-BE49-F238E27FC236}">
                <a16:creationId xmlns:a16="http://schemas.microsoft.com/office/drawing/2014/main" id="{C44DC004-92FF-411F-9689-4210E63706CD}"/>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a:extLst>
              <a:ext uri="{FF2B5EF4-FFF2-40B4-BE49-F238E27FC236}">
                <a16:creationId xmlns:a16="http://schemas.microsoft.com/office/drawing/2014/main" id="{9EFA94D9-3B88-457D-9772-5AF88DEBEE83}"/>
              </a:ext>
            </a:extLst>
          </p:cNvPr>
          <p:cNvSpPr>
            <a:spLocks noGrp="1"/>
          </p:cNvSpPr>
          <p:nvPr>
            <p:ph idx="1"/>
          </p:nvPr>
        </p:nvSpPr>
        <p:spPr>
          <a:xfrm>
            <a:off x="423863" y="1425575"/>
            <a:ext cx="11107737" cy="4686300"/>
          </a:xfrm>
        </p:spPr>
        <p:txBody>
          <a:bodyPr/>
          <a:lstStyle/>
          <a:p>
            <a:pPr marL="361950" indent="-361950"/>
            <a:r>
              <a:rPr lang="en-US" altLang="zh-CN"/>
              <a:t>lattice</a:t>
            </a:r>
            <a:r>
              <a:rPr lang="zh-CN" altLang="en-US"/>
              <a:t>是由</a:t>
            </a:r>
            <a:r>
              <a:rPr lang="en-US" altLang="zh-CN"/>
              <a:t>Deepayan Sarkar</a:t>
            </a:r>
            <a:r>
              <a:rPr lang="zh-CN" altLang="en-US"/>
              <a:t>基于</a:t>
            </a:r>
            <a:r>
              <a:rPr lang="en-US" altLang="zh-CN"/>
              <a:t>grid</a:t>
            </a:r>
            <a:r>
              <a:rPr lang="zh-CN" altLang="en-US"/>
              <a:t>包的一套统计图形系统，它的图形设计理念来自于</a:t>
            </a:r>
            <a:r>
              <a:rPr lang="en-US" altLang="zh-CN"/>
              <a:t>Cleveland</a:t>
            </a:r>
            <a:r>
              <a:rPr lang="zh-CN" altLang="en-US"/>
              <a:t>的</a:t>
            </a:r>
            <a:r>
              <a:rPr lang="en-US" altLang="zh-CN"/>
              <a:t>Trellis</a:t>
            </a:r>
            <a:r>
              <a:rPr lang="zh-CN" altLang="en-US"/>
              <a:t>图形。</a:t>
            </a:r>
            <a:endParaRPr lang="en-US" altLang="zh-CN"/>
          </a:p>
          <a:p>
            <a:pPr marL="361950" indent="-361950"/>
            <a:r>
              <a:rPr lang="en-US" altLang="zh-CN"/>
              <a:t>grid</a:t>
            </a:r>
            <a:r>
              <a:rPr lang="zh-CN" altLang="en-US"/>
              <a:t>图形系统可以很容易控制图形基础单元，给予编程者创作图形极大的灵活性。</a:t>
            </a:r>
            <a:endParaRPr lang="en-US" altLang="zh-CN"/>
          </a:p>
          <a:p>
            <a:pPr marL="361950" indent="-361950"/>
            <a:r>
              <a:rPr lang="en-US" altLang="zh-CN"/>
              <a:t>lattice</a:t>
            </a:r>
            <a:r>
              <a:rPr lang="zh-CN" altLang="en-US"/>
              <a:t>包通过栅栏（</a:t>
            </a:r>
            <a:r>
              <a:rPr lang="en-US" altLang="zh-CN"/>
              <a:t>trellis</a:t>
            </a:r>
            <a:r>
              <a:rPr lang="zh-CN" altLang="en-US"/>
              <a:t>）图形来对多元变量关系进行直观展示，为单变量和多变量数据的可视化提供了一个全面的图形系统。一些用标准绘图很难实功能，</a:t>
            </a:r>
            <a:r>
              <a:rPr lang="en-US" altLang="zh-CN"/>
              <a:t>lattice</a:t>
            </a:r>
            <a:r>
              <a:rPr lang="zh-CN" altLang="en-US"/>
              <a:t>却能很轻易地实现。</a:t>
            </a:r>
          </a:p>
        </p:txBody>
      </p:sp>
      <p:sp>
        <p:nvSpPr>
          <p:cNvPr id="12291" name="标题 2">
            <a:extLst>
              <a:ext uri="{FF2B5EF4-FFF2-40B4-BE49-F238E27FC236}">
                <a16:creationId xmlns:a16="http://schemas.microsoft.com/office/drawing/2014/main" id="{EBF97A77-7FBD-4706-9ED4-BDD155C706FE}"/>
              </a:ext>
            </a:extLst>
          </p:cNvPr>
          <p:cNvSpPr>
            <a:spLocks noGrp="1"/>
          </p:cNvSpPr>
          <p:nvPr>
            <p:ph type="title"/>
          </p:nvPr>
        </p:nvSpPr>
        <p:spPr>
          <a:xfrm>
            <a:off x="255588" y="358775"/>
            <a:ext cx="10972800" cy="528638"/>
          </a:xfrm>
        </p:spPr>
        <p:txBody>
          <a:bodyPr/>
          <a:lstStyle/>
          <a:p>
            <a:r>
              <a:rPr lang="zh-CN" altLang="en-US"/>
              <a:t>使用</a:t>
            </a:r>
            <a:r>
              <a:rPr lang="en-US" altLang="zh-CN"/>
              <a:t>lattice</a:t>
            </a:r>
            <a:r>
              <a:rPr lang="zh-CN" altLang="en-US"/>
              <a:t>包绘图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a:extLst>
              <a:ext uri="{FF2B5EF4-FFF2-40B4-BE49-F238E27FC236}">
                <a16:creationId xmlns:a16="http://schemas.microsoft.com/office/drawing/2014/main" id="{61C8765A-F512-4E96-8327-4E3A840D48C3}"/>
              </a:ext>
            </a:extLst>
          </p:cNvPr>
          <p:cNvSpPr>
            <a:spLocks noGrp="1"/>
          </p:cNvSpPr>
          <p:nvPr>
            <p:ph idx="1"/>
          </p:nvPr>
        </p:nvSpPr>
        <p:spPr>
          <a:xfrm>
            <a:off x="423863" y="1754188"/>
            <a:ext cx="11107737" cy="4370387"/>
          </a:xfrm>
        </p:spPr>
        <p:txBody>
          <a:bodyPr/>
          <a:lstStyle/>
          <a:p>
            <a:pPr marL="361950" indent="-361950">
              <a:buFont typeface="Arial" panose="020B0604020202020204" pitchFamily="34" charset="0"/>
              <a:buChar char="•"/>
            </a:pPr>
            <a:r>
              <a:rPr lang="en-US" altLang="zh-CN"/>
              <a:t>&gt; barchart(VADeaths, main = 'Death Rates in 1940 Virginia(By Group)')</a:t>
            </a:r>
          </a:p>
          <a:p>
            <a:pPr marL="361950" indent="-361950">
              <a:buFont typeface="Arial" panose="020B0604020202020204" pitchFamily="34" charset="0"/>
              <a:buChar char="•"/>
            </a:pPr>
            <a:r>
              <a:rPr lang="en-US" altLang="zh-CN"/>
              <a:t>&gt; barchart(VADeaths, groups = FALSE, main = list("Death Rates in 1940 Virginia", cex = 1.2))</a:t>
            </a:r>
          </a:p>
          <a:p>
            <a:pPr marL="361950" indent="-361950"/>
            <a:endParaRPr lang="zh-CN" altLang="en-US"/>
          </a:p>
        </p:txBody>
      </p:sp>
      <p:sp>
        <p:nvSpPr>
          <p:cNvPr id="39939" name="标题 2">
            <a:extLst>
              <a:ext uri="{FF2B5EF4-FFF2-40B4-BE49-F238E27FC236}">
                <a16:creationId xmlns:a16="http://schemas.microsoft.com/office/drawing/2014/main" id="{75C20180-CA35-4649-A1D0-CE7282FBCD36}"/>
              </a:ext>
            </a:extLst>
          </p:cNvPr>
          <p:cNvSpPr>
            <a:spLocks noGrp="1"/>
          </p:cNvSpPr>
          <p:nvPr>
            <p:ph type="title"/>
          </p:nvPr>
        </p:nvSpPr>
        <p:spPr>
          <a:xfrm>
            <a:off x="255588" y="358775"/>
            <a:ext cx="10972800" cy="528638"/>
          </a:xfrm>
        </p:spPr>
        <p:txBody>
          <a:bodyPr/>
          <a:lstStyle/>
          <a:p>
            <a:r>
              <a:rPr lang="zh-CN" altLang="en-US"/>
              <a:t>条形图</a:t>
            </a:r>
          </a:p>
        </p:txBody>
      </p:sp>
      <p:sp>
        <p:nvSpPr>
          <p:cNvPr id="39940" name="内容占位符 3">
            <a:extLst>
              <a:ext uri="{FF2B5EF4-FFF2-40B4-BE49-F238E27FC236}">
                <a16:creationId xmlns:a16="http://schemas.microsoft.com/office/drawing/2014/main" id="{962EBF4E-BA73-4F10-948D-0C5DD662F3B7}"/>
              </a:ext>
            </a:extLst>
          </p:cNvPr>
          <p:cNvSpPr>
            <a:spLocks noGrp="1"/>
          </p:cNvSpPr>
          <p:nvPr>
            <p:ph idx="10"/>
          </p:nvPr>
        </p:nvSpPr>
        <p:spPr>
          <a:xfrm>
            <a:off x="423863" y="1138238"/>
            <a:ext cx="11107737" cy="427037"/>
          </a:xfrm>
        </p:spPr>
        <p:txBody>
          <a:bodyPr/>
          <a:lstStyle/>
          <a:p>
            <a:r>
              <a:rPr lang="en-US" altLang="zh-CN"/>
              <a:t>lattice</a:t>
            </a:r>
            <a:r>
              <a:t>包绘制条形图</a:t>
            </a:r>
          </a:p>
        </p:txBody>
      </p:sp>
      <p:pic>
        <p:nvPicPr>
          <p:cNvPr id="39941" name="图片 4">
            <a:extLst>
              <a:ext uri="{FF2B5EF4-FFF2-40B4-BE49-F238E27FC236}">
                <a16:creationId xmlns:a16="http://schemas.microsoft.com/office/drawing/2014/main" id="{34F76AF0-C473-4C8D-AD7D-7A10A0226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8" y="2890838"/>
            <a:ext cx="3954462" cy="32051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9942" name="图片 5">
            <a:extLst>
              <a:ext uri="{FF2B5EF4-FFF2-40B4-BE49-F238E27FC236}">
                <a16:creationId xmlns:a16="http://schemas.microsoft.com/office/drawing/2014/main" id="{821E452F-A2E1-4CFE-8CDC-154CFBE1B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300" y="2890838"/>
            <a:ext cx="4194175" cy="32051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a:extLst>
              <a:ext uri="{FF2B5EF4-FFF2-40B4-BE49-F238E27FC236}">
                <a16:creationId xmlns:a16="http://schemas.microsoft.com/office/drawing/2014/main" id="{07F41134-37CE-4CA2-BD37-C4ABF5CE2F56}"/>
              </a:ext>
            </a:extLst>
          </p:cNvPr>
          <p:cNvSpPr>
            <a:spLocks noGrp="1"/>
          </p:cNvSpPr>
          <p:nvPr>
            <p:ph idx="1"/>
          </p:nvPr>
        </p:nvSpPr>
        <p:spPr>
          <a:xfrm>
            <a:off x="423863" y="1754188"/>
            <a:ext cx="11107737" cy="4370387"/>
          </a:xfrm>
        </p:spPr>
        <p:txBody>
          <a:bodyPr/>
          <a:lstStyle/>
          <a:p>
            <a:pPr marL="361950" indent="-361950"/>
            <a:r>
              <a:rPr lang="zh-CN" altLang="en-US"/>
              <a:t>如果输入的参数为表达式时，以</a:t>
            </a:r>
            <a:r>
              <a:rPr lang="en-US" altLang="zh-CN"/>
              <a:t>Titanic</a:t>
            </a:r>
            <a:r>
              <a:rPr lang="zh-CN" altLang="en-US"/>
              <a:t>数据集为例。</a:t>
            </a:r>
            <a:r>
              <a:rPr lang="en-US" altLang="zh-CN"/>
              <a:t>Titanic</a:t>
            </a:r>
            <a:r>
              <a:rPr lang="zh-CN" altLang="en-US"/>
              <a:t>数据集从</a:t>
            </a:r>
            <a:r>
              <a:rPr lang="en-US" altLang="zh-CN"/>
              <a:t>economic status(class</a:t>
            </a:r>
            <a:r>
              <a:rPr lang="zh-CN" altLang="en-US"/>
              <a:t>，经济地位</a:t>
            </a:r>
            <a:r>
              <a:rPr lang="en-US" altLang="zh-CN"/>
              <a:t>)</a:t>
            </a:r>
            <a:r>
              <a:rPr lang="zh-CN" altLang="en-US"/>
              <a:t>，</a:t>
            </a:r>
            <a:r>
              <a:rPr lang="en-US" altLang="zh-CN"/>
              <a:t>sex</a:t>
            </a:r>
            <a:r>
              <a:rPr lang="zh-CN" altLang="en-US"/>
              <a:t>（性别），</a:t>
            </a:r>
            <a:r>
              <a:rPr lang="en-US" altLang="zh-CN"/>
              <a:t>age</a:t>
            </a:r>
            <a:r>
              <a:rPr lang="zh-CN" altLang="en-US"/>
              <a:t>（年龄）和</a:t>
            </a:r>
            <a:r>
              <a:rPr lang="en-US" altLang="zh-CN"/>
              <a:t>survival</a:t>
            </a:r>
            <a:r>
              <a:rPr lang="zh-CN" altLang="en-US"/>
              <a:t>（是否获救）四方面总结了泰塔尼克号航行中不同人群获救与否的人数情况。</a:t>
            </a:r>
            <a:endParaRPr lang="en-US" altLang="zh-CN"/>
          </a:p>
          <a:p>
            <a:pPr marL="361950" indent="-361950">
              <a:buFont typeface="Arial" panose="020B0604020202020204" pitchFamily="34" charset="0"/>
              <a:buChar char="•"/>
            </a:pPr>
            <a:r>
              <a:rPr lang="en-US" altLang="zh-CN"/>
              <a:t>&gt; str(Titanic)</a:t>
            </a:r>
          </a:p>
          <a:p>
            <a:pPr marL="361950" indent="-361950">
              <a:buFont typeface="Arial" panose="020B0604020202020204" pitchFamily="34" charset="0"/>
              <a:buChar char="•"/>
            </a:pPr>
            <a:r>
              <a:rPr lang="en-US" altLang="zh-CN"/>
              <a:t>&gt; as.data.frame(Titanic)  # </a:t>
            </a:r>
            <a:r>
              <a:rPr lang="zh-CN" altLang="en-US"/>
              <a:t>将</a:t>
            </a:r>
            <a:r>
              <a:rPr lang="en-US" altLang="zh-CN"/>
              <a:t>Titanic</a:t>
            </a:r>
            <a:r>
              <a:rPr lang="zh-CN" altLang="en-US"/>
              <a:t>数据集转为数据框的形式</a:t>
            </a:r>
          </a:p>
          <a:p>
            <a:pPr marL="361950" indent="-361950"/>
            <a:endParaRPr lang="zh-CN" altLang="en-US"/>
          </a:p>
        </p:txBody>
      </p:sp>
      <p:sp>
        <p:nvSpPr>
          <p:cNvPr id="40963" name="标题 2">
            <a:extLst>
              <a:ext uri="{FF2B5EF4-FFF2-40B4-BE49-F238E27FC236}">
                <a16:creationId xmlns:a16="http://schemas.microsoft.com/office/drawing/2014/main" id="{D3847867-3554-44CD-BB85-E0604B315FA9}"/>
              </a:ext>
            </a:extLst>
          </p:cNvPr>
          <p:cNvSpPr>
            <a:spLocks noGrp="1"/>
          </p:cNvSpPr>
          <p:nvPr>
            <p:ph type="title"/>
          </p:nvPr>
        </p:nvSpPr>
        <p:spPr>
          <a:xfrm>
            <a:off x="255588" y="358775"/>
            <a:ext cx="10972800" cy="528638"/>
          </a:xfrm>
        </p:spPr>
        <p:txBody>
          <a:bodyPr/>
          <a:lstStyle/>
          <a:p>
            <a:r>
              <a:rPr lang="zh-CN" altLang="en-US"/>
              <a:t>条形图</a:t>
            </a:r>
          </a:p>
        </p:txBody>
      </p:sp>
      <p:sp>
        <p:nvSpPr>
          <p:cNvPr id="40964" name="内容占位符 3">
            <a:extLst>
              <a:ext uri="{FF2B5EF4-FFF2-40B4-BE49-F238E27FC236}">
                <a16:creationId xmlns:a16="http://schemas.microsoft.com/office/drawing/2014/main" id="{5820F135-9D6C-4D0E-B5EE-9F8FB2B67309}"/>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673F1971-06A9-4E15-9940-2B01657BD325}"/>
              </a:ext>
            </a:extLst>
          </p:cNvPr>
          <p:cNvSpPr>
            <a:spLocks noGrp="1"/>
          </p:cNvSpPr>
          <p:nvPr>
            <p:ph idx="1"/>
          </p:nvPr>
        </p:nvSpPr>
        <p:spPr>
          <a:xfrm>
            <a:off x="423863" y="1754188"/>
            <a:ext cx="11107737" cy="4338637"/>
          </a:xfrm>
        </p:spPr>
        <p:txBody>
          <a:bodyPr/>
          <a:lstStyle/>
          <a:p>
            <a:pPr marL="361950" indent="-361950">
              <a:lnSpc>
                <a:spcPct val="100000"/>
              </a:lnSpc>
            </a:pPr>
            <a:r>
              <a:rPr lang="en-US" altLang="zh-CN"/>
              <a:t>pic1 &lt;- barchart(Class ~ Freq|Age + Sex, data = as.data.frame(Titanic), groups = Survived, stack = TRUE, auto.key = list(title = "Survived", columns = 2))</a:t>
            </a:r>
            <a:r>
              <a:rPr lang="zh-CN" altLang="en-US"/>
              <a:t> </a:t>
            </a:r>
            <a:r>
              <a:rPr lang="en-US" altLang="zh-CN"/>
              <a:t># </a:t>
            </a:r>
            <a:r>
              <a:rPr lang="zh-CN" altLang="en-US"/>
              <a:t>左图：默认条形图</a:t>
            </a:r>
            <a:endParaRPr lang="en-US" altLang="zh-CN"/>
          </a:p>
          <a:p>
            <a:pPr marL="361950" indent="-361950">
              <a:lnSpc>
                <a:spcPct val="100000"/>
              </a:lnSpc>
            </a:pPr>
            <a:r>
              <a:rPr lang="en-US" altLang="zh-CN"/>
              <a:t>pic2 &lt;- barchart(Class ~ Freq|Age + Sex, data = as.data.frame(Titanic), groups = Survived, stack = TRUE, auto.key = list(title = "Survived", columns = 2), scales = list(x = "free"))#</a:t>
            </a:r>
            <a:r>
              <a:rPr lang="zh-CN" altLang="en-US"/>
              <a:t>中图：将</a:t>
            </a:r>
            <a:r>
              <a:rPr lang="en-US" altLang="zh-CN"/>
              <a:t>x</a:t>
            </a:r>
            <a:r>
              <a:rPr lang="zh-CN" altLang="en-US"/>
              <a:t>轴坐标设置为</a:t>
            </a:r>
            <a:r>
              <a:rPr lang="en-US" altLang="zh-CN"/>
              <a:t>free</a:t>
            </a:r>
            <a:r>
              <a:rPr lang="zh-CN" altLang="en-US"/>
              <a:t>的条形图</a:t>
            </a:r>
            <a:endParaRPr lang="en-US" altLang="zh-CN"/>
          </a:p>
          <a:p>
            <a:pPr marL="361950" indent="-361950">
              <a:lnSpc>
                <a:spcPct val="100000"/>
              </a:lnSpc>
            </a:pPr>
            <a:r>
              <a:rPr lang="en-US" altLang="zh-CN"/>
              <a:t>pic3 &lt;- update(pic2, panel=function(...){</a:t>
            </a:r>
          </a:p>
          <a:p>
            <a:pPr marL="361950" indent="-361950">
              <a:lnSpc>
                <a:spcPct val="100000"/>
              </a:lnSpc>
            </a:pPr>
            <a:r>
              <a:rPr lang="en-US" altLang="zh-CN"/>
              <a:t>  panel.grid(h=0,v=-1)</a:t>
            </a:r>
          </a:p>
          <a:p>
            <a:pPr marL="361950" indent="-361950">
              <a:lnSpc>
                <a:spcPct val="100000"/>
              </a:lnSpc>
            </a:pPr>
            <a:r>
              <a:rPr lang="en-US" altLang="zh-CN"/>
              <a:t>  panel.barchart(...,border="transparent")</a:t>
            </a:r>
          </a:p>
          <a:p>
            <a:pPr marL="361950" indent="-361950">
              <a:lnSpc>
                <a:spcPct val="100000"/>
              </a:lnSpc>
            </a:pPr>
            <a:r>
              <a:rPr lang="en-US" altLang="zh-CN"/>
              <a:t>})</a:t>
            </a:r>
            <a:r>
              <a:rPr lang="zh-CN" altLang="en-US"/>
              <a:t> </a:t>
            </a:r>
            <a:r>
              <a:rPr lang="en-US" altLang="zh-CN"/>
              <a:t>#</a:t>
            </a:r>
            <a:r>
              <a:rPr lang="zh-CN" altLang="en-US"/>
              <a:t>右图：增加垂直网格线，并将条形边框设置为透明色的条形图</a:t>
            </a:r>
            <a:endParaRPr lang="en-US" altLang="zh-CN"/>
          </a:p>
          <a:p>
            <a:pPr marL="361950" indent="-361950">
              <a:lnSpc>
                <a:spcPct val="100000"/>
              </a:lnSpc>
            </a:pPr>
            <a:r>
              <a:rPr lang="en-US" altLang="zh-CN"/>
              <a:t>plot(pic1, split = c(1,1,3,1))</a:t>
            </a:r>
          </a:p>
          <a:p>
            <a:pPr marL="361950" indent="-361950">
              <a:lnSpc>
                <a:spcPct val="100000"/>
              </a:lnSpc>
            </a:pPr>
            <a:r>
              <a:rPr lang="en-US" altLang="zh-CN"/>
              <a:t>plot(pic2, split = c(2,1,3,1), newpage = FALSE)</a:t>
            </a:r>
          </a:p>
          <a:p>
            <a:pPr marL="361950" indent="-361950">
              <a:lnSpc>
                <a:spcPct val="100000"/>
              </a:lnSpc>
            </a:pPr>
            <a:r>
              <a:rPr lang="en-US" altLang="zh-CN"/>
              <a:t>plot(pic3, split = c(3,1,3,1), newpage = FALSE)</a:t>
            </a:r>
          </a:p>
          <a:p>
            <a:pPr marL="361950" indent="-361950">
              <a:lnSpc>
                <a:spcPct val="100000"/>
              </a:lnSpc>
            </a:pPr>
            <a:endParaRPr lang="zh-CN" altLang="en-US"/>
          </a:p>
        </p:txBody>
      </p:sp>
      <p:sp>
        <p:nvSpPr>
          <p:cNvPr id="41987" name="标题 1">
            <a:extLst>
              <a:ext uri="{FF2B5EF4-FFF2-40B4-BE49-F238E27FC236}">
                <a16:creationId xmlns:a16="http://schemas.microsoft.com/office/drawing/2014/main" id="{6B9881D4-4F70-4DEB-94F5-5C7B0C6C6868}"/>
              </a:ext>
            </a:extLst>
          </p:cNvPr>
          <p:cNvSpPr>
            <a:spLocks noGrp="1"/>
          </p:cNvSpPr>
          <p:nvPr>
            <p:ph type="title"/>
          </p:nvPr>
        </p:nvSpPr>
        <p:spPr>
          <a:xfrm>
            <a:off x="255588" y="358775"/>
            <a:ext cx="10972800" cy="528638"/>
          </a:xfrm>
        </p:spPr>
        <p:txBody>
          <a:bodyPr/>
          <a:lstStyle/>
          <a:p>
            <a:r>
              <a:rPr lang="zh-CN" altLang="en-US"/>
              <a:t>条形图</a:t>
            </a:r>
          </a:p>
        </p:txBody>
      </p:sp>
      <p:sp>
        <p:nvSpPr>
          <p:cNvPr id="41988" name="内容占位符 3">
            <a:extLst>
              <a:ext uri="{FF2B5EF4-FFF2-40B4-BE49-F238E27FC236}">
                <a16:creationId xmlns:a16="http://schemas.microsoft.com/office/drawing/2014/main" id="{9A7AD425-2FE2-4174-8C4A-C8E6E2805825}"/>
              </a:ext>
            </a:extLst>
          </p:cNvPr>
          <p:cNvSpPr>
            <a:spLocks noGrp="1"/>
          </p:cNvSpPr>
          <p:nvPr>
            <p:ph idx="10"/>
          </p:nvPr>
        </p:nvSpPr>
        <p:spPr>
          <a:xfrm>
            <a:off x="423863" y="1138238"/>
            <a:ext cx="11107737" cy="555625"/>
          </a:xfrm>
        </p:spPr>
        <p:txBody>
          <a:bodyPr/>
          <a:lstStyle/>
          <a:p>
            <a:r>
              <a:rPr lang="en-US" altLang="zh-CN"/>
              <a:t>barchart</a:t>
            </a:r>
            <a:r>
              <a:t>函数可以直接对</a:t>
            </a:r>
            <a:r>
              <a:rPr lang="en-US" altLang="zh-CN"/>
              <a:t>table</a:t>
            </a:r>
            <a:r>
              <a:t>类型绘制条形图，</a:t>
            </a:r>
            <a:r>
              <a:rPr lang="en-US" altLang="zh-CN"/>
              <a:t>R</a:t>
            </a:r>
            <a:r>
              <a:t>代码比较简单，这里不再赘述。同样也可以将表格数据</a:t>
            </a:r>
            <a:r>
              <a:rPr lang="en-US" altLang="zh-CN"/>
              <a:t>Tatanic</a:t>
            </a:r>
            <a:r>
              <a:t>转换成数据框，然后通过参数</a:t>
            </a:r>
            <a:r>
              <a:rPr lang="en-US" altLang="zh-CN"/>
              <a:t>x</a:t>
            </a:r>
            <a:r>
              <a:t>来指定表达式，参数</a:t>
            </a:r>
            <a:r>
              <a:rPr lang="en-US" altLang="zh-CN"/>
              <a:t>data</a:t>
            </a:r>
            <a:r>
              <a:t>指定数据框的方式来绘制条形图。</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a:extLst>
              <a:ext uri="{FF2B5EF4-FFF2-40B4-BE49-F238E27FC236}">
                <a16:creationId xmlns:a16="http://schemas.microsoft.com/office/drawing/2014/main" id="{0620F261-154E-46FB-A59C-49EFA62D8B96}"/>
              </a:ext>
            </a:extLst>
          </p:cNvPr>
          <p:cNvSpPr>
            <a:spLocks noGrp="1"/>
          </p:cNvSpPr>
          <p:nvPr>
            <p:ph type="title"/>
          </p:nvPr>
        </p:nvSpPr>
        <p:spPr>
          <a:xfrm>
            <a:off x="255588" y="358775"/>
            <a:ext cx="10972800" cy="528638"/>
          </a:xfrm>
        </p:spPr>
        <p:txBody>
          <a:bodyPr/>
          <a:lstStyle/>
          <a:p>
            <a:r>
              <a:rPr lang="zh-CN" altLang="en-US"/>
              <a:t>条形图</a:t>
            </a:r>
          </a:p>
        </p:txBody>
      </p:sp>
      <p:pic>
        <p:nvPicPr>
          <p:cNvPr id="43011" name="内容占位符 4">
            <a:extLst>
              <a:ext uri="{FF2B5EF4-FFF2-40B4-BE49-F238E27FC236}">
                <a16:creationId xmlns:a16="http://schemas.microsoft.com/office/drawing/2014/main" id="{66B8574D-6E08-4DDC-ABFD-4D0A044BDDC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936750" y="1236663"/>
            <a:ext cx="8370888" cy="4852987"/>
          </a:xfrm>
          <a:ln w="3175">
            <a:solidFill>
              <a:schemeClr val="tx1"/>
            </a:solid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a:extLst>
              <a:ext uri="{FF2B5EF4-FFF2-40B4-BE49-F238E27FC236}">
                <a16:creationId xmlns:a16="http://schemas.microsoft.com/office/drawing/2014/main" id="{F3F018F0-27CE-471F-8A8E-12E212387FD3}"/>
              </a:ext>
            </a:extLst>
          </p:cNvPr>
          <p:cNvSpPr>
            <a:spLocks noGrp="1"/>
          </p:cNvSpPr>
          <p:nvPr>
            <p:ph idx="1"/>
          </p:nvPr>
        </p:nvSpPr>
        <p:spPr>
          <a:xfrm>
            <a:off x="423863" y="1754188"/>
            <a:ext cx="11107737" cy="4338637"/>
          </a:xfrm>
        </p:spPr>
        <p:txBody>
          <a:bodyPr/>
          <a:lstStyle/>
          <a:p>
            <a:pPr marL="361950" indent="-361950"/>
            <a:r>
              <a:rPr lang="zh-CN" altLang="en-US"/>
              <a:t>左图为</a:t>
            </a:r>
            <a:r>
              <a:rPr lang="en-US" altLang="zh-CN"/>
              <a:t>barchart</a:t>
            </a:r>
            <a:r>
              <a:rPr lang="zh-CN" altLang="en-US"/>
              <a:t>函数绘制条形图默认的效果。其中，</a:t>
            </a:r>
            <a:r>
              <a:rPr lang="en-US" altLang="zh-CN"/>
              <a:t>stack</a:t>
            </a:r>
            <a:r>
              <a:rPr lang="zh-CN" altLang="en-US"/>
              <a:t>参数设定条形图是以堆积还是分组方式展示，通过调整</a:t>
            </a:r>
            <a:r>
              <a:rPr lang="en-US" altLang="zh-CN"/>
              <a:t>auto.key</a:t>
            </a:r>
            <a:r>
              <a:rPr lang="zh-CN" altLang="en-US"/>
              <a:t>参数，可以给图例增加标题和改变其排列方式。此处代码增加图例标题“</a:t>
            </a:r>
            <a:r>
              <a:rPr lang="en-US" altLang="zh-CN"/>
              <a:t>Survived”</a:t>
            </a:r>
            <a:r>
              <a:rPr lang="zh-CN" altLang="en-US"/>
              <a:t>，并将图例排列变成一行两列。</a:t>
            </a:r>
          </a:p>
          <a:p>
            <a:pPr marL="361950" indent="-361950"/>
            <a:r>
              <a:rPr lang="zh-CN" altLang="en-US"/>
              <a:t>从左图可以发现，成年人（</a:t>
            </a:r>
            <a:r>
              <a:rPr lang="en-US" altLang="zh-CN"/>
              <a:t>Adult</a:t>
            </a:r>
            <a:r>
              <a:rPr lang="zh-CN" altLang="en-US"/>
              <a:t>）的人数远多于小孩（</a:t>
            </a:r>
            <a:r>
              <a:rPr lang="en-US" altLang="zh-CN"/>
              <a:t>Child</a:t>
            </a:r>
            <a:r>
              <a:rPr lang="zh-CN" altLang="en-US"/>
              <a:t>），可以将</a:t>
            </a:r>
            <a:r>
              <a:rPr lang="en-US" altLang="zh-CN"/>
              <a:t>scales</a:t>
            </a:r>
            <a:r>
              <a:rPr lang="zh-CN" altLang="en-US"/>
              <a:t>参数设置为</a:t>
            </a:r>
            <a:r>
              <a:rPr lang="en-US" altLang="zh-CN"/>
              <a:t>x = "free"</a:t>
            </a:r>
            <a:r>
              <a:rPr lang="zh-CN" altLang="en-US"/>
              <a:t>来优化</a:t>
            </a:r>
            <a:r>
              <a:rPr lang="en-US" altLang="zh-CN"/>
              <a:t>x</a:t>
            </a:r>
            <a:r>
              <a:rPr lang="zh-CN" altLang="en-US"/>
              <a:t>轴的取值范围，提高图形的可读性，得到图 </a:t>
            </a:r>
            <a:r>
              <a:rPr lang="en-US" altLang="zh-CN"/>
              <a:t>6 10</a:t>
            </a:r>
            <a:r>
              <a:rPr lang="zh-CN" altLang="en-US"/>
              <a:t>中间的图形。</a:t>
            </a:r>
          </a:p>
          <a:p>
            <a:pPr marL="361950" indent="-361950"/>
            <a:r>
              <a:rPr lang="zh-CN" altLang="en-US"/>
              <a:t>另外，可以使用</a:t>
            </a:r>
            <a:r>
              <a:rPr lang="en-US" altLang="zh-CN"/>
              <a:t>update</a:t>
            </a:r>
            <a:r>
              <a:rPr lang="zh-CN" altLang="en-US"/>
              <a:t>函数来修改</a:t>
            </a:r>
            <a:r>
              <a:rPr lang="en-US" altLang="zh-CN"/>
              <a:t>lattice</a:t>
            </a:r>
            <a:r>
              <a:rPr lang="zh-CN" altLang="en-US"/>
              <a:t>图形对象。假如在条形图中增加垂直网格线，并将条形边框设置为透明色，可利用</a:t>
            </a:r>
            <a:r>
              <a:rPr lang="en-US" altLang="zh-CN"/>
              <a:t>update</a:t>
            </a:r>
            <a:r>
              <a:rPr lang="zh-CN" altLang="en-US"/>
              <a:t>函数修改面板参数</a:t>
            </a:r>
            <a:r>
              <a:rPr lang="en-US" altLang="zh-CN"/>
              <a:t>panel</a:t>
            </a:r>
            <a:r>
              <a:rPr lang="zh-CN" altLang="en-US"/>
              <a:t>实现。</a:t>
            </a:r>
          </a:p>
        </p:txBody>
      </p:sp>
      <p:sp>
        <p:nvSpPr>
          <p:cNvPr id="44035" name="标题 2">
            <a:extLst>
              <a:ext uri="{FF2B5EF4-FFF2-40B4-BE49-F238E27FC236}">
                <a16:creationId xmlns:a16="http://schemas.microsoft.com/office/drawing/2014/main" id="{9E565624-1F49-4ABD-B9E1-9ABC27866589}"/>
              </a:ext>
            </a:extLst>
          </p:cNvPr>
          <p:cNvSpPr>
            <a:spLocks noGrp="1"/>
          </p:cNvSpPr>
          <p:nvPr>
            <p:ph type="title"/>
          </p:nvPr>
        </p:nvSpPr>
        <p:spPr>
          <a:xfrm>
            <a:off x="255588" y="358775"/>
            <a:ext cx="10972800" cy="528638"/>
          </a:xfrm>
        </p:spPr>
        <p:txBody>
          <a:bodyPr/>
          <a:lstStyle/>
          <a:p>
            <a:r>
              <a:rPr lang="zh-CN" altLang="en-US"/>
              <a:t>条形图</a:t>
            </a:r>
          </a:p>
        </p:txBody>
      </p:sp>
      <p:sp>
        <p:nvSpPr>
          <p:cNvPr id="44036" name="内容占位符 3">
            <a:extLst>
              <a:ext uri="{FF2B5EF4-FFF2-40B4-BE49-F238E27FC236}">
                <a16:creationId xmlns:a16="http://schemas.microsoft.com/office/drawing/2014/main" id="{1997C540-4F65-485E-9F4E-028617805528}"/>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54D800-0B3B-4D17-B05C-C7337A9CF0C1}"/>
              </a:ext>
            </a:extLst>
          </p:cNvPr>
          <p:cNvSpPr>
            <a:spLocks noGrp="1"/>
          </p:cNvSpPr>
          <p:nvPr>
            <p:ph idx="1"/>
          </p:nvPr>
        </p:nvSpPr>
        <p:spPr>
          <a:xfrm>
            <a:off x="423863" y="1754188"/>
            <a:ext cx="11107737" cy="4370387"/>
          </a:xfrm>
        </p:spPr>
        <p:txBody>
          <a:bodyPr/>
          <a:lstStyle/>
          <a:p>
            <a:pPr>
              <a:defRPr/>
            </a:pPr>
            <a:r>
              <a:rPr lang="zh-CN" altLang="en-US" dirty="0"/>
              <a:t>点图提供了一种在简单水平刻度上绘制大量有标签值的方法。可以用</a:t>
            </a:r>
            <a:r>
              <a:rPr lang="en-US" altLang="zh-CN" dirty="0" err="1"/>
              <a:t>dotplot</a:t>
            </a:r>
            <a:r>
              <a:rPr lang="zh-CN" altLang="en-US" dirty="0"/>
              <a:t>函数创建点图。和</a:t>
            </a:r>
            <a:r>
              <a:rPr lang="en-US" altLang="zh-CN" dirty="0" err="1"/>
              <a:t>barchart</a:t>
            </a:r>
            <a:r>
              <a:rPr lang="zh-CN" altLang="en-US" dirty="0"/>
              <a:t>函数一样，</a:t>
            </a:r>
            <a:r>
              <a:rPr lang="en-US" altLang="zh-CN" dirty="0" err="1"/>
              <a:t>dotplot</a:t>
            </a:r>
            <a:r>
              <a:rPr lang="zh-CN" altLang="en-US" dirty="0"/>
              <a:t>函数默认通过公式和数据框指定数据，但是，对于</a:t>
            </a:r>
            <a:r>
              <a:rPr lang="en-US" altLang="zh-CN" dirty="0"/>
              <a:t>table</a:t>
            </a:r>
            <a:r>
              <a:rPr lang="zh-CN" altLang="en-US" dirty="0"/>
              <a:t>类还有以下方法可以使用。</a:t>
            </a:r>
          </a:p>
          <a:p>
            <a:pPr marL="0" indent="0">
              <a:buFont typeface="Wingdings" panose="05000000000000000000" pitchFamily="2" charset="2"/>
              <a:buNone/>
              <a:defRPr/>
            </a:pPr>
            <a:r>
              <a:rPr lang="en-US" altLang="zh-CN" dirty="0"/>
              <a:t>	</a:t>
            </a:r>
            <a:r>
              <a:rPr lang="en-US" altLang="zh-CN" dirty="0" err="1"/>
              <a:t>dotplot</a:t>
            </a:r>
            <a:r>
              <a:rPr lang="en-US" altLang="zh-CN" dirty="0"/>
              <a:t>(</a:t>
            </a:r>
            <a:r>
              <a:rPr lang="en-US" altLang="zh-CN" dirty="0" err="1"/>
              <a:t>x,data,groups</a:t>
            </a:r>
            <a:r>
              <a:rPr lang="en-US" altLang="zh-CN" dirty="0"/>
              <a:t>=TRUE,…,horizontal=TRUE)</a:t>
            </a:r>
          </a:p>
          <a:p>
            <a:pPr>
              <a:defRPr/>
            </a:pPr>
            <a:endParaRPr lang="zh-CN" altLang="en-US" dirty="0"/>
          </a:p>
        </p:txBody>
      </p:sp>
      <p:sp>
        <p:nvSpPr>
          <p:cNvPr id="45059" name="标题 2">
            <a:extLst>
              <a:ext uri="{FF2B5EF4-FFF2-40B4-BE49-F238E27FC236}">
                <a16:creationId xmlns:a16="http://schemas.microsoft.com/office/drawing/2014/main" id="{182B1F84-FDF1-4E3D-9B2C-407094C3ADE3}"/>
              </a:ext>
            </a:extLst>
          </p:cNvPr>
          <p:cNvSpPr>
            <a:spLocks noGrp="1"/>
          </p:cNvSpPr>
          <p:nvPr>
            <p:ph type="title"/>
          </p:nvPr>
        </p:nvSpPr>
        <p:spPr>
          <a:xfrm>
            <a:off x="255588" y="358775"/>
            <a:ext cx="10972800" cy="528638"/>
          </a:xfrm>
        </p:spPr>
        <p:txBody>
          <a:bodyPr/>
          <a:lstStyle/>
          <a:p>
            <a:r>
              <a:rPr lang="zh-CN" altLang="en-US"/>
              <a:t>点图</a:t>
            </a:r>
          </a:p>
        </p:txBody>
      </p:sp>
      <p:sp>
        <p:nvSpPr>
          <p:cNvPr id="45060" name="内容占位符 3">
            <a:extLst>
              <a:ext uri="{FF2B5EF4-FFF2-40B4-BE49-F238E27FC236}">
                <a16:creationId xmlns:a16="http://schemas.microsoft.com/office/drawing/2014/main" id="{E15D2860-AE9F-49E3-8642-A4521AD64BE9}"/>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a:extLst>
              <a:ext uri="{FF2B5EF4-FFF2-40B4-BE49-F238E27FC236}">
                <a16:creationId xmlns:a16="http://schemas.microsoft.com/office/drawing/2014/main" id="{3F4C7C83-D78C-494E-9279-BE4EDF223F94}"/>
              </a:ext>
            </a:extLst>
          </p:cNvPr>
          <p:cNvSpPr>
            <a:spLocks noGrp="1"/>
          </p:cNvSpPr>
          <p:nvPr>
            <p:ph idx="1"/>
          </p:nvPr>
        </p:nvSpPr>
        <p:spPr>
          <a:xfrm>
            <a:off x="423863" y="1754188"/>
            <a:ext cx="11107737" cy="4338637"/>
          </a:xfrm>
        </p:spPr>
        <p:txBody>
          <a:bodyPr/>
          <a:lstStyle/>
          <a:p>
            <a:pPr marL="361950" indent="-361950"/>
            <a:r>
              <a:rPr lang="en-US" altLang="zh-CN"/>
              <a:t>dotplot(VADeaths, pch = 1:4, xlab = 'Death rates per 1000',</a:t>
            </a:r>
          </a:p>
          <a:p>
            <a:pPr marL="361950" indent="-361950"/>
            <a:r>
              <a:rPr lang="en-US" altLang="zh-CN"/>
              <a:t>        main = list('Death Rates in 1940 Virginia (By Group)', cex = 0.8), </a:t>
            </a:r>
          </a:p>
          <a:p>
            <a:pPr marL="361950" indent="-361950"/>
            <a:r>
              <a:rPr lang="en-US" altLang="zh-CN"/>
              <a:t>        key = list(column = 4, text = list(colnames(VADeaths)), points = list(pch = 1:4, col = 1:4)))</a:t>
            </a:r>
          </a:p>
          <a:p>
            <a:pPr marL="361950" indent="-361950"/>
            <a:endParaRPr lang="en-US" altLang="zh-CN"/>
          </a:p>
          <a:p>
            <a:pPr marL="361950" indent="-361950"/>
            <a:endParaRPr lang="zh-CN" altLang="en-US"/>
          </a:p>
        </p:txBody>
      </p:sp>
      <p:sp>
        <p:nvSpPr>
          <p:cNvPr id="46083" name="标题 2">
            <a:extLst>
              <a:ext uri="{FF2B5EF4-FFF2-40B4-BE49-F238E27FC236}">
                <a16:creationId xmlns:a16="http://schemas.microsoft.com/office/drawing/2014/main" id="{7FF93845-C271-4B00-AA92-E565F9E1A48B}"/>
              </a:ext>
            </a:extLst>
          </p:cNvPr>
          <p:cNvSpPr>
            <a:spLocks noGrp="1"/>
          </p:cNvSpPr>
          <p:nvPr>
            <p:ph type="title"/>
          </p:nvPr>
        </p:nvSpPr>
        <p:spPr>
          <a:xfrm>
            <a:off x="255588" y="358775"/>
            <a:ext cx="10972800" cy="528638"/>
          </a:xfrm>
        </p:spPr>
        <p:txBody>
          <a:bodyPr/>
          <a:lstStyle/>
          <a:p>
            <a:r>
              <a:rPr lang="zh-CN" altLang="en-US"/>
              <a:t>点图</a:t>
            </a:r>
          </a:p>
        </p:txBody>
      </p:sp>
      <p:sp>
        <p:nvSpPr>
          <p:cNvPr id="46084" name="内容占位符 3">
            <a:extLst>
              <a:ext uri="{FF2B5EF4-FFF2-40B4-BE49-F238E27FC236}">
                <a16:creationId xmlns:a16="http://schemas.microsoft.com/office/drawing/2014/main" id="{EDCC22CC-127E-4992-BD71-DB6D262818FA}"/>
              </a:ext>
            </a:extLst>
          </p:cNvPr>
          <p:cNvSpPr>
            <a:spLocks noGrp="1"/>
          </p:cNvSpPr>
          <p:nvPr>
            <p:ph idx="10"/>
          </p:nvPr>
        </p:nvSpPr>
        <p:spPr>
          <a:xfrm>
            <a:off x="423863" y="1138238"/>
            <a:ext cx="11107737" cy="427037"/>
          </a:xfrm>
        </p:spPr>
        <p:txBody>
          <a:bodyPr/>
          <a:lstStyle/>
          <a:p>
            <a:r>
              <a:rPr lang="en-US" altLang="zh-CN"/>
              <a:t>VADeaths</a:t>
            </a:r>
            <a:r>
              <a:t>数据集为例，绘制点图分析不同人群不同阶段的死亡率。</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a:extLst>
              <a:ext uri="{FF2B5EF4-FFF2-40B4-BE49-F238E27FC236}">
                <a16:creationId xmlns:a16="http://schemas.microsoft.com/office/drawing/2014/main" id="{AE808F26-DDD0-4952-80A1-56CEA4893162}"/>
              </a:ext>
            </a:extLst>
          </p:cNvPr>
          <p:cNvSpPr>
            <a:spLocks noGrp="1"/>
          </p:cNvSpPr>
          <p:nvPr>
            <p:ph type="title"/>
          </p:nvPr>
        </p:nvSpPr>
        <p:spPr>
          <a:xfrm>
            <a:off x="255588" y="358775"/>
            <a:ext cx="10972800" cy="528638"/>
          </a:xfrm>
        </p:spPr>
        <p:txBody>
          <a:bodyPr/>
          <a:lstStyle/>
          <a:p>
            <a:r>
              <a:rPr lang="zh-CN" altLang="en-US"/>
              <a:t>点图</a:t>
            </a:r>
          </a:p>
        </p:txBody>
      </p:sp>
      <p:sp>
        <p:nvSpPr>
          <p:cNvPr id="47107" name="内容占位符 3">
            <a:extLst>
              <a:ext uri="{FF2B5EF4-FFF2-40B4-BE49-F238E27FC236}">
                <a16:creationId xmlns:a16="http://schemas.microsoft.com/office/drawing/2014/main" id="{DD74F808-967D-4400-9779-989BFE3B5BA1}"/>
              </a:ext>
            </a:extLst>
          </p:cNvPr>
          <p:cNvSpPr>
            <a:spLocks noGrp="1"/>
          </p:cNvSpPr>
          <p:nvPr>
            <p:ph idx="10"/>
          </p:nvPr>
        </p:nvSpPr>
        <p:spPr>
          <a:xfrm>
            <a:off x="423863" y="1138238"/>
            <a:ext cx="11107737" cy="609600"/>
          </a:xfrm>
        </p:spPr>
        <p:txBody>
          <a:bodyPr/>
          <a:lstStyle/>
          <a:p>
            <a:r>
              <a:t>为了提高图形的可读性，在图 中增加了主标题和</a:t>
            </a:r>
            <a:r>
              <a:rPr lang="en-US" altLang="zh-CN"/>
              <a:t>x</a:t>
            </a:r>
            <a:r>
              <a:t>轴标题，并对不同人群用不同的颜色和符号进行区分，最后通过</a:t>
            </a:r>
            <a:r>
              <a:rPr lang="en-US" altLang="zh-CN"/>
              <a:t>key</a:t>
            </a:r>
            <a:r>
              <a:t>参数设置图例的样式和摆放方式。观察可知，男性死亡率高于女性，其中城市男性死亡率又高于农村男性。</a:t>
            </a:r>
          </a:p>
        </p:txBody>
      </p:sp>
      <p:pic>
        <p:nvPicPr>
          <p:cNvPr id="47108" name="内容占位符 4">
            <a:extLst>
              <a:ext uri="{FF2B5EF4-FFF2-40B4-BE49-F238E27FC236}">
                <a16:creationId xmlns:a16="http://schemas.microsoft.com/office/drawing/2014/main" id="{E3CA310C-71ED-4E58-BEA6-B66C9BE79C6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832100" y="2003425"/>
            <a:ext cx="6291263" cy="4152900"/>
          </a:xfrm>
          <a:ln w="3175">
            <a:solidFill>
              <a:schemeClr val="tx1"/>
            </a:solid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a:extLst>
              <a:ext uri="{FF2B5EF4-FFF2-40B4-BE49-F238E27FC236}">
                <a16:creationId xmlns:a16="http://schemas.microsoft.com/office/drawing/2014/main" id="{5E945C16-A7A3-4496-9FFE-BE5A398146A6}"/>
              </a:ext>
            </a:extLst>
          </p:cNvPr>
          <p:cNvSpPr>
            <a:spLocks noGrp="1"/>
          </p:cNvSpPr>
          <p:nvPr>
            <p:ph idx="1"/>
          </p:nvPr>
        </p:nvSpPr>
        <p:spPr>
          <a:xfrm>
            <a:off x="423863" y="1754188"/>
            <a:ext cx="11107737" cy="4338637"/>
          </a:xfrm>
        </p:spPr>
        <p:txBody>
          <a:bodyPr/>
          <a:lstStyle/>
          <a:p>
            <a:pPr marL="361950" indent="-361950"/>
            <a:r>
              <a:rPr lang="en-US" altLang="zh-CN"/>
              <a:t>dotplot(VADeaths, group = FALSE, xlab = 'Death rates per 1000',main = list('Death Rates in 1940 Virginia', cex = 0.8))</a:t>
            </a:r>
          </a:p>
          <a:p>
            <a:pPr marL="361950" indent="-361950"/>
            <a:endParaRPr lang="zh-CN" altLang="en-US"/>
          </a:p>
        </p:txBody>
      </p:sp>
      <p:sp>
        <p:nvSpPr>
          <p:cNvPr id="48131" name="标题 2">
            <a:extLst>
              <a:ext uri="{FF2B5EF4-FFF2-40B4-BE49-F238E27FC236}">
                <a16:creationId xmlns:a16="http://schemas.microsoft.com/office/drawing/2014/main" id="{5FE92A8D-981E-4ECF-8E21-E40364683774}"/>
              </a:ext>
            </a:extLst>
          </p:cNvPr>
          <p:cNvSpPr>
            <a:spLocks noGrp="1"/>
          </p:cNvSpPr>
          <p:nvPr>
            <p:ph type="title"/>
          </p:nvPr>
        </p:nvSpPr>
        <p:spPr>
          <a:xfrm>
            <a:off x="255588" y="358775"/>
            <a:ext cx="10972800" cy="528638"/>
          </a:xfrm>
        </p:spPr>
        <p:txBody>
          <a:bodyPr/>
          <a:lstStyle/>
          <a:p>
            <a:r>
              <a:rPr lang="zh-CN" altLang="en-US"/>
              <a:t>点图</a:t>
            </a:r>
          </a:p>
        </p:txBody>
      </p:sp>
      <p:sp>
        <p:nvSpPr>
          <p:cNvPr id="48132" name="内容占位符 3">
            <a:extLst>
              <a:ext uri="{FF2B5EF4-FFF2-40B4-BE49-F238E27FC236}">
                <a16:creationId xmlns:a16="http://schemas.microsoft.com/office/drawing/2014/main" id="{0C977216-EB57-4D89-B770-3BD6623FEFF5}"/>
              </a:ext>
            </a:extLst>
          </p:cNvPr>
          <p:cNvSpPr>
            <a:spLocks noGrp="1"/>
          </p:cNvSpPr>
          <p:nvPr>
            <p:ph idx="10"/>
          </p:nvPr>
        </p:nvSpPr>
        <p:spPr>
          <a:xfrm>
            <a:off x="423863" y="1138238"/>
            <a:ext cx="11107737" cy="427037"/>
          </a:xfrm>
        </p:spPr>
        <p:txBody>
          <a:bodyPr/>
          <a:lstStyle/>
          <a:p>
            <a:r>
              <a:t>将</a:t>
            </a:r>
            <a:r>
              <a:rPr lang="en-US" altLang="zh-CN"/>
              <a:t>group</a:t>
            </a:r>
            <a:r>
              <a:t>参数设置为</a:t>
            </a:r>
            <a:r>
              <a:rPr lang="en-US" altLang="zh-CN"/>
              <a:t>FALSE</a:t>
            </a:r>
            <a:r>
              <a:t>（见代码 </a:t>
            </a:r>
            <a:r>
              <a:rPr lang="en-US" altLang="zh-CN"/>
              <a:t>6 14</a:t>
            </a:r>
            <a:r>
              <a:t>），那么</a:t>
            </a:r>
            <a:r>
              <a:rPr lang="en-US" altLang="zh-CN"/>
              <a:t>dotplot</a:t>
            </a:r>
            <a:r>
              <a:t>将绘制出画板点图</a:t>
            </a:r>
          </a:p>
        </p:txBody>
      </p:sp>
      <p:pic>
        <p:nvPicPr>
          <p:cNvPr id="48133" name="图片 4">
            <a:extLst>
              <a:ext uri="{FF2B5EF4-FFF2-40B4-BE49-F238E27FC236}">
                <a16:creationId xmlns:a16="http://schemas.microsoft.com/office/drawing/2014/main" id="{04AFDD89-A2B3-430B-A9B8-934E61B08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263" y="2755900"/>
            <a:ext cx="6958012" cy="3433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
            <a:extLst>
              <a:ext uri="{FF2B5EF4-FFF2-40B4-BE49-F238E27FC236}">
                <a16:creationId xmlns:a16="http://schemas.microsoft.com/office/drawing/2014/main" id="{268D6945-90A7-4148-874F-763650C33C6D}"/>
              </a:ext>
            </a:extLst>
          </p:cNvPr>
          <p:cNvSpPr>
            <a:spLocks noGrp="1"/>
          </p:cNvSpPr>
          <p:nvPr>
            <p:ph type="title"/>
          </p:nvPr>
        </p:nvSpPr>
        <p:spPr>
          <a:xfrm>
            <a:off x="255588" y="358775"/>
            <a:ext cx="10972800" cy="528638"/>
          </a:xfrm>
        </p:spPr>
        <p:txBody>
          <a:bodyPr/>
          <a:lstStyle/>
          <a:p>
            <a:r>
              <a:rPr lang="zh-CN" altLang="en-US"/>
              <a:t>点图</a:t>
            </a:r>
          </a:p>
        </p:txBody>
      </p:sp>
      <p:sp>
        <p:nvSpPr>
          <p:cNvPr id="49155" name="内容占位符 3">
            <a:extLst>
              <a:ext uri="{FF2B5EF4-FFF2-40B4-BE49-F238E27FC236}">
                <a16:creationId xmlns:a16="http://schemas.microsoft.com/office/drawing/2014/main" id="{57B01F18-7476-4B43-B9CD-CE9143EB502A}"/>
              </a:ext>
            </a:extLst>
          </p:cNvPr>
          <p:cNvSpPr>
            <a:spLocks noGrp="1"/>
          </p:cNvSpPr>
          <p:nvPr>
            <p:ph idx="10"/>
          </p:nvPr>
        </p:nvSpPr>
        <p:spPr>
          <a:xfrm>
            <a:off x="423863" y="1138238"/>
            <a:ext cx="11107737" cy="427037"/>
          </a:xfrm>
        </p:spPr>
        <p:txBody>
          <a:bodyPr/>
          <a:lstStyle/>
          <a:p>
            <a:r>
              <a:t>不同人群都存在相同的规律</a:t>
            </a:r>
            <a:r>
              <a:rPr lang="en-US" altLang="zh-CN"/>
              <a:t>,</a:t>
            </a:r>
            <a:r>
              <a:t>即死亡率随着年龄的增长而增大。可以通过调整</a:t>
            </a:r>
            <a:r>
              <a:rPr lang="en-US" altLang="zh-CN"/>
              <a:t>type</a:t>
            </a:r>
            <a:r>
              <a:t>参数，来对上一页的图进行美化</a:t>
            </a:r>
          </a:p>
        </p:txBody>
      </p:sp>
      <p:pic>
        <p:nvPicPr>
          <p:cNvPr id="49156" name="内容占位符 4">
            <a:extLst>
              <a:ext uri="{FF2B5EF4-FFF2-40B4-BE49-F238E27FC236}">
                <a16:creationId xmlns:a16="http://schemas.microsoft.com/office/drawing/2014/main" id="{46890258-0C36-440E-8BEC-6F94E40A8BD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690813" y="1817688"/>
            <a:ext cx="6573837" cy="4338637"/>
          </a:xfrm>
          <a:ln w="3175">
            <a:solidFill>
              <a:schemeClr val="tx1"/>
            </a:solid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9C0B7629-0E58-4A5F-AFDB-CF6890EA144F}"/>
              </a:ext>
            </a:extLst>
          </p:cNvPr>
          <p:cNvSpPr>
            <a:spLocks noGrp="1"/>
          </p:cNvSpPr>
          <p:nvPr>
            <p:ph idx="1"/>
          </p:nvPr>
        </p:nvSpPr>
        <p:spPr>
          <a:xfrm>
            <a:off x="423863" y="1754188"/>
            <a:ext cx="11107737" cy="4338637"/>
          </a:xfrm>
        </p:spPr>
        <p:txBody>
          <a:bodyPr/>
          <a:lstStyle/>
          <a:p>
            <a:pPr marL="361950" indent="-361950"/>
            <a:r>
              <a:rPr lang="en-US" altLang="zh-CN"/>
              <a:t>&gt; library('lattice')</a:t>
            </a:r>
          </a:p>
          <a:p>
            <a:pPr marL="361950" indent="-361950"/>
            <a:r>
              <a:rPr lang="en-US" altLang="zh-CN"/>
              <a:t>&gt; xyplot(wt ~ mpg, data = mtcars, xlab = 'Weight', ylab = 'Miles per Gallon', main = 'lattice</a:t>
            </a:r>
            <a:r>
              <a:rPr lang="zh-CN" altLang="en-US"/>
              <a:t>包绘制散点图</a:t>
            </a:r>
            <a:r>
              <a:rPr lang="en-US" altLang="zh-CN"/>
              <a:t>')</a:t>
            </a:r>
          </a:p>
          <a:p>
            <a:pPr marL="361950" indent="-361950"/>
            <a:endParaRPr lang="zh-CN" altLang="en-US"/>
          </a:p>
        </p:txBody>
      </p:sp>
      <p:sp>
        <p:nvSpPr>
          <p:cNvPr id="13315" name="标题 2">
            <a:extLst>
              <a:ext uri="{FF2B5EF4-FFF2-40B4-BE49-F238E27FC236}">
                <a16:creationId xmlns:a16="http://schemas.microsoft.com/office/drawing/2014/main" id="{F9E7C4D4-AFEB-4F23-B20B-3A81323B5739}"/>
              </a:ext>
            </a:extLst>
          </p:cNvPr>
          <p:cNvSpPr>
            <a:spLocks noGrp="1"/>
          </p:cNvSpPr>
          <p:nvPr>
            <p:ph type="title"/>
          </p:nvPr>
        </p:nvSpPr>
        <p:spPr>
          <a:xfrm>
            <a:off x="255588" y="358775"/>
            <a:ext cx="10972800" cy="528638"/>
          </a:xfrm>
        </p:spPr>
        <p:txBody>
          <a:bodyPr/>
          <a:lstStyle/>
          <a:p>
            <a:r>
              <a:rPr lang="en-US" altLang="zh-CN"/>
              <a:t>lattice</a:t>
            </a:r>
            <a:r>
              <a:rPr lang="zh-CN" altLang="en-US"/>
              <a:t>包绘图特色</a:t>
            </a:r>
          </a:p>
        </p:txBody>
      </p:sp>
      <p:sp>
        <p:nvSpPr>
          <p:cNvPr id="13316" name="内容占位符 3">
            <a:extLst>
              <a:ext uri="{FF2B5EF4-FFF2-40B4-BE49-F238E27FC236}">
                <a16:creationId xmlns:a16="http://schemas.microsoft.com/office/drawing/2014/main" id="{45C526C4-7778-4D6E-9601-2ECB78805767}"/>
              </a:ext>
            </a:extLst>
          </p:cNvPr>
          <p:cNvSpPr>
            <a:spLocks noGrp="1"/>
          </p:cNvSpPr>
          <p:nvPr>
            <p:ph idx="10"/>
          </p:nvPr>
        </p:nvSpPr>
        <p:spPr>
          <a:xfrm>
            <a:off x="423863" y="1138238"/>
            <a:ext cx="11107737" cy="427037"/>
          </a:xfrm>
        </p:spPr>
        <p:txBody>
          <a:bodyPr/>
          <a:lstStyle/>
          <a:p>
            <a:r>
              <a:t>以</a:t>
            </a:r>
            <a:r>
              <a:rPr lang="en-US" altLang="zh-CN"/>
              <a:t>mtcars</a:t>
            </a:r>
            <a:r>
              <a:t>数据集为例，绘制车身重量（</a:t>
            </a:r>
            <a:r>
              <a:rPr lang="en-US" altLang="zh-CN"/>
              <a:t>wt</a:t>
            </a:r>
            <a:r>
              <a:t>）与每加仑汽油行驶的英里数（</a:t>
            </a:r>
            <a:r>
              <a:rPr lang="en-US" altLang="zh-CN"/>
              <a:t>mpg</a:t>
            </a:r>
            <a:r>
              <a:t>）的散点图</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2F14105-80A7-481A-896E-0F98D3F9CD6B}"/>
              </a:ext>
            </a:extLst>
          </p:cNvPr>
          <p:cNvSpPr>
            <a:spLocks noGrp="1"/>
          </p:cNvSpPr>
          <p:nvPr>
            <p:ph idx="1"/>
          </p:nvPr>
        </p:nvSpPr>
        <p:spPr>
          <a:xfrm>
            <a:off x="423863" y="1754188"/>
            <a:ext cx="11107737" cy="4370387"/>
          </a:xfrm>
        </p:spPr>
        <p:txBody>
          <a:bodyPr/>
          <a:lstStyle/>
          <a:p>
            <a:pPr>
              <a:defRPr/>
            </a:pPr>
            <a:r>
              <a:rPr lang="zh-CN" altLang="en-US" dirty="0"/>
              <a:t>在</a:t>
            </a:r>
            <a:r>
              <a:rPr lang="en-US" altLang="zh-CN" dirty="0"/>
              <a:t>lattice</a:t>
            </a:r>
            <a:r>
              <a:rPr lang="zh-CN" altLang="en-US" dirty="0"/>
              <a:t>包中，可以使用</a:t>
            </a:r>
            <a:r>
              <a:rPr lang="en-US" altLang="zh-CN" dirty="0"/>
              <a:t>histogram</a:t>
            </a:r>
            <a:r>
              <a:rPr lang="zh-CN" altLang="en-US" dirty="0"/>
              <a:t>函数绘制直方图。</a:t>
            </a:r>
            <a:r>
              <a:rPr lang="en-US" altLang="zh-CN" dirty="0"/>
              <a:t>histogram</a:t>
            </a:r>
            <a:r>
              <a:rPr lang="zh-CN" altLang="en-US" dirty="0"/>
              <a:t>函数的使用格式如下所示。</a:t>
            </a:r>
          </a:p>
          <a:p>
            <a:pPr marL="0" indent="0">
              <a:buFont typeface="Wingdings" panose="05000000000000000000" pitchFamily="2" charset="2"/>
              <a:buNone/>
              <a:defRPr/>
            </a:pPr>
            <a:r>
              <a:rPr lang="en-US" altLang="zh-CN" dirty="0"/>
              <a:t>	histogram(x, data, </a:t>
            </a:r>
            <a:r>
              <a:rPr lang="en-US" altLang="zh-CN" dirty="0" err="1"/>
              <a:t>nint</a:t>
            </a:r>
            <a:r>
              <a:rPr lang="en-US" altLang="zh-CN" dirty="0"/>
              <a:t> = if (</a:t>
            </a:r>
            <a:r>
              <a:rPr lang="en-US" altLang="zh-CN" dirty="0" err="1"/>
              <a:t>is.factor</a:t>
            </a:r>
            <a:r>
              <a:rPr lang="en-US" altLang="zh-CN" dirty="0"/>
              <a:t>(x)) </a:t>
            </a:r>
            <a:r>
              <a:rPr lang="en-US" altLang="zh-CN" dirty="0" err="1"/>
              <a:t>nlevels</a:t>
            </a:r>
            <a:r>
              <a:rPr lang="en-US" altLang="zh-CN" dirty="0"/>
              <a:t>(x)</a:t>
            </a:r>
          </a:p>
          <a:p>
            <a:pPr marL="0" indent="0">
              <a:buFont typeface="Wingdings" panose="05000000000000000000" pitchFamily="2" charset="2"/>
              <a:buNone/>
              <a:defRPr/>
            </a:pPr>
            <a:r>
              <a:rPr lang="en-US" altLang="zh-CN" dirty="0"/>
              <a:t>	else round(log2(length(x)) + 1),...)</a:t>
            </a:r>
          </a:p>
          <a:p>
            <a:pPr>
              <a:defRPr/>
            </a:pPr>
            <a:r>
              <a:rPr lang="zh-CN" altLang="en-US" dirty="0"/>
              <a:t>需要说明的，</a:t>
            </a:r>
            <a:r>
              <a:rPr lang="en-US" altLang="zh-CN" dirty="0" err="1"/>
              <a:t>nint</a:t>
            </a:r>
            <a:r>
              <a:rPr lang="zh-CN" altLang="en-US" dirty="0"/>
              <a:t>表示直方图的划分份数，默认如果数据是因子型数据，则直接根据因子划分份数，如果不是因子型数据是计算</a:t>
            </a:r>
            <a:r>
              <a:rPr lang="en-US" altLang="zh-CN" dirty="0"/>
              <a:t>log2(length(x)) + 1</a:t>
            </a:r>
            <a:r>
              <a:rPr lang="zh-CN" altLang="en-US" dirty="0"/>
              <a:t>的四舍五入后的结果作为划分份数。</a:t>
            </a:r>
            <a:endParaRPr lang="en-US" altLang="zh-CN" dirty="0"/>
          </a:p>
          <a:p>
            <a:pPr>
              <a:defRPr/>
            </a:pPr>
            <a:r>
              <a:rPr lang="en-US" altLang="zh-CN" dirty="0"/>
              <a:t>singer</a:t>
            </a:r>
            <a:r>
              <a:rPr lang="zh-CN" altLang="en-US" dirty="0"/>
              <a:t>数据集记录了</a:t>
            </a:r>
            <a:r>
              <a:rPr lang="en-US" altLang="zh-CN" dirty="0"/>
              <a:t>1979</a:t>
            </a:r>
            <a:r>
              <a:rPr lang="zh-CN" altLang="en-US" dirty="0"/>
              <a:t>年纽约合唱团歌手的身高，并根据音域将歌手分为低音</a:t>
            </a:r>
            <a:r>
              <a:rPr lang="en-US" altLang="zh-CN" dirty="0"/>
              <a:t>2</a:t>
            </a:r>
            <a:r>
              <a:rPr lang="zh-CN" altLang="en-US" dirty="0"/>
              <a:t>（</a:t>
            </a:r>
            <a:r>
              <a:rPr lang="en-US" altLang="zh-CN" dirty="0"/>
              <a:t>Bass 2</a:t>
            </a:r>
            <a:r>
              <a:rPr lang="zh-CN" altLang="en-US" dirty="0"/>
              <a:t>），低音</a:t>
            </a:r>
            <a:r>
              <a:rPr lang="en-US" altLang="zh-CN" dirty="0"/>
              <a:t>1</a:t>
            </a:r>
            <a:r>
              <a:rPr lang="zh-CN" altLang="en-US" dirty="0"/>
              <a:t>（</a:t>
            </a:r>
            <a:r>
              <a:rPr lang="en-US" altLang="zh-CN" dirty="0"/>
              <a:t>Bass 1</a:t>
            </a:r>
            <a:r>
              <a:rPr lang="zh-CN" altLang="en-US" dirty="0"/>
              <a:t>），男高音</a:t>
            </a:r>
            <a:r>
              <a:rPr lang="en-US" altLang="zh-CN" dirty="0"/>
              <a:t>2</a:t>
            </a:r>
            <a:r>
              <a:rPr lang="zh-CN" altLang="en-US" dirty="0"/>
              <a:t>（</a:t>
            </a:r>
            <a:r>
              <a:rPr lang="en-US" altLang="zh-CN" dirty="0"/>
              <a:t>Tenor 2</a:t>
            </a:r>
            <a:r>
              <a:rPr lang="zh-CN" altLang="en-US" dirty="0"/>
              <a:t>），男高音</a:t>
            </a:r>
            <a:r>
              <a:rPr lang="en-US" altLang="zh-CN" dirty="0"/>
              <a:t>1</a:t>
            </a:r>
            <a:r>
              <a:rPr lang="zh-CN" altLang="en-US" dirty="0"/>
              <a:t>（</a:t>
            </a:r>
            <a:r>
              <a:rPr lang="en-US" altLang="zh-CN" dirty="0"/>
              <a:t>Tenor 1</a:t>
            </a:r>
            <a:r>
              <a:rPr lang="zh-CN" altLang="en-US" dirty="0"/>
              <a:t>），男高音</a:t>
            </a:r>
            <a:r>
              <a:rPr lang="en-US" altLang="zh-CN" dirty="0"/>
              <a:t>2</a:t>
            </a:r>
            <a:r>
              <a:rPr lang="zh-CN" altLang="en-US" dirty="0"/>
              <a:t>（</a:t>
            </a:r>
            <a:r>
              <a:rPr lang="en-US" altLang="zh-CN" dirty="0"/>
              <a:t>Alto 2</a:t>
            </a:r>
            <a:r>
              <a:rPr lang="zh-CN" altLang="en-US" dirty="0"/>
              <a:t>），女低音</a:t>
            </a:r>
            <a:r>
              <a:rPr lang="en-US" altLang="zh-CN" dirty="0"/>
              <a:t>1</a:t>
            </a:r>
            <a:r>
              <a:rPr lang="zh-CN" altLang="en-US" dirty="0"/>
              <a:t>（</a:t>
            </a:r>
            <a:r>
              <a:rPr lang="en-US" altLang="zh-CN" dirty="0"/>
              <a:t>Alto 1</a:t>
            </a:r>
            <a:r>
              <a:rPr lang="zh-CN" altLang="en-US" dirty="0"/>
              <a:t>），女高音</a:t>
            </a:r>
            <a:r>
              <a:rPr lang="en-US" altLang="zh-CN" dirty="0"/>
              <a:t>2</a:t>
            </a:r>
            <a:r>
              <a:rPr lang="zh-CN" altLang="en-US" dirty="0"/>
              <a:t>（</a:t>
            </a:r>
            <a:r>
              <a:rPr lang="en-US" altLang="zh-CN" dirty="0"/>
              <a:t>Soprano 2</a:t>
            </a:r>
            <a:r>
              <a:rPr lang="zh-CN" altLang="en-US" dirty="0"/>
              <a:t>），女高音</a:t>
            </a:r>
            <a:r>
              <a:rPr lang="en-US" altLang="zh-CN" dirty="0"/>
              <a:t>1</a:t>
            </a:r>
            <a:r>
              <a:rPr lang="zh-CN" altLang="en-US" dirty="0"/>
              <a:t>（</a:t>
            </a:r>
            <a:r>
              <a:rPr lang="en-US" altLang="zh-CN" dirty="0"/>
              <a:t>Soprano 1</a:t>
            </a:r>
            <a:r>
              <a:rPr lang="zh-CN" altLang="en-US" dirty="0"/>
              <a:t>）等</a:t>
            </a:r>
            <a:r>
              <a:rPr lang="en-US" altLang="zh-CN" dirty="0"/>
              <a:t>8</a:t>
            </a:r>
            <a:r>
              <a:rPr lang="zh-CN" altLang="en-US" dirty="0"/>
              <a:t>类。</a:t>
            </a:r>
            <a:endParaRPr lang="en-US" altLang="zh-CN" dirty="0"/>
          </a:p>
          <a:p>
            <a:pPr>
              <a:defRPr/>
            </a:pPr>
            <a:endParaRPr lang="zh-CN" altLang="en-US" dirty="0"/>
          </a:p>
          <a:p>
            <a:pPr>
              <a:defRPr/>
            </a:pPr>
            <a:endParaRPr lang="zh-CN" altLang="en-US" dirty="0"/>
          </a:p>
        </p:txBody>
      </p:sp>
      <p:sp>
        <p:nvSpPr>
          <p:cNvPr id="50179" name="标题 2">
            <a:extLst>
              <a:ext uri="{FF2B5EF4-FFF2-40B4-BE49-F238E27FC236}">
                <a16:creationId xmlns:a16="http://schemas.microsoft.com/office/drawing/2014/main" id="{DF5ED34E-B4A1-43C3-995E-5CE3230FB5E8}"/>
              </a:ext>
            </a:extLst>
          </p:cNvPr>
          <p:cNvSpPr>
            <a:spLocks noGrp="1"/>
          </p:cNvSpPr>
          <p:nvPr>
            <p:ph type="title"/>
          </p:nvPr>
        </p:nvSpPr>
        <p:spPr>
          <a:xfrm>
            <a:off x="255588" y="358775"/>
            <a:ext cx="10972800" cy="528638"/>
          </a:xfrm>
        </p:spPr>
        <p:txBody>
          <a:bodyPr/>
          <a:lstStyle/>
          <a:p>
            <a:r>
              <a:rPr lang="zh-CN" altLang="en-US"/>
              <a:t>直方图</a:t>
            </a:r>
          </a:p>
        </p:txBody>
      </p:sp>
      <p:sp>
        <p:nvSpPr>
          <p:cNvPr id="50180" name="内容占位符 3">
            <a:extLst>
              <a:ext uri="{FF2B5EF4-FFF2-40B4-BE49-F238E27FC236}">
                <a16:creationId xmlns:a16="http://schemas.microsoft.com/office/drawing/2014/main" id="{7F53996C-BB90-4455-A1E7-90AB27C0898F}"/>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AE779D-6DE7-40FC-829A-D9B2E41654C9}"/>
              </a:ext>
            </a:extLst>
          </p:cNvPr>
          <p:cNvSpPr>
            <a:spLocks noGrp="1"/>
          </p:cNvSpPr>
          <p:nvPr>
            <p:ph idx="1"/>
          </p:nvPr>
        </p:nvSpPr>
        <p:spPr>
          <a:xfrm>
            <a:off x="423863" y="1600200"/>
            <a:ext cx="11107737" cy="4556125"/>
          </a:xfrm>
        </p:spPr>
        <p:txBody>
          <a:bodyPr/>
          <a:lstStyle/>
          <a:p>
            <a:pPr>
              <a:defRPr/>
            </a:pPr>
            <a:r>
              <a:rPr lang="en-US" altLang="zh-CN" dirty="0"/>
              <a:t>histogram( ~ height | </a:t>
            </a:r>
            <a:r>
              <a:rPr lang="en-US" altLang="zh-CN" dirty="0" err="1"/>
              <a:t>voice.part</a:t>
            </a:r>
            <a:r>
              <a:rPr lang="en-US" altLang="zh-CN" dirty="0"/>
              <a:t>, data = singer, </a:t>
            </a:r>
            <a:r>
              <a:rPr lang="en-US" altLang="zh-CN" dirty="0" err="1"/>
              <a:t>nint</a:t>
            </a:r>
            <a:r>
              <a:rPr lang="en-US" altLang="zh-CN" dirty="0"/>
              <a:t> = 17, layout = c(1,8), </a:t>
            </a:r>
            <a:r>
              <a:rPr lang="en-US" altLang="zh-CN" dirty="0" err="1"/>
              <a:t>xlab</a:t>
            </a:r>
            <a:r>
              <a:rPr lang="en-US" altLang="zh-CN" dirty="0"/>
              <a:t> = "Height (inches)")</a:t>
            </a:r>
          </a:p>
          <a:p>
            <a:pPr>
              <a:defRPr/>
            </a:pPr>
            <a:endParaRPr lang="en-US" altLang="zh-CN" dirty="0"/>
          </a:p>
          <a:p>
            <a:pPr marL="0" indent="0">
              <a:buFont typeface="Wingdings" pitchFamily="2" charset="2"/>
              <a:buNone/>
              <a:defRPr/>
            </a:pPr>
            <a:r>
              <a:rPr lang="zh-CN" altLang="en-US" dirty="0"/>
              <a:t>从低音到高音，</a:t>
            </a:r>
            <a:endParaRPr lang="en-US" altLang="zh-CN" dirty="0"/>
          </a:p>
          <a:p>
            <a:pPr marL="0" indent="0">
              <a:buFont typeface="Wingdings" pitchFamily="2" charset="2"/>
              <a:buNone/>
              <a:defRPr/>
            </a:pPr>
            <a:r>
              <a:rPr lang="zh-CN" altLang="en-US" dirty="0"/>
              <a:t>歌手的平均身高在递减</a:t>
            </a:r>
          </a:p>
        </p:txBody>
      </p:sp>
      <p:sp>
        <p:nvSpPr>
          <p:cNvPr id="51203" name="标题 2">
            <a:extLst>
              <a:ext uri="{FF2B5EF4-FFF2-40B4-BE49-F238E27FC236}">
                <a16:creationId xmlns:a16="http://schemas.microsoft.com/office/drawing/2014/main" id="{7D179FA8-B0FF-440C-8CF3-E58F10957A5C}"/>
              </a:ext>
            </a:extLst>
          </p:cNvPr>
          <p:cNvSpPr>
            <a:spLocks noGrp="1"/>
          </p:cNvSpPr>
          <p:nvPr>
            <p:ph type="title"/>
          </p:nvPr>
        </p:nvSpPr>
        <p:spPr>
          <a:xfrm>
            <a:off x="255588" y="358775"/>
            <a:ext cx="10972800" cy="528638"/>
          </a:xfrm>
        </p:spPr>
        <p:txBody>
          <a:bodyPr/>
          <a:lstStyle/>
          <a:p>
            <a:r>
              <a:rPr lang="zh-CN" altLang="en-US"/>
              <a:t>直方图</a:t>
            </a:r>
          </a:p>
        </p:txBody>
      </p:sp>
      <p:sp>
        <p:nvSpPr>
          <p:cNvPr id="51204" name="内容占位符 3">
            <a:extLst>
              <a:ext uri="{FF2B5EF4-FFF2-40B4-BE49-F238E27FC236}">
                <a16:creationId xmlns:a16="http://schemas.microsoft.com/office/drawing/2014/main" id="{A89FC895-89A0-4E2C-8FF2-CAF1D9D6E52A}"/>
              </a:ext>
            </a:extLst>
          </p:cNvPr>
          <p:cNvSpPr>
            <a:spLocks noGrp="1"/>
          </p:cNvSpPr>
          <p:nvPr>
            <p:ph idx="10"/>
          </p:nvPr>
        </p:nvSpPr>
        <p:spPr>
          <a:xfrm>
            <a:off x="423863" y="1138238"/>
            <a:ext cx="11107737" cy="427037"/>
          </a:xfrm>
        </p:spPr>
        <p:txBody>
          <a:bodyPr/>
          <a:lstStyle/>
          <a:p>
            <a:r>
              <a:t>以绘制</a:t>
            </a:r>
            <a:r>
              <a:rPr lang="en-US" altLang="zh-CN"/>
              <a:t>singer</a:t>
            </a:r>
            <a:r>
              <a:t>数据集的直方图为例</a:t>
            </a:r>
          </a:p>
        </p:txBody>
      </p:sp>
      <p:pic>
        <p:nvPicPr>
          <p:cNvPr id="51205" name="图片 4">
            <a:extLst>
              <a:ext uri="{FF2B5EF4-FFF2-40B4-BE49-F238E27FC236}">
                <a16:creationId xmlns:a16="http://schemas.microsoft.com/office/drawing/2014/main" id="{95677F8A-6B84-4DA9-8611-E3919269E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988" y="2325688"/>
            <a:ext cx="5149850" cy="41814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a:extLst>
              <a:ext uri="{FF2B5EF4-FFF2-40B4-BE49-F238E27FC236}">
                <a16:creationId xmlns:a16="http://schemas.microsoft.com/office/drawing/2014/main" id="{F404D3EF-E3D8-4063-AADC-FE7C9A77AC9F}"/>
              </a:ext>
            </a:extLst>
          </p:cNvPr>
          <p:cNvSpPr>
            <a:spLocks noGrp="1"/>
          </p:cNvSpPr>
          <p:nvPr>
            <p:ph idx="1"/>
          </p:nvPr>
        </p:nvSpPr>
        <p:spPr>
          <a:xfrm>
            <a:off x="423863" y="1754188"/>
            <a:ext cx="11107737" cy="4370387"/>
          </a:xfrm>
        </p:spPr>
        <p:txBody>
          <a:bodyPr/>
          <a:lstStyle/>
          <a:p>
            <a:pPr marL="361950" indent="-361950"/>
            <a:r>
              <a:rPr lang="zh-CN" altLang="en-US"/>
              <a:t>如果想用一条线而不是通过一组矩形块来展示连续型变量的分布，可以选择核密度图。在</a:t>
            </a:r>
            <a:r>
              <a:rPr lang="en-US" altLang="zh-CN"/>
              <a:t>lattice</a:t>
            </a:r>
            <a:r>
              <a:rPr lang="zh-CN" altLang="en-US"/>
              <a:t>包中，核密度图可以用</a:t>
            </a:r>
            <a:r>
              <a:rPr lang="en-US" altLang="zh-CN"/>
              <a:t>densityplot</a:t>
            </a:r>
            <a:r>
              <a:rPr lang="zh-CN" altLang="en-US"/>
              <a:t>函数来绘制。</a:t>
            </a:r>
          </a:p>
          <a:p>
            <a:pPr marL="361950" indent="-361950"/>
            <a:r>
              <a:rPr lang="zh-CN" altLang="en-US"/>
              <a:t>对于前面的直方图所展示的数据（</a:t>
            </a:r>
            <a:r>
              <a:rPr lang="en-US" altLang="zh-CN"/>
              <a:t>singer</a:t>
            </a:r>
            <a:r>
              <a:rPr lang="zh-CN" altLang="en-US"/>
              <a:t>数据集），此处改用密度图来说明</a:t>
            </a:r>
          </a:p>
        </p:txBody>
      </p:sp>
      <p:sp>
        <p:nvSpPr>
          <p:cNvPr id="52227" name="标题 2">
            <a:extLst>
              <a:ext uri="{FF2B5EF4-FFF2-40B4-BE49-F238E27FC236}">
                <a16:creationId xmlns:a16="http://schemas.microsoft.com/office/drawing/2014/main" id="{51AEEF00-7C4E-47F4-8BBF-6BD1CB7E6B08}"/>
              </a:ext>
            </a:extLst>
          </p:cNvPr>
          <p:cNvSpPr>
            <a:spLocks noGrp="1"/>
          </p:cNvSpPr>
          <p:nvPr>
            <p:ph type="title"/>
          </p:nvPr>
        </p:nvSpPr>
        <p:spPr>
          <a:xfrm>
            <a:off x="255588" y="358775"/>
            <a:ext cx="10972800" cy="528638"/>
          </a:xfrm>
        </p:spPr>
        <p:txBody>
          <a:bodyPr/>
          <a:lstStyle/>
          <a:p>
            <a:r>
              <a:rPr lang="zh-CN" altLang="en-US"/>
              <a:t>核密度图</a:t>
            </a:r>
          </a:p>
        </p:txBody>
      </p:sp>
      <p:sp>
        <p:nvSpPr>
          <p:cNvPr id="52228" name="内容占位符 3">
            <a:extLst>
              <a:ext uri="{FF2B5EF4-FFF2-40B4-BE49-F238E27FC236}">
                <a16:creationId xmlns:a16="http://schemas.microsoft.com/office/drawing/2014/main" id="{85187B84-BC1E-4928-9EC7-25B2339A102F}"/>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a:extLst>
              <a:ext uri="{FF2B5EF4-FFF2-40B4-BE49-F238E27FC236}">
                <a16:creationId xmlns:a16="http://schemas.microsoft.com/office/drawing/2014/main" id="{7FC04EA3-32A0-4C7E-8EBB-4B1F2A557657}"/>
              </a:ext>
            </a:extLst>
          </p:cNvPr>
          <p:cNvSpPr>
            <a:spLocks noGrp="1"/>
          </p:cNvSpPr>
          <p:nvPr>
            <p:ph idx="1"/>
          </p:nvPr>
        </p:nvSpPr>
        <p:spPr>
          <a:xfrm>
            <a:off x="423863" y="1155700"/>
            <a:ext cx="11107737" cy="5000625"/>
          </a:xfrm>
        </p:spPr>
        <p:txBody>
          <a:bodyPr/>
          <a:lstStyle/>
          <a:p>
            <a:pPr marL="361950" indent="-361950"/>
            <a:r>
              <a:rPr lang="en-US" altLang="zh-CN"/>
              <a:t>densityplot( ~ height | voice.part, data = singer, layout=c(1, 8), xlab = "Height (inches)",main = "Heights of New York Choral Society singers")</a:t>
            </a:r>
          </a:p>
          <a:p>
            <a:pPr marL="361950" indent="-361950"/>
            <a:endParaRPr lang="zh-CN" altLang="en-US"/>
          </a:p>
        </p:txBody>
      </p:sp>
      <p:sp>
        <p:nvSpPr>
          <p:cNvPr id="53251" name="标题 2">
            <a:extLst>
              <a:ext uri="{FF2B5EF4-FFF2-40B4-BE49-F238E27FC236}">
                <a16:creationId xmlns:a16="http://schemas.microsoft.com/office/drawing/2014/main" id="{58ED59CA-7265-47C6-AA2F-63301BB607BE}"/>
              </a:ext>
            </a:extLst>
          </p:cNvPr>
          <p:cNvSpPr>
            <a:spLocks noGrp="1"/>
          </p:cNvSpPr>
          <p:nvPr>
            <p:ph type="title"/>
          </p:nvPr>
        </p:nvSpPr>
        <p:spPr>
          <a:xfrm>
            <a:off x="255588" y="358775"/>
            <a:ext cx="10972800" cy="528638"/>
          </a:xfrm>
        </p:spPr>
        <p:txBody>
          <a:bodyPr/>
          <a:lstStyle/>
          <a:p>
            <a:r>
              <a:rPr lang="zh-CN" altLang="en-US"/>
              <a:t>绘制核密度图</a:t>
            </a:r>
          </a:p>
        </p:txBody>
      </p:sp>
      <p:pic>
        <p:nvPicPr>
          <p:cNvPr id="53252" name="图片 4">
            <a:extLst>
              <a:ext uri="{FF2B5EF4-FFF2-40B4-BE49-F238E27FC236}">
                <a16:creationId xmlns:a16="http://schemas.microsoft.com/office/drawing/2014/main" id="{2692E3DB-DD6A-4C37-BC83-A82C78F18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688" y="2138363"/>
            <a:ext cx="6662737" cy="402113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a:extLst>
              <a:ext uri="{FF2B5EF4-FFF2-40B4-BE49-F238E27FC236}">
                <a16:creationId xmlns:a16="http://schemas.microsoft.com/office/drawing/2014/main" id="{5137F726-EDF7-437E-8CA2-F2F5A7A96468}"/>
              </a:ext>
            </a:extLst>
          </p:cNvPr>
          <p:cNvSpPr>
            <a:spLocks noGrp="1"/>
          </p:cNvSpPr>
          <p:nvPr>
            <p:ph idx="1"/>
          </p:nvPr>
        </p:nvSpPr>
        <p:spPr>
          <a:xfrm>
            <a:off x="423863" y="2057400"/>
            <a:ext cx="11107737" cy="4098925"/>
          </a:xfrm>
        </p:spPr>
        <p:txBody>
          <a:bodyPr/>
          <a:lstStyle/>
          <a:p>
            <a:pPr marL="361950" indent="-361950"/>
            <a:r>
              <a:rPr lang="en-US" altLang="zh-CN"/>
              <a:t>densityplot( ~ height, group = voice.part, data = singer, xlab = "Height (inches)" , plot.points = FALSE,main = "Heights of New York Choral Society singers", lty = 1:8, col = 1:8, lwd = 1.5,key = list(text = list(levels(singer$voice.part)), column = 4, lines = list(lty = 1:8, col = 1:8)))</a:t>
            </a:r>
            <a:endParaRPr lang="zh-CN" altLang="en-US"/>
          </a:p>
        </p:txBody>
      </p:sp>
      <p:sp>
        <p:nvSpPr>
          <p:cNvPr id="54275" name="标题 2">
            <a:extLst>
              <a:ext uri="{FF2B5EF4-FFF2-40B4-BE49-F238E27FC236}">
                <a16:creationId xmlns:a16="http://schemas.microsoft.com/office/drawing/2014/main" id="{7D0933FC-1E80-4CC3-8287-0DBC83F482DE}"/>
              </a:ext>
            </a:extLst>
          </p:cNvPr>
          <p:cNvSpPr>
            <a:spLocks noGrp="1"/>
          </p:cNvSpPr>
          <p:nvPr>
            <p:ph type="title"/>
          </p:nvPr>
        </p:nvSpPr>
        <p:spPr>
          <a:xfrm>
            <a:off x="255588" y="358775"/>
            <a:ext cx="10972800" cy="528638"/>
          </a:xfrm>
        </p:spPr>
        <p:txBody>
          <a:bodyPr/>
          <a:lstStyle/>
          <a:p>
            <a:r>
              <a:rPr lang="zh-CN" altLang="en-US"/>
              <a:t>叠加核密度图</a:t>
            </a:r>
          </a:p>
        </p:txBody>
      </p:sp>
      <p:sp>
        <p:nvSpPr>
          <p:cNvPr id="54276" name="内容占位符 3">
            <a:extLst>
              <a:ext uri="{FF2B5EF4-FFF2-40B4-BE49-F238E27FC236}">
                <a16:creationId xmlns:a16="http://schemas.microsoft.com/office/drawing/2014/main" id="{126407B1-28BA-498D-9A93-BC5D6EF1CA12}"/>
              </a:ext>
            </a:extLst>
          </p:cNvPr>
          <p:cNvSpPr>
            <a:spLocks noGrp="1"/>
          </p:cNvSpPr>
          <p:nvPr>
            <p:ph idx="10"/>
          </p:nvPr>
        </p:nvSpPr>
        <p:spPr>
          <a:xfrm>
            <a:off x="423863" y="1138238"/>
            <a:ext cx="11107737" cy="427037"/>
          </a:xfrm>
        </p:spPr>
        <p:txBody>
          <a:bodyPr/>
          <a:lstStyle/>
          <a:p>
            <a:endParaRPr lang="en-US" altLang="zh-CN"/>
          </a:p>
          <a:p>
            <a:r>
              <a:t>相比直方图，密度图的一个优势是可以在彼此上方堆放，而且结果还有可读性。将条件变量（</a:t>
            </a:r>
            <a:r>
              <a:rPr lang="en-US" altLang="zh-CN"/>
              <a:t>voice.part</a:t>
            </a:r>
            <a:r>
              <a:t>）该为分组变量，可以将这些图依次叠放。通过叠加的图，很容易就可以比较不同分布的形状（和它们的中心点）。</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2">
            <a:extLst>
              <a:ext uri="{FF2B5EF4-FFF2-40B4-BE49-F238E27FC236}">
                <a16:creationId xmlns:a16="http://schemas.microsoft.com/office/drawing/2014/main" id="{C9423A00-FB52-471D-81CD-7C93566D5A92}"/>
              </a:ext>
            </a:extLst>
          </p:cNvPr>
          <p:cNvSpPr>
            <a:spLocks noGrp="1"/>
          </p:cNvSpPr>
          <p:nvPr>
            <p:ph type="title"/>
          </p:nvPr>
        </p:nvSpPr>
        <p:spPr>
          <a:xfrm>
            <a:off x="255588" y="358775"/>
            <a:ext cx="10972800" cy="528638"/>
          </a:xfrm>
        </p:spPr>
        <p:txBody>
          <a:bodyPr/>
          <a:lstStyle/>
          <a:p>
            <a:r>
              <a:rPr lang="zh-CN" altLang="en-US"/>
              <a:t>叠加核密度图</a:t>
            </a:r>
          </a:p>
        </p:txBody>
      </p:sp>
      <p:sp>
        <p:nvSpPr>
          <p:cNvPr id="55299" name="内容占位符 3">
            <a:extLst>
              <a:ext uri="{FF2B5EF4-FFF2-40B4-BE49-F238E27FC236}">
                <a16:creationId xmlns:a16="http://schemas.microsoft.com/office/drawing/2014/main" id="{2E82A561-F45D-4E9E-B522-908BE524B69A}"/>
              </a:ext>
            </a:extLst>
          </p:cNvPr>
          <p:cNvSpPr>
            <a:spLocks noGrp="1"/>
          </p:cNvSpPr>
          <p:nvPr>
            <p:ph idx="10"/>
          </p:nvPr>
        </p:nvSpPr>
        <p:spPr>
          <a:xfrm>
            <a:off x="423863" y="1138238"/>
            <a:ext cx="11107737" cy="427037"/>
          </a:xfrm>
        </p:spPr>
        <p:txBody>
          <a:bodyPr/>
          <a:lstStyle/>
          <a:p>
            <a:r>
              <a:t>为了让叠加的各类别数据更清晰，设置</a:t>
            </a:r>
            <a:r>
              <a:rPr lang="en-US" altLang="zh-CN"/>
              <a:t>plot.points=FALSE</a:t>
            </a:r>
            <a:r>
              <a:t>，不绘制数据点。</a:t>
            </a:r>
          </a:p>
        </p:txBody>
      </p:sp>
      <p:pic>
        <p:nvPicPr>
          <p:cNvPr id="55300" name="内容占位符 4">
            <a:extLst>
              <a:ext uri="{FF2B5EF4-FFF2-40B4-BE49-F238E27FC236}">
                <a16:creationId xmlns:a16="http://schemas.microsoft.com/office/drawing/2014/main" id="{95921DA2-5D61-4F0F-81CE-BB29642FE7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690813" y="1817688"/>
            <a:ext cx="6573837" cy="4338637"/>
          </a:xfrm>
          <a:ln w="3175">
            <a:solidFill>
              <a:schemeClr val="tx1"/>
            </a:solid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a:extLst>
              <a:ext uri="{FF2B5EF4-FFF2-40B4-BE49-F238E27FC236}">
                <a16:creationId xmlns:a16="http://schemas.microsoft.com/office/drawing/2014/main" id="{4A38B3D7-A906-4856-8424-8BFB141FB81F}"/>
              </a:ext>
            </a:extLst>
          </p:cNvPr>
          <p:cNvSpPr>
            <a:spLocks noGrp="1"/>
          </p:cNvSpPr>
          <p:nvPr>
            <p:ph idx="1"/>
          </p:nvPr>
        </p:nvSpPr>
        <p:spPr>
          <a:xfrm>
            <a:off x="423863" y="1754188"/>
            <a:ext cx="11107737" cy="4338637"/>
          </a:xfrm>
        </p:spPr>
        <p:txBody>
          <a:bodyPr/>
          <a:lstStyle/>
          <a:p>
            <a:pPr marL="361950" indent="-361950"/>
            <a:r>
              <a:rPr lang="en-US" altLang="zh-CN"/>
              <a:t>histogram( ~ height | voice.part, data = singer,</a:t>
            </a:r>
          </a:p>
          <a:p>
            <a:pPr marL="361950" indent="-361950"/>
            <a:r>
              <a:rPr lang="en-US" altLang="zh-CN"/>
              <a:t>           xlab = "Height (inches)", type = "density",</a:t>
            </a:r>
          </a:p>
          <a:p>
            <a:pPr marL="361950" indent="-361950"/>
            <a:r>
              <a:rPr lang="en-US" altLang="zh-CN"/>
              <a:t>           panel = function(x, ...) {</a:t>
            </a:r>
          </a:p>
          <a:p>
            <a:pPr marL="361950" indent="-361950"/>
            <a:r>
              <a:rPr lang="en-US" altLang="zh-CN"/>
              <a:t>             panel.histogram(x, ...)</a:t>
            </a:r>
          </a:p>
          <a:p>
            <a:pPr marL="361950" indent="-361950"/>
            <a:r>
              <a:rPr lang="en-US" altLang="zh-CN"/>
              <a:t>             panel.mathdensity(dmath = dnorm, col = "black",</a:t>
            </a:r>
          </a:p>
          <a:p>
            <a:pPr marL="361950" indent="-361950"/>
            <a:r>
              <a:rPr lang="en-US" altLang="zh-CN"/>
              <a:t>                               args = list(mean=mean(x),sd=sd(x)))</a:t>
            </a:r>
          </a:p>
          <a:p>
            <a:pPr marL="361950" indent="-361950"/>
            <a:r>
              <a:rPr lang="en-US" altLang="zh-CN"/>
              <a:t>           })</a:t>
            </a:r>
          </a:p>
          <a:p>
            <a:pPr marL="361950" indent="-361950"/>
            <a:endParaRPr lang="zh-CN" altLang="en-US"/>
          </a:p>
        </p:txBody>
      </p:sp>
      <p:sp>
        <p:nvSpPr>
          <p:cNvPr id="56323" name="标题 2">
            <a:extLst>
              <a:ext uri="{FF2B5EF4-FFF2-40B4-BE49-F238E27FC236}">
                <a16:creationId xmlns:a16="http://schemas.microsoft.com/office/drawing/2014/main" id="{57DB3BAB-ABE6-4943-B05E-ABFFBD7D716B}"/>
              </a:ext>
            </a:extLst>
          </p:cNvPr>
          <p:cNvSpPr>
            <a:spLocks noGrp="1"/>
          </p:cNvSpPr>
          <p:nvPr>
            <p:ph type="title"/>
          </p:nvPr>
        </p:nvSpPr>
        <p:spPr>
          <a:xfrm>
            <a:off x="255588" y="358775"/>
            <a:ext cx="10972800" cy="528638"/>
          </a:xfrm>
        </p:spPr>
        <p:txBody>
          <a:bodyPr/>
          <a:lstStyle/>
          <a:p>
            <a:r>
              <a:rPr lang="zh-CN" altLang="en-US"/>
              <a:t>添加核密度图</a:t>
            </a:r>
          </a:p>
        </p:txBody>
      </p:sp>
      <p:sp>
        <p:nvSpPr>
          <p:cNvPr id="56324" name="内容占位符 3">
            <a:extLst>
              <a:ext uri="{FF2B5EF4-FFF2-40B4-BE49-F238E27FC236}">
                <a16:creationId xmlns:a16="http://schemas.microsoft.com/office/drawing/2014/main" id="{1CB69AC0-73D2-4C4F-A76F-965C3A086650}"/>
              </a:ext>
            </a:extLst>
          </p:cNvPr>
          <p:cNvSpPr>
            <a:spLocks noGrp="1"/>
          </p:cNvSpPr>
          <p:nvPr>
            <p:ph idx="10"/>
          </p:nvPr>
        </p:nvSpPr>
        <p:spPr>
          <a:xfrm>
            <a:off x="423863" y="1138238"/>
            <a:ext cx="11107737" cy="427037"/>
          </a:xfrm>
        </p:spPr>
        <p:txBody>
          <a:bodyPr/>
          <a:lstStyle/>
          <a:p>
            <a:r>
              <a:t>通过面板参数的设定，在本</a:t>
            </a:r>
            <a:r>
              <a:rPr lang="en-US" altLang="zh-CN"/>
              <a:t>PPT 43</a:t>
            </a:r>
            <a:r>
              <a:t>页的图上添加核密度图，展示数据的分布情况</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2">
            <a:extLst>
              <a:ext uri="{FF2B5EF4-FFF2-40B4-BE49-F238E27FC236}">
                <a16:creationId xmlns:a16="http://schemas.microsoft.com/office/drawing/2014/main" id="{6A452AE9-32ED-489C-ABA9-8E1DE075F860}"/>
              </a:ext>
            </a:extLst>
          </p:cNvPr>
          <p:cNvSpPr>
            <a:spLocks noGrp="1"/>
          </p:cNvSpPr>
          <p:nvPr>
            <p:ph type="title"/>
          </p:nvPr>
        </p:nvSpPr>
        <p:spPr>
          <a:xfrm>
            <a:off x="255588" y="358775"/>
            <a:ext cx="10972800" cy="528638"/>
          </a:xfrm>
        </p:spPr>
        <p:txBody>
          <a:bodyPr/>
          <a:lstStyle/>
          <a:p>
            <a:r>
              <a:rPr lang="zh-CN" altLang="en-US"/>
              <a:t>添加核密度图</a:t>
            </a:r>
          </a:p>
        </p:txBody>
      </p:sp>
      <p:pic>
        <p:nvPicPr>
          <p:cNvPr id="57347" name="内容占位符 4">
            <a:extLst>
              <a:ext uri="{FF2B5EF4-FFF2-40B4-BE49-F238E27FC236}">
                <a16:creationId xmlns:a16="http://schemas.microsoft.com/office/drawing/2014/main" id="{5D3B19E0-9309-4945-AADF-31E1D67F50D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628900" y="1512888"/>
            <a:ext cx="6697663" cy="4421187"/>
          </a:xfrm>
          <a:ln w="3175">
            <a:solidFill>
              <a:schemeClr val="tx1"/>
            </a:solid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a:extLst>
              <a:ext uri="{FF2B5EF4-FFF2-40B4-BE49-F238E27FC236}">
                <a16:creationId xmlns:a16="http://schemas.microsoft.com/office/drawing/2014/main" id="{2570B3A3-27C4-4802-8AC8-5301C9E74B43}"/>
              </a:ext>
            </a:extLst>
          </p:cNvPr>
          <p:cNvSpPr>
            <a:spLocks noGrp="1"/>
          </p:cNvSpPr>
          <p:nvPr>
            <p:ph idx="1"/>
          </p:nvPr>
        </p:nvSpPr>
        <p:spPr>
          <a:xfrm>
            <a:off x="423863" y="1169988"/>
            <a:ext cx="11107737" cy="4941887"/>
          </a:xfrm>
        </p:spPr>
        <p:txBody>
          <a:bodyPr/>
          <a:lstStyle/>
          <a:p>
            <a:pPr marL="361950" indent="-361950"/>
            <a:r>
              <a:rPr lang="zh-CN" altLang="en-US"/>
              <a:t>当数据量不多时，可以采用带状图代替直方图来展示数据，可以认为带状图是一维的散点图。在</a:t>
            </a:r>
            <a:r>
              <a:rPr lang="en-US" altLang="zh-CN"/>
              <a:t>lattice</a:t>
            </a:r>
            <a:r>
              <a:rPr lang="zh-CN" altLang="en-US"/>
              <a:t>包中，通过</a:t>
            </a:r>
            <a:r>
              <a:rPr lang="en-US" altLang="zh-CN"/>
              <a:t>stripplot</a:t>
            </a:r>
            <a:r>
              <a:rPr lang="zh-CN" altLang="en-US"/>
              <a:t>函数绘制带状图。</a:t>
            </a:r>
          </a:p>
          <a:p>
            <a:pPr marL="361950" indent="-361950"/>
            <a:r>
              <a:rPr lang="zh-CN" altLang="en-US"/>
              <a:t>以</a:t>
            </a:r>
            <a:r>
              <a:rPr lang="en-US" altLang="zh-CN"/>
              <a:t>singer</a:t>
            </a:r>
            <a:r>
              <a:rPr lang="zh-CN" altLang="en-US"/>
              <a:t>数据集中歌手音域为低音</a:t>
            </a:r>
            <a:r>
              <a:rPr lang="en-US" altLang="zh-CN"/>
              <a:t>2</a:t>
            </a:r>
            <a:r>
              <a:rPr lang="zh-CN" altLang="en-US"/>
              <a:t>（</a:t>
            </a:r>
            <a:r>
              <a:rPr lang="en-US" altLang="zh-CN"/>
              <a:t>Bass 2</a:t>
            </a:r>
            <a:r>
              <a:rPr lang="zh-CN" altLang="en-US"/>
              <a:t>）为例子来说明带状图。数据集中符合条件的观测值只有</a:t>
            </a:r>
            <a:r>
              <a:rPr lang="en-US" altLang="zh-CN"/>
              <a:t>26</a:t>
            </a:r>
            <a:r>
              <a:rPr lang="zh-CN" altLang="en-US"/>
              <a:t>个，因此带状图是一个展示密度的合适方法。</a:t>
            </a:r>
          </a:p>
          <a:p>
            <a:pPr marL="361950" indent="-361950"/>
            <a:r>
              <a:rPr lang="zh-CN" altLang="en-US"/>
              <a:t>在这个例子中，可以使用</a:t>
            </a:r>
            <a:r>
              <a:rPr lang="en-US" altLang="zh-CN"/>
              <a:t>subset</a:t>
            </a:r>
            <a:r>
              <a:rPr lang="zh-CN" altLang="en-US"/>
              <a:t>参数来指定需要绘制图形的数据集，同时通过设置参数</a:t>
            </a:r>
            <a:r>
              <a:rPr lang="en-US" altLang="zh-CN"/>
              <a:t>jitter.data = TRUE</a:t>
            </a:r>
            <a:r>
              <a:rPr lang="zh-CN" altLang="en-US"/>
              <a:t>增加一些随机的垂直噪声来使数据点更具有可读性。</a:t>
            </a:r>
            <a:endParaRPr lang="en-US" altLang="zh-CN"/>
          </a:p>
          <a:p>
            <a:pPr marL="361950" indent="-361950">
              <a:buFont typeface="Arial" panose="020B0604020202020204" pitchFamily="34" charset="0"/>
              <a:buChar char="•"/>
            </a:pPr>
            <a:r>
              <a:rPr lang="en-US" altLang="zh-CN"/>
              <a:t>&gt; nrow(singer[singer$voice.part == 'Bass 2', ])  # </a:t>
            </a:r>
            <a:r>
              <a:rPr lang="zh-CN" altLang="en-US"/>
              <a:t>统计符合要求的数据长度</a:t>
            </a:r>
          </a:p>
          <a:p>
            <a:pPr marL="361950" indent="-361950">
              <a:buFont typeface="Arial" panose="020B0604020202020204" pitchFamily="34" charset="0"/>
              <a:buChar char="•"/>
            </a:pPr>
            <a:r>
              <a:rPr lang="en-US" altLang="zh-CN"/>
              <a:t>[1] 26</a:t>
            </a:r>
          </a:p>
          <a:p>
            <a:pPr marL="361950" indent="-361950">
              <a:buFont typeface="Arial" panose="020B0604020202020204" pitchFamily="34" charset="0"/>
              <a:buChar char="•"/>
            </a:pPr>
            <a:r>
              <a:rPr lang="en-US" altLang="zh-CN"/>
              <a:t>&gt; stripplot(~ height, group = voice.part, data = singer, xlab = "Height (inches)",</a:t>
            </a:r>
          </a:p>
          <a:p>
            <a:pPr marL="361950" indent="-361950">
              <a:buFont typeface="Arial" panose="020B0604020202020204" pitchFamily="34" charset="0"/>
              <a:buChar char="•"/>
            </a:pPr>
            <a:r>
              <a:rPr lang="en-US" altLang="zh-CN"/>
              <a:t>+           main = "Heights of New York Choral Society singers",</a:t>
            </a:r>
          </a:p>
          <a:p>
            <a:pPr marL="361950" indent="-361950">
              <a:buFont typeface="Arial" panose="020B0604020202020204" pitchFamily="34" charset="0"/>
              <a:buChar char="•"/>
            </a:pPr>
            <a:r>
              <a:rPr lang="en-US" altLang="zh-CN"/>
              <a:t>+           subset = (voice.part == "Bass 2"), jitter.data = TRUE)</a:t>
            </a:r>
          </a:p>
          <a:p>
            <a:pPr marL="361950" indent="-361950"/>
            <a:endParaRPr lang="zh-CN" altLang="en-US"/>
          </a:p>
        </p:txBody>
      </p:sp>
      <p:sp>
        <p:nvSpPr>
          <p:cNvPr id="58371" name="标题 2">
            <a:extLst>
              <a:ext uri="{FF2B5EF4-FFF2-40B4-BE49-F238E27FC236}">
                <a16:creationId xmlns:a16="http://schemas.microsoft.com/office/drawing/2014/main" id="{5A03513C-5BF4-4B1C-B917-63F09EBEA546}"/>
              </a:ext>
            </a:extLst>
          </p:cNvPr>
          <p:cNvSpPr>
            <a:spLocks noGrp="1"/>
          </p:cNvSpPr>
          <p:nvPr>
            <p:ph type="title"/>
          </p:nvPr>
        </p:nvSpPr>
        <p:spPr>
          <a:xfrm>
            <a:off x="255588" y="358775"/>
            <a:ext cx="10972800" cy="528638"/>
          </a:xfrm>
        </p:spPr>
        <p:txBody>
          <a:bodyPr/>
          <a:lstStyle/>
          <a:p>
            <a:r>
              <a:rPr lang="zh-CN" altLang="en-US"/>
              <a:t>带状图</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2">
            <a:extLst>
              <a:ext uri="{FF2B5EF4-FFF2-40B4-BE49-F238E27FC236}">
                <a16:creationId xmlns:a16="http://schemas.microsoft.com/office/drawing/2014/main" id="{709D2DC7-1448-4A70-92AA-A3B298027375}"/>
              </a:ext>
            </a:extLst>
          </p:cNvPr>
          <p:cNvSpPr>
            <a:spLocks noGrp="1"/>
          </p:cNvSpPr>
          <p:nvPr>
            <p:ph type="title"/>
          </p:nvPr>
        </p:nvSpPr>
        <p:spPr>
          <a:xfrm>
            <a:off x="255588" y="358775"/>
            <a:ext cx="10972800" cy="528638"/>
          </a:xfrm>
        </p:spPr>
        <p:txBody>
          <a:bodyPr/>
          <a:lstStyle/>
          <a:p>
            <a:r>
              <a:rPr lang="zh-CN" altLang="en-US"/>
              <a:t>带状图</a:t>
            </a:r>
          </a:p>
        </p:txBody>
      </p:sp>
      <p:sp>
        <p:nvSpPr>
          <p:cNvPr id="59395" name="内容占位符 3">
            <a:extLst>
              <a:ext uri="{FF2B5EF4-FFF2-40B4-BE49-F238E27FC236}">
                <a16:creationId xmlns:a16="http://schemas.microsoft.com/office/drawing/2014/main" id="{064BB216-F561-454C-A02D-F6EF2FB5F05D}"/>
              </a:ext>
            </a:extLst>
          </p:cNvPr>
          <p:cNvSpPr>
            <a:spLocks noGrp="1"/>
          </p:cNvSpPr>
          <p:nvPr>
            <p:ph idx="10"/>
          </p:nvPr>
        </p:nvSpPr>
        <p:spPr>
          <a:xfrm>
            <a:off x="423863" y="1138238"/>
            <a:ext cx="11107737" cy="427037"/>
          </a:xfrm>
        </p:spPr>
        <p:txBody>
          <a:bodyPr/>
          <a:lstStyle/>
          <a:p>
            <a:r>
              <a:rPr lang="en-US" altLang="zh-CN"/>
              <a:t>Bass 2</a:t>
            </a:r>
            <a:r>
              <a:t>歌手身高的带状图</a:t>
            </a:r>
          </a:p>
        </p:txBody>
      </p:sp>
      <p:pic>
        <p:nvPicPr>
          <p:cNvPr id="59396" name="内容占位符 4">
            <a:extLst>
              <a:ext uri="{FF2B5EF4-FFF2-40B4-BE49-F238E27FC236}">
                <a16:creationId xmlns:a16="http://schemas.microsoft.com/office/drawing/2014/main" id="{D9E6EA1B-5659-44D7-ACE3-BDB01D7A76F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667000" y="1741488"/>
            <a:ext cx="6621463" cy="4370387"/>
          </a:xfrm>
          <a:ln w="3175">
            <a:solidFill>
              <a:schemeClr val="tx1"/>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a:extLst>
              <a:ext uri="{FF2B5EF4-FFF2-40B4-BE49-F238E27FC236}">
                <a16:creationId xmlns:a16="http://schemas.microsoft.com/office/drawing/2014/main" id="{19624A36-80CD-48F6-8C85-5E333861713F}"/>
              </a:ext>
            </a:extLst>
          </p:cNvPr>
          <p:cNvSpPr>
            <a:spLocks noGrp="1"/>
          </p:cNvSpPr>
          <p:nvPr>
            <p:ph type="title"/>
          </p:nvPr>
        </p:nvSpPr>
        <p:spPr>
          <a:xfrm>
            <a:off x="255588" y="358775"/>
            <a:ext cx="10972800" cy="528638"/>
          </a:xfrm>
        </p:spPr>
        <p:txBody>
          <a:bodyPr/>
          <a:lstStyle/>
          <a:p>
            <a:r>
              <a:rPr lang="en-US" altLang="zh-CN"/>
              <a:t>lattice</a:t>
            </a:r>
            <a:r>
              <a:rPr lang="zh-CN" altLang="en-US"/>
              <a:t>包绘图特色</a:t>
            </a:r>
          </a:p>
        </p:txBody>
      </p:sp>
      <p:sp>
        <p:nvSpPr>
          <p:cNvPr id="14339" name="内容占位符 3">
            <a:extLst>
              <a:ext uri="{FF2B5EF4-FFF2-40B4-BE49-F238E27FC236}">
                <a16:creationId xmlns:a16="http://schemas.microsoft.com/office/drawing/2014/main" id="{561BB67A-4A2F-4EF6-823C-4C8E187E0911}"/>
              </a:ext>
            </a:extLst>
          </p:cNvPr>
          <p:cNvSpPr>
            <a:spLocks noGrp="1"/>
          </p:cNvSpPr>
          <p:nvPr>
            <p:ph idx="10"/>
          </p:nvPr>
        </p:nvSpPr>
        <p:spPr>
          <a:xfrm>
            <a:off x="423863" y="1138238"/>
            <a:ext cx="11107737" cy="427037"/>
          </a:xfrm>
        </p:spPr>
        <p:txBody>
          <a:bodyPr/>
          <a:lstStyle/>
          <a:p>
            <a:endParaRPr lang="en-US" altLang="zh-CN"/>
          </a:p>
          <a:p>
            <a:r>
              <a:t>以</a:t>
            </a:r>
            <a:r>
              <a:rPr lang="en-US" altLang="zh-CN"/>
              <a:t>mtcars</a:t>
            </a:r>
            <a:r>
              <a:t>数据集为例，绘制车身重量（</a:t>
            </a:r>
            <a:r>
              <a:rPr lang="en-US" altLang="zh-CN"/>
              <a:t>wt</a:t>
            </a:r>
            <a:r>
              <a:t>）与每加仑汽油行驶的英里数（</a:t>
            </a:r>
            <a:r>
              <a:rPr lang="en-US" altLang="zh-CN"/>
              <a:t>mpg</a:t>
            </a:r>
            <a:r>
              <a:t>）的散点图</a:t>
            </a:r>
          </a:p>
          <a:p>
            <a:endParaRPr/>
          </a:p>
        </p:txBody>
      </p:sp>
      <p:pic>
        <p:nvPicPr>
          <p:cNvPr id="14340" name="内容占位符 4">
            <a:extLst>
              <a:ext uri="{FF2B5EF4-FFF2-40B4-BE49-F238E27FC236}">
                <a16:creationId xmlns:a16="http://schemas.microsoft.com/office/drawing/2014/main" id="{F5530A1A-73EA-4CED-BE8D-A30723702EF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514600" y="1708150"/>
            <a:ext cx="6427788" cy="4497388"/>
          </a:xfrm>
          <a:ln w="3175">
            <a:solidFill>
              <a:schemeClr val="tx1"/>
            </a:solid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a:extLst>
              <a:ext uri="{FF2B5EF4-FFF2-40B4-BE49-F238E27FC236}">
                <a16:creationId xmlns:a16="http://schemas.microsoft.com/office/drawing/2014/main" id="{D86A3F84-B7DB-4FA7-BAD9-A616712E844F}"/>
              </a:ext>
            </a:extLst>
          </p:cNvPr>
          <p:cNvSpPr>
            <a:spLocks noGrp="1"/>
          </p:cNvSpPr>
          <p:nvPr>
            <p:ph idx="1"/>
          </p:nvPr>
        </p:nvSpPr>
        <p:spPr>
          <a:xfrm>
            <a:off x="423863" y="1754188"/>
            <a:ext cx="11107737" cy="4370387"/>
          </a:xfrm>
        </p:spPr>
        <p:txBody>
          <a:bodyPr/>
          <a:lstStyle/>
          <a:p>
            <a:pPr marL="361950" indent="-361950"/>
            <a:r>
              <a:rPr lang="en-US" altLang="zh-CN"/>
              <a:t>QQ</a:t>
            </a:r>
            <a:r>
              <a:rPr lang="zh-CN" altLang="en-US"/>
              <a:t>图用于比较数据的实际分布与理论分布。具体来说，它绘制观测数据的分位与理论分布的分位图形。如果绘制的点行程了一条直的对角线（从右上到左下），说明观测数据服从理论的分布。</a:t>
            </a:r>
            <a:endParaRPr lang="en-US" altLang="zh-CN"/>
          </a:p>
          <a:p>
            <a:pPr marL="361950" indent="-361950"/>
            <a:r>
              <a:rPr lang="en-US" altLang="zh-CN"/>
              <a:t>QQ</a:t>
            </a:r>
            <a:r>
              <a:rPr lang="zh-CN" altLang="en-US"/>
              <a:t>图是一种识别数据集与理论分布拟合程度优劣的非常有用的技术。</a:t>
            </a:r>
            <a:r>
              <a:rPr lang="en-US" altLang="zh-CN"/>
              <a:t>lattice</a:t>
            </a:r>
            <a:r>
              <a:rPr lang="zh-CN" altLang="en-US"/>
              <a:t>包中的</a:t>
            </a:r>
            <a:r>
              <a:rPr lang="en-US" altLang="zh-CN"/>
              <a:t>qqmath</a:t>
            </a:r>
            <a:r>
              <a:rPr lang="zh-CN" altLang="en-US"/>
              <a:t>函数可绘制单变量</a:t>
            </a:r>
            <a:r>
              <a:rPr lang="en-US" altLang="zh-CN"/>
              <a:t>QQ</a:t>
            </a:r>
            <a:r>
              <a:rPr lang="zh-CN" altLang="en-US"/>
              <a:t>图，</a:t>
            </a:r>
            <a:r>
              <a:rPr lang="en-US" altLang="zh-CN"/>
              <a:t>qq</a:t>
            </a:r>
            <a:r>
              <a:rPr lang="zh-CN" altLang="en-US"/>
              <a:t>函数可生成比较两个分布的</a:t>
            </a:r>
            <a:r>
              <a:rPr lang="en-US" altLang="zh-CN"/>
              <a:t>QQ</a:t>
            </a:r>
            <a:r>
              <a:rPr lang="zh-CN" altLang="en-US"/>
              <a:t>图。</a:t>
            </a:r>
          </a:p>
        </p:txBody>
      </p:sp>
      <p:sp>
        <p:nvSpPr>
          <p:cNvPr id="60419" name="标题 2">
            <a:extLst>
              <a:ext uri="{FF2B5EF4-FFF2-40B4-BE49-F238E27FC236}">
                <a16:creationId xmlns:a16="http://schemas.microsoft.com/office/drawing/2014/main" id="{701F9A86-4546-44E6-A968-605AE6026143}"/>
              </a:ext>
            </a:extLst>
          </p:cNvPr>
          <p:cNvSpPr>
            <a:spLocks noGrp="1"/>
          </p:cNvSpPr>
          <p:nvPr>
            <p:ph type="title"/>
          </p:nvPr>
        </p:nvSpPr>
        <p:spPr>
          <a:xfrm>
            <a:off x="255588" y="358775"/>
            <a:ext cx="10972800" cy="528638"/>
          </a:xfrm>
        </p:spPr>
        <p:txBody>
          <a:bodyPr/>
          <a:lstStyle/>
          <a:p>
            <a:r>
              <a:rPr lang="en-US" altLang="zh-CN"/>
              <a:t>QQ</a:t>
            </a:r>
            <a:r>
              <a:rPr lang="zh-CN" altLang="en-US"/>
              <a:t>图</a:t>
            </a:r>
          </a:p>
        </p:txBody>
      </p:sp>
      <p:sp>
        <p:nvSpPr>
          <p:cNvPr id="60420" name="内容占位符 3">
            <a:extLst>
              <a:ext uri="{FF2B5EF4-FFF2-40B4-BE49-F238E27FC236}">
                <a16:creationId xmlns:a16="http://schemas.microsoft.com/office/drawing/2014/main" id="{E780A79F-A369-4808-B3F8-FE3FF8FA6433}"/>
              </a:ext>
            </a:extLst>
          </p:cNvPr>
          <p:cNvSpPr>
            <a:spLocks noGrp="1"/>
          </p:cNvSpPr>
          <p:nvPr>
            <p:ph idx="10"/>
          </p:nvPr>
        </p:nvSpPr>
        <p:spPr>
          <a:xfrm>
            <a:off x="423863" y="1138238"/>
            <a:ext cx="11107737" cy="427037"/>
          </a:xfrm>
        </p:spPr>
        <p:txBody>
          <a:bodyPr/>
          <a:lstStyle/>
          <a:p>
            <a:endParaRPr lang="en-US" altLang="zh-CN"/>
          </a:p>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a:extLst>
              <a:ext uri="{FF2B5EF4-FFF2-40B4-BE49-F238E27FC236}">
                <a16:creationId xmlns:a16="http://schemas.microsoft.com/office/drawing/2014/main" id="{E27D414C-E6CA-4618-99D0-CFA042388EB0}"/>
              </a:ext>
            </a:extLst>
          </p:cNvPr>
          <p:cNvSpPr>
            <a:spLocks noGrp="1"/>
          </p:cNvSpPr>
          <p:nvPr>
            <p:ph idx="1"/>
          </p:nvPr>
        </p:nvSpPr>
        <p:spPr>
          <a:xfrm>
            <a:off x="423863" y="1754188"/>
            <a:ext cx="11107737" cy="4338637"/>
          </a:xfrm>
        </p:spPr>
        <p:txBody>
          <a:bodyPr/>
          <a:lstStyle/>
          <a:p>
            <a:pPr marL="361950" indent="-361950"/>
            <a:r>
              <a:rPr lang="en-US" altLang="zh-CN"/>
              <a:t>qqmath(~ height | voice.part, data = singer, prepanel = prepanel.qqmathline,</a:t>
            </a:r>
          </a:p>
          <a:p>
            <a:pPr marL="361950" indent="-361950"/>
            <a:r>
              <a:rPr lang="en-US" altLang="zh-CN"/>
              <a:t>       panel = function(x, ...) {</a:t>
            </a:r>
          </a:p>
          <a:p>
            <a:pPr marL="361950" indent="-361950"/>
            <a:r>
              <a:rPr lang="en-US" altLang="zh-CN"/>
              <a:t>         panel.qqmathline(x, ...)</a:t>
            </a:r>
          </a:p>
          <a:p>
            <a:pPr marL="361950" indent="-361950"/>
            <a:r>
              <a:rPr lang="en-US" altLang="zh-CN"/>
              <a:t>         panel.qqmath(x, ...)</a:t>
            </a:r>
          </a:p>
          <a:p>
            <a:pPr marL="361950" indent="-361950"/>
            <a:r>
              <a:rPr lang="en-US" altLang="zh-CN"/>
              <a:t>       })</a:t>
            </a:r>
          </a:p>
          <a:p>
            <a:pPr marL="361950" indent="-361950"/>
            <a:endParaRPr lang="zh-CN" altLang="en-US"/>
          </a:p>
        </p:txBody>
      </p:sp>
      <p:sp>
        <p:nvSpPr>
          <p:cNvPr id="61443" name="标题 2">
            <a:extLst>
              <a:ext uri="{FF2B5EF4-FFF2-40B4-BE49-F238E27FC236}">
                <a16:creationId xmlns:a16="http://schemas.microsoft.com/office/drawing/2014/main" id="{44AD7D74-40FE-4F57-891A-61851BA21502}"/>
              </a:ext>
            </a:extLst>
          </p:cNvPr>
          <p:cNvSpPr>
            <a:spLocks noGrp="1"/>
          </p:cNvSpPr>
          <p:nvPr>
            <p:ph type="title"/>
          </p:nvPr>
        </p:nvSpPr>
        <p:spPr>
          <a:xfrm>
            <a:off x="255588" y="358775"/>
            <a:ext cx="10972800" cy="528638"/>
          </a:xfrm>
        </p:spPr>
        <p:txBody>
          <a:bodyPr/>
          <a:lstStyle/>
          <a:p>
            <a:r>
              <a:rPr lang="en-US" altLang="zh-CN"/>
              <a:t>QQ</a:t>
            </a:r>
            <a:r>
              <a:rPr lang="zh-CN" altLang="en-US"/>
              <a:t>图</a:t>
            </a:r>
          </a:p>
        </p:txBody>
      </p:sp>
      <p:sp>
        <p:nvSpPr>
          <p:cNvPr id="61444" name="内容占位符 3">
            <a:extLst>
              <a:ext uri="{FF2B5EF4-FFF2-40B4-BE49-F238E27FC236}">
                <a16:creationId xmlns:a16="http://schemas.microsoft.com/office/drawing/2014/main" id="{619C9754-CFA2-455A-83B4-72E446F34D33}"/>
              </a:ext>
            </a:extLst>
          </p:cNvPr>
          <p:cNvSpPr>
            <a:spLocks noGrp="1"/>
          </p:cNvSpPr>
          <p:nvPr>
            <p:ph idx="10"/>
          </p:nvPr>
        </p:nvSpPr>
        <p:spPr>
          <a:xfrm>
            <a:off x="423863" y="1138238"/>
            <a:ext cx="11107737" cy="427037"/>
          </a:xfrm>
        </p:spPr>
        <p:txBody>
          <a:bodyPr/>
          <a:lstStyle/>
          <a:p>
            <a:r>
              <a:t>以</a:t>
            </a:r>
            <a:r>
              <a:rPr lang="en-US" altLang="zh-CN"/>
              <a:t>singer</a:t>
            </a:r>
            <a:r>
              <a:t>数据集为例，绘制不同音域人群的身高</a:t>
            </a:r>
            <a:r>
              <a:rPr lang="en-US" altLang="zh-CN"/>
              <a:t>QQ</a:t>
            </a:r>
            <a:r>
              <a:t>图</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2">
            <a:extLst>
              <a:ext uri="{FF2B5EF4-FFF2-40B4-BE49-F238E27FC236}">
                <a16:creationId xmlns:a16="http://schemas.microsoft.com/office/drawing/2014/main" id="{08608A5A-7CF4-4D88-AEE9-39E9602764D3}"/>
              </a:ext>
            </a:extLst>
          </p:cNvPr>
          <p:cNvSpPr>
            <a:spLocks noGrp="1"/>
          </p:cNvSpPr>
          <p:nvPr>
            <p:ph type="title"/>
          </p:nvPr>
        </p:nvSpPr>
        <p:spPr>
          <a:xfrm>
            <a:off x="255588" y="358775"/>
            <a:ext cx="10972800" cy="528638"/>
          </a:xfrm>
        </p:spPr>
        <p:txBody>
          <a:bodyPr/>
          <a:lstStyle/>
          <a:p>
            <a:r>
              <a:rPr lang="en-US" altLang="zh-CN"/>
              <a:t>QQ</a:t>
            </a:r>
            <a:r>
              <a:rPr lang="zh-CN" altLang="en-US"/>
              <a:t>图</a:t>
            </a:r>
          </a:p>
        </p:txBody>
      </p:sp>
      <p:sp>
        <p:nvSpPr>
          <p:cNvPr id="62467" name="内容占位符 3">
            <a:extLst>
              <a:ext uri="{FF2B5EF4-FFF2-40B4-BE49-F238E27FC236}">
                <a16:creationId xmlns:a16="http://schemas.microsoft.com/office/drawing/2014/main" id="{F28F6BA1-C211-4A80-B68D-1CF2F1F79C33}"/>
              </a:ext>
            </a:extLst>
          </p:cNvPr>
          <p:cNvSpPr>
            <a:spLocks noGrp="1"/>
          </p:cNvSpPr>
          <p:nvPr>
            <p:ph idx="10"/>
          </p:nvPr>
        </p:nvSpPr>
        <p:spPr>
          <a:xfrm>
            <a:off x="423863" y="1138238"/>
            <a:ext cx="11107737" cy="427037"/>
          </a:xfrm>
        </p:spPr>
        <p:txBody>
          <a:bodyPr/>
          <a:lstStyle/>
          <a:p>
            <a:endParaRPr lang="en-US" altLang="zh-CN"/>
          </a:p>
          <a:p>
            <a:r>
              <a:t>以</a:t>
            </a:r>
            <a:r>
              <a:rPr lang="en-US" altLang="zh-CN"/>
              <a:t>singer</a:t>
            </a:r>
            <a:r>
              <a:t>数据集为例，绘制不同音域人群的身高</a:t>
            </a:r>
            <a:r>
              <a:rPr lang="en-US" altLang="zh-CN"/>
              <a:t>QQ</a:t>
            </a:r>
            <a:r>
              <a:t>图</a:t>
            </a:r>
          </a:p>
          <a:p>
            <a:endParaRPr/>
          </a:p>
        </p:txBody>
      </p:sp>
      <p:pic>
        <p:nvPicPr>
          <p:cNvPr id="62468" name="内容占位符 4">
            <a:extLst>
              <a:ext uri="{FF2B5EF4-FFF2-40B4-BE49-F238E27FC236}">
                <a16:creationId xmlns:a16="http://schemas.microsoft.com/office/drawing/2014/main" id="{3EDEEB3C-B784-4E73-B6A1-4BD68639B6B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005013" y="1639888"/>
            <a:ext cx="7313612" cy="4476750"/>
          </a:xfrm>
          <a:ln w="3175">
            <a:solidFill>
              <a:schemeClr val="tx1"/>
            </a:solid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a:extLst>
              <a:ext uri="{FF2B5EF4-FFF2-40B4-BE49-F238E27FC236}">
                <a16:creationId xmlns:a16="http://schemas.microsoft.com/office/drawing/2014/main" id="{81EE23A5-56A5-43C7-B388-668D82288D45}"/>
              </a:ext>
            </a:extLst>
          </p:cNvPr>
          <p:cNvSpPr>
            <a:spLocks noGrp="1"/>
          </p:cNvSpPr>
          <p:nvPr>
            <p:ph idx="1"/>
          </p:nvPr>
        </p:nvSpPr>
        <p:spPr>
          <a:xfrm>
            <a:off x="423863" y="1754188"/>
            <a:ext cx="11107737" cy="4338637"/>
          </a:xfrm>
        </p:spPr>
        <p:txBody>
          <a:bodyPr/>
          <a:lstStyle/>
          <a:p>
            <a:pPr marL="361950" indent="-361950"/>
            <a:r>
              <a:rPr lang="en-US" altLang="zh-CN"/>
              <a:t>qq(voice.part ~ height, aspect = 1, data = singer,subset = (voice.part == "Bass 2" | voice.part == "Tenor 2"))</a:t>
            </a:r>
          </a:p>
          <a:p>
            <a:pPr marL="361950" indent="-361950"/>
            <a:endParaRPr lang="zh-CN" altLang="en-US"/>
          </a:p>
        </p:txBody>
      </p:sp>
      <p:sp>
        <p:nvSpPr>
          <p:cNvPr id="63491" name="标题 2">
            <a:extLst>
              <a:ext uri="{FF2B5EF4-FFF2-40B4-BE49-F238E27FC236}">
                <a16:creationId xmlns:a16="http://schemas.microsoft.com/office/drawing/2014/main" id="{49E9F636-31E6-489A-93FC-F2E48E9B2255}"/>
              </a:ext>
            </a:extLst>
          </p:cNvPr>
          <p:cNvSpPr>
            <a:spLocks noGrp="1"/>
          </p:cNvSpPr>
          <p:nvPr>
            <p:ph type="title"/>
          </p:nvPr>
        </p:nvSpPr>
        <p:spPr>
          <a:xfrm>
            <a:off x="255588" y="358775"/>
            <a:ext cx="10972800" cy="528638"/>
          </a:xfrm>
        </p:spPr>
        <p:txBody>
          <a:bodyPr/>
          <a:lstStyle/>
          <a:p>
            <a:r>
              <a:rPr lang="en-US" altLang="zh-CN"/>
              <a:t>QQ</a:t>
            </a:r>
            <a:r>
              <a:rPr lang="zh-CN" altLang="en-US"/>
              <a:t>图</a:t>
            </a:r>
          </a:p>
        </p:txBody>
      </p:sp>
      <p:sp>
        <p:nvSpPr>
          <p:cNvPr id="63492" name="内容占位符 3">
            <a:extLst>
              <a:ext uri="{FF2B5EF4-FFF2-40B4-BE49-F238E27FC236}">
                <a16:creationId xmlns:a16="http://schemas.microsoft.com/office/drawing/2014/main" id="{402B4006-7526-4950-999A-8F0FE5293845}"/>
              </a:ext>
            </a:extLst>
          </p:cNvPr>
          <p:cNvSpPr>
            <a:spLocks noGrp="1"/>
          </p:cNvSpPr>
          <p:nvPr>
            <p:ph idx="10"/>
          </p:nvPr>
        </p:nvSpPr>
        <p:spPr>
          <a:xfrm>
            <a:off x="423863" y="1138238"/>
            <a:ext cx="11107737" cy="427037"/>
          </a:xfrm>
        </p:spPr>
        <p:txBody>
          <a:bodyPr/>
          <a:lstStyle/>
          <a:p>
            <a:r>
              <a:t>以</a:t>
            </a:r>
            <a:r>
              <a:rPr lang="en-US" altLang="zh-CN"/>
              <a:t>singer</a:t>
            </a:r>
            <a:r>
              <a:t>数据集中歌手音域为低音</a:t>
            </a:r>
            <a:r>
              <a:rPr lang="en-US" altLang="zh-CN"/>
              <a:t>2</a:t>
            </a:r>
            <a:r>
              <a:t>（</a:t>
            </a:r>
            <a:r>
              <a:rPr lang="en-US" altLang="zh-CN"/>
              <a:t>Bass 2</a:t>
            </a:r>
            <a:r>
              <a:t>）及男高音</a:t>
            </a:r>
            <a:r>
              <a:rPr lang="en-US" altLang="zh-CN"/>
              <a:t>2</a:t>
            </a:r>
            <a:r>
              <a:t>（</a:t>
            </a:r>
            <a:r>
              <a:rPr lang="en-US" altLang="zh-CN"/>
              <a:t>Tenor 2</a:t>
            </a:r>
            <a:r>
              <a:t>）的身高数据为例子，利用</a:t>
            </a:r>
            <a:r>
              <a:rPr lang="en-US" altLang="zh-CN"/>
              <a:t>qq</a:t>
            </a:r>
            <a:r>
              <a:t>函数生成比较两个分布的</a:t>
            </a:r>
            <a:r>
              <a:rPr lang="en-US" altLang="zh-CN"/>
              <a:t>QQ</a:t>
            </a:r>
            <a:r>
              <a:t>图</a:t>
            </a:r>
          </a:p>
        </p:txBody>
      </p:sp>
      <p:pic>
        <p:nvPicPr>
          <p:cNvPr id="63493" name="图片 4">
            <a:extLst>
              <a:ext uri="{FF2B5EF4-FFF2-40B4-BE49-F238E27FC236}">
                <a16:creationId xmlns:a16="http://schemas.microsoft.com/office/drawing/2014/main" id="{0F82C078-D7D0-42B8-A792-5AD2258EF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2809875"/>
            <a:ext cx="5797550" cy="34766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a:extLst>
              <a:ext uri="{FF2B5EF4-FFF2-40B4-BE49-F238E27FC236}">
                <a16:creationId xmlns:a16="http://schemas.microsoft.com/office/drawing/2014/main" id="{0D55B697-EA6D-4570-9607-AD6B678C1BA8}"/>
              </a:ext>
            </a:extLst>
          </p:cNvPr>
          <p:cNvSpPr>
            <a:spLocks noGrp="1"/>
          </p:cNvSpPr>
          <p:nvPr>
            <p:ph idx="1"/>
          </p:nvPr>
        </p:nvSpPr>
        <p:spPr>
          <a:xfrm>
            <a:off x="423863" y="1754188"/>
            <a:ext cx="11107737" cy="4370387"/>
          </a:xfrm>
        </p:spPr>
        <p:txBody>
          <a:bodyPr/>
          <a:lstStyle/>
          <a:p>
            <a:pPr marL="361950" indent="-361950">
              <a:lnSpc>
                <a:spcPct val="100000"/>
              </a:lnSpc>
              <a:buFont typeface="Arial" panose="020B0604020202020204" pitchFamily="34" charset="0"/>
              <a:buChar char="•"/>
            </a:pPr>
            <a:r>
              <a:rPr lang="en-US" altLang="zh-CN"/>
              <a:t>## </a:t>
            </a:r>
            <a:r>
              <a:rPr lang="zh-CN" altLang="en-US"/>
              <a:t>箱线图</a:t>
            </a:r>
          </a:p>
          <a:p>
            <a:pPr marL="361950" indent="-361950">
              <a:lnSpc>
                <a:spcPct val="100000"/>
              </a:lnSpc>
              <a:buFont typeface="Arial" panose="020B0604020202020204" pitchFamily="34" charset="0"/>
              <a:buChar char="•"/>
            </a:pPr>
            <a:r>
              <a:rPr lang="en-US" altLang="zh-CN"/>
              <a:t>pic1 &lt;- bwplot( ~ height | voice.part, data=singer, xlab="Height (inches)")</a:t>
            </a:r>
          </a:p>
          <a:p>
            <a:pPr marL="361950" indent="-361950">
              <a:lnSpc>
                <a:spcPct val="100000"/>
              </a:lnSpc>
              <a:buFont typeface="Arial" panose="020B0604020202020204" pitchFamily="34" charset="0"/>
              <a:buChar char="•"/>
            </a:pPr>
            <a:r>
              <a:rPr lang="en-US" altLang="zh-CN"/>
              <a:t>pic2 &lt;- bwplot(voice.part ~ height, data=singer, xlab="Height (inches)")</a:t>
            </a:r>
          </a:p>
          <a:p>
            <a:pPr marL="361950" indent="-361950">
              <a:lnSpc>
                <a:spcPct val="100000"/>
              </a:lnSpc>
              <a:buFont typeface="Arial" panose="020B0604020202020204" pitchFamily="34" charset="0"/>
              <a:buChar char="•"/>
            </a:pPr>
            <a:r>
              <a:rPr lang="en-US" altLang="zh-CN"/>
              <a:t>plot(pic1, split = c(1, 1, 2, 1))</a:t>
            </a:r>
          </a:p>
          <a:p>
            <a:pPr marL="361950" indent="-361950">
              <a:lnSpc>
                <a:spcPct val="100000"/>
              </a:lnSpc>
              <a:buFont typeface="Arial" panose="020B0604020202020204" pitchFamily="34" charset="0"/>
              <a:buChar char="•"/>
            </a:pPr>
            <a:r>
              <a:rPr lang="en-US" altLang="zh-CN"/>
              <a:t>plot(pic2, split = c(2, 1, 2, 1), newpage = FALSE)</a:t>
            </a:r>
          </a:p>
          <a:p>
            <a:pPr marL="361950" indent="-361950"/>
            <a:endParaRPr lang="zh-CN" altLang="en-US"/>
          </a:p>
        </p:txBody>
      </p:sp>
      <p:sp>
        <p:nvSpPr>
          <p:cNvPr id="64515" name="标题 2">
            <a:extLst>
              <a:ext uri="{FF2B5EF4-FFF2-40B4-BE49-F238E27FC236}">
                <a16:creationId xmlns:a16="http://schemas.microsoft.com/office/drawing/2014/main" id="{65EF3686-BD90-4B57-A587-D4031F44E663}"/>
              </a:ext>
            </a:extLst>
          </p:cNvPr>
          <p:cNvSpPr>
            <a:spLocks noGrp="1"/>
          </p:cNvSpPr>
          <p:nvPr>
            <p:ph type="title"/>
          </p:nvPr>
        </p:nvSpPr>
        <p:spPr>
          <a:xfrm>
            <a:off x="255588" y="358775"/>
            <a:ext cx="10972800" cy="528638"/>
          </a:xfrm>
        </p:spPr>
        <p:txBody>
          <a:bodyPr/>
          <a:lstStyle/>
          <a:p>
            <a:r>
              <a:rPr lang="zh-CN" altLang="en-US"/>
              <a:t>箱线图</a:t>
            </a:r>
          </a:p>
        </p:txBody>
      </p:sp>
      <p:sp>
        <p:nvSpPr>
          <p:cNvPr id="64516" name="内容占位符 3">
            <a:extLst>
              <a:ext uri="{FF2B5EF4-FFF2-40B4-BE49-F238E27FC236}">
                <a16:creationId xmlns:a16="http://schemas.microsoft.com/office/drawing/2014/main" id="{E2663051-311F-4856-847D-D84E54BF725A}"/>
              </a:ext>
            </a:extLst>
          </p:cNvPr>
          <p:cNvSpPr>
            <a:spLocks noGrp="1"/>
          </p:cNvSpPr>
          <p:nvPr>
            <p:ph idx="10"/>
          </p:nvPr>
        </p:nvSpPr>
        <p:spPr>
          <a:xfrm>
            <a:off x="423863" y="1138238"/>
            <a:ext cx="11107737" cy="427037"/>
          </a:xfrm>
        </p:spPr>
        <p:txBody>
          <a:bodyPr/>
          <a:lstStyle/>
          <a:p>
            <a:r>
              <a:t>在</a:t>
            </a:r>
            <a:r>
              <a:rPr lang="en-US" altLang="zh-CN"/>
              <a:t>lattice</a:t>
            </a:r>
            <a:r>
              <a:t>包中，绘制箱线图可以通过</a:t>
            </a:r>
            <a:r>
              <a:rPr lang="en-US" altLang="zh-CN"/>
              <a:t>bwplot</a:t>
            </a:r>
            <a:r>
              <a:t>函数实现，对</a:t>
            </a:r>
            <a:r>
              <a:rPr altLang="zh-CN"/>
              <a:t>singer数据集</a:t>
            </a:r>
            <a:r>
              <a:t>绘制箱线图</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2">
            <a:extLst>
              <a:ext uri="{FF2B5EF4-FFF2-40B4-BE49-F238E27FC236}">
                <a16:creationId xmlns:a16="http://schemas.microsoft.com/office/drawing/2014/main" id="{36488A45-3978-4A98-8DC4-882803EC4AF0}"/>
              </a:ext>
            </a:extLst>
          </p:cNvPr>
          <p:cNvSpPr>
            <a:spLocks noGrp="1"/>
          </p:cNvSpPr>
          <p:nvPr>
            <p:ph type="title"/>
          </p:nvPr>
        </p:nvSpPr>
        <p:spPr>
          <a:xfrm>
            <a:off x="255588" y="358775"/>
            <a:ext cx="10972800" cy="528638"/>
          </a:xfrm>
        </p:spPr>
        <p:txBody>
          <a:bodyPr/>
          <a:lstStyle/>
          <a:p>
            <a:r>
              <a:rPr lang="zh-CN" altLang="en-US"/>
              <a:t>箱线图</a:t>
            </a:r>
          </a:p>
        </p:txBody>
      </p:sp>
      <p:sp>
        <p:nvSpPr>
          <p:cNvPr id="65539" name="内容占位符 3">
            <a:extLst>
              <a:ext uri="{FF2B5EF4-FFF2-40B4-BE49-F238E27FC236}">
                <a16:creationId xmlns:a16="http://schemas.microsoft.com/office/drawing/2014/main" id="{FBEBE3FB-4BDC-4728-AA73-DF05394FC6E7}"/>
              </a:ext>
            </a:extLst>
          </p:cNvPr>
          <p:cNvSpPr>
            <a:spLocks noGrp="1"/>
          </p:cNvSpPr>
          <p:nvPr>
            <p:ph idx="10"/>
          </p:nvPr>
        </p:nvSpPr>
        <p:spPr>
          <a:xfrm>
            <a:off x="423863" y="1138238"/>
            <a:ext cx="11107737" cy="825500"/>
          </a:xfrm>
        </p:spPr>
        <p:txBody>
          <a:bodyPr/>
          <a:lstStyle/>
          <a:p>
            <a:endParaRPr lang="en-US" altLang="zh-CN"/>
          </a:p>
          <a:p>
            <a:r>
              <a:t>左图为将</a:t>
            </a:r>
            <a:r>
              <a:rPr lang="en-US" altLang="zh-CN"/>
              <a:t>voice.part</a:t>
            </a:r>
            <a:r>
              <a:t>作为条件变量的栅栏箱线图，大致可以看出，男性歌手的身高整体会比女性歌手高。为更清晰地展示这一结论，将</a:t>
            </a:r>
            <a:r>
              <a:rPr lang="en-US" altLang="zh-CN"/>
              <a:t>voice.part</a:t>
            </a:r>
            <a:r>
              <a:t>作为分组变量得到右图，并从右图可以清晰的看到，不同类型歌手的的整体身高有以下规律：男低音大于男高音，男高音大于女低音，女低音大于女高音。</a:t>
            </a:r>
          </a:p>
        </p:txBody>
      </p:sp>
      <p:pic>
        <p:nvPicPr>
          <p:cNvPr id="65540" name="内容占位符 4">
            <a:extLst>
              <a:ext uri="{FF2B5EF4-FFF2-40B4-BE49-F238E27FC236}">
                <a16:creationId xmlns:a16="http://schemas.microsoft.com/office/drawing/2014/main" id="{93817C4E-1D94-4B1D-BA0F-CF6A4FF46DB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703513" y="2192338"/>
            <a:ext cx="6480175" cy="4125912"/>
          </a:xfrm>
          <a:ln w="3175">
            <a:solidFill>
              <a:schemeClr val="tx1"/>
            </a:solid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a:extLst>
              <a:ext uri="{FF2B5EF4-FFF2-40B4-BE49-F238E27FC236}">
                <a16:creationId xmlns:a16="http://schemas.microsoft.com/office/drawing/2014/main" id="{ADAEA965-9695-41D7-B231-565711CFBDF4}"/>
              </a:ext>
            </a:extLst>
          </p:cNvPr>
          <p:cNvSpPr>
            <a:spLocks noGrp="1"/>
          </p:cNvSpPr>
          <p:nvPr>
            <p:ph idx="1"/>
          </p:nvPr>
        </p:nvSpPr>
        <p:spPr>
          <a:xfrm>
            <a:off x="423863" y="1754188"/>
            <a:ext cx="11107737" cy="4370387"/>
          </a:xfrm>
        </p:spPr>
        <p:txBody>
          <a:bodyPr/>
          <a:lstStyle/>
          <a:p>
            <a:pPr marL="361950" indent="-361950"/>
            <a:r>
              <a:rPr lang="zh-CN" altLang="en-US"/>
              <a:t>利用</a:t>
            </a:r>
            <a:r>
              <a:rPr lang="en-US" altLang="zh-CN"/>
              <a:t>R</a:t>
            </a:r>
            <a:r>
              <a:rPr lang="zh-CN" altLang="en-US"/>
              <a:t>自带的鸢尾花数据集</a:t>
            </a:r>
            <a:r>
              <a:rPr lang="en-US" altLang="zh-CN"/>
              <a:t>iris</a:t>
            </a:r>
            <a:r>
              <a:rPr lang="zh-CN" altLang="en-US"/>
              <a:t>，以</a:t>
            </a:r>
            <a:r>
              <a:rPr lang="en-US" altLang="zh-CN"/>
              <a:t>Species</a:t>
            </a:r>
            <a:r>
              <a:rPr lang="zh-CN" altLang="en-US"/>
              <a:t>为条件变量，研究</a:t>
            </a:r>
            <a:r>
              <a:rPr lang="en-US" altLang="zh-CN"/>
              <a:t>Sepal.Length</a:t>
            </a:r>
            <a:r>
              <a:rPr lang="zh-CN" altLang="en-US"/>
              <a:t>与</a:t>
            </a:r>
            <a:r>
              <a:rPr lang="en-US" altLang="zh-CN"/>
              <a:t>Sepal.Width</a:t>
            </a:r>
            <a:r>
              <a:rPr lang="zh-CN" altLang="en-US"/>
              <a:t>两个变量间的关系。</a:t>
            </a:r>
            <a:endParaRPr lang="en-US" altLang="zh-CN"/>
          </a:p>
          <a:p>
            <a:pPr marL="361950" indent="-361950">
              <a:buFont typeface="Arial" panose="020B0604020202020204" pitchFamily="34" charset="0"/>
              <a:buChar char="•"/>
            </a:pPr>
            <a:r>
              <a:rPr lang="en-US" altLang="zh-CN"/>
              <a:t>xyplot(Sepal.Length~Sepal.Width|Species,data=iris)</a:t>
            </a:r>
          </a:p>
          <a:p>
            <a:pPr marL="361950" indent="-361950">
              <a:buFont typeface="Arial" panose="020B0604020202020204" pitchFamily="34" charset="0"/>
              <a:buChar char="•"/>
            </a:pPr>
            <a:endParaRPr lang="zh-CN" altLang="en-US"/>
          </a:p>
        </p:txBody>
      </p:sp>
      <p:sp>
        <p:nvSpPr>
          <p:cNvPr id="66563" name="标题 2">
            <a:extLst>
              <a:ext uri="{FF2B5EF4-FFF2-40B4-BE49-F238E27FC236}">
                <a16:creationId xmlns:a16="http://schemas.microsoft.com/office/drawing/2014/main" id="{31B1802E-DE16-4F5E-B9E4-76CD5A05585C}"/>
              </a:ext>
            </a:extLst>
          </p:cNvPr>
          <p:cNvSpPr>
            <a:spLocks noGrp="1"/>
          </p:cNvSpPr>
          <p:nvPr>
            <p:ph type="title"/>
          </p:nvPr>
        </p:nvSpPr>
        <p:spPr>
          <a:xfrm>
            <a:off x="255588" y="358775"/>
            <a:ext cx="10972800" cy="528638"/>
          </a:xfrm>
        </p:spPr>
        <p:txBody>
          <a:bodyPr/>
          <a:lstStyle/>
          <a:p>
            <a:r>
              <a:rPr lang="zh-CN" altLang="en-US"/>
              <a:t>散点图</a:t>
            </a:r>
          </a:p>
        </p:txBody>
      </p:sp>
      <p:sp>
        <p:nvSpPr>
          <p:cNvPr id="66564" name="内容占位符 3">
            <a:extLst>
              <a:ext uri="{FF2B5EF4-FFF2-40B4-BE49-F238E27FC236}">
                <a16:creationId xmlns:a16="http://schemas.microsoft.com/office/drawing/2014/main" id="{311345F2-244E-44E2-AF10-31CAFA9194DA}"/>
              </a:ext>
            </a:extLst>
          </p:cNvPr>
          <p:cNvSpPr>
            <a:spLocks noGrp="1"/>
          </p:cNvSpPr>
          <p:nvPr>
            <p:ph idx="10"/>
          </p:nvPr>
        </p:nvSpPr>
        <p:spPr>
          <a:xfrm>
            <a:off x="423863" y="1138238"/>
            <a:ext cx="11107737" cy="427037"/>
          </a:xfrm>
        </p:spPr>
        <p:txBody>
          <a:bodyPr/>
          <a:lstStyle/>
          <a:p>
            <a:r>
              <a:t>散点图可用来描述两个连续型变量间的关系。在</a:t>
            </a:r>
            <a:r>
              <a:rPr lang="en-US" altLang="zh-CN"/>
              <a:t>lattice</a:t>
            </a:r>
            <a:r>
              <a:t>中，可以使用</a:t>
            </a:r>
            <a:r>
              <a:rPr lang="en-US" altLang="zh-CN"/>
              <a:t>xyplot</a:t>
            </a:r>
            <a:r>
              <a:t>函数生成散点图。</a:t>
            </a:r>
          </a:p>
        </p:txBody>
      </p:sp>
      <p:pic>
        <p:nvPicPr>
          <p:cNvPr id="66565" name="图片 4">
            <a:extLst>
              <a:ext uri="{FF2B5EF4-FFF2-40B4-BE49-F238E27FC236}">
                <a16:creationId xmlns:a16="http://schemas.microsoft.com/office/drawing/2014/main" id="{A0EA54B8-6463-43D1-90BA-2930ECD42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63" y="3187700"/>
            <a:ext cx="6996112" cy="310991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a:extLst>
              <a:ext uri="{FF2B5EF4-FFF2-40B4-BE49-F238E27FC236}">
                <a16:creationId xmlns:a16="http://schemas.microsoft.com/office/drawing/2014/main" id="{44F4DEF9-ED92-49E6-A3A9-E56B69407199}"/>
              </a:ext>
            </a:extLst>
          </p:cNvPr>
          <p:cNvSpPr>
            <a:spLocks noGrp="1"/>
          </p:cNvSpPr>
          <p:nvPr>
            <p:ph idx="1"/>
          </p:nvPr>
        </p:nvSpPr>
        <p:spPr>
          <a:xfrm>
            <a:off x="423863" y="1754188"/>
            <a:ext cx="11107737" cy="4370387"/>
          </a:xfrm>
        </p:spPr>
        <p:txBody>
          <a:bodyPr/>
          <a:lstStyle/>
          <a:p>
            <a:pPr marL="361950" indent="-361950"/>
            <a:r>
              <a:rPr lang="zh-CN" altLang="en-US"/>
              <a:t>在</a:t>
            </a:r>
            <a:r>
              <a:rPr lang="en-US" altLang="zh-CN"/>
              <a:t>lattice</a:t>
            </a:r>
            <a:r>
              <a:rPr lang="zh-CN" altLang="en-US"/>
              <a:t>包中，可以通过</a:t>
            </a:r>
            <a:r>
              <a:rPr lang="en-US" altLang="zh-CN"/>
              <a:t>splom</a:t>
            </a:r>
            <a:r>
              <a:rPr lang="zh-CN" altLang="en-US"/>
              <a:t>函数来实现对矩阵的多对变量生成散点图。</a:t>
            </a:r>
          </a:p>
          <a:p>
            <a:pPr marL="361950" indent="-361950"/>
            <a:r>
              <a:rPr lang="zh-CN" altLang="en-US"/>
              <a:t>以</a:t>
            </a:r>
            <a:r>
              <a:rPr lang="en-US" altLang="zh-CN"/>
              <a:t>iris</a:t>
            </a:r>
            <a:r>
              <a:rPr lang="zh-CN" altLang="en-US"/>
              <a:t>数据集为例，将鸢尾花种类（</a:t>
            </a:r>
            <a:r>
              <a:rPr lang="en-US" altLang="zh-CN"/>
              <a:t>Species</a:t>
            </a:r>
            <a:r>
              <a:rPr lang="zh-CN" altLang="en-US"/>
              <a:t>）为分组依据，画出变量</a:t>
            </a:r>
            <a:r>
              <a:rPr lang="en-US" altLang="zh-CN"/>
              <a:t>Sepal.Length</a:t>
            </a:r>
            <a:r>
              <a:rPr lang="zh-CN" altLang="en-US"/>
              <a:t>，</a:t>
            </a:r>
            <a:r>
              <a:rPr lang="en-US" altLang="zh-CN"/>
              <a:t>Sepal.Width</a:t>
            </a:r>
            <a:r>
              <a:rPr lang="zh-CN" altLang="en-US"/>
              <a:t>，</a:t>
            </a:r>
            <a:r>
              <a:rPr lang="en-US" altLang="zh-CN"/>
              <a:t>Petal.Length</a:t>
            </a:r>
            <a:r>
              <a:rPr lang="zh-CN" altLang="en-US"/>
              <a:t>，</a:t>
            </a:r>
            <a:r>
              <a:rPr lang="en-US" altLang="zh-CN"/>
              <a:t>Petal.Width</a:t>
            </a:r>
            <a:r>
              <a:rPr lang="zh-CN" altLang="en-US"/>
              <a:t>两两之间的散点图矩阵图。</a:t>
            </a:r>
            <a:endParaRPr lang="en-US" altLang="zh-CN"/>
          </a:p>
          <a:p>
            <a:pPr marL="361950" indent="-361950">
              <a:buFont typeface="Arial" panose="020B0604020202020204" pitchFamily="34" charset="0"/>
              <a:buChar char="•"/>
            </a:pPr>
            <a:r>
              <a:rPr lang="en-US" altLang="zh-CN"/>
              <a:t>splom(iris[, 1:4], groups = iris$Species, pscales = 0, pch = 1:3, col = 1:3, varnames = colnames(iris)[1:4],key = list(columns = 3, text = list(levels(iris$Species)), points = list(pch = 1:3, col = 1:3)))</a:t>
            </a:r>
          </a:p>
          <a:p>
            <a:pPr marL="361950" indent="-361950"/>
            <a:endParaRPr lang="zh-CN" altLang="en-US"/>
          </a:p>
        </p:txBody>
      </p:sp>
      <p:sp>
        <p:nvSpPr>
          <p:cNvPr id="67587" name="标题 2">
            <a:extLst>
              <a:ext uri="{FF2B5EF4-FFF2-40B4-BE49-F238E27FC236}">
                <a16:creationId xmlns:a16="http://schemas.microsoft.com/office/drawing/2014/main" id="{239459DE-A4A1-4405-869A-DAA7D1356B7C}"/>
              </a:ext>
            </a:extLst>
          </p:cNvPr>
          <p:cNvSpPr>
            <a:spLocks noGrp="1"/>
          </p:cNvSpPr>
          <p:nvPr>
            <p:ph type="title"/>
          </p:nvPr>
        </p:nvSpPr>
        <p:spPr>
          <a:xfrm>
            <a:off x="255588" y="358775"/>
            <a:ext cx="10972800" cy="528638"/>
          </a:xfrm>
        </p:spPr>
        <p:txBody>
          <a:bodyPr/>
          <a:lstStyle/>
          <a:p>
            <a:r>
              <a:rPr lang="zh-CN" altLang="en-US"/>
              <a:t>散点矩阵图</a:t>
            </a:r>
          </a:p>
        </p:txBody>
      </p:sp>
      <p:sp>
        <p:nvSpPr>
          <p:cNvPr id="67588" name="内容占位符 3">
            <a:extLst>
              <a:ext uri="{FF2B5EF4-FFF2-40B4-BE49-F238E27FC236}">
                <a16:creationId xmlns:a16="http://schemas.microsoft.com/office/drawing/2014/main" id="{C8E9AEE5-E3F9-461C-AF2F-8BAB3DDDD96F}"/>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2">
            <a:extLst>
              <a:ext uri="{FF2B5EF4-FFF2-40B4-BE49-F238E27FC236}">
                <a16:creationId xmlns:a16="http://schemas.microsoft.com/office/drawing/2014/main" id="{B7EED7BF-3D82-40EA-B831-D7690341232F}"/>
              </a:ext>
            </a:extLst>
          </p:cNvPr>
          <p:cNvSpPr>
            <a:spLocks noGrp="1"/>
          </p:cNvSpPr>
          <p:nvPr>
            <p:ph type="title"/>
          </p:nvPr>
        </p:nvSpPr>
        <p:spPr>
          <a:xfrm>
            <a:off x="255588" y="358775"/>
            <a:ext cx="10972800" cy="528638"/>
          </a:xfrm>
        </p:spPr>
        <p:txBody>
          <a:bodyPr/>
          <a:lstStyle/>
          <a:p>
            <a:r>
              <a:rPr lang="zh-CN" altLang="en-US"/>
              <a:t>散点矩阵图</a:t>
            </a:r>
          </a:p>
        </p:txBody>
      </p:sp>
      <p:pic>
        <p:nvPicPr>
          <p:cNvPr id="68611" name="内容占位符 4">
            <a:extLst>
              <a:ext uri="{FF2B5EF4-FFF2-40B4-BE49-F238E27FC236}">
                <a16:creationId xmlns:a16="http://schemas.microsoft.com/office/drawing/2014/main" id="{253B7237-A07F-4304-A367-1DCDD5B1E84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420938" y="1196975"/>
            <a:ext cx="6305550" cy="4959350"/>
          </a:xfrm>
          <a:ln w="3175">
            <a:solidFill>
              <a:schemeClr val="tx1"/>
            </a:solid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a:extLst>
              <a:ext uri="{FF2B5EF4-FFF2-40B4-BE49-F238E27FC236}">
                <a16:creationId xmlns:a16="http://schemas.microsoft.com/office/drawing/2014/main" id="{86338E06-1A2D-4D8D-AE49-86AD498FF947}"/>
              </a:ext>
            </a:extLst>
          </p:cNvPr>
          <p:cNvSpPr>
            <a:spLocks noGrp="1"/>
          </p:cNvSpPr>
          <p:nvPr>
            <p:ph idx="1"/>
          </p:nvPr>
        </p:nvSpPr>
        <p:spPr>
          <a:xfrm>
            <a:off x="423863" y="1754188"/>
            <a:ext cx="11107737" cy="4370387"/>
          </a:xfrm>
        </p:spPr>
        <p:txBody>
          <a:bodyPr/>
          <a:lstStyle/>
          <a:p>
            <a:pPr marL="361950" indent="-361950"/>
            <a:r>
              <a:rPr lang="zh-CN" altLang="en-US"/>
              <a:t>以</a:t>
            </a:r>
            <a:r>
              <a:rPr lang="en-US" altLang="zh-CN"/>
              <a:t>MASS</a:t>
            </a:r>
            <a:r>
              <a:rPr lang="zh-CN" altLang="en-US"/>
              <a:t>扩展包中的</a:t>
            </a:r>
            <a:r>
              <a:rPr lang="en-US" altLang="zh-CN"/>
              <a:t>Cars93</a:t>
            </a:r>
            <a:r>
              <a:rPr lang="zh-CN" altLang="en-US"/>
              <a:t>数据集为例来说明。该数据集是</a:t>
            </a:r>
            <a:r>
              <a:rPr lang="en-US" altLang="zh-CN"/>
              <a:t>1993</a:t>
            </a:r>
            <a:r>
              <a:rPr lang="zh-CN" altLang="en-US"/>
              <a:t>年在美国的</a:t>
            </a:r>
            <a:r>
              <a:rPr lang="en-US" altLang="zh-CN"/>
              <a:t>93</a:t>
            </a:r>
            <a:r>
              <a:rPr lang="zh-CN" altLang="en-US"/>
              <a:t>辆汽车销售记录，共有</a:t>
            </a:r>
            <a:r>
              <a:rPr lang="en-US" altLang="zh-CN"/>
              <a:t>93</a:t>
            </a:r>
            <a:r>
              <a:rPr lang="zh-CN" altLang="en-US"/>
              <a:t>行</a:t>
            </a:r>
            <a:r>
              <a:rPr lang="en-US" altLang="zh-CN"/>
              <a:t>27</a:t>
            </a:r>
            <a:r>
              <a:rPr lang="zh-CN" altLang="en-US"/>
              <a:t>列。先利用</a:t>
            </a:r>
            <a:r>
              <a:rPr lang="en-US" altLang="zh-CN"/>
              <a:t>cor</a:t>
            </a:r>
            <a:r>
              <a:rPr lang="zh-CN" altLang="en-US"/>
              <a:t>函数求出</a:t>
            </a:r>
            <a:r>
              <a:rPr lang="en-US" altLang="zh-CN"/>
              <a:t>Cars93</a:t>
            </a:r>
            <a:r>
              <a:rPr lang="zh-CN" altLang="en-US"/>
              <a:t>数据集中数值型向量的相关系数，并利用</a:t>
            </a:r>
            <a:r>
              <a:rPr lang="en-US" altLang="zh-CN"/>
              <a:t>levelplot</a:t>
            </a:r>
            <a:r>
              <a:rPr lang="zh-CN" altLang="en-US"/>
              <a:t>函数画出水平图，通过</a:t>
            </a:r>
            <a:r>
              <a:rPr lang="en-US" altLang="zh-CN"/>
              <a:t>scales</a:t>
            </a:r>
            <a:r>
              <a:rPr lang="zh-CN" altLang="en-US"/>
              <a:t>函数将</a:t>
            </a:r>
            <a:r>
              <a:rPr lang="en-US" altLang="zh-CN"/>
              <a:t>x</a:t>
            </a:r>
            <a:r>
              <a:rPr lang="zh-CN" altLang="en-US"/>
              <a:t>轴的标签设置为垂直了</a:t>
            </a:r>
            <a:r>
              <a:rPr lang="en-US" altLang="zh-CN"/>
              <a:t>x</a:t>
            </a:r>
            <a:r>
              <a:rPr lang="zh-CN" altLang="en-US"/>
              <a:t>轴摆放。</a:t>
            </a:r>
            <a:endParaRPr lang="en-US" altLang="zh-CN"/>
          </a:p>
          <a:p>
            <a:pPr marL="361950" indent="-361950">
              <a:buFont typeface="Arial" panose="020B0604020202020204" pitchFamily="34" charset="0"/>
              <a:buChar char="•"/>
            </a:pPr>
            <a:r>
              <a:rPr lang="en-US" altLang="zh-CN"/>
              <a:t>library(lattice)</a:t>
            </a:r>
          </a:p>
          <a:p>
            <a:pPr marL="361950" indent="-361950">
              <a:buFont typeface="Arial" panose="020B0604020202020204" pitchFamily="34" charset="0"/>
              <a:buChar char="•"/>
            </a:pPr>
            <a:r>
              <a:rPr lang="en-US" altLang="zh-CN"/>
              <a:t>data(Cars93, package = "MASS")</a:t>
            </a:r>
          </a:p>
          <a:p>
            <a:pPr marL="361950" indent="-361950">
              <a:buFont typeface="Arial" panose="020B0604020202020204" pitchFamily="34" charset="0"/>
              <a:buChar char="•"/>
            </a:pPr>
            <a:r>
              <a:rPr lang="en-US" altLang="zh-CN"/>
              <a:t>cor.Cars93 &lt;-cor(Cars93[, !sapply(Cars93, is.factor)], use = "pair")</a:t>
            </a:r>
          </a:p>
          <a:p>
            <a:pPr marL="361950" indent="-361950">
              <a:buFont typeface="Arial" panose="020B0604020202020204" pitchFamily="34" charset="0"/>
              <a:buChar char="•"/>
            </a:pPr>
            <a:r>
              <a:rPr lang="en-US" altLang="zh-CN"/>
              <a:t>levelplot(cor.Cars93, scales = list(x = list(rot = 90)))</a:t>
            </a:r>
          </a:p>
          <a:p>
            <a:pPr marL="361950" indent="-361950"/>
            <a:endParaRPr lang="en-US" altLang="zh-CN"/>
          </a:p>
          <a:p>
            <a:pPr marL="361950" indent="-361950"/>
            <a:endParaRPr lang="zh-CN" altLang="en-US"/>
          </a:p>
        </p:txBody>
      </p:sp>
      <p:sp>
        <p:nvSpPr>
          <p:cNvPr id="69635" name="标题 2">
            <a:extLst>
              <a:ext uri="{FF2B5EF4-FFF2-40B4-BE49-F238E27FC236}">
                <a16:creationId xmlns:a16="http://schemas.microsoft.com/office/drawing/2014/main" id="{845F0BFB-A6A7-440D-829F-E9253276ACB7}"/>
              </a:ext>
            </a:extLst>
          </p:cNvPr>
          <p:cNvSpPr>
            <a:spLocks noGrp="1"/>
          </p:cNvSpPr>
          <p:nvPr>
            <p:ph type="title"/>
          </p:nvPr>
        </p:nvSpPr>
        <p:spPr>
          <a:xfrm>
            <a:off x="255588" y="358775"/>
            <a:ext cx="10972800" cy="528638"/>
          </a:xfrm>
        </p:spPr>
        <p:txBody>
          <a:bodyPr/>
          <a:lstStyle/>
          <a:p>
            <a:r>
              <a:rPr lang="zh-CN" altLang="en-US"/>
              <a:t>三维水平图</a:t>
            </a:r>
          </a:p>
        </p:txBody>
      </p:sp>
      <p:sp>
        <p:nvSpPr>
          <p:cNvPr id="69636" name="内容占位符 3">
            <a:extLst>
              <a:ext uri="{FF2B5EF4-FFF2-40B4-BE49-F238E27FC236}">
                <a16:creationId xmlns:a16="http://schemas.microsoft.com/office/drawing/2014/main" id="{EDD9419A-7A88-49ED-AAEC-4DB7DFACC0BD}"/>
              </a:ext>
            </a:extLst>
          </p:cNvPr>
          <p:cNvSpPr>
            <a:spLocks noGrp="1"/>
          </p:cNvSpPr>
          <p:nvPr>
            <p:ph idx="10"/>
          </p:nvPr>
        </p:nvSpPr>
        <p:spPr>
          <a:xfrm>
            <a:off x="423863" y="1138238"/>
            <a:ext cx="11107737" cy="427037"/>
          </a:xfrm>
        </p:spPr>
        <p:txBody>
          <a:bodyPr/>
          <a:lstStyle/>
          <a:p>
            <a:endParaRPr lang="en-US" altLang="zh-CN"/>
          </a:p>
          <a:p>
            <a:r>
              <a:t>在平面网格上绘制三维数据，对第</a:t>
            </a:r>
            <a:r>
              <a:rPr lang="en-US" altLang="zh-CN"/>
              <a:t>3</a:t>
            </a:r>
            <a:r>
              <a:t>维不同值用不同颜色来展示，在</a:t>
            </a:r>
            <a:r>
              <a:rPr lang="en-US" altLang="zh-CN"/>
              <a:t>lattice</a:t>
            </a:r>
            <a:r>
              <a:t>包中，可以通过</a:t>
            </a:r>
            <a:r>
              <a:rPr lang="en-US" altLang="zh-CN"/>
              <a:t>levelplot</a:t>
            </a:r>
            <a:r>
              <a:t>函数实现。</a:t>
            </a:r>
          </a:p>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a:extLst>
              <a:ext uri="{FF2B5EF4-FFF2-40B4-BE49-F238E27FC236}">
                <a16:creationId xmlns:a16="http://schemas.microsoft.com/office/drawing/2014/main" id="{EC5A5935-58AE-40FE-A8FD-F32C74DA1EDA}"/>
              </a:ext>
            </a:extLst>
          </p:cNvPr>
          <p:cNvSpPr>
            <a:spLocks noGrp="1"/>
          </p:cNvSpPr>
          <p:nvPr>
            <p:ph idx="1"/>
          </p:nvPr>
        </p:nvSpPr>
        <p:spPr>
          <a:xfrm>
            <a:off x="423863" y="1741488"/>
            <a:ext cx="11107737" cy="4646612"/>
          </a:xfrm>
        </p:spPr>
        <p:txBody>
          <a:bodyPr/>
          <a:lstStyle/>
          <a:p>
            <a:pPr marL="361950" indent="-361950"/>
            <a:r>
              <a:rPr lang="zh-CN" altLang="en-US"/>
              <a:t>基础函数需要设置图形参数来控制生成的图形，而</a:t>
            </a:r>
            <a:r>
              <a:rPr lang="en-US" altLang="zh-CN"/>
              <a:t>lattice</a:t>
            </a:r>
            <a:r>
              <a:rPr lang="zh-CN" altLang="en-US"/>
              <a:t>包则是将默认的图形参数归总到指定列表对象中，</a:t>
            </a:r>
            <a:r>
              <a:rPr lang="en-US" altLang="zh-CN"/>
              <a:t>show.settings</a:t>
            </a:r>
            <a:r>
              <a:rPr lang="zh-CN" altLang="en-US"/>
              <a:t>函数可展示当前的图形参数设置情况。</a:t>
            </a:r>
            <a:endParaRPr lang="en-US" altLang="zh-CN"/>
          </a:p>
          <a:p>
            <a:pPr marL="361950" indent="-361950"/>
            <a:r>
              <a:rPr lang="zh-CN" altLang="en-US"/>
              <a:t>可使用</a:t>
            </a:r>
            <a:r>
              <a:rPr lang="en-US" altLang="zh-CN"/>
              <a:t>trellis.par.get</a:t>
            </a:r>
            <a:r>
              <a:rPr lang="zh-CN" altLang="en-US"/>
              <a:t>函数获取参数列表，</a:t>
            </a:r>
            <a:r>
              <a:rPr lang="en-US" altLang="zh-CN"/>
              <a:t>trellis.par.set</a:t>
            </a:r>
            <a:r>
              <a:rPr lang="zh-CN" altLang="en-US"/>
              <a:t>函数则可以修改参数列表。</a:t>
            </a:r>
            <a:endParaRPr lang="en-US" altLang="zh-CN"/>
          </a:p>
          <a:p>
            <a:pPr marL="361950" indent="-361950">
              <a:buFont typeface="Arial" panose="020B0604020202020204" pitchFamily="34" charset="0"/>
              <a:buChar char="•"/>
            </a:pPr>
            <a:r>
              <a:rPr lang="en-US" altLang="zh-CN"/>
              <a:t>&gt; names(trellis.par.get())  # </a:t>
            </a:r>
            <a:r>
              <a:rPr lang="zh-CN" altLang="en-US"/>
              <a:t>查看参数列表的名称</a:t>
            </a:r>
          </a:p>
          <a:p>
            <a:pPr marL="361950" indent="-361950">
              <a:buFont typeface="Arial" panose="020B0604020202020204" pitchFamily="34" charset="0"/>
              <a:buChar char="•"/>
            </a:pPr>
            <a:r>
              <a:rPr lang="zh-CN" altLang="en-US"/>
              <a:t> </a:t>
            </a:r>
            <a:r>
              <a:rPr lang="en-US" altLang="zh-CN"/>
              <a:t>[1] "grid.pars"         "fontsize"          "background"        "panel.background"  "clip"             </a:t>
            </a:r>
          </a:p>
          <a:p>
            <a:pPr marL="361950" indent="-361950">
              <a:buFont typeface="Arial" panose="020B0604020202020204" pitchFamily="34" charset="0"/>
              <a:buChar char="•"/>
            </a:pPr>
            <a:r>
              <a:rPr lang="en-US" altLang="zh-CN"/>
              <a:t> [6] "add.line"          "add.text"          "plot.polygon"      "box.dot"           "box.rectangle"    </a:t>
            </a:r>
          </a:p>
          <a:p>
            <a:pPr marL="361950" indent="-361950">
              <a:buFont typeface="Arial" panose="020B0604020202020204" pitchFamily="34" charset="0"/>
              <a:buChar char="•"/>
            </a:pPr>
            <a:r>
              <a:rPr lang="en-US" altLang="zh-CN"/>
              <a:t>[11] "box.umbrella"      "dot.line"          "dot.symbol"        "plot.line"         "plot.symbol"      </a:t>
            </a:r>
          </a:p>
          <a:p>
            <a:pPr marL="361950" indent="-361950">
              <a:buFont typeface="Arial" panose="020B0604020202020204" pitchFamily="34" charset="0"/>
              <a:buChar char="•"/>
            </a:pPr>
            <a:r>
              <a:rPr lang="en-US" altLang="zh-CN"/>
              <a:t>[16] "reference.line"    "strip.background"  "strip.shingle"     "strip.border"      "superpose.line"   </a:t>
            </a:r>
          </a:p>
          <a:p>
            <a:pPr marL="361950" indent="-361950">
              <a:buFont typeface="Arial" panose="020B0604020202020204" pitchFamily="34" charset="0"/>
              <a:buChar char="•"/>
            </a:pPr>
            <a:r>
              <a:rPr lang="en-US" altLang="zh-CN"/>
              <a:t>[21] "superpose.symbol"  "superpose.polygon" "regions"           "shade.colors"      "axis.line“</a:t>
            </a:r>
          </a:p>
          <a:p>
            <a:pPr marL="361950" indent="-361950">
              <a:buFont typeface="Arial" panose="020B0604020202020204" pitchFamily="34" charset="0"/>
              <a:buChar char="•"/>
            </a:pPr>
            <a:r>
              <a:rPr lang="en-US" altLang="zh-CN"/>
              <a:t>…</a:t>
            </a:r>
          </a:p>
        </p:txBody>
      </p:sp>
      <p:sp>
        <p:nvSpPr>
          <p:cNvPr id="15363" name="标题 2">
            <a:extLst>
              <a:ext uri="{FF2B5EF4-FFF2-40B4-BE49-F238E27FC236}">
                <a16:creationId xmlns:a16="http://schemas.microsoft.com/office/drawing/2014/main" id="{64AEC448-8733-4053-9C5C-2782EDECD86F}"/>
              </a:ext>
            </a:extLst>
          </p:cNvPr>
          <p:cNvSpPr>
            <a:spLocks noGrp="1"/>
          </p:cNvSpPr>
          <p:nvPr>
            <p:ph type="title"/>
          </p:nvPr>
        </p:nvSpPr>
        <p:spPr>
          <a:xfrm>
            <a:off x="255588" y="358775"/>
            <a:ext cx="10972800" cy="528638"/>
          </a:xfrm>
        </p:spPr>
        <p:txBody>
          <a:bodyPr/>
          <a:lstStyle/>
          <a:p>
            <a:r>
              <a:rPr lang="en-US" altLang="zh-CN"/>
              <a:t>lattice</a:t>
            </a:r>
            <a:r>
              <a:rPr lang="zh-CN" altLang="en-US"/>
              <a:t>包绘图特色</a:t>
            </a:r>
          </a:p>
        </p:txBody>
      </p:sp>
      <p:sp>
        <p:nvSpPr>
          <p:cNvPr id="15364" name="内容占位符 3">
            <a:extLst>
              <a:ext uri="{FF2B5EF4-FFF2-40B4-BE49-F238E27FC236}">
                <a16:creationId xmlns:a16="http://schemas.microsoft.com/office/drawing/2014/main" id="{AC87A23D-CBB5-4F86-84B6-3A3524599A53}"/>
              </a:ext>
            </a:extLst>
          </p:cNvPr>
          <p:cNvSpPr>
            <a:spLocks noGrp="1"/>
          </p:cNvSpPr>
          <p:nvPr>
            <p:ph idx="10"/>
          </p:nvPr>
        </p:nvSpPr>
        <p:spPr>
          <a:xfrm>
            <a:off x="423863" y="1138238"/>
            <a:ext cx="11107737" cy="427037"/>
          </a:xfrm>
        </p:spPr>
        <p:txBody>
          <a:bodyPr/>
          <a:lstStyle/>
          <a:p>
            <a:r>
              <a:t>图形参数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2">
            <a:extLst>
              <a:ext uri="{FF2B5EF4-FFF2-40B4-BE49-F238E27FC236}">
                <a16:creationId xmlns:a16="http://schemas.microsoft.com/office/drawing/2014/main" id="{2AF7F113-FC62-42C1-991F-EED9A53DAAF6}"/>
              </a:ext>
            </a:extLst>
          </p:cNvPr>
          <p:cNvSpPr>
            <a:spLocks noGrp="1"/>
          </p:cNvSpPr>
          <p:nvPr>
            <p:ph type="title"/>
          </p:nvPr>
        </p:nvSpPr>
        <p:spPr>
          <a:xfrm>
            <a:off x="255588" y="358775"/>
            <a:ext cx="10972800" cy="528638"/>
          </a:xfrm>
        </p:spPr>
        <p:txBody>
          <a:bodyPr/>
          <a:lstStyle/>
          <a:p>
            <a:r>
              <a:rPr lang="zh-CN" altLang="en-US"/>
              <a:t>三维水平图</a:t>
            </a:r>
          </a:p>
        </p:txBody>
      </p:sp>
      <p:sp>
        <p:nvSpPr>
          <p:cNvPr id="70659" name="内容占位符 3">
            <a:extLst>
              <a:ext uri="{FF2B5EF4-FFF2-40B4-BE49-F238E27FC236}">
                <a16:creationId xmlns:a16="http://schemas.microsoft.com/office/drawing/2014/main" id="{EF0EB64D-9106-4FA1-A760-6C6C66C6795B}"/>
              </a:ext>
            </a:extLst>
          </p:cNvPr>
          <p:cNvSpPr>
            <a:spLocks noGrp="1"/>
          </p:cNvSpPr>
          <p:nvPr>
            <p:ph idx="10"/>
          </p:nvPr>
        </p:nvSpPr>
        <p:spPr>
          <a:xfrm>
            <a:off x="423863" y="1138238"/>
            <a:ext cx="11107737" cy="427037"/>
          </a:xfrm>
        </p:spPr>
        <p:txBody>
          <a:bodyPr/>
          <a:lstStyle/>
          <a:p>
            <a:endParaRPr/>
          </a:p>
        </p:txBody>
      </p:sp>
      <p:pic>
        <p:nvPicPr>
          <p:cNvPr id="70660" name="内容占位符 4">
            <a:extLst>
              <a:ext uri="{FF2B5EF4-FFF2-40B4-BE49-F238E27FC236}">
                <a16:creationId xmlns:a16="http://schemas.microsoft.com/office/drawing/2014/main" id="{0709CAC7-7347-4A95-8692-0A41FA2CF62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971800" y="1182688"/>
            <a:ext cx="5767388" cy="5013325"/>
          </a:xfrm>
          <a:ln w="3175">
            <a:solidFill>
              <a:schemeClr val="tx1"/>
            </a:solid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a:extLst>
              <a:ext uri="{FF2B5EF4-FFF2-40B4-BE49-F238E27FC236}">
                <a16:creationId xmlns:a16="http://schemas.microsoft.com/office/drawing/2014/main" id="{6A02F128-F448-4824-9A8F-067CA38C13DF}"/>
              </a:ext>
            </a:extLst>
          </p:cNvPr>
          <p:cNvSpPr>
            <a:spLocks noGrp="1"/>
          </p:cNvSpPr>
          <p:nvPr>
            <p:ph idx="1"/>
          </p:nvPr>
        </p:nvSpPr>
        <p:spPr>
          <a:xfrm>
            <a:off x="423863" y="1754188"/>
            <a:ext cx="11107737" cy="4370387"/>
          </a:xfrm>
        </p:spPr>
        <p:txBody>
          <a:bodyPr/>
          <a:lstStyle/>
          <a:p>
            <a:pPr marL="361950" indent="-361950"/>
            <a:r>
              <a:rPr lang="zh-CN" altLang="en-US"/>
              <a:t>以</a:t>
            </a:r>
            <a:r>
              <a:rPr lang="en-US" altLang="zh-CN"/>
              <a:t>volcano</a:t>
            </a:r>
            <a:r>
              <a:rPr lang="zh-CN" altLang="en-US"/>
              <a:t>数据集为例进行说明。</a:t>
            </a:r>
            <a:r>
              <a:rPr lang="en-US" altLang="zh-CN"/>
              <a:t>volcano</a:t>
            </a:r>
            <a:r>
              <a:rPr lang="zh-CN" altLang="en-US"/>
              <a:t>数据集是奥克兰火山区</a:t>
            </a:r>
            <a:r>
              <a:rPr lang="en-US" altLang="zh-CN"/>
              <a:t>50</a:t>
            </a:r>
            <a:r>
              <a:rPr lang="zh-CN" altLang="en-US"/>
              <a:t>多座火山之一</a:t>
            </a:r>
            <a:r>
              <a:rPr lang="en-US" altLang="zh-CN"/>
              <a:t>Maunga Whau</a:t>
            </a:r>
            <a:r>
              <a:rPr lang="zh-CN" altLang="en-US"/>
              <a:t>每</a:t>
            </a:r>
            <a:r>
              <a:rPr lang="en-US" altLang="zh-CN"/>
              <a:t>100</a:t>
            </a:r>
            <a:r>
              <a:rPr lang="zh-CN" altLang="en-US"/>
              <a:t>平方米的地形信息集合。</a:t>
            </a:r>
            <a:endParaRPr lang="en-US" altLang="zh-CN"/>
          </a:p>
          <a:p>
            <a:pPr marL="361950" indent="-361950">
              <a:buFont typeface="Arial" panose="020B0604020202020204" pitchFamily="34" charset="0"/>
              <a:buChar char="•"/>
            </a:pPr>
            <a:r>
              <a:rPr lang="en-US" altLang="zh-CN"/>
              <a:t>contourplot(volcano, cuts = 20)</a:t>
            </a:r>
          </a:p>
          <a:p>
            <a:pPr marL="361950" indent="-361950"/>
            <a:r>
              <a:rPr lang="zh-CN" altLang="en-US"/>
              <a:t>其中，参数</a:t>
            </a:r>
            <a:r>
              <a:rPr lang="en-US" altLang="zh-CN"/>
              <a:t>cuts</a:t>
            </a:r>
            <a:r>
              <a:rPr lang="zh-CN" altLang="en-US"/>
              <a:t>表示高度</a:t>
            </a:r>
            <a:r>
              <a:rPr lang="en-US" altLang="zh-CN"/>
              <a:t>z</a:t>
            </a:r>
            <a:r>
              <a:rPr lang="zh-CN" altLang="en-US"/>
              <a:t>被划分的份数。</a:t>
            </a:r>
            <a:endParaRPr lang="en-US" altLang="zh-CN"/>
          </a:p>
        </p:txBody>
      </p:sp>
      <p:sp>
        <p:nvSpPr>
          <p:cNvPr id="71683" name="标题 2">
            <a:extLst>
              <a:ext uri="{FF2B5EF4-FFF2-40B4-BE49-F238E27FC236}">
                <a16:creationId xmlns:a16="http://schemas.microsoft.com/office/drawing/2014/main" id="{35E2A8C5-2DA9-44D0-8AAD-6915EF5E3EE7}"/>
              </a:ext>
            </a:extLst>
          </p:cNvPr>
          <p:cNvSpPr>
            <a:spLocks noGrp="1"/>
          </p:cNvSpPr>
          <p:nvPr>
            <p:ph type="title"/>
          </p:nvPr>
        </p:nvSpPr>
        <p:spPr>
          <a:xfrm>
            <a:off x="255588" y="358775"/>
            <a:ext cx="10972800" cy="528638"/>
          </a:xfrm>
        </p:spPr>
        <p:txBody>
          <a:bodyPr/>
          <a:lstStyle/>
          <a:p>
            <a:r>
              <a:rPr lang="zh-CN" altLang="en-US"/>
              <a:t>三维等高线图</a:t>
            </a:r>
          </a:p>
        </p:txBody>
      </p:sp>
      <p:sp>
        <p:nvSpPr>
          <p:cNvPr id="71684" name="内容占位符 3">
            <a:extLst>
              <a:ext uri="{FF2B5EF4-FFF2-40B4-BE49-F238E27FC236}">
                <a16:creationId xmlns:a16="http://schemas.microsoft.com/office/drawing/2014/main" id="{84E7DF03-4626-47D0-98E2-3E20AB3E7068}"/>
              </a:ext>
            </a:extLst>
          </p:cNvPr>
          <p:cNvSpPr>
            <a:spLocks noGrp="1"/>
          </p:cNvSpPr>
          <p:nvPr>
            <p:ph idx="10"/>
          </p:nvPr>
        </p:nvSpPr>
        <p:spPr>
          <a:xfrm>
            <a:off x="423863" y="1138238"/>
            <a:ext cx="11107737" cy="427037"/>
          </a:xfrm>
        </p:spPr>
        <p:txBody>
          <a:bodyPr/>
          <a:lstStyle/>
          <a:p>
            <a:r>
              <a:rPr lang="en-US" altLang="zh-CN"/>
              <a:t>lattice</a:t>
            </a:r>
            <a:r>
              <a:t>包绘制等高线图，可以通过函数</a:t>
            </a:r>
            <a:r>
              <a:rPr lang="en-US" altLang="zh-CN"/>
              <a:t>contourplot</a:t>
            </a:r>
            <a:r>
              <a:t>来实现。</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2">
            <a:extLst>
              <a:ext uri="{FF2B5EF4-FFF2-40B4-BE49-F238E27FC236}">
                <a16:creationId xmlns:a16="http://schemas.microsoft.com/office/drawing/2014/main" id="{CB9CF7FC-D2C4-4470-A0CC-2EF41EA90999}"/>
              </a:ext>
            </a:extLst>
          </p:cNvPr>
          <p:cNvSpPr>
            <a:spLocks noGrp="1"/>
          </p:cNvSpPr>
          <p:nvPr>
            <p:ph type="title"/>
          </p:nvPr>
        </p:nvSpPr>
        <p:spPr>
          <a:xfrm>
            <a:off x="255588" y="358775"/>
            <a:ext cx="10972800" cy="528638"/>
          </a:xfrm>
        </p:spPr>
        <p:txBody>
          <a:bodyPr/>
          <a:lstStyle/>
          <a:p>
            <a:r>
              <a:rPr lang="zh-CN" altLang="en-US"/>
              <a:t>三维等高线图</a:t>
            </a:r>
          </a:p>
        </p:txBody>
      </p:sp>
      <p:sp>
        <p:nvSpPr>
          <p:cNvPr id="72707" name="内容占位符 3">
            <a:extLst>
              <a:ext uri="{FF2B5EF4-FFF2-40B4-BE49-F238E27FC236}">
                <a16:creationId xmlns:a16="http://schemas.microsoft.com/office/drawing/2014/main" id="{8098CB24-DD7D-40FF-815A-E5C5475B1F5E}"/>
              </a:ext>
            </a:extLst>
          </p:cNvPr>
          <p:cNvSpPr>
            <a:spLocks noGrp="1"/>
          </p:cNvSpPr>
          <p:nvPr>
            <p:ph idx="10"/>
          </p:nvPr>
        </p:nvSpPr>
        <p:spPr>
          <a:xfrm>
            <a:off x="423863" y="1138238"/>
            <a:ext cx="11107737" cy="427037"/>
          </a:xfrm>
        </p:spPr>
        <p:txBody>
          <a:bodyPr/>
          <a:lstStyle/>
          <a:p>
            <a:endParaRPr/>
          </a:p>
        </p:txBody>
      </p:sp>
      <p:pic>
        <p:nvPicPr>
          <p:cNvPr id="72708" name="内容占位符 4">
            <a:extLst>
              <a:ext uri="{FF2B5EF4-FFF2-40B4-BE49-F238E27FC236}">
                <a16:creationId xmlns:a16="http://schemas.microsoft.com/office/drawing/2014/main" id="{84A5D557-C558-499B-8C70-7D6C3557BB6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916238" y="1628775"/>
            <a:ext cx="6069012" cy="4338638"/>
          </a:xfrm>
          <a:ln w="3175">
            <a:solidFill>
              <a:schemeClr val="tx1"/>
            </a:solid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1">
            <a:extLst>
              <a:ext uri="{FF2B5EF4-FFF2-40B4-BE49-F238E27FC236}">
                <a16:creationId xmlns:a16="http://schemas.microsoft.com/office/drawing/2014/main" id="{388A2239-45B7-43C2-9D1F-881FB31D86DF}"/>
              </a:ext>
            </a:extLst>
          </p:cNvPr>
          <p:cNvSpPr>
            <a:spLocks noGrp="1"/>
          </p:cNvSpPr>
          <p:nvPr>
            <p:ph idx="1"/>
          </p:nvPr>
        </p:nvSpPr>
        <p:spPr>
          <a:xfrm>
            <a:off x="423863" y="1754188"/>
            <a:ext cx="11107737" cy="4370387"/>
          </a:xfrm>
        </p:spPr>
        <p:txBody>
          <a:bodyPr/>
          <a:lstStyle/>
          <a:p>
            <a:pPr marL="361950" indent="-361950"/>
            <a:r>
              <a:rPr lang="zh-CN" altLang="en-US"/>
              <a:t>以鸢尾花数据集</a:t>
            </a:r>
            <a:r>
              <a:rPr lang="en-US" altLang="zh-CN"/>
              <a:t>iris</a:t>
            </a:r>
            <a:r>
              <a:rPr lang="zh-CN" altLang="en-US"/>
              <a:t>为例进行说明。</a:t>
            </a:r>
            <a:endParaRPr lang="en-US" altLang="zh-CN"/>
          </a:p>
          <a:p>
            <a:pPr marL="361950" indent="-361950">
              <a:buFont typeface="Arial" panose="020B0604020202020204" pitchFamily="34" charset="0"/>
              <a:buChar char="•"/>
            </a:pPr>
            <a:r>
              <a:rPr lang="en-US" altLang="zh-CN"/>
              <a:t>par.set &lt;-list(axis.line = list(col = "transparent"), clip = list(panel = "off"))  # </a:t>
            </a:r>
            <a:r>
              <a:rPr lang="zh-CN" altLang="en-US"/>
              <a:t>去除边框，不削减面板范围</a:t>
            </a:r>
          </a:p>
          <a:p>
            <a:pPr marL="361950" indent="-361950">
              <a:buFont typeface="Arial" panose="020B0604020202020204" pitchFamily="34" charset="0"/>
              <a:buChar char="•"/>
            </a:pPr>
            <a:r>
              <a:rPr lang="en-US" altLang="zh-CN"/>
              <a:t>cloud(Sepal.Length ~ Petal.Length * Petal.Width, data = iris, groups = Species, </a:t>
            </a:r>
          </a:p>
          <a:p>
            <a:pPr marL="361950" indent="-361950">
              <a:buFont typeface="Arial" panose="020B0604020202020204" pitchFamily="34" charset="0"/>
              <a:buChar char="•"/>
            </a:pPr>
            <a:r>
              <a:rPr lang="en-US" altLang="zh-CN"/>
              <a:t>      pch = 1:3,col= 1:3,   # </a:t>
            </a:r>
            <a:r>
              <a:rPr lang="zh-CN" altLang="en-US"/>
              <a:t>点颜色及样式</a:t>
            </a:r>
          </a:p>
          <a:p>
            <a:pPr marL="361950" indent="-361950">
              <a:buFont typeface="Arial" panose="020B0604020202020204" pitchFamily="34" charset="0"/>
              <a:buChar char="•"/>
            </a:pPr>
            <a:r>
              <a:rPr lang="zh-CN" altLang="en-US"/>
              <a:t>      </a:t>
            </a:r>
            <a:r>
              <a:rPr lang="en-US" altLang="zh-CN"/>
              <a:t>screen = list(z = 20, x = -70, y =0),  # </a:t>
            </a:r>
            <a:r>
              <a:rPr lang="zh-CN" altLang="en-US"/>
              <a:t>调节三维散点图的展示角度</a:t>
            </a:r>
          </a:p>
          <a:p>
            <a:pPr marL="361950" indent="-361950">
              <a:buFont typeface="Arial" panose="020B0604020202020204" pitchFamily="34" charset="0"/>
              <a:buChar char="•"/>
            </a:pPr>
            <a:r>
              <a:rPr lang="zh-CN" altLang="en-US"/>
              <a:t>      </a:t>
            </a:r>
            <a:r>
              <a:rPr lang="en-US" altLang="zh-CN"/>
              <a:t>par.settings = par.set, </a:t>
            </a:r>
          </a:p>
          <a:p>
            <a:pPr marL="361950" indent="-361950">
              <a:buFont typeface="Arial" panose="020B0604020202020204" pitchFamily="34" charset="0"/>
              <a:buChar char="•"/>
            </a:pPr>
            <a:r>
              <a:rPr lang="en-US" altLang="zh-CN"/>
              <a:t>      scales = list(col = "black"),  # </a:t>
            </a:r>
            <a:r>
              <a:rPr lang="zh-CN" altLang="en-US"/>
              <a:t>加箭头指示</a:t>
            </a:r>
          </a:p>
          <a:p>
            <a:pPr marL="361950" indent="-361950">
              <a:buFont typeface="Arial" panose="020B0604020202020204" pitchFamily="34" charset="0"/>
              <a:buChar char="•"/>
            </a:pPr>
            <a:r>
              <a:rPr lang="zh-CN" altLang="en-US"/>
              <a:t>      </a:t>
            </a:r>
            <a:r>
              <a:rPr lang="en-US" altLang="zh-CN"/>
              <a:t>key=list(column=3, text=list(levels(iris$Species)), points = list(pch = 1:3, col = 1:3)))</a:t>
            </a:r>
          </a:p>
          <a:p>
            <a:pPr marL="361950" indent="-361950"/>
            <a:endParaRPr lang="zh-CN" altLang="en-US"/>
          </a:p>
        </p:txBody>
      </p:sp>
      <p:sp>
        <p:nvSpPr>
          <p:cNvPr id="73731" name="标题 2">
            <a:extLst>
              <a:ext uri="{FF2B5EF4-FFF2-40B4-BE49-F238E27FC236}">
                <a16:creationId xmlns:a16="http://schemas.microsoft.com/office/drawing/2014/main" id="{3A0507B1-B071-4521-97BB-D42B1A155350}"/>
              </a:ext>
            </a:extLst>
          </p:cNvPr>
          <p:cNvSpPr>
            <a:spLocks noGrp="1"/>
          </p:cNvSpPr>
          <p:nvPr>
            <p:ph type="title"/>
          </p:nvPr>
        </p:nvSpPr>
        <p:spPr>
          <a:xfrm>
            <a:off x="255588" y="358775"/>
            <a:ext cx="10972800" cy="528638"/>
          </a:xfrm>
        </p:spPr>
        <p:txBody>
          <a:bodyPr/>
          <a:lstStyle/>
          <a:p>
            <a:r>
              <a:rPr lang="zh-CN" altLang="en-US"/>
              <a:t>三维散点图</a:t>
            </a:r>
          </a:p>
        </p:txBody>
      </p:sp>
      <p:sp>
        <p:nvSpPr>
          <p:cNvPr id="73732" name="内容占位符 3">
            <a:extLst>
              <a:ext uri="{FF2B5EF4-FFF2-40B4-BE49-F238E27FC236}">
                <a16:creationId xmlns:a16="http://schemas.microsoft.com/office/drawing/2014/main" id="{16B0E386-35F3-401E-8CDC-A0669069DFDD}"/>
              </a:ext>
            </a:extLst>
          </p:cNvPr>
          <p:cNvSpPr>
            <a:spLocks noGrp="1"/>
          </p:cNvSpPr>
          <p:nvPr>
            <p:ph idx="10"/>
          </p:nvPr>
        </p:nvSpPr>
        <p:spPr>
          <a:xfrm>
            <a:off x="423863" y="1138238"/>
            <a:ext cx="11107737" cy="427037"/>
          </a:xfrm>
        </p:spPr>
        <p:txBody>
          <a:bodyPr/>
          <a:lstStyle/>
          <a:p>
            <a:r>
              <a:t>绘制三维空间的点（其实是将三维空间投影到二维空间），可以通过函数</a:t>
            </a:r>
            <a:r>
              <a:rPr lang="en-US" altLang="zh-CN"/>
              <a:t>cloud</a:t>
            </a:r>
            <a:r>
              <a:t>来实现</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2">
            <a:extLst>
              <a:ext uri="{FF2B5EF4-FFF2-40B4-BE49-F238E27FC236}">
                <a16:creationId xmlns:a16="http://schemas.microsoft.com/office/drawing/2014/main" id="{00CDBD46-E287-412B-B4C4-6D40C7842E62}"/>
              </a:ext>
            </a:extLst>
          </p:cNvPr>
          <p:cNvSpPr>
            <a:spLocks noGrp="1"/>
          </p:cNvSpPr>
          <p:nvPr>
            <p:ph type="title"/>
          </p:nvPr>
        </p:nvSpPr>
        <p:spPr>
          <a:xfrm>
            <a:off x="255588" y="358775"/>
            <a:ext cx="10972800" cy="528638"/>
          </a:xfrm>
        </p:spPr>
        <p:txBody>
          <a:bodyPr/>
          <a:lstStyle/>
          <a:p>
            <a:r>
              <a:rPr lang="zh-CN" altLang="en-US"/>
              <a:t>三维散点图</a:t>
            </a:r>
          </a:p>
        </p:txBody>
      </p:sp>
      <p:sp>
        <p:nvSpPr>
          <p:cNvPr id="74755" name="内容占位符 3">
            <a:extLst>
              <a:ext uri="{FF2B5EF4-FFF2-40B4-BE49-F238E27FC236}">
                <a16:creationId xmlns:a16="http://schemas.microsoft.com/office/drawing/2014/main" id="{0D2F5AAE-EC04-4E09-AB09-515B7D9D85DA}"/>
              </a:ext>
            </a:extLst>
          </p:cNvPr>
          <p:cNvSpPr>
            <a:spLocks noGrp="1"/>
          </p:cNvSpPr>
          <p:nvPr>
            <p:ph idx="10"/>
          </p:nvPr>
        </p:nvSpPr>
        <p:spPr>
          <a:xfrm>
            <a:off x="423863" y="1138238"/>
            <a:ext cx="11107737" cy="427037"/>
          </a:xfrm>
        </p:spPr>
        <p:txBody>
          <a:bodyPr/>
          <a:lstStyle/>
          <a:p>
            <a:endParaRPr/>
          </a:p>
        </p:txBody>
      </p:sp>
      <p:pic>
        <p:nvPicPr>
          <p:cNvPr id="74756" name="内容占位符 4">
            <a:extLst>
              <a:ext uri="{FF2B5EF4-FFF2-40B4-BE49-F238E27FC236}">
                <a16:creationId xmlns:a16="http://schemas.microsoft.com/office/drawing/2014/main" id="{23C5240A-CF6B-49A7-8E19-00B7FA1ADD8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782888" y="1223963"/>
            <a:ext cx="6345237" cy="4927600"/>
          </a:xfrm>
          <a:ln w="3175">
            <a:solidFill>
              <a:schemeClr val="tx1"/>
            </a:solid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1">
            <a:extLst>
              <a:ext uri="{FF2B5EF4-FFF2-40B4-BE49-F238E27FC236}">
                <a16:creationId xmlns:a16="http://schemas.microsoft.com/office/drawing/2014/main" id="{3A72BB16-840D-4318-AB45-4317B00A1958}"/>
              </a:ext>
            </a:extLst>
          </p:cNvPr>
          <p:cNvSpPr>
            <a:spLocks noGrp="1"/>
          </p:cNvSpPr>
          <p:nvPr>
            <p:ph idx="1"/>
          </p:nvPr>
        </p:nvSpPr>
        <p:spPr>
          <a:xfrm>
            <a:off x="423863" y="1754188"/>
            <a:ext cx="11107737" cy="4370387"/>
          </a:xfrm>
        </p:spPr>
        <p:txBody>
          <a:bodyPr/>
          <a:lstStyle/>
          <a:p>
            <a:pPr marL="361950" indent="-361950"/>
            <a:r>
              <a:rPr lang="zh-CN" altLang="en-US"/>
              <a:t>以火山数据集</a:t>
            </a:r>
            <a:r>
              <a:rPr lang="en-US" altLang="zh-CN"/>
              <a:t>volcano</a:t>
            </a:r>
            <a:r>
              <a:rPr lang="zh-CN" altLang="en-US"/>
              <a:t>为例</a:t>
            </a:r>
            <a:endParaRPr lang="en-US" altLang="zh-CN"/>
          </a:p>
          <a:p>
            <a:pPr marL="361950" indent="-361950">
              <a:buFont typeface="Arial" panose="020B0604020202020204" pitchFamily="34" charset="0"/>
              <a:buChar char="•"/>
            </a:pPr>
            <a:r>
              <a:rPr lang="en-US" altLang="zh-CN"/>
              <a:t>par.set &lt;-list(axis.line = list(col = "transparent"), clip = list(panel = "off"))  # </a:t>
            </a:r>
            <a:r>
              <a:rPr lang="zh-CN" altLang="en-US"/>
              <a:t>去除边框，不削减面板范围</a:t>
            </a:r>
          </a:p>
          <a:p>
            <a:pPr marL="361950" indent="-361950">
              <a:buFont typeface="Arial" panose="020B0604020202020204" pitchFamily="34" charset="0"/>
              <a:buChar char="•"/>
            </a:pPr>
            <a:r>
              <a:rPr lang="en-US" altLang="zh-CN"/>
              <a:t>wireframe(volcano, shade = TRUE, par.settings = par.set, aspect = c(61/87, 0.4))</a:t>
            </a:r>
          </a:p>
          <a:p>
            <a:pPr marL="361950" indent="-361950"/>
            <a:r>
              <a:rPr lang="zh-CN" altLang="en-US"/>
              <a:t>其中，参数</a:t>
            </a:r>
            <a:r>
              <a:rPr lang="en-US" altLang="zh-CN"/>
              <a:t>aspect</a:t>
            </a:r>
            <a:r>
              <a:rPr lang="zh-CN" altLang="en-US"/>
              <a:t>是一个长度为</a:t>
            </a:r>
            <a:r>
              <a:rPr lang="en-US" altLang="zh-CN"/>
              <a:t>2</a:t>
            </a:r>
            <a:r>
              <a:rPr lang="zh-CN" altLang="en-US"/>
              <a:t>的数值型向量，通常用于确认面板的纵横比，第一个数值变量为</a:t>
            </a:r>
            <a:r>
              <a:rPr lang="en-US" altLang="zh-CN"/>
              <a:t>y-size/x-size</a:t>
            </a:r>
            <a:r>
              <a:rPr lang="zh-CN" altLang="en-US"/>
              <a:t>，第二个数值表示</a:t>
            </a:r>
            <a:r>
              <a:rPr lang="en-US" altLang="zh-CN"/>
              <a:t>z-size/x-size</a:t>
            </a:r>
            <a:r>
              <a:rPr lang="zh-CN" altLang="en-US"/>
              <a:t>。</a:t>
            </a:r>
          </a:p>
        </p:txBody>
      </p:sp>
      <p:sp>
        <p:nvSpPr>
          <p:cNvPr id="75779" name="标题 2">
            <a:extLst>
              <a:ext uri="{FF2B5EF4-FFF2-40B4-BE49-F238E27FC236}">
                <a16:creationId xmlns:a16="http://schemas.microsoft.com/office/drawing/2014/main" id="{3FE566F7-8714-4B7B-9C02-6049FB66DA4D}"/>
              </a:ext>
            </a:extLst>
          </p:cNvPr>
          <p:cNvSpPr>
            <a:spLocks noGrp="1"/>
          </p:cNvSpPr>
          <p:nvPr>
            <p:ph type="title"/>
          </p:nvPr>
        </p:nvSpPr>
        <p:spPr>
          <a:xfrm>
            <a:off x="255588" y="358775"/>
            <a:ext cx="10972800" cy="528638"/>
          </a:xfrm>
        </p:spPr>
        <p:txBody>
          <a:bodyPr/>
          <a:lstStyle/>
          <a:p>
            <a:r>
              <a:rPr lang="zh-CN" altLang="en-US"/>
              <a:t>三维曲面图</a:t>
            </a:r>
          </a:p>
        </p:txBody>
      </p:sp>
      <p:sp>
        <p:nvSpPr>
          <p:cNvPr id="75780" name="内容占位符 3">
            <a:extLst>
              <a:ext uri="{FF2B5EF4-FFF2-40B4-BE49-F238E27FC236}">
                <a16:creationId xmlns:a16="http://schemas.microsoft.com/office/drawing/2014/main" id="{AB2C1E4D-1216-497B-92FB-5B91E1DC447D}"/>
              </a:ext>
            </a:extLst>
          </p:cNvPr>
          <p:cNvSpPr>
            <a:spLocks noGrp="1"/>
          </p:cNvSpPr>
          <p:nvPr>
            <p:ph idx="10"/>
          </p:nvPr>
        </p:nvSpPr>
        <p:spPr>
          <a:xfrm>
            <a:off x="423863" y="1138238"/>
            <a:ext cx="11107737" cy="427037"/>
          </a:xfrm>
        </p:spPr>
        <p:txBody>
          <a:bodyPr/>
          <a:lstStyle/>
          <a:p>
            <a:r>
              <a:t>展示三维曲面，可以使用函数</a:t>
            </a:r>
            <a:r>
              <a:rPr lang="en-US" altLang="zh-CN"/>
              <a:t>wireframe</a:t>
            </a:r>
            <a:r>
              <a:t>来实现。</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2">
            <a:extLst>
              <a:ext uri="{FF2B5EF4-FFF2-40B4-BE49-F238E27FC236}">
                <a16:creationId xmlns:a16="http://schemas.microsoft.com/office/drawing/2014/main" id="{4C1AAF98-1A55-43A4-AE33-86CEBFA29CD4}"/>
              </a:ext>
            </a:extLst>
          </p:cNvPr>
          <p:cNvSpPr>
            <a:spLocks noGrp="1"/>
          </p:cNvSpPr>
          <p:nvPr>
            <p:ph type="title"/>
          </p:nvPr>
        </p:nvSpPr>
        <p:spPr>
          <a:xfrm>
            <a:off x="255588" y="358775"/>
            <a:ext cx="10972800" cy="528638"/>
          </a:xfrm>
        </p:spPr>
        <p:txBody>
          <a:bodyPr/>
          <a:lstStyle/>
          <a:p>
            <a:r>
              <a:rPr lang="zh-CN" altLang="en-US"/>
              <a:t>三维曲面图</a:t>
            </a:r>
          </a:p>
        </p:txBody>
      </p:sp>
      <p:sp>
        <p:nvSpPr>
          <p:cNvPr id="76803" name="内容占位符 3">
            <a:extLst>
              <a:ext uri="{FF2B5EF4-FFF2-40B4-BE49-F238E27FC236}">
                <a16:creationId xmlns:a16="http://schemas.microsoft.com/office/drawing/2014/main" id="{70E8A09A-9FDF-486A-81E8-1430FEF37EC3}"/>
              </a:ext>
            </a:extLst>
          </p:cNvPr>
          <p:cNvSpPr>
            <a:spLocks noGrp="1"/>
          </p:cNvSpPr>
          <p:nvPr>
            <p:ph idx="10"/>
          </p:nvPr>
        </p:nvSpPr>
        <p:spPr>
          <a:xfrm>
            <a:off x="423863" y="1138238"/>
            <a:ext cx="11107737" cy="427037"/>
          </a:xfrm>
        </p:spPr>
        <p:txBody>
          <a:bodyPr/>
          <a:lstStyle/>
          <a:p>
            <a:endParaRPr/>
          </a:p>
        </p:txBody>
      </p:sp>
      <p:pic>
        <p:nvPicPr>
          <p:cNvPr id="76804" name="内容占位符 4">
            <a:extLst>
              <a:ext uri="{FF2B5EF4-FFF2-40B4-BE49-F238E27FC236}">
                <a16:creationId xmlns:a16="http://schemas.microsoft.com/office/drawing/2014/main" id="{5F1FAD62-7F29-4C6B-9D54-F2A9BEC6163F}"/>
              </a:ext>
            </a:extLst>
          </p:cNvPr>
          <p:cNvPicPr>
            <a:picLocks noGrp="1"/>
          </p:cNvPicPr>
          <p:nvPr>
            <p:ph idx="1"/>
          </p:nvPr>
        </p:nvPicPr>
        <p:blipFill>
          <a:blip r:embed="rId2">
            <a:extLst>
              <a:ext uri="{28A0092B-C50C-407E-A947-70E740481C1C}">
                <a14:useLocalDpi xmlns:a14="http://schemas.microsoft.com/office/drawing/2010/main" val="0"/>
              </a:ext>
            </a:extLst>
          </a:blip>
          <a:srcRect l="11687" t="19740" r="21277" b="18858"/>
          <a:stretch>
            <a:fillRect/>
          </a:stretch>
        </p:blipFill>
        <p:spPr>
          <a:xfrm>
            <a:off x="2541588" y="1654175"/>
            <a:ext cx="6656387" cy="4522788"/>
          </a:xfrm>
          <a:ln w="3175">
            <a:solidFill>
              <a:schemeClr val="tx1"/>
            </a:solid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869EDBAD-E674-47BC-98EE-EA4A81EB571C}"/>
              </a:ext>
            </a:extLst>
          </p:cNvPr>
          <p:cNvCxnSpPr>
            <a:cxnSpLocks/>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6D81435F-7335-4320-BD89-CBA7BDA68C59}"/>
              </a:ext>
            </a:extLst>
          </p:cNvPr>
          <p:cNvSpPr>
            <a:spLocks noChangeShapeType="1"/>
          </p:cNvSpPr>
          <p:nvPr/>
        </p:nvSpPr>
        <p:spPr bwMode="auto">
          <a:xfrm>
            <a:off x="2649538" y="34432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0361E400-0E0F-4461-A93E-B0C3841948A1}"/>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11DA3A42-39AA-4EB0-8ADA-75029617A0DB}"/>
              </a:ext>
            </a:extLst>
          </p:cNvPr>
          <p:cNvSpPr>
            <a:spLocks noChangeArrowheads="1"/>
          </p:cNvSpPr>
          <p:nvPr/>
        </p:nvSpPr>
        <p:spPr bwMode="auto">
          <a:xfrm>
            <a:off x="4000531" y="30912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使用</a:t>
            </a:r>
            <a:r>
              <a:rPr lang="en-US" altLang="zh-CN" sz="2400" dirty="0">
                <a:latin typeface="微软雅黑" pitchFamily="34" charset="-122"/>
                <a:ea typeface="微软雅黑" pitchFamily="34" charset="-122"/>
                <a:sym typeface="微软雅黑" pitchFamily="34" charset="-122"/>
              </a:rPr>
              <a:t>ggplot2</a:t>
            </a:r>
            <a:r>
              <a:rPr lang="zh-CN" altLang="en-US" sz="2400" dirty="0">
                <a:latin typeface="微软雅黑" pitchFamily="34" charset="-122"/>
                <a:ea typeface="微软雅黑" pitchFamily="34" charset="-122"/>
                <a:sym typeface="微软雅黑" pitchFamily="34" charset="-122"/>
              </a:rPr>
              <a:t>包绘图</a:t>
            </a:r>
            <a:endParaRPr lang="zh-CN" altLang="en-US" sz="2400" dirty="0">
              <a:latin typeface="微软雅黑" pitchFamily="34" charset="-122"/>
              <a:ea typeface="微软雅黑" pitchFamily="34" charset="-122"/>
            </a:endParaRPr>
          </a:p>
        </p:txBody>
      </p:sp>
      <p:sp>
        <p:nvSpPr>
          <p:cNvPr id="77834" name="标题 3">
            <a:extLst>
              <a:ext uri="{FF2B5EF4-FFF2-40B4-BE49-F238E27FC236}">
                <a16:creationId xmlns:a16="http://schemas.microsoft.com/office/drawing/2014/main" id="{6814B2BC-A5F7-49B7-9F24-D52D37AE59DC}"/>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DF7A3FDF-0E5D-47C9-B94B-51C695F7ECC8}"/>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solidFill>
                  <a:schemeClr val="bg1"/>
                </a:solidFill>
                <a:latin typeface="微软雅黑" pitchFamily="34" charset="-122"/>
                <a:ea typeface="微软雅黑" pitchFamily="34" charset="-122"/>
                <a:sym typeface="微软雅黑" pitchFamily="34" charset="-122"/>
              </a:rPr>
              <a:t>使用</a:t>
            </a:r>
            <a:r>
              <a:rPr lang="en-US" altLang="zh-CN" sz="2400" dirty="0">
                <a:solidFill>
                  <a:schemeClr val="bg1"/>
                </a:solidFill>
                <a:latin typeface="微软雅黑" pitchFamily="34" charset="-122"/>
                <a:ea typeface="微软雅黑" pitchFamily="34" charset="-122"/>
                <a:sym typeface="微软雅黑" pitchFamily="34" charset="-122"/>
              </a:rPr>
              <a:t>lattice</a:t>
            </a:r>
            <a:r>
              <a:rPr lang="zh-CN" altLang="en-US" sz="2400" dirty="0">
                <a:solidFill>
                  <a:schemeClr val="bg1"/>
                </a:solidFill>
                <a:latin typeface="微软雅黑" pitchFamily="34" charset="-122"/>
                <a:ea typeface="微软雅黑" pitchFamily="34" charset="-122"/>
                <a:sym typeface="微软雅黑" pitchFamily="34" charset="-122"/>
              </a:rPr>
              <a:t>包绘图</a:t>
            </a:r>
            <a:endParaRPr lang="zh-CN" altLang="en-US" sz="24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E69297F5-B10C-438A-AE85-1280CCF69AA0}"/>
              </a:ext>
            </a:extLst>
          </p:cNvPr>
          <p:cNvSpPr>
            <a:spLocks noChangeArrowheads="1"/>
          </p:cNvSpPr>
          <p:nvPr/>
        </p:nvSpPr>
        <p:spPr bwMode="auto">
          <a:xfrm>
            <a:off x="2928857" y="31092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01C117F6-CB4F-4FF8-B761-CCDF7E9FF937}"/>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使用</a:t>
            </a:r>
            <a:r>
              <a:rPr lang="en-US" altLang="zh-CN" sz="2400" dirty="0">
                <a:latin typeface="微软雅黑" pitchFamily="34" charset="-122"/>
                <a:ea typeface="微软雅黑" pitchFamily="34" charset="-122"/>
                <a:sym typeface="微软雅黑" pitchFamily="34" charset="-122"/>
              </a:rPr>
              <a:t>ggplot2</a:t>
            </a:r>
            <a:r>
              <a:rPr lang="zh-CN" altLang="en-US" sz="2400" dirty="0">
                <a:latin typeface="微软雅黑" pitchFamily="34" charset="-122"/>
                <a:ea typeface="微软雅黑" pitchFamily="34" charset="-122"/>
                <a:sym typeface="微软雅黑" pitchFamily="34" charset="-122"/>
              </a:rPr>
              <a:t>包绘图</a:t>
            </a:r>
            <a:endParaRPr lang="zh-CN" altLang="en-US" sz="2400" dirty="0">
              <a:latin typeface="微软雅黑" pitchFamily="34" charset="-122"/>
              <a:ea typeface="微软雅黑" pitchFamily="34" charset="-122"/>
            </a:endParaRPr>
          </a:p>
        </p:txBody>
      </p:sp>
      <p:sp>
        <p:nvSpPr>
          <p:cNvPr id="22" name="Oval 15">
            <a:extLst>
              <a:ext uri="{FF2B5EF4-FFF2-40B4-BE49-F238E27FC236}">
                <a16:creationId xmlns:a16="http://schemas.microsoft.com/office/drawing/2014/main" id="{44661203-F66F-47E9-A2CC-8B216071C221}"/>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a:extLst>
              <a:ext uri="{FF2B5EF4-FFF2-40B4-BE49-F238E27FC236}">
                <a16:creationId xmlns:a16="http://schemas.microsoft.com/office/drawing/2014/main" id="{8D0DA6E7-4519-4B9C-8609-7D623E48E871}"/>
              </a:ext>
            </a:extLst>
          </p:cNvPr>
          <p:cNvSpPr>
            <a:spLocks noGrp="1"/>
          </p:cNvSpPr>
          <p:nvPr>
            <p:ph idx="1"/>
          </p:nvPr>
        </p:nvSpPr>
        <p:spPr>
          <a:xfrm>
            <a:off x="423863" y="1754188"/>
            <a:ext cx="11107737" cy="4370387"/>
          </a:xfrm>
        </p:spPr>
        <p:txBody>
          <a:bodyPr/>
          <a:lstStyle/>
          <a:p>
            <a:pPr marL="361950" indent="-361950"/>
            <a:r>
              <a:rPr lang="en-US" altLang="zh-CN"/>
              <a:t>ggplot2</a:t>
            </a:r>
            <a:r>
              <a:rPr lang="zh-CN" altLang="en-US"/>
              <a:t>包是</a:t>
            </a:r>
            <a:r>
              <a:rPr lang="en-US" altLang="zh-CN"/>
              <a:t>Harley Wickham</a:t>
            </a:r>
            <a:r>
              <a:rPr lang="zh-CN" altLang="en-US"/>
              <a:t>在</a:t>
            </a:r>
            <a:r>
              <a:rPr lang="en-US" altLang="zh-CN"/>
              <a:t>2005</a:t>
            </a:r>
            <a:r>
              <a:rPr lang="zh-CN" altLang="en-US"/>
              <a:t>年创建的，是包含了一套全面而连贯的语法的绘图系统。它弥补了</a:t>
            </a:r>
            <a:r>
              <a:rPr lang="en-US" altLang="zh-CN"/>
              <a:t>R</a:t>
            </a:r>
            <a:r>
              <a:rPr lang="zh-CN" altLang="en-US"/>
              <a:t>中创建图形缺乏一致性的缺点，且不会局限于一些已经定义好的统计图形，可以根据需要创造出任何有助于解决所遇到问题的图形。</a:t>
            </a:r>
          </a:p>
          <a:p>
            <a:pPr marL="361950" indent="-361950"/>
            <a:r>
              <a:rPr lang="en-US" altLang="zh-CN"/>
              <a:t>ggplot2</a:t>
            </a:r>
            <a:r>
              <a:rPr lang="zh-CN" altLang="en-US"/>
              <a:t>的核心理念是将绘图与数据分离，数据相关的绘图与数据无关的绘图分离，按图层作图。</a:t>
            </a:r>
          </a:p>
          <a:p>
            <a:pPr marL="361950" indent="-361950"/>
            <a:endParaRPr lang="zh-CN" altLang="en-US"/>
          </a:p>
        </p:txBody>
      </p:sp>
      <p:sp>
        <p:nvSpPr>
          <p:cNvPr id="78851" name="标题 1">
            <a:extLst>
              <a:ext uri="{FF2B5EF4-FFF2-40B4-BE49-F238E27FC236}">
                <a16:creationId xmlns:a16="http://schemas.microsoft.com/office/drawing/2014/main" id="{5D657420-6F95-447A-A10D-68A8AA07A323}"/>
              </a:ext>
            </a:extLst>
          </p:cNvPr>
          <p:cNvSpPr>
            <a:spLocks noGrp="1"/>
          </p:cNvSpPr>
          <p:nvPr>
            <p:ph type="title"/>
          </p:nvPr>
        </p:nvSpPr>
        <p:spPr>
          <a:xfrm>
            <a:off x="255588" y="358775"/>
            <a:ext cx="10972800" cy="528638"/>
          </a:xfrm>
        </p:spPr>
        <p:txBody>
          <a:bodyPr/>
          <a:lstStyle/>
          <a:p>
            <a:r>
              <a:rPr lang="zh-CN" altLang="en-US"/>
              <a:t>使用</a:t>
            </a:r>
            <a:r>
              <a:rPr lang="en-US" altLang="zh-CN"/>
              <a:t>ggplot2</a:t>
            </a:r>
            <a:r>
              <a:rPr lang="zh-CN" altLang="en-US"/>
              <a:t>包绘图</a:t>
            </a:r>
          </a:p>
        </p:txBody>
      </p:sp>
      <p:sp>
        <p:nvSpPr>
          <p:cNvPr id="78852" name="内容占位符 3">
            <a:extLst>
              <a:ext uri="{FF2B5EF4-FFF2-40B4-BE49-F238E27FC236}">
                <a16:creationId xmlns:a16="http://schemas.microsoft.com/office/drawing/2014/main" id="{972ECE1E-DA95-444C-BDBC-D91FA51AB5F6}"/>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9B7AC6-9EA2-4667-B8B1-D5E3C65F5F9A}"/>
              </a:ext>
            </a:extLst>
          </p:cNvPr>
          <p:cNvSpPr>
            <a:spLocks noGrp="1"/>
          </p:cNvSpPr>
          <p:nvPr>
            <p:ph idx="1"/>
          </p:nvPr>
        </p:nvSpPr>
        <p:spPr>
          <a:xfrm>
            <a:off x="423863" y="1754188"/>
            <a:ext cx="11107737" cy="4370387"/>
          </a:xfrm>
        </p:spPr>
        <p:txBody>
          <a:bodyPr/>
          <a:lstStyle/>
          <a:p>
            <a:pPr>
              <a:defRPr/>
            </a:pPr>
            <a:r>
              <a:rPr lang="en-US" altLang="zh-CN" dirty="0"/>
              <a:t>ggplot2</a:t>
            </a:r>
            <a:r>
              <a:rPr lang="zh-CN" altLang="en-US" dirty="0"/>
              <a:t>包的绘图语言与常用的绘图函数的使用方法不同，但是，为了让读者快速使用</a:t>
            </a:r>
            <a:r>
              <a:rPr lang="en-US" altLang="zh-CN" dirty="0"/>
              <a:t>ggplot2</a:t>
            </a:r>
            <a:r>
              <a:rPr lang="zh-CN" altLang="en-US" dirty="0"/>
              <a:t>包，包的作者</a:t>
            </a:r>
            <a:r>
              <a:rPr lang="en-US" altLang="zh-CN" dirty="0"/>
              <a:t>Hadley Wickham</a:t>
            </a:r>
            <a:r>
              <a:rPr lang="zh-CN" altLang="en-US" dirty="0"/>
              <a:t>提供了</a:t>
            </a:r>
            <a:r>
              <a:rPr lang="en-US" altLang="zh-CN" dirty="0" err="1"/>
              <a:t>qplot</a:t>
            </a:r>
            <a:r>
              <a:rPr lang="zh-CN" altLang="en-US" dirty="0"/>
              <a:t>函数（</a:t>
            </a:r>
            <a:r>
              <a:rPr lang="en-US" altLang="zh-CN" dirty="0"/>
              <a:t>quick plot</a:t>
            </a:r>
            <a:r>
              <a:rPr lang="zh-CN" altLang="en-US" dirty="0"/>
              <a:t>），让人在了解</a:t>
            </a:r>
            <a:r>
              <a:rPr lang="en-US" altLang="zh-CN" dirty="0"/>
              <a:t>ggplot2</a:t>
            </a:r>
            <a:r>
              <a:rPr lang="zh-CN" altLang="en-US" dirty="0"/>
              <a:t>的语言逻辑之前，就能迅速实现数据的可视化。</a:t>
            </a:r>
            <a:endParaRPr lang="en-US" altLang="zh-CN" dirty="0"/>
          </a:p>
          <a:p>
            <a:pPr>
              <a:defRPr/>
            </a:pPr>
            <a:r>
              <a:rPr lang="en-US" altLang="zh-CN" dirty="0" err="1"/>
              <a:t>qplot</a:t>
            </a:r>
            <a:r>
              <a:rPr lang="zh-CN" altLang="en-US" dirty="0"/>
              <a:t>的用法和</a:t>
            </a:r>
            <a:r>
              <a:rPr lang="en-US" altLang="zh-CN" dirty="0"/>
              <a:t>R base</a:t>
            </a:r>
            <a:r>
              <a:rPr lang="zh-CN" altLang="en-US" dirty="0"/>
              <a:t>包的</a:t>
            </a:r>
            <a:r>
              <a:rPr lang="en-US" altLang="zh-CN" dirty="0"/>
              <a:t>plot</a:t>
            </a:r>
            <a:r>
              <a:rPr lang="zh-CN" altLang="en-US" dirty="0"/>
              <a:t>函数很相似，其使用格式如下所示。</a:t>
            </a:r>
          </a:p>
          <a:p>
            <a:pPr marL="0" indent="0">
              <a:buFont typeface="Wingdings" panose="05000000000000000000" pitchFamily="2" charset="2"/>
              <a:buNone/>
              <a:defRPr/>
            </a:pPr>
            <a:r>
              <a:rPr lang="en-US" altLang="zh-CN" dirty="0"/>
              <a:t>	</a:t>
            </a:r>
            <a:r>
              <a:rPr lang="en-US" altLang="zh-CN" dirty="0" err="1"/>
              <a:t>qplot</a:t>
            </a:r>
            <a:r>
              <a:rPr lang="en-US" altLang="zh-CN" dirty="0"/>
              <a:t>(x, y = NULL, ..., data, facets = NULL, margins = FALSE, </a:t>
            </a:r>
            <a:r>
              <a:rPr lang="en-US" altLang="zh-CN" dirty="0" err="1"/>
              <a:t>geom</a:t>
            </a:r>
            <a:r>
              <a:rPr lang="en-US" altLang="zh-CN" dirty="0"/>
              <a:t> = "auto", stat =	list(NULL), position = list(NULL), </a:t>
            </a:r>
            <a:r>
              <a:rPr lang="en-US" altLang="zh-CN" dirty="0" err="1"/>
              <a:t>xlim</a:t>
            </a:r>
            <a:r>
              <a:rPr lang="en-US" altLang="zh-CN" dirty="0"/>
              <a:t> = c(NA,NA), </a:t>
            </a:r>
            <a:r>
              <a:rPr lang="en-US" altLang="zh-CN" dirty="0" err="1"/>
              <a:t>ylim</a:t>
            </a:r>
            <a:r>
              <a:rPr lang="en-US" altLang="zh-CN" dirty="0"/>
              <a:t> = c(NA, NA), log = "", main = 	</a:t>
            </a:r>
            <a:r>
              <a:rPr lang="en-US" altLang="zh-CN" dirty="0" err="1"/>
              <a:t>NULL,xlab</a:t>
            </a:r>
            <a:r>
              <a:rPr lang="en-US" altLang="zh-CN" dirty="0"/>
              <a:t> = </a:t>
            </a:r>
            <a:r>
              <a:rPr lang="en-US" altLang="zh-CN" dirty="0" err="1"/>
              <a:t>deparse</a:t>
            </a:r>
            <a:r>
              <a:rPr lang="en-US" altLang="zh-CN" dirty="0"/>
              <a:t>(substitute(x)), </a:t>
            </a:r>
            <a:r>
              <a:rPr lang="en-US" altLang="zh-CN" dirty="0" err="1"/>
              <a:t>ylab</a:t>
            </a:r>
            <a:r>
              <a:rPr lang="en-US" altLang="zh-CN" dirty="0"/>
              <a:t> = </a:t>
            </a:r>
            <a:r>
              <a:rPr lang="en-US" altLang="zh-CN" dirty="0" err="1"/>
              <a:t>deparse</a:t>
            </a:r>
            <a:r>
              <a:rPr lang="en-US" altLang="zh-CN" dirty="0"/>
              <a:t>(substitute(y)), asp = NA)</a:t>
            </a:r>
          </a:p>
          <a:p>
            <a:pPr>
              <a:defRPr/>
            </a:pPr>
            <a:endParaRPr lang="zh-CN" altLang="en-US" dirty="0"/>
          </a:p>
        </p:txBody>
      </p:sp>
      <p:sp>
        <p:nvSpPr>
          <p:cNvPr id="79875" name="标题 2">
            <a:extLst>
              <a:ext uri="{FF2B5EF4-FFF2-40B4-BE49-F238E27FC236}">
                <a16:creationId xmlns:a16="http://schemas.microsoft.com/office/drawing/2014/main" id="{C82652AD-9746-4249-B867-E35441BBCB2F}"/>
              </a:ext>
            </a:extLst>
          </p:cNvPr>
          <p:cNvSpPr>
            <a:spLocks noGrp="1"/>
          </p:cNvSpPr>
          <p:nvPr>
            <p:ph type="title"/>
          </p:nvPr>
        </p:nvSpPr>
        <p:spPr>
          <a:xfrm>
            <a:off x="255588" y="358775"/>
            <a:ext cx="10972800" cy="528638"/>
          </a:xfrm>
        </p:spPr>
        <p:txBody>
          <a:bodyPr/>
          <a:lstStyle/>
          <a:p>
            <a:r>
              <a:rPr lang="en-US" altLang="zh-CN"/>
              <a:t>qplot</a:t>
            </a:r>
            <a:r>
              <a:rPr lang="zh-CN" altLang="en-US"/>
              <a:t>函数</a:t>
            </a:r>
          </a:p>
        </p:txBody>
      </p:sp>
      <p:sp>
        <p:nvSpPr>
          <p:cNvPr id="79876" name="内容占位符 3">
            <a:extLst>
              <a:ext uri="{FF2B5EF4-FFF2-40B4-BE49-F238E27FC236}">
                <a16:creationId xmlns:a16="http://schemas.microsoft.com/office/drawing/2014/main" id="{33B4E75F-D57A-4E2D-AA56-2816045603F3}"/>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579D4B21-A1CF-4FA9-A8B6-DB6A9C767314}"/>
              </a:ext>
            </a:extLst>
          </p:cNvPr>
          <p:cNvSpPr>
            <a:spLocks noGrp="1"/>
          </p:cNvSpPr>
          <p:nvPr>
            <p:ph idx="1"/>
          </p:nvPr>
        </p:nvSpPr>
        <p:spPr>
          <a:xfrm>
            <a:off x="423863" y="1654175"/>
            <a:ext cx="11107737" cy="4611688"/>
          </a:xfrm>
        </p:spPr>
        <p:txBody>
          <a:bodyPr/>
          <a:lstStyle/>
          <a:p>
            <a:pPr marL="361950" indent="-361950">
              <a:buFont typeface="Arial" panose="020B0604020202020204" pitchFamily="34" charset="0"/>
              <a:buChar char="•"/>
            </a:pPr>
            <a:r>
              <a:rPr lang="en-US" altLang="zh-CN"/>
              <a:t>&gt; op &lt;- trellis.par.get()  # </a:t>
            </a:r>
            <a:r>
              <a:rPr lang="zh-CN" altLang="en-US"/>
              <a:t>保存原有的参数列表</a:t>
            </a:r>
          </a:p>
          <a:p>
            <a:pPr marL="361950" indent="-361950">
              <a:buFont typeface="Arial" panose="020B0604020202020204" pitchFamily="34" charset="0"/>
              <a:buChar char="•"/>
            </a:pPr>
            <a:r>
              <a:rPr lang="en-US" altLang="zh-CN"/>
              <a:t>&gt; trellis.par.get('fontsize')  # </a:t>
            </a:r>
            <a:r>
              <a:rPr lang="zh-CN" altLang="en-US"/>
              <a:t>查看字体大小与散点大小的集合</a:t>
            </a:r>
          </a:p>
          <a:p>
            <a:pPr marL="361950" indent="-361950">
              <a:buFont typeface="Arial" panose="020B0604020202020204" pitchFamily="34" charset="0"/>
              <a:buChar char="•"/>
            </a:pPr>
            <a:r>
              <a:rPr lang="en-US" altLang="zh-CN"/>
              <a:t>$text</a:t>
            </a:r>
          </a:p>
          <a:p>
            <a:pPr marL="361950" indent="-361950">
              <a:buFont typeface="Arial" panose="020B0604020202020204" pitchFamily="34" charset="0"/>
              <a:buChar char="•"/>
            </a:pPr>
            <a:r>
              <a:rPr lang="en-US" altLang="zh-CN"/>
              <a:t>[1] 12</a:t>
            </a:r>
          </a:p>
          <a:p>
            <a:pPr marL="361950" indent="-361950">
              <a:buFont typeface="Arial" panose="020B0604020202020204" pitchFamily="34" charset="0"/>
              <a:buChar char="•"/>
            </a:pPr>
            <a:r>
              <a:rPr lang="en-US" altLang="zh-CN"/>
              <a:t>$points</a:t>
            </a:r>
          </a:p>
          <a:p>
            <a:pPr marL="361950" indent="-361950">
              <a:buFont typeface="Arial" panose="020B0604020202020204" pitchFamily="34" charset="0"/>
              <a:buChar char="•"/>
            </a:pPr>
            <a:r>
              <a:rPr lang="en-US" altLang="zh-CN"/>
              <a:t>[1] 8</a:t>
            </a:r>
          </a:p>
          <a:p>
            <a:pPr marL="361950" indent="-361950">
              <a:buFont typeface="Arial" panose="020B0604020202020204" pitchFamily="34" charset="0"/>
              <a:buChar char="•"/>
            </a:pPr>
            <a:r>
              <a:rPr lang="en-US" altLang="zh-CN"/>
              <a:t>&gt; trellis.par.set(fontsize = list(text = 20, points = 20))  # </a:t>
            </a:r>
            <a:r>
              <a:rPr lang="zh-CN" altLang="en-US"/>
              <a:t>修改参数</a:t>
            </a:r>
          </a:p>
          <a:p>
            <a:pPr marL="361950" indent="-361950">
              <a:buFont typeface="Arial" panose="020B0604020202020204" pitchFamily="34" charset="0"/>
              <a:buChar char="•"/>
            </a:pPr>
            <a:r>
              <a:rPr lang="en-US" altLang="zh-CN"/>
              <a:t>&gt; xyplot(wt ~ mpg, data = mtcars, xlab = 'Weight', ylab = 'Miles per Gallon', main = 'lattice</a:t>
            </a:r>
            <a:r>
              <a:rPr lang="zh-CN" altLang="en-US"/>
              <a:t>包绘制散点图</a:t>
            </a:r>
            <a:r>
              <a:rPr lang="en-US" altLang="zh-CN"/>
              <a:t>')</a:t>
            </a:r>
          </a:p>
          <a:p>
            <a:pPr marL="361950" indent="-361950">
              <a:buFont typeface="Arial" panose="020B0604020202020204" pitchFamily="34" charset="0"/>
              <a:buChar char="•"/>
            </a:pPr>
            <a:r>
              <a:rPr lang="en-US" altLang="zh-CN"/>
              <a:t>&gt; trellis.par.set(op)  # </a:t>
            </a:r>
            <a:r>
              <a:rPr lang="zh-CN" altLang="en-US"/>
              <a:t>将参数回复为默认设置</a:t>
            </a:r>
          </a:p>
          <a:p>
            <a:pPr marL="361950" indent="-361950"/>
            <a:endParaRPr lang="zh-CN" altLang="en-US"/>
          </a:p>
        </p:txBody>
      </p:sp>
      <p:sp>
        <p:nvSpPr>
          <p:cNvPr id="16387" name="标题 2">
            <a:extLst>
              <a:ext uri="{FF2B5EF4-FFF2-40B4-BE49-F238E27FC236}">
                <a16:creationId xmlns:a16="http://schemas.microsoft.com/office/drawing/2014/main" id="{C500D936-A22E-4646-8126-10449E4FECBC}"/>
              </a:ext>
            </a:extLst>
          </p:cNvPr>
          <p:cNvSpPr>
            <a:spLocks noGrp="1"/>
          </p:cNvSpPr>
          <p:nvPr>
            <p:ph type="title"/>
          </p:nvPr>
        </p:nvSpPr>
        <p:spPr>
          <a:xfrm>
            <a:off x="255588" y="358775"/>
            <a:ext cx="10972800" cy="528638"/>
          </a:xfrm>
        </p:spPr>
        <p:txBody>
          <a:bodyPr/>
          <a:lstStyle/>
          <a:p>
            <a:r>
              <a:rPr lang="zh-CN" altLang="en-US"/>
              <a:t>图形参数</a:t>
            </a:r>
          </a:p>
        </p:txBody>
      </p:sp>
      <p:sp>
        <p:nvSpPr>
          <p:cNvPr id="16388" name="内容占位符 3">
            <a:extLst>
              <a:ext uri="{FF2B5EF4-FFF2-40B4-BE49-F238E27FC236}">
                <a16:creationId xmlns:a16="http://schemas.microsoft.com/office/drawing/2014/main" id="{9DAE7183-25BD-4A78-A269-5EBEBD3355F1}"/>
              </a:ext>
            </a:extLst>
          </p:cNvPr>
          <p:cNvSpPr>
            <a:spLocks noGrp="1"/>
          </p:cNvSpPr>
          <p:nvPr>
            <p:ph idx="10"/>
          </p:nvPr>
        </p:nvSpPr>
        <p:spPr>
          <a:xfrm>
            <a:off x="423863" y="1138238"/>
            <a:ext cx="11107737" cy="427037"/>
          </a:xfrm>
        </p:spPr>
        <p:txBody>
          <a:bodyPr/>
          <a:lstStyle/>
          <a:p>
            <a:endParaRPr lang="en-US" altLang="zh-CN"/>
          </a:p>
          <a:p>
            <a:r>
              <a:t>“</a:t>
            </a:r>
            <a:r>
              <a:rPr lang="en-US" altLang="zh-CN"/>
              <a:t>fontsize”</a:t>
            </a:r>
            <a:r>
              <a:t>包含了字体大小与散点大小的参数，可以通过</a:t>
            </a:r>
            <a:r>
              <a:rPr lang="en-US" altLang="zh-CN"/>
              <a:t>trellis.par.get('fontsize')</a:t>
            </a:r>
            <a:r>
              <a:t>命令来查看相关参数。如果需要对字体或散点大小进行修改，可以使用</a:t>
            </a:r>
            <a:r>
              <a:rPr lang="en-US" altLang="zh-CN"/>
              <a:t>trellis.par.set</a:t>
            </a:r>
            <a:r>
              <a:t>函数。</a:t>
            </a:r>
          </a:p>
          <a: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3DF8FB22-1225-45E7-A9D1-DB90A392D23A}"/>
              </a:ext>
            </a:extLst>
          </p:cNvPr>
          <p:cNvGraphicFramePr>
            <a:graphicFrameLocks noGrp="1"/>
          </p:cNvGraphicFramePr>
          <p:nvPr>
            <p:ph idx="1"/>
          </p:nvPr>
        </p:nvGraphicFramePr>
        <p:xfrm>
          <a:off x="779463" y="1143000"/>
          <a:ext cx="10153650" cy="5062538"/>
        </p:xfrm>
        <a:graphic>
          <a:graphicData uri="http://schemas.openxmlformats.org/drawingml/2006/table">
            <a:tbl>
              <a:tblPr>
                <a:tableStyleId>{5C22544A-7EE6-4342-B048-85BDC9FD1C3A}</a:tableStyleId>
              </a:tblPr>
              <a:tblGrid>
                <a:gridCol w="2245116">
                  <a:extLst>
                    <a:ext uri="{9D8B030D-6E8A-4147-A177-3AD203B41FA5}">
                      <a16:colId xmlns:a16="http://schemas.microsoft.com/office/drawing/2014/main" val="20000"/>
                    </a:ext>
                  </a:extLst>
                </a:gridCol>
                <a:gridCol w="7908534">
                  <a:extLst>
                    <a:ext uri="{9D8B030D-6E8A-4147-A177-3AD203B41FA5}">
                      <a16:colId xmlns:a16="http://schemas.microsoft.com/office/drawing/2014/main" val="20001"/>
                    </a:ext>
                  </a:extLst>
                </a:gridCol>
              </a:tblGrid>
              <a:tr h="376466">
                <a:tc>
                  <a:txBody>
                    <a:bodyPr/>
                    <a:lstStyle/>
                    <a:p>
                      <a:pPr indent="127000" algn="ctr">
                        <a:lnSpc>
                          <a:spcPct val="100000"/>
                        </a:lnSpc>
                        <a:spcAft>
                          <a:spcPts val="0"/>
                        </a:spcAft>
                      </a:pPr>
                      <a:r>
                        <a:rPr lang="zh-CN" sz="1800" kern="100" dirty="0">
                          <a:effectLst/>
                        </a:rPr>
                        <a:t>常见参数</a:t>
                      </a:r>
                      <a:endParaRPr lang="zh-CN" sz="1800" kern="100" dirty="0">
                        <a:effectLst/>
                        <a:latin typeface="Times New Roman"/>
                        <a:ea typeface="宋体"/>
                        <a:cs typeface="Times New Roman"/>
                      </a:endParaRPr>
                    </a:p>
                  </a:txBody>
                  <a:tcPr marL="68588" marR="68588" marT="0" marB="0"/>
                </a:tc>
                <a:tc>
                  <a:txBody>
                    <a:bodyPr/>
                    <a:lstStyle/>
                    <a:p>
                      <a:pPr indent="127000" algn="ctr">
                        <a:lnSpc>
                          <a:spcPct val="100000"/>
                        </a:lnSpc>
                        <a:spcAft>
                          <a:spcPts val="0"/>
                        </a:spcAft>
                      </a:pPr>
                      <a:r>
                        <a:rPr lang="zh-CN" sz="1800" kern="100">
                          <a:effectLst/>
                        </a:rPr>
                        <a:t>描述</a:t>
                      </a:r>
                      <a:endParaRPr lang="zh-CN" sz="1800" kern="100">
                        <a:effectLst/>
                        <a:latin typeface="Times New Roman"/>
                        <a:ea typeface="宋体"/>
                        <a:cs typeface="Times New Roman"/>
                      </a:endParaRPr>
                    </a:p>
                  </a:txBody>
                  <a:tcPr marL="68588" marR="68588" marT="0" marB="0"/>
                </a:tc>
                <a:extLst>
                  <a:ext uri="{0D108BD9-81ED-4DB2-BD59-A6C34878D82A}">
                    <a16:rowId xmlns:a16="http://schemas.microsoft.com/office/drawing/2014/main" val="10000"/>
                  </a:ext>
                </a:extLst>
              </a:tr>
              <a:tr h="594391">
                <a:tc>
                  <a:txBody>
                    <a:bodyPr/>
                    <a:lstStyle/>
                    <a:p>
                      <a:pPr indent="127000" algn="ctr">
                        <a:lnSpc>
                          <a:spcPct val="100000"/>
                        </a:lnSpc>
                        <a:spcAft>
                          <a:spcPts val="0"/>
                        </a:spcAft>
                      </a:pPr>
                      <a:r>
                        <a:rPr lang="en-US" sz="1800" kern="100" dirty="0">
                          <a:effectLst/>
                        </a:rPr>
                        <a:t>data</a:t>
                      </a:r>
                      <a:endParaRPr lang="zh-CN" sz="1800" kern="100" dirty="0">
                        <a:effectLst/>
                        <a:latin typeface="Times New Roman"/>
                        <a:ea typeface="宋体"/>
                        <a:cs typeface="Times New Roman"/>
                      </a:endParaRPr>
                    </a:p>
                  </a:txBody>
                  <a:tcPr marL="68588" marR="68588" marT="0" marB="0" anchor="ctr"/>
                </a:tc>
                <a:tc>
                  <a:txBody>
                    <a:bodyPr/>
                    <a:lstStyle/>
                    <a:p>
                      <a:pPr indent="127000" algn="just">
                        <a:lnSpc>
                          <a:spcPct val="100000"/>
                        </a:lnSpc>
                        <a:spcAft>
                          <a:spcPts val="0"/>
                        </a:spcAft>
                      </a:pPr>
                      <a:r>
                        <a:rPr lang="zh-CN" sz="1800" kern="100" dirty="0">
                          <a:effectLst/>
                        </a:rPr>
                        <a:t>数据框（</a:t>
                      </a:r>
                      <a:r>
                        <a:rPr lang="en-US" sz="1800" kern="100" dirty="0" err="1">
                          <a:effectLst/>
                        </a:rPr>
                        <a:t>data.frame</a:t>
                      </a:r>
                      <a:r>
                        <a:rPr lang="zh-CN" sz="1800" kern="100" dirty="0">
                          <a:effectLst/>
                        </a:rPr>
                        <a:t>）类型；如果有这个参数，那么</a:t>
                      </a:r>
                      <a:r>
                        <a:rPr lang="en-US" sz="1800" kern="100" dirty="0">
                          <a:effectLst/>
                        </a:rPr>
                        <a:t>x</a:t>
                      </a:r>
                      <a:r>
                        <a:rPr lang="zh-CN" sz="1800" kern="100" dirty="0">
                          <a:effectLst/>
                        </a:rPr>
                        <a:t>，</a:t>
                      </a:r>
                      <a:r>
                        <a:rPr lang="en-US" sz="1800" kern="100" dirty="0">
                          <a:effectLst/>
                        </a:rPr>
                        <a:t>y</a:t>
                      </a:r>
                      <a:r>
                        <a:rPr lang="zh-CN" sz="1800" kern="100" dirty="0">
                          <a:effectLst/>
                        </a:rPr>
                        <a:t>的名称必需对应数据框中某列变量的名称</a:t>
                      </a:r>
                      <a:endParaRPr lang="zh-CN" sz="1800" kern="100" dirty="0">
                        <a:effectLst/>
                        <a:latin typeface="Times New Roman"/>
                        <a:ea typeface="宋体"/>
                        <a:cs typeface="Times New Roman"/>
                      </a:endParaRPr>
                    </a:p>
                  </a:txBody>
                  <a:tcPr marL="68588" marR="68588" marT="0" marB="0" anchor="ctr"/>
                </a:tc>
                <a:extLst>
                  <a:ext uri="{0D108BD9-81ED-4DB2-BD59-A6C34878D82A}">
                    <a16:rowId xmlns:a16="http://schemas.microsoft.com/office/drawing/2014/main" val="10001"/>
                  </a:ext>
                </a:extLst>
              </a:tr>
              <a:tr h="773972">
                <a:tc>
                  <a:txBody>
                    <a:bodyPr/>
                    <a:lstStyle/>
                    <a:p>
                      <a:pPr indent="127000" algn="ctr">
                        <a:lnSpc>
                          <a:spcPct val="100000"/>
                        </a:lnSpc>
                        <a:spcAft>
                          <a:spcPts val="0"/>
                        </a:spcAft>
                      </a:pPr>
                      <a:r>
                        <a:rPr lang="en-US" sz="1800" kern="100">
                          <a:effectLst/>
                        </a:rPr>
                        <a:t>facets</a:t>
                      </a:r>
                      <a:endParaRPr lang="zh-CN" sz="1800" kern="100">
                        <a:effectLst/>
                        <a:latin typeface="Times New Roman"/>
                        <a:ea typeface="宋体"/>
                        <a:cs typeface="Times New Roman"/>
                      </a:endParaRPr>
                    </a:p>
                  </a:txBody>
                  <a:tcPr marL="68588" marR="68588" marT="0" marB="0" anchor="ctr"/>
                </a:tc>
                <a:tc>
                  <a:txBody>
                    <a:bodyPr/>
                    <a:lstStyle/>
                    <a:p>
                      <a:pPr indent="127000" algn="just">
                        <a:lnSpc>
                          <a:spcPct val="100000"/>
                        </a:lnSpc>
                        <a:spcAft>
                          <a:spcPts val="0"/>
                        </a:spcAft>
                      </a:pPr>
                      <a:r>
                        <a:rPr lang="zh-CN" sz="1800" kern="100" dirty="0">
                          <a:effectLst/>
                        </a:rPr>
                        <a:t>图形</a:t>
                      </a:r>
                      <a:r>
                        <a:rPr lang="en-US" sz="1800" kern="100" dirty="0">
                          <a:effectLst/>
                        </a:rPr>
                        <a:t>/</a:t>
                      </a:r>
                      <a:r>
                        <a:rPr lang="zh-CN" sz="1800" kern="100" dirty="0">
                          <a:effectLst/>
                        </a:rPr>
                        <a:t>数据的分面，这是</a:t>
                      </a:r>
                      <a:r>
                        <a:rPr lang="en-US" sz="1800" kern="100" dirty="0">
                          <a:effectLst/>
                        </a:rPr>
                        <a:t>ggplot2</a:t>
                      </a:r>
                      <a:r>
                        <a:rPr lang="zh-CN" sz="1800" kern="100" dirty="0">
                          <a:effectLst/>
                        </a:rPr>
                        <a:t>作图比较特殊的一个概念，它把数据按某种规则进行分类，每一类数据做一个图形，所以最终效果就是一页多图</a:t>
                      </a:r>
                      <a:endParaRPr lang="zh-CN" sz="1800" kern="100" dirty="0">
                        <a:effectLst/>
                        <a:latin typeface="Times New Roman"/>
                        <a:ea typeface="宋体"/>
                        <a:cs typeface="Times New Roman"/>
                      </a:endParaRPr>
                    </a:p>
                  </a:txBody>
                  <a:tcPr marL="68588" marR="68588" marT="0" marB="0" anchor="ctr"/>
                </a:tc>
                <a:extLst>
                  <a:ext uri="{0D108BD9-81ED-4DB2-BD59-A6C34878D82A}">
                    <a16:rowId xmlns:a16="http://schemas.microsoft.com/office/drawing/2014/main" val="10002"/>
                  </a:ext>
                </a:extLst>
              </a:tr>
              <a:tr h="915636">
                <a:tc>
                  <a:txBody>
                    <a:bodyPr/>
                    <a:lstStyle/>
                    <a:p>
                      <a:pPr indent="127000" algn="ctr">
                        <a:lnSpc>
                          <a:spcPct val="100000"/>
                        </a:lnSpc>
                        <a:spcAft>
                          <a:spcPts val="0"/>
                        </a:spcAft>
                      </a:pPr>
                      <a:r>
                        <a:rPr lang="en-US" sz="1800" kern="100">
                          <a:effectLst/>
                        </a:rPr>
                        <a:t>geom</a:t>
                      </a:r>
                      <a:endParaRPr lang="zh-CN" sz="1800" kern="100">
                        <a:effectLst/>
                        <a:latin typeface="Times New Roman"/>
                        <a:ea typeface="宋体"/>
                        <a:cs typeface="Times New Roman"/>
                      </a:endParaRPr>
                    </a:p>
                  </a:txBody>
                  <a:tcPr marL="68588" marR="68588" marT="0" marB="0" anchor="ctr"/>
                </a:tc>
                <a:tc>
                  <a:txBody>
                    <a:bodyPr/>
                    <a:lstStyle/>
                    <a:p>
                      <a:pPr indent="127000" algn="just">
                        <a:lnSpc>
                          <a:spcPct val="100000"/>
                        </a:lnSpc>
                        <a:spcAft>
                          <a:spcPts val="0"/>
                        </a:spcAft>
                      </a:pPr>
                      <a:r>
                        <a:rPr lang="zh-CN" sz="1800" kern="100" dirty="0">
                          <a:effectLst/>
                        </a:rPr>
                        <a:t>图形的几何类型（</a:t>
                      </a:r>
                      <a:r>
                        <a:rPr lang="en-US" sz="1800" kern="100" dirty="0">
                          <a:effectLst/>
                        </a:rPr>
                        <a:t>geometry</a:t>
                      </a:r>
                      <a:r>
                        <a:rPr lang="zh-CN" sz="1800" kern="100" dirty="0">
                          <a:effectLst/>
                        </a:rPr>
                        <a:t>），这又是</a:t>
                      </a:r>
                      <a:r>
                        <a:rPr lang="en-US" sz="1800" kern="100" dirty="0">
                          <a:effectLst/>
                        </a:rPr>
                        <a:t>ggplot2</a:t>
                      </a:r>
                      <a:r>
                        <a:rPr lang="zh-CN" sz="1800" kern="100" dirty="0">
                          <a:effectLst/>
                        </a:rPr>
                        <a:t>的作图概念。</a:t>
                      </a:r>
                      <a:r>
                        <a:rPr lang="en-US" sz="1800" kern="100" dirty="0">
                          <a:effectLst/>
                        </a:rPr>
                        <a:t>ggplot2</a:t>
                      </a:r>
                      <a:r>
                        <a:rPr lang="zh-CN" sz="1800" kern="100" dirty="0">
                          <a:effectLst/>
                        </a:rPr>
                        <a:t>用几何类型表示图形类别，比如</a:t>
                      </a:r>
                      <a:r>
                        <a:rPr lang="en-US" sz="1800" kern="100" dirty="0">
                          <a:effectLst/>
                        </a:rPr>
                        <a:t>point</a:t>
                      </a:r>
                      <a:r>
                        <a:rPr lang="zh-CN" sz="1800" kern="100" dirty="0">
                          <a:effectLst/>
                        </a:rPr>
                        <a:t>表示散点图、</a:t>
                      </a:r>
                      <a:r>
                        <a:rPr lang="en-US" sz="1800" kern="100" dirty="0">
                          <a:effectLst/>
                        </a:rPr>
                        <a:t>line</a:t>
                      </a:r>
                      <a:r>
                        <a:rPr lang="zh-CN" sz="1800" kern="100" dirty="0">
                          <a:effectLst/>
                        </a:rPr>
                        <a:t>表示曲线图、</a:t>
                      </a:r>
                      <a:r>
                        <a:rPr lang="en-US" sz="1800" kern="100" dirty="0">
                          <a:effectLst/>
                        </a:rPr>
                        <a:t>bar</a:t>
                      </a:r>
                      <a:r>
                        <a:rPr lang="zh-CN" sz="1800" kern="100" dirty="0">
                          <a:effectLst/>
                        </a:rPr>
                        <a:t>表示柱形图等。</a:t>
                      </a:r>
                      <a:endParaRPr lang="zh-CN" sz="1800" kern="100" dirty="0">
                        <a:effectLst/>
                        <a:latin typeface="Times New Roman"/>
                        <a:ea typeface="宋体"/>
                        <a:cs typeface="Times New Roman"/>
                      </a:endParaRPr>
                    </a:p>
                  </a:txBody>
                  <a:tcPr marL="68588" marR="68588" marT="0" marB="0" anchor="ctr"/>
                </a:tc>
                <a:extLst>
                  <a:ext uri="{0D108BD9-81ED-4DB2-BD59-A6C34878D82A}">
                    <a16:rowId xmlns:a16="http://schemas.microsoft.com/office/drawing/2014/main" val="10003"/>
                  </a:ext>
                </a:extLst>
              </a:tr>
              <a:tr h="598335">
                <a:tc>
                  <a:txBody>
                    <a:bodyPr/>
                    <a:lstStyle/>
                    <a:p>
                      <a:pPr indent="127000" algn="ctr">
                        <a:lnSpc>
                          <a:spcPct val="100000"/>
                        </a:lnSpc>
                        <a:spcAft>
                          <a:spcPts val="0"/>
                        </a:spcAft>
                      </a:pPr>
                      <a:r>
                        <a:rPr lang="en-US" sz="1800" kern="100">
                          <a:effectLst/>
                        </a:rPr>
                        <a:t>stat</a:t>
                      </a:r>
                      <a:endParaRPr lang="zh-CN" sz="1800" kern="100">
                        <a:effectLst/>
                        <a:latin typeface="Times New Roman"/>
                        <a:ea typeface="宋体"/>
                        <a:cs typeface="Times New Roman"/>
                      </a:endParaRPr>
                    </a:p>
                  </a:txBody>
                  <a:tcPr marL="68588" marR="68588" marT="0" marB="0" anchor="ctr"/>
                </a:tc>
                <a:tc>
                  <a:txBody>
                    <a:bodyPr/>
                    <a:lstStyle/>
                    <a:p>
                      <a:pPr indent="127000" algn="just">
                        <a:lnSpc>
                          <a:spcPct val="100000"/>
                        </a:lnSpc>
                        <a:spcAft>
                          <a:spcPts val="0"/>
                        </a:spcAft>
                      </a:pPr>
                      <a:r>
                        <a:rPr lang="zh-CN" sz="1800" kern="100" dirty="0">
                          <a:effectLst/>
                        </a:rPr>
                        <a:t>图形的统计类型（</a:t>
                      </a:r>
                      <a:r>
                        <a:rPr lang="en-US" sz="1800" kern="100" dirty="0">
                          <a:effectLst/>
                        </a:rPr>
                        <a:t>statistics</a:t>
                      </a:r>
                      <a:r>
                        <a:rPr lang="zh-CN" sz="1800" kern="100" dirty="0">
                          <a:effectLst/>
                        </a:rPr>
                        <a:t>），这个更加特殊。直接将数据统计和图形结合，这是</a:t>
                      </a:r>
                      <a:r>
                        <a:rPr lang="en-US" sz="1800" kern="100" dirty="0">
                          <a:effectLst/>
                        </a:rPr>
                        <a:t>ggplot2</a:t>
                      </a:r>
                      <a:r>
                        <a:rPr lang="zh-CN" sz="1800" kern="100" dirty="0">
                          <a:effectLst/>
                        </a:rPr>
                        <a:t>强大和受欢迎的原因之一</a:t>
                      </a:r>
                      <a:endParaRPr lang="zh-CN" sz="1800" kern="100" dirty="0">
                        <a:effectLst/>
                        <a:latin typeface="Times New Roman"/>
                        <a:ea typeface="宋体"/>
                        <a:cs typeface="Times New Roman"/>
                      </a:endParaRPr>
                    </a:p>
                  </a:txBody>
                  <a:tcPr marL="68588" marR="68588" marT="0" marB="0" anchor="ctr"/>
                </a:tc>
                <a:extLst>
                  <a:ext uri="{0D108BD9-81ED-4DB2-BD59-A6C34878D82A}">
                    <a16:rowId xmlns:a16="http://schemas.microsoft.com/office/drawing/2014/main" val="10004"/>
                  </a:ext>
                </a:extLst>
              </a:tr>
              <a:tr h="1232935">
                <a:tc>
                  <a:txBody>
                    <a:bodyPr/>
                    <a:lstStyle/>
                    <a:p>
                      <a:pPr indent="127000" algn="ctr">
                        <a:lnSpc>
                          <a:spcPct val="100000"/>
                        </a:lnSpc>
                        <a:spcAft>
                          <a:spcPts val="0"/>
                        </a:spcAft>
                      </a:pPr>
                      <a:r>
                        <a:rPr lang="en-US" sz="1800" kern="100">
                          <a:effectLst/>
                        </a:rPr>
                        <a:t>position</a:t>
                      </a:r>
                      <a:endParaRPr lang="zh-CN" sz="1800" kern="100">
                        <a:effectLst/>
                        <a:latin typeface="Times New Roman"/>
                        <a:ea typeface="宋体"/>
                        <a:cs typeface="Times New Roman"/>
                      </a:endParaRPr>
                    </a:p>
                  </a:txBody>
                  <a:tcPr marL="68588" marR="68588" marT="0" marB="0" anchor="ctr"/>
                </a:tc>
                <a:tc>
                  <a:txBody>
                    <a:bodyPr/>
                    <a:lstStyle/>
                    <a:p>
                      <a:pPr indent="127000" algn="just">
                        <a:lnSpc>
                          <a:spcPct val="100000"/>
                        </a:lnSpc>
                        <a:spcAft>
                          <a:spcPts val="0"/>
                        </a:spcAft>
                      </a:pPr>
                      <a:r>
                        <a:rPr lang="zh-CN" sz="1800" kern="100" dirty="0">
                          <a:effectLst/>
                        </a:rPr>
                        <a:t>可对图形或者数据的位置调整。相同数据的几何对象位置相同，是放在一个位置相互覆盖还是用别的排列方式：</a:t>
                      </a:r>
                      <a:r>
                        <a:rPr lang="en-US" sz="1800" kern="100" dirty="0">
                          <a:effectLst/>
                        </a:rPr>
                        <a:t>dodge</a:t>
                      </a:r>
                      <a:r>
                        <a:rPr lang="zh-CN" sz="1800" kern="100" dirty="0">
                          <a:effectLst/>
                        </a:rPr>
                        <a:t>为并排模式；</a:t>
                      </a:r>
                      <a:r>
                        <a:rPr lang="en-US" sz="1800" kern="100" dirty="0">
                          <a:effectLst/>
                        </a:rPr>
                        <a:t>fill</a:t>
                      </a:r>
                      <a:r>
                        <a:rPr lang="zh-CN" sz="1800" kern="100" dirty="0">
                          <a:effectLst/>
                        </a:rPr>
                        <a:t>为堆叠模式，并归一化为相同的高度；</a:t>
                      </a:r>
                      <a:r>
                        <a:rPr lang="en-US" sz="1800" kern="100" dirty="0">
                          <a:effectLst/>
                        </a:rPr>
                        <a:t>stack</a:t>
                      </a:r>
                      <a:r>
                        <a:rPr lang="zh-CN" sz="1800" kern="100" dirty="0">
                          <a:effectLst/>
                        </a:rPr>
                        <a:t>为纯粹的堆叠模式；</a:t>
                      </a:r>
                      <a:r>
                        <a:rPr lang="en-US" sz="1800" kern="100" dirty="0">
                          <a:effectLst/>
                        </a:rPr>
                        <a:t>jitter</a:t>
                      </a:r>
                      <a:r>
                        <a:rPr lang="zh-CN" sz="1800" kern="100" dirty="0">
                          <a:effectLst/>
                        </a:rPr>
                        <a:t>会在</a:t>
                      </a:r>
                      <a:r>
                        <a:rPr lang="en-US" sz="1800" kern="100" dirty="0">
                          <a:effectLst/>
                        </a:rPr>
                        <a:t>X</a:t>
                      </a:r>
                      <a:r>
                        <a:rPr lang="zh-CN" sz="1800" kern="100" dirty="0">
                          <a:effectLst/>
                        </a:rPr>
                        <a:t>和</a:t>
                      </a:r>
                      <a:r>
                        <a:rPr lang="en-US" sz="1800" kern="100" dirty="0">
                          <a:effectLst/>
                        </a:rPr>
                        <a:t>Y</a:t>
                      </a:r>
                      <a:r>
                        <a:rPr lang="zh-CN" sz="1800" kern="100" dirty="0">
                          <a:effectLst/>
                        </a:rPr>
                        <a:t>两个方向增加随机的扰动来防止对象之间的覆盖</a:t>
                      </a:r>
                      <a:endParaRPr lang="zh-CN" sz="1800" kern="100" dirty="0">
                        <a:effectLst/>
                        <a:latin typeface="Times New Roman"/>
                        <a:ea typeface="宋体"/>
                        <a:cs typeface="Times New Roman"/>
                      </a:endParaRPr>
                    </a:p>
                  </a:txBody>
                  <a:tcPr marL="68588" marR="68588" marT="0" marB="0" anchor="ctr"/>
                </a:tc>
                <a:extLst>
                  <a:ext uri="{0D108BD9-81ED-4DB2-BD59-A6C34878D82A}">
                    <a16:rowId xmlns:a16="http://schemas.microsoft.com/office/drawing/2014/main" val="10005"/>
                  </a:ext>
                </a:extLst>
              </a:tr>
              <a:tr h="285402">
                <a:tc>
                  <a:txBody>
                    <a:bodyPr/>
                    <a:lstStyle/>
                    <a:p>
                      <a:pPr indent="127000" algn="ctr">
                        <a:lnSpc>
                          <a:spcPct val="100000"/>
                        </a:lnSpc>
                        <a:spcAft>
                          <a:spcPts val="0"/>
                        </a:spcAft>
                      </a:pPr>
                      <a:r>
                        <a:rPr lang="en-US" sz="1800" kern="100">
                          <a:effectLst/>
                        </a:rPr>
                        <a:t>margins</a:t>
                      </a:r>
                      <a:endParaRPr lang="zh-CN" sz="1800" kern="100">
                        <a:effectLst/>
                        <a:latin typeface="Times New Roman"/>
                        <a:ea typeface="宋体"/>
                        <a:cs typeface="Times New Roman"/>
                      </a:endParaRPr>
                    </a:p>
                  </a:txBody>
                  <a:tcPr marL="68588" marR="68588" marT="0" marB="0" anchor="ctr"/>
                </a:tc>
                <a:tc>
                  <a:txBody>
                    <a:bodyPr/>
                    <a:lstStyle/>
                    <a:p>
                      <a:pPr indent="127000" algn="just">
                        <a:lnSpc>
                          <a:spcPct val="100000"/>
                        </a:lnSpc>
                        <a:spcAft>
                          <a:spcPts val="0"/>
                        </a:spcAft>
                      </a:pPr>
                      <a:r>
                        <a:rPr lang="zh-CN" sz="1800" kern="100" dirty="0">
                          <a:effectLst/>
                        </a:rPr>
                        <a:t>逻辑值，表示是否显示边界</a:t>
                      </a:r>
                      <a:endParaRPr lang="zh-CN" sz="1800" kern="100" dirty="0">
                        <a:effectLst/>
                        <a:latin typeface="Times New Roman"/>
                        <a:ea typeface="宋体"/>
                        <a:cs typeface="Times New Roman"/>
                      </a:endParaRPr>
                    </a:p>
                  </a:txBody>
                  <a:tcPr marL="68588" marR="68588" marT="0" marB="0" anchor="ctr"/>
                </a:tc>
                <a:extLst>
                  <a:ext uri="{0D108BD9-81ED-4DB2-BD59-A6C34878D82A}">
                    <a16:rowId xmlns:a16="http://schemas.microsoft.com/office/drawing/2014/main" val="10006"/>
                  </a:ext>
                </a:extLst>
              </a:tr>
              <a:tr h="285402">
                <a:tc>
                  <a:txBody>
                    <a:bodyPr/>
                    <a:lstStyle/>
                    <a:p>
                      <a:pPr indent="127000" algn="ctr">
                        <a:lnSpc>
                          <a:spcPct val="100000"/>
                        </a:lnSpc>
                        <a:spcAft>
                          <a:spcPts val="0"/>
                        </a:spcAft>
                      </a:pPr>
                      <a:r>
                        <a:rPr lang="en-US" sz="1800" kern="100">
                          <a:effectLst/>
                        </a:rPr>
                        <a:t>...</a:t>
                      </a:r>
                      <a:endParaRPr lang="zh-CN" sz="1800" kern="100">
                        <a:effectLst/>
                        <a:latin typeface="Times New Roman"/>
                        <a:ea typeface="宋体"/>
                        <a:cs typeface="Times New Roman"/>
                      </a:endParaRPr>
                    </a:p>
                  </a:txBody>
                  <a:tcPr marL="68588" marR="68588" marT="0" marB="0" anchor="ctr"/>
                </a:tc>
                <a:tc>
                  <a:txBody>
                    <a:bodyPr/>
                    <a:lstStyle/>
                    <a:p>
                      <a:pPr indent="127000" algn="just">
                        <a:lnSpc>
                          <a:spcPct val="100000"/>
                        </a:lnSpc>
                        <a:spcAft>
                          <a:spcPts val="0"/>
                        </a:spcAft>
                      </a:pPr>
                      <a:r>
                        <a:rPr lang="zh-CN" sz="1800" kern="100" dirty="0">
                          <a:effectLst/>
                        </a:rPr>
                        <a:t>其他参数与</a:t>
                      </a:r>
                      <a:r>
                        <a:rPr lang="en-US" sz="1800" kern="100" dirty="0">
                          <a:effectLst/>
                        </a:rPr>
                        <a:t>plot</a:t>
                      </a:r>
                      <a:r>
                        <a:rPr lang="zh-CN" sz="1800" kern="100" dirty="0">
                          <a:effectLst/>
                        </a:rPr>
                        <a:t>函数的参数类似</a:t>
                      </a:r>
                      <a:endParaRPr lang="zh-CN" sz="1800" kern="100" dirty="0">
                        <a:effectLst/>
                        <a:latin typeface="Times New Roman"/>
                        <a:ea typeface="宋体"/>
                        <a:cs typeface="Times New Roman"/>
                      </a:endParaRPr>
                    </a:p>
                  </a:txBody>
                  <a:tcPr marL="68588" marR="68588" marT="0" marB="0" anchor="ctr"/>
                </a:tc>
                <a:extLst>
                  <a:ext uri="{0D108BD9-81ED-4DB2-BD59-A6C34878D82A}">
                    <a16:rowId xmlns:a16="http://schemas.microsoft.com/office/drawing/2014/main" val="10007"/>
                  </a:ext>
                </a:extLst>
              </a:tr>
            </a:tbl>
          </a:graphicData>
        </a:graphic>
      </p:graphicFrame>
      <p:sp>
        <p:nvSpPr>
          <p:cNvPr id="80927" name="标题 2">
            <a:extLst>
              <a:ext uri="{FF2B5EF4-FFF2-40B4-BE49-F238E27FC236}">
                <a16:creationId xmlns:a16="http://schemas.microsoft.com/office/drawing/2014/main" id="{88F42A27-9504-47C5-92AD-22558838DA13}"/>
              </a:ext>
            </a:extLst>
          </p:cNvPr>
          <p:cNvSpPr>
            <a:spLocks noGrp="1"/>
          </p:cNvSpPr>
          <p:nvPr>
            <p:ph type="title"/>
          </p:nvPr>
        </p:nvSpPr>
        <p:spPr>
          <a:xfrm>
            <a:off x="255588" y="358775"/>
            <a:ext cx="10972800" cy="528638"/>
          </a:xfrm>
        </p:spPr>
        <p:txBody>
          <a:bodyPr/>
          <a:lstStyle/>
          <a:p>
            <a:r>
              <a:rPr lang="en-US" altLang="zh-CN"/>
              <a:t>qplot</a:t>
            </a:r>
            <a:r>
              <a:rPr lang="zh-CN" altLang="en-US"/>
              <a:t>函数的参数</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1">
            <a:extLst>
              <a:ext uri="{FF2B5EF4-FFF2-40B4-BE49-F238E27FC236}">
                <a16:creationId xmlns:a16="http://schemas.microsoft.com/office/drawing/2014/main" id="{43D666A9-F492-441B-A9D1-A5C461E12E7C}"/>
              </a:ext>
            </a:extLst>
          </p:cNvPr>
          <p:cNvSpPr>
            <a:spLocks noGrp="1"/>
          </p:cNvSpPr>
          <p:nvPr>
            <p:ph idx="1"/>
          </p:nvPr>
        </p:nvSpPr>
        <p:spPr>
          <a:xfrm>
            <a:off x="423863" y="1693863"/>
            <a:ext cx="11107737" cy="4462462"/>
          </a:xfrm>
        </p:spPr>
        <p:txBody>
          <a:bodyPr/>
          <a:lstStyle/>
          <a:p>
            <a:pPr marL="361950" indent="-361950">
              <a:lnSpc>
                <a:spcPct val="100000"/>
              </a:lnSpc>
            </a:pPr>
            <a:r>
              <a:rPr lang="en-US" altLang="zh-CN"/>
              <a:t>library(ggplot2)</a:t>
            </a:r>
          </a:p>
          <a:p>
            <a:pPr marL="361950" indent="-361950">
              <a:lnSpc>
                <a:spcPct val="100000"/>
              </a:lnSpc>
            </a:pPr>
            <a:r>
              <a:rPr lang="en-US" altLang="zh-CN"/>
              <a:t>qplot(Species, Sepal.Length, data = iris, geom = "boxplot", fill = Species,main = "</a:t>
            </a:r>
            <a:r>
              <a:rPr lang="zh-CN" altLang="en-US"/>
              <a:t>依据种类分组的花萼长度箱线图</a:t>
            </a:r>
            <a:r>
              <a:rPr lang="en-US" altLang="zh-CN"/>
              <a:t>")</a:t>
            </a:r>
          </a:p>
          <a:p>
            <a:pPr marL="361950" indent="-361950"/>
            <a:endParaRPr lang="zh-CN" altLang="en-US"/>
          </a:p>
        </p:txBody>
      </p:sp>
      <p:sp>
        <p:nvSpPr>
          <p:cNvPr id="81923" name="标题 2">
            <a:extLst>
              <a:ext uri="{FF2B5EF4-FFF2-40B4-BE49-F238E27FC236}">
                <a16:creationId xmlns:a16="http://schemas.microsoft.com/office/drawing/2014/main" id="{7C301FC6-822C-431B-8CDB-0DCD4184233D}"/>
              </a:ext>
            </a:extLst>
          </p:cNvPr>
          <p:cNvSpPr>
            <a:spLocks noGrp="1"/>
          </p:cNvSpPr>
          <p:nvPr>
            <p:ph type="title"/>
          </p:nvPr>
        </p:nvSpPr>
        <p:spPr>
          <a:xfrm>
            <a:off x="255588" y="358775"/>
            <a:ext cx="10972800" cy="528638"/>
          </a:xfrm>
        </p:spPr>
        <p:txBody>
          <a:bodyPr/>
          <a:lstStyle/>
          <a:p>
            <a:r>
              <a:rPr lang="en-US" altLang="zh-CN"/>
              <a:t>qplot</a:t>
            </a:r>
            <a:r>
              <a:rPr lang="zh-CN" altLang="en-US"/>
              <a:t>函数</a:t>
            </a:r>
          </a:p>
        </p:txBody>
      </p:sp>
      <p:sp>
        <p:nvSpPr>
          <p:cNvPr id="81924" name="内容占位符 3">
            <a:extLst>
              <a:ext uri="{FF2B5EF4-FFF2-40B4-BE49-F238E27FC236}">
                <a16:creationId xmlns:a16="http://schemas.microsoft.com/office/drawing/2014/main" id="{9CFB00FE-5789-4541-B304-C712549D02FB}"/>
              </a:ext>
            </a:extLst>
          </p:cNvPr>
          <p:cNvSpPr>
            <a:spLocks noGrp="1"/>
          </p:cNvSpPr>
          <p:nvPr>
            <p:ph idx="10"/>
          </p:nvPr>
        </p:nvSpPr>
        <p:spPr>
          <a:xfrm>
            <a:off x="423863" y="1138238"/>
            <a:ext cx="11107737" cy="427037"/>
          </a:xfrm>
        </p:spPr>
        <p:txBody>
          <a:bodyPr/>
          <a:lstStyle/>
          <a:p>
            <a:r>
              <a:t>利用鸢尾花数据集</a:t>
            </a:r>
            <a:r>
              <a:rPr lang="en-US" altLang="zh-CN"/>
              <a:t>iris</a:t>
            </a:r>
            <a:r>
              <a:t>，创建一个以物种种类为分组的花萼长度的箱线图，箱线图的颜色依据不同的物种种类而变化。</a:t>
            </a:r>
          </a:p>
        </p:txBody>
      </p:sp>
      <p:pic>
        <p:nvPicPr>
          <p:cNvPr id="81925" name="图片 4">
            <a:extLst>
              <a:ext uri="{FF2B5EF4-FFF2-40B4-BE49-F238E27FC236}">
                <a16:creationId xmlns:a16="http://schemas.microsoft.com/office/drawing/2014/main" id="{E4EB9BCE-CE0E-48B1-8872-378C60566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063" y="2770188"/>
            <a:ext cx="6289675" cy="347503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1">
            <a:extLst>
              <a:ext uri="{FF2B5EF4-FFF2-40B4-BE49-F238E27FC236}">
                <a16:creationId xmlns:a16="http://schemas.microsoft.com/office/drawing/2014/main" id="{F2CBA66F-6653-4C15-A969-F1D9425BD276}"/>
              </a:ext>
            </a:extLst>
          </p:cNvPr>
          <p:cNvSpPr>
            <a:spLocks noGrp="1"/>
          </p:cNvSpPr>
          <p:nvPr>
            <p:ph idx="1"/>
          </p:nvPr>
        </p:nvSpPr>
        <p:spPr>
          <a:xfrm>
            <a:off x="423863" y="1754188"/>
            <a:ext cx="11107737" cy="4338637"/>
          </a:xfrm>
        </p:spPr>
        <p:txBody>
          <a:bodyPr/>
          <a:lstStyle/>
          <a:p>
            <a:pPr marL="361950" indent="-361950">
              <a:lnSpc>
                <a:spcPct val="100000"/>
              </a:lnSpc>
            </a:pPr>
            <a:r>
              <a:rPr lang="en-US" altLang="zh-CN"/>
              <a:t>qplot(Species, Sepal.Length, data = iris, geom = c("violin", "jitter"), fill = Species,main = "</a:t>
            </a:r>
            <a:r>
              <a:rPr lang="zh-CN" altLang="en-US"/>
              <a:t>依据种类分组的花萼长度小提琴图</a:t>
            </a:r>
            <a:r>
              <a:rPr lang="en-US" altLang="zh-CN"/>
              <a:t>")</a:t>
            </a:r>
          </a:p>
          <a:p>
            <a:pPr marL="361950" indent="-361950"/>
            <a:endParaRPr lang="zh-CN" altLang="en-US"/>
          </a:p>
        </p:txBody>
      </p:sp>
      <p:sp>
        <p:nvSpPr>
          <p:cNvPr id="82947" name="标题 2">
            <a:extLst>
              <a:ext uri="{FF2B5EF4-FFF2-40B4-BE49-F238E27FC236}">
                <a16:creationId xmlns:a16="http://schemas.microsoft.com/office/drawing/2014/main" id="{05F38F0F-2981-4696-B2DF-3440D4086932}"/>
              </a:ext>
            </a:extLst>
          </p:cNvPr>
          <p:cNvSpPr>
            <a:spLocks noGrp="1"/>
          </p:cNvSpPr>
          <p:nvPr>
            <p:ph type="title"/>
          </p:nvPr>
        </p:nvSpPr>
        <p:spPr>
          <a:xfrm>
            <a:off x="255588" y="358775"/>
            <a:ext cx="10972800" cy="528638"/>
          </a:xfrm>
        </p:spPr>
        <p:txBody>
          <a:bodyPr/>
          <a:lstStyle/>
          <a:p>
            <a:r>
              <a:rPr lang="en-US" altLang="zh-CN"/>
              <a:t>qplot</a:t>
            </a:r>
            <a:r>
              <a:rPr lang="zh-CN" altLang="en-US"/>
              <a:t>函数</a:t>
            </a:r>
          </a:p>
        </p:txBody>
      </p:sp>
      <p:sp>
        <p:nvSpPr>
          <p:cNvPr id="82948" name="内容占位符 3">
            <a:extLst>
              <a:ext uri="{FF2B5EF4-FFF2-40B4-BE49-F238E27FC236}">
                <a16:creationId xmlns:a16="http://schemas.microsoft.com/office/drawing/2014/main" id="{C58FDFD8-EF15-492A-8646-7A8593B9340D}"/>
              </a:ext>
            </a:extLst>
          </p:cNvPr>
          <p:cNvSpPr>
            <a:spLocks noGrp="1"/>
          </p:cNvSpPr>
          <p:nvPr>
            <p:ph idx="10"/>
          </p:nvPr>
        </p:nvSpPr>
        <p:spPr>
          <a:xfrm>
            <a:off x="423863" y="1138238"/>
            <a:ext cx="11107737" cy="427037"/>
          </a:xfrm>
        </p:spPr>
        <p:txBody>
          <a:bodyPr/>
          <a:lstStyle/>
          <a:p>
            <a:r>
              <a:t>利用</a:t>
            </a:r>
            <a:r>
              <a:rPr lang="en-US" altLang="zh-CN"/>
              <a:t>qplot</a:t>
            </a:r>
            <a:r>
              <a:t>函数画出小提琴图，只需要将</a:t>
            </a:r>
            <a:r>
              <a:rPr lang="en-US" altLang="zh-CN"/>
              <a:t>geom</a:t>
            </a:r>
            <a:r>
              <a:t>设置为“</a:t>
            </a:r>
            <a:r>
              <a:rPr lang="en-US" altLang="zh-CN"/>
              <a:t>violon”</a:t>
            </a:r>
            <a:r>
              <a:t>即可，并添加扰动以减少数据重叠。</a:t>
            </a:r>
          </a:p>
        </p:txBody>
      </p:sp>
      <p:pic>
        <p:nvPicPr>
          <p:cNvPr id="82949" name="图片 4">
            <a:extLst>
              <a:ext uri="{FF2B5EF4-FFF2-40B4-BE49-F238E27FC236}">
                <a16:creationId xmlns:a16="http://schemas.microsoft.com/office/drawing/2014/main" id="{FE02047D-A29D-4FBB-A094-D7D52D142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913" y="2608263"/>
            <a:ext cx="6689725" cy="36766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1">
            <a:extLst>
              <a:ext uri="{FF2B5EF4-FFF2-40B4-BE49-F238E27FC236}">
                <a16:creationId xmlns:a16="http://schemas.microsoft.com/office/drawing/2014/main" id="{0CEC130F-A741-4B09-BB37-785203F78805}"/>
              </a:ext>
            </a:extLst>
          </p:cNvPr>
          <p:cNvSpPr>
            <a:spLocks noGrp="1"/>
          </p:cNvSpPr>
          <p:nvPr>
            <p:ph idx="1"/>
          </p:nvPr>
        </p:nvSpPr>
        <p:spPr>
          <a:xfrm>
            <a:off x="423863" y="1754188"/>
            <a:ext cx="11107737" cy="4338637"/>
          </a:xfrm>
        </p:spPr>
        <p:txBody>
          <a:bodyPr/>
          <a:lstStyle/>
          <a:p>
            <a:pPr marL="361950" indent="-361950">
              <a:lnSpc>
                <a:spcPct val="100000"/>
              </a:lnSpc>
            </a:pPr>
            <a:r>
              <a:rPr lang="en-US" altLang="zh-CN"/>
              <a:t>qplot(Sepal.Length, Sepal.Width, data = iris, colour = Species, shape = Species,main = "</a:t>
            </a:r>
            <a:r>
              <a:rPr lang="zh-CN" altLang="en-US"/>
              <a:t>绘制花萼长度和花萼宽度的散点图</a:t>
            </a:r>
            <a:r>
              <a:rPr lang="en-US" altLang="zh-CN"/>
              <a:t>")</a:t>
            </a:r>
          </a:p>
          <a:p>
            <a:pPr marL="361950" indent="-361950"/>
            <a:endParaRPr lang="zh-CN" altLang="en-US"/>
          </a:p>
        </p:txBody>
      </p:sp>
      <p:sp>
        <p:nvSpPr>
          <p:cNvPr id="83971" name="标题 2">
            <a:extLst>
              <a:ext uri="{FF2B5EF4-FFF2-40B4-BE49-F238E27FC236}">
                <a16:creationId xmlns:a16="http://schemas.microsoft.com/office/drawing/2014/main" id="{5362647B-EF91-4DDA-AD56-F82F3F14BE3D}"/>
              </a:ext>
            </a:extLst>
          </p:cNvPr>
          <p:cNvSpPr>
            <a:spLocks noGrp="1"/>
          </p:cNvSpPr>
          <p:nvPr>
            <p:ph type="title"/>
          </p:nvPr>
        </p:nvSpPr>
        <p:spPr>
          <a:xfrm>
            <a:off x="255588" y="358775"/>
            <a:ext cx="10972800" cy="528638"/>
          </a:xfrm>
        </p:spPr>
        <p:txBody>
          <a:bodyPr/>
          <a:lstStyle/>
          <a:p>
            <a:r>
              <a:rPr lang="en-US" altLang="zh-CN"/>
              <a:t>qplot</a:t>
            </a:r>
            <a:r>
              <a:rPr lang="zh-CN" altLang="en-US"/>
              <a:t>函数</a:t>
            </a:r>
          </a:p>
        </p:txBody>
      </p:sp>
      <p:sp>
        <p:nvSpPr>
          <p:cNvPr id="83972" name="内容占位符 3">
            <a:extLst>
              <a:ext uri="{FF2B5EF4-FFF2-40B4-BE49-F238E27FC236}">
                <a16:creationId xmlns:a16="http://schemas.microsoft.com/office/drawing/2014/main" id="{DFF43383-15EA-45AA-948E-D9FD0F9D5725}"/>
              </a:ext>
            </a:extLst>
          </p:cNvPr>
          <p:cNvSpPr>
            <a:spLocks noGrp="1"/>
          </p:cNvSpPr>
          <p:nvPr>
            <p:ph idx="10"/>
          </p:nvPr>
        </p:nvSpPr>
        <p:spPr>
          <a:xfrm>
            <a:off x="423863" y="1138238"/>
            <a:ext cx="11107737" cy="427037"/>
          </a:xfrm>
        </p:spPr>
        <p:txBody>
          <a:bodyPr/>
          <a:lstStyle/>
          <a:p>
            <a:r>
              <a:t>建一个以花萼长度和花萼宽度的散点图，并利用颜色和符号形状区分物种种类。</a:t>
            </a:r>
          </a:p>
        </p:txBody>
      </p:sp>
      <p:pic>
        <p:nvPicPr>
          <p:cNvPr id="83973" name="图片 4">
            <a:extLst>
              <a:ext uri="{FF2B5EF4-FFF2-40B4-BE49-F238E27FC236}">
                <a16:creationId xmlns:a16="http://schemas.microsoft.com/office/drawing/2014/main" id="{7CD3F641-8740-4785-8CBF-5E46336EC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488" y="2514600"/>
            <a:ext cx="5921375" cy="37433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1">
            <a:extLst>
              <a:ext uri="{FF2B5EF4-FFF2-40B4-BE49-F238E27FC236}">
                <a16:creationId xmlns:a16="http://schemas.microsoft.com/office/drawing/2014/main" id="{F4F99CA7-9914-46A9-9A57-8A45860C9883}"/>
              </a:ext>
            </a:extLst>
          </p:cNvPr>
          <p:cNvSpPr>
            <a:spLocks noGrp="1"/>
          </p:cNvSpPr>
          <p:nvPr>
            <p:ph idx="1"/>
          </p:nvPr>
        </p:nvSpPr>
        <p:spPr>
          <a:xfrm>
            <a:off x="423863" y="1754188"/>
            <a:ext cx="11107737" cy="4338637"/>
          </a:xfrm>
        </p:spPr>
        <p:txBody>
          <a:bodyPr/>
          <a:lstStyle/>
          <a:p>
            <a:pPr marL="361950" indent="-361950">
              <a:lnSpc>
                <a:spcPct val="100000"/>
              </a:lnSpc>
            </a:pPr>
            <a:r>
              <a:rPr lang="en-US" altLang="zh-CN"/>
              <a:t>qplot(Sepal.Length, Sepal.Width, data = iris, geom = c("point", "smooth"), facets = ~Species,colour = Species, main = "</a:t>
            </a:r>
            <a:r>
              <a:rPr lang="zh-CN" altLang="en-US"/>
              <a:t>绘制分面板的散点图</a:t>
            </a:r>
            <a:r>
              <a:rPr lang="en-US" altLang="zh-CN"/>
              <a:t>")</a:t>
            </a:r>
          </a:p>
          <a:p>
            <a:pPr marL="361950" indent="-361950"/>
            <a:endParaRPr lang="zh-CN" altLang="en-US"/>
          </a:p>
        </p:txBody>
      </p:sp>
      <p:sp>
        <p:nvSpPr>
          <p:cNvPr id="84995" name="标题 2">
            <a:extLst>
              <a:ext uri="{FF2B5EF4-FFF2-40B4-BE49-F238E27FC236}">
                <a16:creationId xmlns:a16="http://schemas.microsoft.com/office/drawing/2014/main" id="{57BEB588-D526-40B5-80EE-4EFE95B6C643}"/>
              </a:ext>
            </a:extLst>
          </p:cNvPr>
          <p:cNvSpPr>
            <a:spLocks noGrp="1"/>
          </p:cNvSpPr>
          <p:nvPr>
            <p:ph type="title"/>
          </p:nvPr>
        </p:nvSpPr>
        <p:spPr>
          <a:xfrm>
            <a:off x="255588" y="358775"/>
            <a:ext cx="10972800" cy="528638"/>
          </a:xfrm>
        </p:spPr>
        <p:txBody>
          <a:bodyPr/>
          <a:lstStyle/>
          <a:p>
            <a:r>
              <a:rPr lang="en-US" altLang="zh-CN"/>
              <a:t>qplot</a:t>
            </a:r>
            <a:r>
              <a:rPr lang="zh-CN" altLang="en-US"/>
              <a:t>函数</a:t>
            </a:r>
          </a:p>
        </p:txBody>
      </p:sp>
      <p:sp>
        <p:nvSpPr>
          <p:cNvPr id="84996" name="内容占位符 3">
            <a:extLst>
              <a:ext uri="{FF2B5EF4-FFF2-40B4-BE49-F238E27FC236}">
                <a16:creationId xmlns:a16="http://schemas.microsoft.com/office/drawing/2014/main" id="{72F18AEE-A418-48E8-A837-10DF187A8211}"/>
              </a:ext>
            </a:extLst>
          </p:cNvPr>
          <p:cNvSpPr>
            <a:spLocks noGrp="1"/>
          </p:cNvSpPr>
          <p:nvPr>
            <p:ph idx="10"/>
          </p:nvPr>
        </p:nvSpPr>
        <p:spPr>
          <a:xfrm>
            <a:off x="423863" y="1138238"/>
            <a:ext cx="11107737" cy="427037"/>
          </a:xfrm>
        </p:spPr>
        <p:txBody>
          <a:bodyPr/>
          <a:lstStyle/>
          <a:p>
            <a:r>
              <a:t>利用</a:t>
            </a:r>
            <a:r>
              <a:rPr lang="en-US" altLang="zh-CN"/>
              <a:t>facets</a:t>
            </a:r>
            <a:r>
              <a:t>参数绘制分面板散点图</a:t>
            </a:r>
            <a:r>
              <a:rPr lang="en-US" altLang="zh-CN"/>
              <a:t>,</a:t>
            </a:r>
            <a:r>
              <a:t>并增加光滑曲线。</a:t>
            </a:r>
          </a:p>
        </p:txBody>
      </p:sp>
      <p:pic>
        <p:nvPicPr>
          <p:cNvPr id="84997" name="图片 5">
            <a:extLst>
              <a:ext uri="{FF2B5EF4-FFF2-40B4-BE49-F238E27FC236}">
                <a16:creationId xmlns:a16="http://schemas.microsoft.com/office/drawing/2014/main" id="{E8543C2E-1BC8-4C3C-89B0-371A4C989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527300"/>
            <a:ext cx="6326188" cy="37433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386DF6-FEBA-4233-B9E0-3B6E570D0513}"/>
              </a:ext>
            </a:extLst>
          </p:cNvPr>
          <p:cNvSpPr>
            <a:spLocks noGrp="1"/>
          </p:cNvSpPr>
          <p:nvPr>
            <p:ph idx="1"/>
          </p:nvPr>
        </p:nvSpPr>
        <p:spPr>
          <a:xfrm>
            <a:off x="423863" y="1936750"/>
            <a:ext cx="11107737" cy="4175125"/>
          </a:xfrm>
        </p:spPr>
        <p:txBody>
          <a:bodyPr/>
          <a:lstStyle/>
          <a:p>
            <a:pPr>
              <a:buFont typeface="Arial" pitchFamily="34" charset="0"/>
              <a:buChar char="•"/>
              <a:defRPr/>
            </a:pPr>
            <a:r>
              <a:rPr lang="en-US" altLang="zh-CN" dirty="0"/>
              <a:t>plot(</a:t>
            </a:r>
            <a:r>
              <a:rPr lang="en-US" altLang="zh-CN" dirty="0" err="1"/>
              <a:t>iris$Sepal.Length</a:t>
            </a:r>
            <a:r>
              <a:rPr lang="en-US" altLang="zh-CN" dirty="0"/>
              <a:t>, </a:t>
            </a:r>
            <a:r>
              <a:rPr lang="en-US" altLang="zh-CN" dirty="0" err="1"/>
              <a:t>iris$Sepal.Width</a:t>
            </a:r>
            <a:r>
              <a:rPr lang="en-US" altLang="zh-CN" dirty="0"/>
              <a:t>)</a:t>
            </a:r>
          </a:p>
          <a:p>
            <a:pPr>
              <a:buFont typeface="Arial" pitchFamily="34" charset="0"/>
              <a:buChar char="•"/>
              <a:defRPr/>
            </a:pPr>
            <a:r>
              <a:rPr lang="en-US" altLang="zh-CN" dirty="0"/>
              <a:t>library(ggplot2)</a:t>
            </a:r>
          </a:p>
          <a:p>
            <a:pPr>
              <a:buFont typeface="Arial" pitchFamily="34" charset="0"/>
              <a:buChar char="•"/>
              <a:defRPr/>
            </a:pPr>
            <a:r>
              <a:rPr lang="en-US" altLang="zh-CN" dirty="0" err="1"/>
              <a:t>ggplot</a:t>
            </a:r>
            <a:r>
              <a:rPr lang="en-US" altLang="zh-CN" dirty="0"/>
              <a:t>(data= iris, </a:t>
            </a:r>
            <a:r>
              <a:rPr lang="en-US" altLang="zh-CN" dirty="0" err="1"/>
              <a:t>aes</a:t>
            </a:r>
            <a:r>
              <a:rPr lang="en-US" altLang="zh-CN" dirty="0"/>
              <a:t>(x = </a:t>
            </a:r>
            <a:r>
              <a:rPr lang="en-US" altLang="zh-CN" dirty="0" err="1"/>
              <a:t>Sepal.Length</a:t>
            </a:r>
            <a:r>
              <a:rPr lang="en-US" altLang="zh-CN" dirty="0"/>
              <a:t>, y = </a:t>
            </a:r>
            <a:r>
              <a:rPr lang="en-US" altLang="zh-CN" dirty="0" err="1"/>
              <a:t>Sepal.Width</a:t>
            </a:r>
            <a:r>
              <a:rPr lang="en-US" altLang="zh-CN" dirty="0"/>
              <a:t>)) +  #</a:t>
            </a:r>
            <a:r>
              <a:rPr lang="zh-CN" altLang="en-US" dirty="0"/>
              <a:t>绘制底层画布</a:t>
            </a:r>
            <a:endParaRPr lang="en-US" altLang="zh-CN" dirty="0"/>
          </a:p>
          <a:p>
            <a:pPr>
              <a:buFont typeface="Arial" pitchFamily="34" charset="0"/>
              <a:buChar char="•"/>
              <a:defRPr/>
            </a:pPr>
            <a:r>
              <a:rPr lang="en-US" altLang="zh-CN" dirty="0" err="1"/>
              <a:t>geom_point</a:t>
            </a:r>
            <a:r>
              <a:rPr lang="en-US" altLang="zh-CN" dirty="0"/>
              <a:t>(color = "</a:t>
            </a:r>
            <a:r>
              <a:rPr lang="en-US" altLang="zh-CN" dirty="0" err="1"/>
              <a:t>darkred</a:t>
            </a:r>
            <a:r>
              <a:rPr lang="en-US" altLang="zh-CN" dirty="0"/>
              <a:t>")  #</a:t>
            </a:r>
            <a:r>
              <a:rPr lang="zh-CN" altLang="en-US" dirty="0"/>
              <a:t>在画布上添加点</a:t>
            </a:r>
            <a:endParaRPr lang="en-US" altLang="zh-CN" dirty="0"/>
          </a:p>
          <a:p>
            <a:pPr marL="0" indent="0">
              <a:buFont typeface="Wingdings" panose="05000000000000000000" pitchFamily="2" charset="2"/>
              <a:buNone/>
              <a:defRPr/>
            </a:pPr>
            <a:r>
              <a:rPr lang="en-US" altLang="zh-CN" sz="2000" dirty="0" err="1"/>
              <a:t>ggplot</a:t>
            </a:r>
            <a:r>
              <a:rPr lang="zh-CN" altLang="zh-CN" sz="2000" dirty="0"/>
              <a:t>的绘图有以下几个特点。</a:t>
            </a:r>
            <a:endParaRPr lang="zh-CN" altLang="en-US" sz="2000" dirty="0"/>
          </a:p>
          <a:p>
            <a:pPr>
              <a:defRPr/>
            </a:pPr>
            <a:r>
              <a:rPr lang="zh-CN" altLang="en-US" dirty="0"/>
              <a:t>第一，有明确的起始（以</a:t>
            </a:r>
            <a:r>
              <a:rPr lang="en-US" altLang="zh-CN" dirty="0" err="1"/>
              <a:t>ggplot</a:t>
            </a:r>
            <a:r>
              <a:rPr lang="zh-CN" altLang="en-US" dirty="0"/>
              <a:t>函数开始）与终止（一句语句一幅图）。</a:t>
            </a:r>
          </a:p>
          <a:p>
            <a:pPr>
              <a:defRPr/>
            </a:pPr>
            <a:r>
              <a:rPr lang="zh-CN" altLang="en-US" dirty="0"/>
              <a:t>第二，</a:t>
            </a:r>
            <a:r>
              <a:rPr lang="en-US" altLang="zh-CN" dirty="0"/>
              <a:t>ggplot2</a:t>
            </a:r>
            <a:r>
              <a:rPr lang="zh-CN" altLang="en-US" dirty="0"/>
              <a:t>语句可以理解为一句语句绘制一幅图，然后进行图层叠加，而叠加是通过“</a:t>
            </a:r>
            <a:r>
              <a:rPr lang="en-US" altLang="zh-CN" dirty="0"/>
              <a:t>+”</a:t>
            </a:r>
            <a:r>
              <a:rPr lang="zh-CN" altLang="en-US" dirty="0"/>
              <a:t>号把绘图语句拼接实现的。</a:t>
            </a:r>
          </a:p>
          <a:p>
            <a:pPr>
              <a:defRPr/>
            </a:pPr>
            <a:endParaRPr lang="zh-CN" altLang="en-US" dirty="0"/>
          </a:p>
        </p:txBody>
      </p:sp>
      <p:sp>
        <p:nvSpPr>
          <p:cNvPr id="86019" name="标题 2">
            <a:extLst>
              <a:ext uri="{FF2B5EF4-FFF2-40B4-BE49-F238E27FC236}">
                <a16:creationId xmlns:a16="http://schemas.microsoft.com/office/drawing/2014/main" id="{07997DE6-3D5C-4E93-8EED-7AA0CCEE2D20}"/>
              </a:ext>
            </a:extLst>
          </p:cNvPr>
          <p:cNvSpPr>
            <a:spLocks noGrp="1"/>
          </p:cNvSpPr>
          <p:nvPr>
            <p:ph type="title"/>
          </p:nvPr>
        </p:nvSpPr>
        <p:spPr>
          <a:xfrm>
            <a:off x="255588" y="358775"/>
            <a:ext cx="10972800" cy="528638"/>
          </a:xfrm>
        </p:spPr>
        <p:txBody>
          <a:bodyPr/>
          <a:lstStyle/>
          <a:p>
            <a:r>
              <a:rPr lang="en-US" altLang="zh-CN"/>
              <a:t>ggplot2</a:t>
            </a:r>
            <a:r>
              <a:rPr lang="zh-CN" altLang="en-US"/>
              <a:t>包的语言逻辑</a:t>
            </a:r>
          </a:p>
        </p:txBody>
      </p:sp>
      <p:sp>
        <p:nvSpPr>
          <p:cNvPr id="86020" name="内容占位符 3">
            <a:extLst>
              <a:ext uri="{FF2B5EF4-FFF2-40B4-BE49-F238E27FC236}">
                <a16:creationId xmlns:a16="http://schemas.microsoft.com/office/drawing/2014/main" id="{0D64F444-059D-4269-9919-9F70ABDB7212}"/>
              </a:ext>
            </a:extLst>
          </p:cNvPr>
          <p:cNvSpPr>
            <a:spLocks noGrp="1"/>
          </p:cNvSpPr>
          <p:nvPr>
            <p:ph idx="10"/>
          </p:nvPr>
        </p:nvSpPr>
        <p:spPr>
          <a:xfrm>
            <a:off x="423863" y="1138238"/>
            <a:ext cx="11107737" cy="427037"/>
          </a:xfrm>
        </p:spPr>
        <p:txBody>
          <a:bodyPr/>
          <a:lstStyle/>
          <a:p>
            <a:endParaRPr lang="en-US" altLang="zh-CN"/>
          </a:p>
          <a:p>
            <a:r>
              <a:t>以绘制</a:t>
            </a:r>
            <a:r>
              <a:rPr lang="en-US" altLang="zh-CN"/>
              <a:t>iris</a:t>
            </a:r>
            <a:r>
              <a:t>数据集中</a:t>
            </a:r>
            <a:r>
              <a:rPr lang="en-US" altLang="zh-CN"/>
              <a:t>Sepal.Length</a:t>
            </a:r>
            <a:r>
              <a:t>与</a:t>
            </a:r>
            <a:r>
              <a:rPr lang="en-US" altLang="zh-CN"/>
              <a:t>Sepal.Width</a:t>
            </a:r>
            <a:r>
              <a:t>的散点图为例，分别采用内置的</a:t>
            </a:r>
            <a:r>
              <a:rPr lang="en-US" altLang="zh-CN"/>
              <a:t>plot</a:t>
            </a:r>
            <a:r>
              <a:t>函数与</a:t>
            </a:r>
            <a:r>
              <a:rPr lang="en-US" altLang="zh-CN"/>
              <a:t>ggplot2</a:t>
            </a:r>
            <a:r>
              <a:t>包的</a:t>
            </a:r>
            <a:r>
              <a:rPr lang="en-US" altLang="zh-CN"/>
              <a:t>ggplot</a:t>
            </a:r>
            <a:r>
              <a:t>函数绘制散点图，对比理解</a:t>
            </a:r>
            <a:r>
              <a:rPr lang="en-US" altLang="zh-CN"/>
              <a:t>ggplot2</a:t>
            </a:r>
            <a:r>
              <a:t>包的语言逻辑</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2">
            <a:extLst>
              <a:ext uri="{FF2B5EF4-FFF2-40B4-BE49-F238E27FC236}">
                <a16:creationId xmlns:a16="http://schemas.microsoft.com/office/drawing/2014/main" id="{EEB9DDB5-F812-4685-9045-9DF45AB25096}"/>
              </a:ext>
            </a:extLst>
          </p:cNvPr>
          <p:cNvSpPr>
            <a:spLocks noGrp="1"/>
          </p:cNvSpPr>
          <p:nvPr>
            <p:ph type="title"/>
          </p:nvPr>
        </p:nvSpPr>
        <p:spPr>
          <a:xfrm>
            <a:off x="255588" y="358775"/>
            <a:ext cx="10972800" cy="528638"/>
          </a:xfrm>
        </p:spPr>
        <p:txBody>
          <a:bodyPr/>
          <a:lstStyle/>
          <a:p>
            <a:r>
              <a:rPr lang="en-US" altLang="zh-CN"/>
              <a:t>ggplot2</a:t>
            </a:r>
            <a:r>
              <a:rPr lang="zh-CN" altLang="en-US"/>
              <a:t>包的语言逻辑</a:t>
            </a:r>
          </a:p>
        </p:txBody>
      </p:sp>
      <p:pic>
        <p:nvPicPr>
          <p:cNvPr id="87043" name="内容占位符 4">
            <a:extLst>
              <a:ext uri="{FF2B5EF4-FFF2-40B4-BE49-F238E27FC236}">
                <a16:creationId xmlns:a16="http://schemas.microsoft.com/office/drawing/2014/main" id="{9C45C49D-0661-447B-BBD1-0A60F2A8EF0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565150" y="1479550"/>
            <a:ext cx="5362575" cy="4619625"/>
          </a:xfrm>
          <a:ln w="3175">
            <a:solidFill>
              <a:schemeClr val="tx1"/>
            </a:solidFill>
            <a:miter lim="800000"/>
            <a:headEnd/>
            <a:tailEnd/>
          </a:ln>
        </p:spPr>
      </p:pic>
      <p:pic>
        <p:nvPicPr>
          <p:cNvPr id="87044" name="图片 5">
            <a:extLst>
              <a:ext uri="{FF2B5EF4-FFF2-40B4-BE49-F238E27FC236}">
                <a16:creationId xmlns:a16="http://schemas.microsoft.com/office/drawing/2014/main" id="{D985B3FF-BEB9-4E20-BBFC-9772335C3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92250"/>
            <a:ext cx="5280025" cy="46005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20D2FE-A156-4ABB-A54C-AEFB32C109E2}"/>
              </a:ext>
            </a:extLst>
          </p:cNvPr>
          <p:cNvSpPr>
            <a:spLocks noGrp="1"/>
          </p:cNvSpPr>
          <p:nvPr>
            <p:ph idx="1"/>
          </p:nvPr>
        </p:nvSpPr>
        <p:spPr>
          <a:xfrm>
            <a:off x="423863" y="1754188"/>
            <a:ext cx="11107737" cy="4370387"/>
          </a:xfrm>
        </p:spPr>
        <p:txBody>
          <a:bodyPr/>
          <a:lstStyle/>
          <a:p>
            <a:pPr>
              <a:defRPr/>
            </a:pPr>
            <a:r>
              <a:rPr lang="en-US" altLang="zh-CN" dirty="0" err="1"/>
              <a:t>ggplot</a:t>
            </a:r>
            <a:r>
              <a:rPr lang="zh-CN" altLang="en-US" dirty="0"/>
              <a:t>函数，该函数主要功能在于初始化一个</a:t>
            </a:r>
            <a:r>
              <a:rPr lang="en-US" altLang="zh-CN" dirty="0" err="1"/>
              <a:t>ggplot</a:t>
            </a:r>
            <a:r>
              <a:rPr lang="zh-CN" altLang="en-US" dirty="0"/>
              <a:t>对象，且不指定绘图内容</a:t>
            </a:r>
            <a:endParaRPr lang="en-US" altLang="zh-CN" dirty="0"/>
          </a:p>
          <a:p>
            <a:pPr>
              <a:defRPr/>
            </a:pPr>
            <a:r>
              <a:rPr lang="en-US" altLang="zh-CN" dirty="0" err="1"/>
              <a:t>ggplot</a:t>
            </a:r>
            <a:r>
              <a:rPr lang="zh-CN" altLang="en-US" dirty="0"/>
              <a:t>函数的使用格式如下所示。</a:t>
            </a:r>
          </a:p>
          <a:p>
            <a:pPr marL="0" indent="0">
              <a:buFont typeface="Wingdings" panose="05000000000000000000" pitchFamily="2" charset="2"/>
              <a:buNone/>
              <a:defRPr/>
            </a:pPr>
            <a:r>
              <a:rPr lang="en-US" altLang="zh-CN" dirty="0"/>
              <a:t>	</a:t>
            </a:r>
            <a:r>
              <a:rPr lang="en-US" altLang="zh-CN" dirty="0" err="1"/>
              <a:t>ggplot</a:t>
            </a:r>
            <a:r>
              <a:rPr lang="en-US" altLang="zh-CN" dirty="0"/>
              <a:t>(data = NULL, mapping = </a:t>
            </a:r>
            <a:r>
              <a:rPr lang="en-US" altLang="zh-CN" dirty="0" err="1"/>
              <a:t>aes</a:t>
            </a:r>
            <a:r>
              <a:rPr lang="en-US" altLang="zh-CN" dirty="0"/>
              <a:t>(), ..., environment = </a:t>
            </a:r>
            <a:r>
              <a:rPr lang="en-US" altLang="zh-CN" dirty="0" err="1"/>
              <a:t>parent.frame</a:t>
            </a:r>
            <a:r>
              <a:rPr lang="en-US" altLang="zh-CN" dirty="0"/>
              <a:t>())</a:t>
            </a:r>
          </a:p>
          <a:p>
            <a:pPr>
              <a:defRPr/>
            </a:pPr>
            <a:r>
              <a:rPr lang="en-US" altLang="zh-CN" dirty="0"/>
              <a:t>data</a:t>
            </a:r>
            <a:r>
              <a:rPr lang="zh-CN" altLang="en-US" dirty="0"/>
              <a:t>指数据集，</a:t>
            </a:r>
            <a:r>
              <a:rPr lang="en-US" altLang="zh-CN" dirty="0"/>
              <a:t>mapping</a:t>
            </a:r>
            <a:r>
              <a:rPr lang="zh-CN" altLang="en-US" dirty="0"/>
              <a:t>则确定如何使用这些数据，</a:t>
            </a:r>
            <a:endParaRPr lang="en-US" altLang="zh-CN" dirty="0"/>
          </a:p>
          <a:p>
            <a:pPr>
              <a:defRPr/>
            </a:pPr>
            <a:r>
              <a:rPr lang="zh-CN" altLang="en-US" dirty="0"/>
              <a:t>示例：</a:t>
            </a:r>
            <a:r>
              <a:rPr lang="en-US" altLang="zh-CN" dirty="0"/>
              <a:t>data = iris</a:t>
            </a:r>
            <a:r>
              <a:rPr lang="zh-CN" altLang="en-US" dirty="0"/>
              <a:t>时，</a:t>
            </a:r>
            <a:r>
              <a:rPr lang="en-US" altLang="zh-CN" dirty="0"/>
              <a:t>mapping = </a:t>
            </a:r>
            <a:r>
              <a:rPr lang="en-US" altLang="zh-CN" dirty="0" err="1"/>
              <a:t>aes</a:t>
            </a:r>
            <a:r>
              <a:rPr lang="en-US" altLang="zh-CN" dirty="0"/>
              <a:t>(x = </a:t>
            </a:r>
            <a:r>
              <a:rPr lang="en-US" altLang="zh-CN" dirty="0" err="1"/>
              <a:t>Sepal.Length</a:t>
            </a:r>
            <a:r>
              <a:rPr lang="en-US" altLang="zh-CN" dirty="0"/>
              <a:t>, y = </a:t>
            </a:r>
            <a:r>
              <a:rPr lang="en-US" altLang="zh-CN" dirty="0" err="1"/>
              <a:t>Sepal.Width</a:t>
            </a:r>
            <a:r>
              <a:rPr lang="en-US" altLang="zh-CN" dirty="0"/>
              <a:t>)</a:t>
            </a:r>
            <a:r>
              <a:rPr lang="zh-CN" altLang="en-US" dirty="0"/>
              <a:t>表示将花萼长度作为</a:t>
            </a:r>
            <a:r>
              <a:rPr lang="en-US" altLang="zh-CN" dirty="0"/>
              <a:t>x</a:t>
            </a:r>
            <a:r>
              <a:rPr lang="zh-CN" altLang="en-US" dirty="0"/>
              <a:t>轴变量，花萼宽度作为</a:t>
            </a:r>
            <a:r>
              <a:rPr lang="en-US" altLang="zh-CN" dirty="0"/>
              <a:t>y</a:t>
            </a:r>
            <a:r>
              <a:rPr lang="zh-CN" altLang="en-US" dirty="0"/>
              <a:t>轴变量。如果需要将</a:t>
            </a:r>
            <a:r>
              <a:rPr lang="en-US" altLang="zh-CN" dirty="0"/>
              <a:t>Species</a:t>
            </a:r>
            <a:r>
              <a:rPr lang="zh-CN" altLang="en-US" dirty="0"/>
              <a:t>映射到形状或者颜色属性，可以添加参数</a:t>
            </a:r>
            <a:r>
              <a:rPr lang="en-US" altLang="zh-CN" dirty="0"/>
              <a:t>shape = Species</a:t>
            </a:r>
            <a:r>
              <a:rPr lang="zh-CN" altLang="en-US" dirty="0"/>
              <a:t>或者</a:t>
            </a:r>
            <a:r>
              <a:rPr lang="en-US" altLang="zh-CN" dirty="0" err="1"/>
              <a:t>colour</a:t>
            </a:r>
            <a:r>
              <a:rPr lang="en-US" altLang="zh-CN" dirty="0"/>
              <a:t> = Species</a:t>
            </a:r>
            <a:r>
              <a:rPr lang="zh-CN" altLang="en-US" dirty="0"/>
              <a:t>。</a:t>
            </a:r>
            <a:endParaRPr lang="en-US" altLang="zh-CN" dirty="0"/>
          </a:p>
          <a:p>
            <a:pPr>
              <a:buFont typeface="Arial" pitchFamily="34" charset="0"/>
              <a:buChar char="•"/>
              <a:defRPr/>
            </a:pPr>
            <a:r>
              <a:rPr lang="en-US" altLang="zh-CN" dirty="0" err="1"/>
              <a:t>ggplot</a:t>
            </a:r>
            <a:r>
              <a:rPr lang="en-US" altLang="zh-CN" dirty="0"/>
              <a:t>(data = iris, </a:t>
            </a:r>
            <a:r>
              <a:rPr lang="en-US" altLang="zh-CN" dirty="0" err="1"/>
              <a:t>aes</a:t>
            </a:r>
            <a:r>
              <a:rPr lang="en-US" altLang="zh-CN" dirty="0"/>
              <a:t>(x = </a:t>
            </a:r>
            <a:r>
              <a:rPr lang="en-US" altLang="zh-CN" dirty="0" err="1"/>
              <a:t>Sepal.Length</a:t>
            </a:r>
            <a:r>
              <a:rPr lang="en-US" altLang="zh-CN" dirty="0"/>
              <a:t>, y = </a:t>
            </a:r>
            <a:r>
              <a:rPr lang="en-US" altLang="zh-CN" dirty="0" err="1"/>
              <a:t>Sepal.Width</a:t>
            </a:r>
            <a:r>
              <a:rPr lang="en-US" altLang="zh-CN" dirty="0"/>
              <a:t>, </a:t>
            </a:r>
            <a:r>
              <a:rPr lang="en-US" altLang="zh-CN" dirty="0" err="1"/>
              <a:t>colour</a:t>
            </a:r>
            <a:r>
              <a:rPr lang="en-US" altLang="zh-CN" dirty="0"/>
              <a:t> = Species, shape = Species))  # </a:t>
            </a:r>
            <a:r>
              <a:rPr lang="zh-CN" altLang="en-US" dirty="0"/>
              <a:t>底层画布</a:t>
            </a:r>
          </a:p>
        </p:txBody>
      </p:sp>
      <p:sp>
        <p:nvSpPr>
          <p:cNvPr id="88067" name="标题 2">
            <a:extLst>
              <a:ext uri="{FF2B5EF4-FFF2-40B4-BE49-F238E27FC236}">
                <a16:creationId xmlns:a16="http://schemas.microsoft.com/office/drawing/2014/main" id="{9FF27C89-C206-4510-B247-7590324CE1A4}"/>
              </a:ext>
            </a:extLst>
          </p:cNvPr>
          <p:cNvSpPr>
            <a:spLocks noGrp="1"/>
          </p:cNvSpPr>
          <p:nvPr>
            <p:ph type="title"/>
          </p:nvPr>
        </p:nvSpPr>
        <p:spPr>
          <a:xfrm>
            <a:off x="255588" y="358775"/>
            <a:ext cx="10972800" cy="528638"/>
          </a:xfrm>
        </p:spPr>
        <p:txBody>
          <a:bodyPr/>
          <a:lstStyle/>
          <a:p>
            <a:r>
              <a:rPr lang="en-US" altLang="zh-CN"/>
              <a:t>ggplot</a:t>
            </a:r>
            <a:r>
              <a:rPr lang="zh-CN" altLang="en-US"/>
              <a:t>绘图</a:t>
            </a:r>
          </a:p>
        </p:txBody>
      </p:sp>
      <p:sp>
        <p:nvSpPr>
          <p:cNvPr id="88068" name="内容占位符 3">
            <a:extLst>
              <a:ext uri="{FF2B5EF4-FFF2-40B4-BE49-F238E27FC236}">
                <a16:creationId xmlns:a16="http://schemas.microsoft.com/office/drawing/2014/main" id="{7F7C6C81-C58E-4AE6-BBAA-CC64A50939E9}"/>
              </a:ext>
            </a:extLst>
          </p:cNvPr>
          <p:cNvSpPr>
            <a:spLocks noGrp="1"/>
          </p:cNvSpPr>
          <p:nvPr>
            <p:ph idx="10"/>
          </p:nvPr>
        </p:nvSpPr>
        <p:spPr>
          <a:xfrm>
            <a:off x="423863" y="1138238"/>
            <a:ext cx="11107737" cy="427037"/>
          </a:xfrm>
        </p:spPr>
        <p:txBody>
          <a:bodyPr/>
          <a:lstStyle/>
          <a:p>
            <a:r>
              <a:t>绘制画布</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6DF1CCBB-C08B-4CF8-A888-2FFC5EE98600}"/>
              </a:ext>
            </a:extLst>
          </p:cNvPr>
          <p:cNvGraphicFramePr>
            <a:graphicFrameLocks noGrp="1"/>
          </p:cNvGraphicFramePr>
          <p:nvPr>
            <p:ph idx="1"/>
          </p:nvPr>
        </p:nvGraphicFramePr>
        <p:xfrm>
          <a:off x="1936750" y="1593850"/>
          <a:ext cx="8539163" cy="4632325"/>
        </p:xfrm>
        <a:graphic>
          <a:graphicData uri="http://schemas.openxmlformats.org/drawingml/2006/table">
            <a:tbl>
              <a:tblPr>
                <a:tableStyleId>{5C22544A-7EE6-4342-B048-85BDC9FD1C3A}</a:tableStyleId>
              </a:tblPr>
              <a:tblGrid>
                <a:gridCol w="2346507">
                  <a:extLst>
                    <a:ext uri="{9D8B030D-6E8A-4147-A177-3AD203B41FA5}">
                      <a16:colId xmlns:a16="http://schemas.microsoft.com/office/drawing/2014/main" val="20000"/>
                    </a:ext>
                  </a:extLst>
                </a:gridCol>
                <a:gridCol w="5878938">
                  <a:extLst>
                    <a:ext uri="{9D8B030D-6E8A-4147-A177-3AD203B41FA5}">
                      <a16:colId xmlns:a16="http://schemas.microsoft.com/office/drawing/2014/main" val="20001"/>
                    </a:ext>
                  </a:extLst>
                </a:gridCol>
                <a:gridCol w="313717">
                  <a:extLst>
                    <a:ext uri="{9D8B030D-6E8A-4147-A177-3AD203B41FA5}">
                      <a16:colId xmlns:a16="http://schemas.microsoft.com/office/drawing/2014/main" val="20002"/>
                    </a:ext>
                  </a:extLst>
                </a:gridCol>
              </a:tblGrid>
              <a:tr h="289520">
                <a:tc>
                  <a:txBody>
                    <a:bodyPr/>
                    <a:lstStyle/>
                    <a:p>
                      <a:pPr indent="127000" algn="ctr">
                        <a:lnSpc>
                          <a:spcPct val="100000"/>
                        </a:lnSpc>
                        <a:spcAft>
                          <a:spcPts val="0"/>
                        </a:spcAft>
                      </a:pPr>
                      <a:r>
                        <a:rPr lang="zh-CN" sz="1600" kern="100" dirty="0">
                          <a:effectLst/>
                        </a:rPr>
                        <a:t>几何对象函数</a:t>
                      </a:r>
                      <a:endParaRPr lang="zh-CN" sz="1600" kern="100" dirty="0">
                        <a:effectLst/>
                        <a:latin typeface="Times New Roman"/>
                        <a:ea typeface="宋体"/>
                        <a:cs typeface="Times New Roman"/>
                      </a:endParaRPr>
                    </a:p>
                  </a:txBody>
                  <a:tcPr marL="68582" marR="68582" marT="0" marB="0" anchor="ctr"/>
                </a:tc>
                <a:tc>
                  <a:txBody>
                    <a:bodyPr/>
                    <a:lstStyle/>
                    <a:p>
                      <a:pPr indent="127000" algn="ctr">
                        <a:lnSpc>
                          <a:spcPct val="100000"/>
                        </a:lnSpc>
                        <a:spcAft>
                          <a:spcPts val="0"/>
                        </a:spcAft>
                      </a:pPr>
                      <a:r>
                        <a:rPr lang="zh-CN" sz="1600" kern="100">
                          <a:effectLst/>
                        </a:rPr>
                        <a:t>描述</a:t>
                      </a:r>
                      <a:endParaRPr lang="zh-CN" sz="1600" kern="100">
                        <a:effectLst/>
                        <a:latin typeface="Times New Roman"/>
                        <a:ea typeface="宋体"/>
                        <a:cs typeface="Times New Roman"/>
                      </a:endParaRPr>
                    </a:p>
                  </a:txBody>
                  <a:tcPr marL="68582" marR="68582" marT="0" marB="0" anchor="ctr"/>
                </a:tc>
                <a:tc>
                  <a:txBody>
                    <a:bodyPr/>
                    <a:lstStyle/>
                    <a:p>
                      <a:pPr indent="127000" algn="just">
                        <a:lnSpc>
                          <a:spcPct val="150000"/>
                        </a:lnSpc>
                        <a:spcAft>
                          <a:spcPts val="0"/>
                        </a:spcAft>
                      </a:pPr>
                      <a:r>
                        <a:rPr lang="zh-CN" sz="1000" kern="100">
                          <a:effectLst/>
                        </a:rPr>
                        <a:t> </a:t>
                      </a:r>
                      <a:endParaRPr lang="zh-CN" sz="1000" kern="100">
                        <a:effectLst/>
                        <a:latin typeface="Times New Roman"/>
                        <a:ea typeface="宋体"/>
                        <a:cs typeface="Times New Roman"/>
                      </a:endParaRPr>
                    </a:p>
                  </a:txBody>
                  <a:tcPr marL="0" marR="0" marT="0" marB="0" anchor="ctr"/>
                </a:tc>
                <a:extLst>
                  <a:ext uri="{0D108BD9-81ED-4DB2-BD59-A6C34878D82A}">
                    <a16:rowId xmlns:a16="http://schemas.microsoft.com/office/drawing/2014/main" val="10000"/>
                  </a:ext>
                </a:extLst>
              </a:tr>
              <a:tr h="289520">
                <a:tc>
                  <a:txBody>
                    <a:bodyPr/>
                    <a:lstStyle/>
                    <a:p>
                      <a:pPr indent="127000" algn="ctr">
                        <a:lnSpc>
                          <a:spcPct val="100000"/>
                        </a:lnSpc>
                        <a:spcAft>
                          <a:spcPts val="0"/>
                        </a:spcAft>
                      </a:pPr>
                      <a:r>
                        <a:rPr lang="en-US" sz="1600" kern="100" dirty="0" err="1">
                          <a:effectLst/>
                        </a:rPr>
                        <a:t>geom_abline</a:t>
                      </a:r>
                      <a:endParaRPr lang="zh-CN" sz="1600" kern="100" dirty="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a:effectLst/>
                        </a:rPr>
                        <a:t>线：由斜率和截距指定</a:t>
                      </a:r>
                      <a:endParaRPr lang="zh-CN" sz="1600" kern="10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01"/>
                  </a:ext>
                </a:extLst>
              </a:tr>
              <a:tr h="289520">
                <a:tc>
                  <a:txBody>
                    <a:bodyPr/>
                    <a:lstStyle/>
                    <a:p>
                      <a:pPr indent="127000" algn="ctr">
                        <a:lnSpc>
                          <a:spcPct val="100000"/>
                        </a:lnSpc>
                        <a:spcAft>
                          <a:spcPts val="0"/>
                        </a:spcAft>
                      </a:pPr>
                      <a:r>
                        <a:rPr lang="en-US" sz="1600" kern="100" dirty="0" err="1">
                          <a:effectLst/>
                        </a:rPr>
                        <a:t>geom_area</a:t>
                      </a:r>
                      <a:endParaRPr lang="zh-CN" sz="1600" kern="100" dirty="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dirty="0">
                          <a:effectLst/>
                        </a:rPr>
                        <a:t>面积图</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02"/>
                  </a:ext>
                </a:extLst>
              </a:tr>
              <a:tr h="289520">
                <a:tc>
                  <a:txBody>
                    <a:bodyPr/>
                    <a:lstStyle/>
                    <a:p>
                      <a:pPr indent="127000" algn="ctr">
                        <a:lnSpc>
                          <a:spcPct val="100000"/>
                        </a:lnSpc>
                        <a:spcAft>
                          <a:spcPts val="0"/>
                        </a:spcAft>
                      </a:pPr>
                      <a:r>
                        <a:rPr lang="en-US" sz="1600" kern="100">
                          <a:effectLst/>
                        </a:rPr>
                        <a:t>geom_bar</a:t>
                      </a:r>
                      <a:endParaRPr lang="zh-CN" sz="1600" kern="10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dirty="0">
                          <a:effectLst/>
                        </a:rPr>
                        <a:t>条形图</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03"/>
                  </a:ext>
                </a:extLst>
              </a:tr>
              <a:tr h="289520">
                <a:tc>
                  <a:txBody>
                    <a:bodyPr/>
                    <a:lstStyle/>
                    <a:p>
                      <a:pPr indent="127000" algn="ctr">
                        <a:lnSpc>
                          <a:spcPct val="100000"/>
                        </a:lnSpc>
                        <a:spcAft>
                          <a:spcPts val="0"/>
                        </a:spcAft>
                      </a:pPr>
                      <a:r>
                        <a:rPr lang="en-US" sz="1600" kern="100" dirty="0">
                          <a:effectLst/>
                        </a:rPr>
                        <a:t>geom_bin2d</a:t>
                      </a:r>
                      <a:endParaRPr lang="zh-CN" sz="1600" kern="100" dirty="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dirty="0">
                          <a:effectLst/>
                        </a:rPr>
                        <a:t>二维封箱的热图</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04"/>
                  </a:ext>
                </a:extLst>
              </a:tr>
              <a:tr h="289520">
                <a:tc>
                  <a:txBody>
                    <a:bodyPr/>
                    <a:lstStyle/>
                    <a:p>
                      <a:pPr indent="127000" algn="ctr">
                        <a:lnSpc>
                          <a:spcPct val="100000"/>
                        </a:lnSpc>
                        <a:spcAft>
                          <a:spcPts val="0"/>
                        </a:spcAft>
                      </a:pPr>
                      <a:r>
                        <a:rPr lang="en-US" sz="1600" kern="100">
                          <a:effectLst/>
                        </a:rPr>
                        <a:t>geom_blank</a:t>
                      </a:r>
                      <a:endParaRPr lang="zh-CN" sz="1600" kern="10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dirty="0">
                          <a:effectLst/>
                        </a:rPr>
                        <a:t>空的几何对象，什么也不画</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05"/>
                  </a:ext>
                </a:extLst>
              </a:tr>
              <a:tr h="289520">
                <a:tc>
                  <a:txBody>
                    <a:bodyPr/>
                    <a:lstStyle/>
                    <a:p>
                      <a:pPr indent="127000" algn="ctr">
                        <a:lnSpc>
                          <a:spcPct val="100000"/>
                        </a:lnSpc>
                        <a:spcAft>
                          <a:spcPts val="0"/>
                        </a:spcAft>
                      </a:pPr>
                      <a:r>
                        <a:rPr lang="en-US" sz="1600" kern="100">
                          <a:effectLst/>
                        </a:rPr>
                        <a:t>geom_boxplot</a:t>
                      </a:r>
                      <a:endParaRPr lang="zh-CN" sz="1600" kern="10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dirty="0">
                          <a:effectLst/>
                        </a:rPr>
                        <a:t>箱线图</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06"/>
                  </a:ext>
                </a:extLst>
              </a:tr>
              <a:tr h="289520">
                <a:tc>
                  <a:txBody>
                    <a:bodyPr/>
                    <a:lstStyle/>
                    <a:p>
                      <a:pPr indent="127000" algn="ctr">
                        <a:lnSpc>
                          <a:spcPct val="100000"/>
                        </a:lnSpc>
                        <a:spcAft>
                          <a:spcPts val="0"/>
                        </a:spcAft>
                      </a:pPr>
                      <a:r>
                        <a:rPr lang="en-US" sz="1600" kern="100">
                          <a:effectLst/>
                        </a:rPr>
                        <a:t>geom_contour</a:t>
                      </a:r>
                      <a:endParaRPr lang="zh-CN" sz="1600" kern="10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dirty="0">
                          <a:effectLst/>
                        </a:rPr>
                        <a:t>等高线图</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07"/>
                  </a:ext>
                </a:extLst>
              </a:tr>
              <a:tr h="289520">
                <a:tc>
                  <a:txBody>
                    <a:bodyPr/>
                    <a:lstStyle/>
                    <a:p>
                      <a:pPr indent="127000" algn="ctr">
                        <a:lnSpc>
                          <a:spcPct val="100000"/>
                        </a:lnSpc>
                        <a:spcAft>
                          <a:spcPts val="0"/>
                        </a:spcAft>
                      </a:pPr>
                      <a:r>
                        <a:rPr lang="en-US" sz="1600" kern="100">
                          <a:effectLst/>
                        </a:rPr>
                        <a:t>geom_crossbar</a:t>
                      </a:r>
                      <a:endParaRPr lang="zh-CN" sz="1600" kern="10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en-US" sz="1600" kern="100" dirty="0">
                          <a:effectLst/>
                        </a:rPr>
                        <a:t>Crossbar</a:t>
                      </a:r>
                      <a:r>
                        <a:rPr lang="zh-CN" sz="1600" kern="100" dirty="0">
                          <a:effectLst/>
                        </a:rPr>
                        <a:t>图（类似于箱线图，但没有触须和极值点）</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08"/>
                  </a:ext>
                </a:extLst>
              </a:tr>
              <a:tr h="289520">
                <a:tc>
                  <a:txBody>
                    <a:bodyPr/>
                    <a:lstStyle/>
                    <a:p>
                      <a:pPr indent="127000" algn="ctr">
                        <a:lnSpc>
                          <a:spcPct val="100000"/>
                        </a:lnSpc>
                        <a:spcAft>
                          <a:spcPts val="0"/>
                        </a:spcAft>
                      </a:pPr>
                      <a:r>
                        <a:rPr lang="en-US" sz="1600" kern="100">
                          <a:effectLst/>
                        </a:rPr>
                        <a:t>geom_density</a:t>
                      </a:r>
                      <a:endParaRPr lang="zh-CN" sz="1600" kern="10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dirty="0">
                          <a:effectLst/>
                        </a:rPr>
                        <a:t>密度图</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09"/>
                  </a:ext>
                </a:extLst>
              </a:tr>
              <a:tr h="289520">
                <a:tc>
                  <a:txBody>
                    <a:bodyPr/>
                    <a:lstStyle/>
                    <a:p>
                      <a:pPr indent="127000" algn="ctr">
                        <a:lnSpc>
                          <a:spcPct val="100000"/>
                        </a:lnSpc>
                        <a:spcAft>
                          <a:spcPts val="0"/>
                        </a:spcAft>
                      </a:pPr>
                      <a:r>
                        <a:rPr lang="en-US" sz="1600" kern="100">
                          <a:effectLst/>
                        </a:rPr>
                        <a:t>geom_density2d</a:t>
                      </a:r>
                      <a:endParaRPr lang="zh-CN" sz="1600" kern="10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dirty="0">
                          <a:effectLst/>
                        </a:rPr>
                        <a:t>二维密度图</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10"/>
                  </a:ext>
                </a:extLst>
              </a:tr>
              <a:tr h="289520">
                <a:tc>
                  <a:txBody>
                    <a:bodyPr/>
                    <a:lstStyle/>
                    <a:p>
                      <a:pPr indent="127000" algn="ctr">
                        <a:lnSpc>
                          <a:spcPct val="100000"/>
                        </a:lnSpc>
                        <a:spcAft>
                          <a:spcPts val="0"/>
                        </a:spcAft>
                      </a:pPr>
                      <a:r>
                        <a:rPr lang="en-US" sz="1600" kern="100">
                          <a:effectLst/>
                        </a:rPr>
                        <a:t>geom_errorbar</a:t>
                      </a:r>
                      <a:endParaRPr lang="zh-CN" sz="1600" kern="10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dirty="0">
                          <a:effectLst/>
                        </a:rPr>
                        <a:t>误差线（通常添加到其他图形上，比如柱状图、点图、线图等）</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11"/>
                  </a:ext>
                </a:extLst>
              </a:tr>
              <a:tr h="289520">
                <a:tc>
                  <a:txBody>
                    <a:bodyPr/>
                    <a:lstStyle/>
                    <a:p>
                      <a:pPr indent="127000" algn="ctr">
                        <a:lnSpc>
                          <a:spcPct val="100000"/>
                        </a:lnSpc>
                        <a:spcAft>
                          <a:spcPts val="0"/>
                        </a:spcAft>
                      </a:pPr>
                      <a:r>
                        <a:rPr lang="en-US" sz="1600" kern="100">
                          <a:effectLst/>
                        </a:rPr>
                        <a:t>geom_errorbarh</a:t>
                      </a:r>
                      <a:endParaRPr lang="zh-CN" sz="1600" kern="10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dirty="0">
                          <a:effectLst/>
                        </a:rPr>
                        <a:t>水平误差线</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12"/>
                  </a:ext>
                </a:extLst>
              </a:tr>
              <a:tr h="289520">
                <a:tc>
                  <a:txBody>
                    <a:bodyPr/>
                    <a:lstStyle/>
                    <a:p>
                      <a:pPr indent="127000" algn="ctr">
                        <a:lnSpc>
                          <a:spcPct val="100000"/>
                        </a:lnSpc>
                        <a:spcAft>
                          <a:spcPts val="0"/>
                        </a:spcAft>
                      </a:pPr>
                      <a:r>
                        <a:rPr lang="en-US" sz="1600" kern="100">
                          <a:effectLst/>
                        </a:rPr>
                        <a:t>geom_freqploy</a:t>
                      </a:r>
                      <a:endParaRPr lang="zh-CN" sz="1600" kern="10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dirty="0">
                          <a:effectLst/>
                        </a:rPr>
                        <a:t>频率多边形（类似于直方图）</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13"/>
                  </a:ext>
                </a:extLst>
              </a:tr>
              <a:tr h="289520">
                <a:tc>
                  <a:txBody>
                    <a:bodyPr/>
                    <a:lstStyle/>
                    <a:p>
                      <a:pPr indent="127000" algn="ctr">
                        <a:lnSpc>
                          <a:spcPct val="100000"/>
                        </a:lnSpc>
                        <a:spcAft>
                          <a:spcPts val="0"/>
                        </a:spcAft>
                      </a:pPr>
                      <a:r>
                        <a:rPr lang="en-US" sz="1600" kern="100">
                          <a:effectLst/>
                        </a:rPr>
                        <a:t>geom_hex</a:t>
                      </a:r>
                      <a:endParaRPr lang="zh-CN" sz="1600" kern="10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dirty="0">
                          <a:effectLst/>
                        </a:rPr>
                        <a:t>六边形图（通常用于六边形封箱）</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14"/>
                  </a:ext>
                </a:extLst>
              </a:tr>
              <a:tr h="289520">
                <a:tc>
                  <a:txBody>
                    <a:bodyPr/>
                    <a:lstStyle/>
                    <a:p>
                      <a:pPr indent="127000" algn="ctr">
                        <a:lnSpc>
                          <a:spcPct val="100000"/>
                        </a:lnSpc>
                        <a:spcAft>
                          <a:spcPts val="0"/>
                        </a:spcAft>
                      </a:pPr>
                      <a:r>
                        <a:rPr lang="en-US" sz="1600" kern="100">
                          <a:effectLst/>
                        </a:rPr>
                        <a:t>geom_histogram</a:t>
                      </a:r>
                      <a:endParaRPr lang="zh-CN" sz="1600" kern="100">
                        <a:effectLst/>
                        <a:latin typeface="Times New Roman"/>
                        <a:ea typeface="宋体"/>
                        <a:cs typeface="Times New Roman"/>
                      </a:endParaRPr>
                    </a:p>
                  </a:txBody>
                  <a:tcPr marL="68582" marR="68582" marT="0" marB="0" anchor="ctr"/>
                </a:tc>
                <a:tc gridSpan="2">
                  <a:txBody>
                    <a:bodyPr/>
                    <a:lstStyle/>
                    <a:p>
                      <a:pPr indent="127000" algn="just">
                        <a:lnSpc>
                          <a:spcPct val="100000"/>
                        </a:lnSpc>
                        <a:spcAft>
                          <a:spcPts val="0"/>
                        </a:spcAft>
                      </a:pPr>
                      <a:r>
                        <a:rPr lang="zh-CN" sz="1600" kern="100" dirty="0">
                          <a:effectLst/>
                        </a:rPr>
                        <a:t>直方图</a:t>
                      </a:r>
                      <a:endParaRPr lang="zh-CN" sz="1600" kern="100" dirty="0">
                        <a:effectLst/>
                        <a:latin typeface="Times New Roman"/>
                        <a:ea typeface="宋体"/>
                        <a:cs typeface="Times New Roman"/>
                      </a:endParaRPr>
                    </a:p>
                  </a:txBody>
                  <a:tcPr marL="68582" marR="68582" marT="0" marB="0" anchor="ctr"/>
                </a:tc>
                <a:tc hMerge="1">
                  <a:txBody>
                    <a:bodyPr/>
                    <a:lstStyle/>
                    <a:p>
                      <a:endParaRPr lang="zh-CN" altLang="en-US"/>
                    </a:p>
                  </a:txBody>
                  <a:tcPr/>
                </a:tc>
                <a:extLst>
                  <a:ext uri="{0D108BD9-81ED-4DB2-BD59-A6C34878D82A}">
                    <a16:rowId xmlns:a16="http://schemas.microsoft.com/office/drawing/2014/main" val="10015"/>
                  </a:ext>
                </a:extLst>
              </a:tr>
            </a:tbl>
          </a:graphicData>
        </a:graphic>
      </p:graphicFrame>
      <p:sp>
        <p:nvSpPr>
          <p:cNvPr id="89145" name="标题 2">
            <a:extLst>
              <a:ext uri="{FF2B5EF4-FFF2-40B4-BE49-F238E27FC236}">
                <a16:creationId xmlns:a16="http://schemas.microsoft.com/office/drawing/2014/main" id="{128747D0-4817-44C8-854C-102AF9459EF5}"/>
              </a:ext>
            </a:extLst>
          </p:cNvPr>
          <p:cNvSpPr>
            <a:spLocks noGrp="1"/>
          </p:cNvSpPr>
          <p:nvPr>
            <p:ph type="title"/>
          </p:nvPr>
        </p:nvSpPr>
        <p:spPr>
          <a:xfrm>
            <a:off x="255588" y="358775"/>
            <a:ext cx="10972800" cy="528638"/>
          </a:xfrm>
        </p:spPr>
        <p:txBody>
          <a:bodyPr/>
          <a:lstStyle/>
          <a:p>
            <a:r>
              <a:rPr lang="zh-CN" altLang="en-US"/>
              <a:t>几何对象</a:t>
            </a:r>
          </a:p>
        </p:txBody>
      </p:sp>
      <p:sp>
        <p:nvSpPr>
          <p:cNvPr id="89146" name="内容占位符 3">
            <a:extLst>
              <a:ext uri="{FF2B5EF4-FFF2-40B4-BE49-F238E27FC236}">
                <a16:creationId xmlns:a16="http://schemas.microsoft.com/office/drawing/2014/main" id="{F489DB8E-BF42-466B-8B65-442009A84717}"/>
              </a:ext>
            </a:extLst>
          </p:cNvPr>
          <p:cNvSpPr>
            <a:spLocks noGrp="1"/>
          </p:cNvSpPr>
          <p:nvPr>
            <p:ph idx="10"/>
          </p:nvPr>
        </p:nvSpPr>
        <p:spPr>
          <a:xfrm>
            <a:off x="423863" y="1138238"/>
            <a:ext cx="11107737" cy="427037"/>
          </a:xfrm>
        </p:spPr>
        <p:txBody>
          <a:bodyPr/>
          <a:lstStyle/>
          <a:p>
            <a:r>
              <a:rPr lang="en-US" altLang="zh-CN"/>
              <a:t>ggplot2</a:t>
            </a:r>
            <a:r>
              <a:t>中可用的几何对象函数</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5790D449-B85E-47C7-8C2F-D3FF67A721A3}"/>
              </a:ext>
            </a:extLst>
          </p:cNvPr>
          <p:cNvGraphicFramePr>
            <a:graphicFrameLocks noGrp="1"/>
          </p:cNvGraphicFramePr>
          <p:nvPr>
            <p:ph idx="1"/>
          </p:nvPr>
        </p:nvGraphicFramePr>
        <p:xfrm>
          <a:off x="2325688" y="1520825"/>
          <a:ext cx="8229600" cy="4919663"/>
        </p:xfrm>
        <a:graphic>
          <a:graphicData uri="http://schemas.openxmlformats.org/drawingml/2006/table">
            <a:tbl>
              <a:tblPr>
                <a:tableStyleId>{5C22544A-7EE6-4342-B048-85BDC9FD1C3A}</a:tableStyleId>
              </a:tblPr>
              <a:tblGrid>
                <a:gridCol w="2344226">
                  <a:extLst>
                    <a:ext uri="{9D8B030D-6E8A-4147-A177-3AD203B41FA5}">
                      <a16:colId xmlns:a16="http://schemas.microsoft.com/office/drawing/2014/main" val="20000"/>
                    </a:ext>
                  </a:extLst>
                </a:gridCol>
                <a:gridCol w="5885374">
                  <a:extLst>
                    <a:ext uri="{9D8B030D-6E8A-4147-A177-3AD203B41FA5}">
                      <a16:colId xmlns:a16="http://schemas.microsoft.com/office/drawing/2014/main" val="20001"/>
                    </a:ext>
                  </a:extLst>
                </a:gridCol>
              </a:tblGrid>
              <a:tr h="273734">
                <a:tc>
                  <a:txBody>
                    <a:bodyPr/>
                    <a:lstStyle/>
                    <a:p>
                      <a:pPr indent="127000" algn="ctr">
                        <a:lnSpc>
                          <a:spcPct val="100000"/>
                        </a:lnSpc>
                        <a:spcAft>
                          <a:spcPts val="0"/>
                        </a:spcAft>
                      </a:pPr>
                      <a:r>
                        <a:rPr lang="en-US" sz="1600" kern="100" dirty="0" err="1">
                          <a:effectLst/>
                        </a:rPr>
                        <a:t>geom_hline</a:t>
                      </a:r>
                      <a:endParaRPr lang="zh-CN" sz="1600" kern="100" dirty="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水平线</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0"/>
                  </a:ext>
                </a:extLst>
              </a:tr>
              <a:tr h="273734">
                <a:tc>
                  <a:txBody>
                    <a:bodyPr/>
                    <a:lstStyle/>
                    <a:p>
                      <a:pPr indent="127000" algn="ctr">
                        <a:lnSpc>
                          <a:spcPct val="100000"/>
                        </a:lnSpc>
                        <a:spcAft>
                          <a:spcPts val="0"/>
                        </a:spcAft>
                      </a:pPr>
                      <a:r>
                        <a:rPr lang="en-US" sz="1600" kern="100">
                          <a:effectLst/>
                        </a:rPr>
                        <a:t>geom_jitter</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dirty="0">
                          <a:effectLst/>
                        </a:rPr>
                        <a:t>点、自动添加了扰动</a:t>
                      </a:r>
                      <a:endParaRPr lang="zh-CN" sz="16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1"/>
                  </a:ext>
                </a:extLst>
              </a:tr>
              <a:tr h="273734">
                <a:tc>
                  <a:txBody>
                    <a:bodyPr/>
                    <a:lstStyle/>
                    <a:p>
                      <a:pPr indent="127000" algn="ctr">
                        <a:lnSpc>
                          <a:spcPct val="100000"/>
                        </a:lnSpc>
                        <a:spcAft>
                          <a:spcPts val="0"/>
                        </a:spcAft>
                      </a:pPr>
                      <a:r>
                        <a:rPr lang="en-US" sz="1600" kern="100" dirty="0" err="1">
                          <a:effectLst/>
                        </a:rPr>
                        <a:t>geom_line</a:t>
                      </a:r>
                      <a:endParaRPr lang="zh-CN" sz="1600" kern="100" dirty="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线</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2"/>
                  </a:ext>
                </a:extLst>
              </a:tr>
              <a:tr h="273734">
                <a:tc>
                  <a:txBody>
                    <a:bodyPr/>
                    <a:lstStyle/>
                    <a:p>
                      <a:pPr indent="127000" algn="ctr">
                        <a:lnSpc>
                          <a:spcPct val="100000"/>
                        </a:lnSpc>
                        <a:spcAft>
                          <a:spcPts val="0"/>
                        </a:spcAft>
                      </a:pPr>
                      <a:r>
                        <a:rPr lang="en-US" sz="1600" kern="100">
                          <a:effectLst/>
                        </a:rPr>
                        <a:t>geom_linerange</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区间，用竖直线表示</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3"/>
                  </a:ext>
                </a:extLst>
              </a:tr>
              <a:tr h="273734">
                <a:tc>
                  <a:txBody>
                    <a:bodyPr/>
                    <a:lstStyle/>
                    <a:p>
                      <a:pPr indent="127000" algn="ctr">
                        <a:lnSpc>
                          <a:spcPct val="100000"/>
                        </a:lnSpc>
                        <a:spcAft>
                          <a:spcPts val="0"/>
                        </a:spcAft>
                      </a:pPr>
                      <a:r>
                        <a:rPr lang="en-US" sz="1600" kern="100">
                          <a:effectLst/>
                        </a:rPr>
                        <a:t>geom_path</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几何路径，由一组点按顺序链接</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4"/>
                  </a:ext>
                </a:extLst>
              </a:tr>
              <a:tr h="273734">
                <a:tc>
                  <a:txBody>
                    <a:bodyPr/>
                    <a:lstStyle/>
                    <a:p>
                      <a:pPr indent="127000" algn="ctr">
                        <a:lnSpc>
                          <a:spcPct val="100000"/>
                        </a:lnSpc>
                        <a:spcAft>
                          <a:spcPts val="0"/>
                        </a:spcAft>
                      </a:pPr>
                      <a:r>
                        <a:rPr lang="en-US" sz="1600" kern="100">
                          <a:effectLst/>
                        </a:rPr>
                        <a:t>geom_point</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点</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5"/>
                  </a:ext>
                </a:extLst>
              </a:tr>
              <a:tr h="539920">
                <a:tc>
                  <a:txBody>
                    <a:bodyPr/>
                    <a:lstStyle/>
                    <a:p>
                      <a:pPr indent="127000" algn="ctr">
                        <a:lnSpc>
                          <a:spcPct val="100000"/>
                        </a:lnSpc>
                        <a:spcAft>
                          <a:spcPts val="0"/>
                        </a:spcAft>
                      </a:pPr>
                      <a:r>
                        <a:rPr lang="en-US" sz="1600" kern="100" dirty="0" err="1">
                          <a:effectLst/>
                        </a:rPr>
                        <a:t>geom_pointrange</a:t>
                      </a:r>
                      <a:endParaRPr lang="zh-CN" sz="1600" kern="100" dirty="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一条垂直线，线的中间有一个点</a:t>
                      </a:r>
                      <a:r>
                        <a:rPr lang="en-US" sz="1600" kern="100">
                          <a:effectLst/>
                        </a:rPr>
                        <a:t>(</a:t>
                      </a:r>
                      <a:r>
                        <a:rPr lang="zh-CN" sz="1600" kern="100">
                          <a:effectLst/>
                        </a:rPr>
                        <a:t>与</a:t>
                      </a:r>
                      <a:r>
                        <a:rPr lang="en-US" sz="1600" kern="100">
                          <a:effectLst/>
                        </a:rPr>
                        <a:t>Crossbar</a:t>
                      </a:r>
                      <a:r>
                        <a:rPr lang="zh-CN" sz="1600" kern="100">
                          <a:effectLst/>
                        </a:rPr>
                        <a:t>图和箱线图有关</a:t>
                      </a:r>
                      <a:r>
                        <a:rPr lang="en-US" sz="1600" kern="100">
                          <a:effectLst/>
                        </a:rPr>
                        <a:t>)</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6"/>
                  </a:ext>
                </a:extLst>
              </a:tr>
              <a:tr h="273734">
                <a:tc>
                  <a:txBody>
                    <a:bodyPr/>
                    <a:lstStyle/>
                    <a:p>
                      <a:pPr indent="127000" algn="ctr">
                        <a:lnSpc>
                          <a:spcPct val="100000"/>
                        </a:lnSpc>
                        <a:spcAft>
                          <a:spcPts val="0"/>
                        </a:spcAft>
                      </a:pPr>
                      <a:r>
                        <a:rPr lang="en-US" sz="1600" kern="100">
                          <a:effectLst/>
                        </a:rPr>
                        <a:t>geom_polygon</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多边形</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7"/>
                  </a:ext>
                </a:extLst>
              </a:tr>
              <a:tr h="273734">
                <a:tc>
                  <a:txBody>
                    <a:bodyPr/>
                    <a:lstStyle/>
                    <a:p>
                      <a:pPr indent="127000" algn="ctr">
                        <a:lnSpc>
                          <a:spcPct val="100000"/>
                        </a:lnSpc>
                        <a:spcAft>
                          <a:spcPts val="0"/>
                        </a:spcAft>
                      </a:pPr>
                      <a:r>
                        <a:rPr lang="en-US" sz="1600" kern="100">
                          <a:effectLst/>
                        </a:rPr>
                        <a:t>geom_quantile</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一组分位数线（来自分位数回归）</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8"/>
                  </a:ext>
                </a:extLst>
              </a:tr>
              <a:tr h="273734">
                <a:tc>
                  <a:txBody>
                    <a:bodyPr/>
                    <a:lstStyle/>
                    <a:p>
                      <a:pPr indent="127000" algn="ctr">
                        <a:lnSpc>
                          <a:spcPct val="100000"/>
                        </a:lnSpc>
                        <a:spcAft>
                          <a:spcPts val="0"/>
                        </a:spcAft>
                      </a:pPr>
                      <a:r>
                        <a:rPr lang="en-US" sz="1600" kern="100">
                          <a:effectLst/>
                        </a:rPr>
                        <a:t>geom_rect</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二维的长方形</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9"/>
                  </a:ext>
                </a:extLst>
              </a:tr>
              <a:tr h="273734">
                <a:tc>
                  <a:txBody>
                    <a:bodyPr/>
                    <a:lstStyle/>
                    <a:p>
                      <a:pPr indent="127000" algn="ctr">
                        <a:lnSpc>
                          <a:spcPct val="100000"/>
                        </a:lnSpc>
                        <a:spcAft>
                          <a:spcPts val="0"/>
                        </a:spcAft>
                      </a:pPr>
                      <a:r>
                        <a:rPr lang="en-US" sz="1600" kern="100">
                          <a:effectLst/>
                        </a:rPr>
                        <a:t>geom_ribbon</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彩虹图</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10"/>
                  </a:ext>
                </a:extLst>
              </a:tr>
              <a:tr h="273734">
                <a:tc>
                  <a:txBody>
                    <a:bodyPr/>
                    <a:lstStyle/>
                    <a:p>
                      <a:pPr indent="127000" algn="ctr">
                        <a:lnSpc>
                          <a:spcPct val="100000"/>
                        </a:lnSpc>
                        <a:spcAft>
                          <a:spcPts val="0"/>
                        </a:spcAft>
                      </a:pPr>
                      <a:r>
                        <a:rPr lang="en-US" sz="1600" kern="100">
                          <a:effectLst/>
                        </a:rPr>
                        <a:t>geom_rug</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dirty="0">
                          <a:effectLst/>
                        </a:rPr>
                        <a:t>触须</a:t>
                      </a:r>
                      <a:endParaRPr lang="zh-CN" sz="16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11"/>
                  </a:ext>
                </a:extLst>
              </a:tr>
              <a:tr h="273734">
                <a:tc>
                  <a:txBody>
                    <a:bodyPr/>
                    <a:lstStyle/>
                    <a:p>
                      <a:pPr indent="127000" algn="ctr">
                        <a:lnSpc>
                          <a:spcPct val="100000"/>
                        </a:lnSpc>
                        <a:spcAft>
                          <a:spcPts val="0"/>
                        </a:spcAft>
                      </a:pPr>
                      <a:r>
                        <a:rPr lang="en-US" sz="1600" kern="100">
                          <a:effectLst/>
                        </a:rPr>
                        <a:t>geom_segment</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线段</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12"/>
                  </a:ext>
                </a:extLst>
              </a:tr>
              <a:tr h="273734">
                <a:tc>
                  <a:txBody>
                    <a:bodyPr/>
                    <a:lstStyle/>
                    <a:p>
                      <a:pPr indent="127000" algn="ctr">
                        <a:lnSpc>
                          <a:spcPct val="100000"/>
                        </a:lnSpc>
                        <a:spcAft>
                          <a:spcPts val="0"/>
                        </a:spcAft>
                      </a:pPr>
                      <a:r>
                        <a:rPr lang="en-US" sz="1600" kern="100">
                          <a:effectLst/>
                        </a:rPr>
                        <a:t>geom_smooth</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平滑的条件均值</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13"/>
                  </a:ext>
                </a:extLst>
              </a:tr>
              <a:tr h="273734">
                <a:tc>
                  <a:txBody>
                    <a:bodyPr/>
                    <a:lstStyle/>
                    <a:p>
                      <a:pPr indent="127000" algn="ctr">
                        <a:lnSpc>
                          <a:spcPct val="100000"/>
                        </a:lnSpc>
                        <a:spcAft>
                          <a:spcPts val="0"/>
                        </a:spcAft>
                      </a:pPr>
                      <a:r>
                        <a:rPr lang="en-US" sz="1600" kern="100">
                          <a:effectLst/>
                        </a:rPr>
                        <a:t>geom_step</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阶梯图</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14"/>
                  </a:ext>
                </a:extLst>
              </a:tr>
              <a:tr h="273734">
                <a:tc>
                  <a:txBody>
                    <a:bodyPr/>
                    <a:lstStyle/>
                    <a:p>
                      <a:pPr indent="127000" algn="ctr">
                        <a:lnSpc>
                          <a:spcPct val="100000"/>
                        </a:lnSpc>
                        <a:spcAft>
                          <a:spcPts val="0"/>
                        </a:spcAft>
                      </a:pPr>
                      <a:r>
                        <a:rPr lang="en-US" sz="1600" kern="100">
                          <a:effectLst/>
                        </a:rPr>
                        <a:t>geom_text</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a:effectLst/>
                        </a:rPr>
                        <a:t>文本</a:t>
                      </a:r>
                      <a:endParaRPr lang="zh-CN" sz="16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15"/>
                  </a:ext>
                </a:extLst>
              </a:tr>
              <a:tr h="273734">
                <a:tc>
                  <a:txBody>
                    <a:bodyPr/>
                    <a:lstStyle/>
                    <a:p>
                      <a:pPr indent="127000" algn="ctr">
                        <a:lnSpc>
                          <a:spcPct val="100000"/>
                        </a:lnSpc>
                        <a:spcAft>
                          <a:spcPts val="0"/>
                        </a:spcAft>
                      </a:pPr>
                      <a:r>
                        <a:rPr lang="en-US" sz="1600" kern="100">
                          <a:effectLst/>
                        </a:rPr>
                        <a:t>geom_tile</a:t>
                      </a:r>
                      <a:endParaRPr lang="zh-CN" sz="1600" kern="100">
                        <a:effectLst/>
                        <a:latin typeface="Times New Roman"/>
                        <a:ea typeface="宋体"/>
                        <a:cs typeface="Times New Roman"/>
                      </a:endParaRPr>
                    </a:p>
                  </a:txBody>
                  <a:tcPr marL="68580" marR="68580" marT="0" marB="0" anchor="ctr"/>
                </a:tc>
                <a:tc>
                  <a:txBody>
                    <a:bodyPr/>
                    <a:lstStyle/>
                    <a:p>
                      <a:pPr indent="127000" algn="just">
                        <a:lnSpc>
                          <a:spcPct val="100000"/>
                        </a:lnSpc>
                        <a:spcAft>
                          <a:spcPts val="0"/>
                        </a:spcAft>
                      </a:pPr>
                      <a:r>
                        <a:rPr lang="zh-CN" sz="1600" kern="100" dirty="0">
                          <a:effectLst/>
                        </a:rPr>
                        <a:t>瓦片（即一个个的小长方形或多边形）</a:t>
                      </a:r>
                      <a:endParaRPr lang="zh-CN" sz="16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16"/>
                  </a:ext>
                </a:extLst>
              </a:tr>
            </a:tbl>
          </a:graphicData>
        </a:graphic>
      </p:graphicFrame>
      <p:sp>
        <p:nvSpPr>
          <p:cNvPr id="90170" name="标题 2">
            <a:extLst>
              <a:ext uri="{FF2B5EF4-FFF2-40B4-BE49-F238E27FC236}">
                <a16:creationId xmlns:a16="http://schemas.microsoft.com/office/drawing/2014/main" id="{90A7160E-BDFF-4D90-B707-B19D6ACD79EB}"/>
              </a:ext>
            </a:extLst>
          </p:cNvPr>
          <p:cNvSpPr>
            <a:spLocks noGrp="1"/>
          </p:cNvSpPr>
          <p:nvPr>
            <p:ph type="title"/>
          </p:nvPr>
        </p:nvSpPr>
        <p:spPr>
          <a:xfrm>
            <a:off x="255588" y="358775"/>
            <a:ext cx="10972800" cy="528638"/>
          </a:xfrm>
        </p:spPr>
        <p:txBody>
          <a:bodyPr/>
          <a:lstStyle/>
          <a:p>
            <a:r>
              <a:rPr lang="zh-CN" altLang="en-US"/>
              <a:t>几何对象</a:t>
            </a:r>
          </a:p>
        </p:txBody>
      </p:sp>
      <p:sp>
        <p:nvSpPr>
          <p:cNvPr id="90171" name="内容占位符 3">
            <a:extLst>
              <a:ext uri="{FF2B5EF4-FFF2-40B4-BE49-F238E27FC236}">
                <a16:creationId xmlns:a16="http://schemas.microsoft.com/office/drawing/2014/main" id="{825A7259-10FC-4FD6-95A3-9D8F2D1D26E1}"/>
              </a:ext>
            </a:extLst>
          </p:cNvPr>
          <p:cNvSpPr>
            <a:spLocks noGrp="1"/>
          </p:cNvSpPr>
          <p:nvPr>
            <p:ph idx="10"/>
          </p:nvPr>
        </p:nvSpPr>
        <p:spPr>
          <a:xfrm>
            <a:off x="423863" y="1138238"/>
            <a:ext cx="11107737" cy="427037"/>
          </a:xfrm>
        </p:spPr>
        <p:txBody>
          <a:bodyPr/>
          <a:lstStyle/>
          <a:p>
            <a:endParaRPr lang="en-US" altLang="zh-CN"/>
          </a:p>
          <a:p>
            <a:r>
              <a:rPr lang="en-US" altLang="zh-CN"/>
              <a:t>ggplot2</a:t>
            </a:r>
            <a:r>
              <a:t>中可用的几何对象函数</a:t>
            </a:r>
          </a:p>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a:extLst>
              <a:ext uri="{FF2B5EF4-FFF2-40B4-BE49-F238E27FC236}">
                <a16:creationId xmlns:a16="http://schemas.microsoft.com/office/drawing/2014/main" id="{AB013615-6D99-485C-91EF-DE8A9608E37C}"/>
              </a:ext>
            </a:extLst>
          </p:cNvPr>
          <p:cNvSpPr>
            <a:spLocks noGrp="1"/>
          </p:cNvSpPr>
          <p:nvPr>
            <p:ph type="title"/>
          </p:nvPr>
        </p:nvSpPr>
        <p:spPr>
          <a:xfrm>
            <a:off x="255588" y="358775"/>
            <a:ext cx="10972800" cy="528638"/>
          </a:xfrm>
        </p:spPr>
        <p:txBody>
          <a:bodyPr/>
          <a:lstStyle/>
          <a:p>
            <a:r>
              <a:rPr lang="zh-CN" altLang="en-US"/>
              <a:t>修改</a:t>
            </a:r>
            <a:r>
              <a:rPr lang="en-US" altLang="zh-CN"/>
              <a:t>fontsize</a:t>
            </a:r>
            <a:r>
              <a:rPr lang="zh-CN" altLang="en-US"/>
              <a:t>参数后的图形展示</a:t>
            </a:r>
          </a:p>
        </p:txBody>
      </p:sp>
      <p:pic>
        <p:nvPicPr>
          <p:cNvPr id="17411" name="内容占位符 4">
            <a:extLst>
              <a:ext uri="{FF2B5EF4-FFF2-40B4-BE49-F238E27FC236}">
                <a16:creationId xmlns:a16="http://schemas.microsoft.com/office/drawing/2014/main" id="{14F26298-779F-4119-B9D8-C1DAB944AE3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393950" y="1479550"/>
            <a:ext cx="7396163" cy="4310063"/>
          </a:xfrm>
          <a:ln w="3175">
            <a:solidFill>
              <a:schemeClr val="tx1"/>
            </a:solid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1">
            <a:extLst>
              <a:ext uri="{FF2B5EF4-FFF2-40B4-BE49-F238E27FC236}">
                <a16:creationId xmlns:a16="http://schemas.microsoft.com/office/drawing/2014/main" id="{D0124676-B523-4A83-89F9-C352DBED7445}"/>
              </a:ext>
            </a:extLst>
          </p:cNvPr>
          <p:cNvSpPr>
            <a:spLocks noGrp="1"/>
          </p:cNvSpPr>
          <p:nvPr>
            <p:ph idx="1"/>
          </p:nvPr>
        </p:nvSpPr>
        <p:spPr>
          <a:xfrm>
            <a:off x="423863" y="1754188"/>
            <a:ext cx="11107737" cy="4370387"/>
          </a:xfrm>
        </p:spPr>
        <p:txBody>
          <a:bodyPr/>
          <a:lstStyle/>
          <a:p>
            <a:pPr marL="361950" indent="-361950">
              <a:lnSpc>
                <a:spcPct val="100000"/>
              </a:lnSpc>
              <a:buFont typeface="Arial" panose="020B0604020202020204" pitchFamily="34" charset="0"/>
              <a:buChar char="•"/>
            </a:pPr>
            <a:r>
              <a:rPr lang="en-US" altLang="zh-CN"/>
              <a:t>ggplot(data = iris, aes(x = Sepal.Length, y = Sepal.Width, colour = Species, shape = Species)) +  # </a:t>
            </a:r>
            <a:r>
              <a:rPr lang="zh-CN" altLang="en-US"/>
              <a:t>底层画布</a:t>
            </a:r>
          </a:p>
          <a:p>
            <a:pPr marL="361950" indent="-361950">
              <a:lnSpc>
                <a:spcPct val="100000"/>
              </a:lnSpc>
              <a:buFont typeface="Arial" panose="020B0604020202020204" pitchFamily="34" charset="0"/>
              <a:buChar char="•"/>
            </a:pPr>
            <a:r>
              <a:rPr lang="zh-CN" altLang="en-US"/>
              <a:t>  </a:t>
            </a:r>
            <a:r>
              <a:rPr lang="en-US" altLang="zh-CN"/>
              <a:t>geom_point()</a:t>
            </a:r>
          </a:p>
          <a:p>
            <a:pPr marL="361950" indent="-361950"/>
            <a:endParaRPr lang="zh-CN" altLang="en-US"/>
          </a:p>
        </p:txBody>
      </p:sp>
      <p:sp>
        <p:nvSpPr>
          <p:cNvPr id="91139" name="标题 2">
            <a:extLst>
              <a:ext uri="{FF2B5EF4-FFF2-40B4-BE49-F238E27FC236}">
                <a16:creationId xmlns:a16="http://schemas.microsoft.com/office/drawing/2014/main" id="{36F3726C-D9B9-4CB7-845F-F3C50168A1FC}"/>
              </a:ext>
            </a:extLst>
          </p:cNvPr>
          <p:cNvSpPr>
            <a:spLocks noGrp="1"/>
          </p:cNvSpPr>
          <p:nvPr>
            <p:ph type="title"/>
          </p:nvPr>
        </p:nvSpPr>
        <p:spPr>
          <a:xfrm>
            <a:off x="255588" y="358775"/>
            <a:ext cx="10972800" cy="528638"/>
          </a:xfrm>
        </p:spPr>
        <p:txBody>
          <a:bodyPr/>
          <a:lstStyle/>
          <a:p>
            <a:r>
              <a:rPr lang="zh-CN" altLang="en-US"/>
              <a:t>几何对象</a:t>
            </a:r>
          </a:p>
        </p:txBody>
      </p:sp>
      <p:sp>
        <p:nvSpPr>
          <p:cNvPr id="91140" name="内容占位符 3">
            <a:extLst>
              <a:ext uri="{FF2B5EF4-FFF2-40B4-BE49-F238E27FC236}">
                <a16:creationId xmlns:a16="http://schemas.microsoft.com/office/drawing/2014/main" id="{CC4F4920-221F-4A64-A0D1-295D5654D600}"/>
              </a:ext>
            </a:extLst>
          </p:cNvPr>
          <p:cNvSpPr>
            <a:spLocks noGrp="1"/>
          </p:cNvSpPr>
          <p:nvPr>
            <p:ph idx="10"/>
          </p:nvPr>
        </p:nvSpPr>
        <p:spPr>
          <a:xfrm>
            <a:off x="423863" y="1138238"/>
            <a:ext cx="11107737" cy="427037"/>
          </a:xfrm>
        </p:spPr>
        <p:txBody>
          <a:bodyPr/>
          <a:lstStyle/>
          <a:p>
            <a:r>
              <a:t>在画布上绘制散点图，只需要在“</a:t>
            </a:r>
            <a:r>
              <a:rPr lang="en-US" altLang="zh-CN"/>
              <a:t>+”</a:t>
            </a:r>
            <a:r>
              <a:t>后面添加函数</a:t>
            </a:r>
            <a:r>
              <a:rPr lang="en-US" altLang="zh-CN"/>
              <a:t>geom_point</a:t>
            </a:r>
            <a:r>
              <a:t>即可</a:t>
            </a:r>
          </a:p>
        </p:txBody>
      </p:sp>
      <p:pic>
        <p:nvPicPr>
          <p:cNvPr id="91141" name="图片 4">
            <a:extLst>
              <a:ext uri="{FF2B5EF4-FFF2-40B4-BE49-F238E27FC236}">
                <a16:creationId xmlns:a16="http://schemas.microsoft.com/office/drawing/2014/main" id="{08F7BB12-3460-4CFD-BF1E-B30444539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850" y="2420938"/>
            <a:ext cx="6675438" cy="3903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1">
            <a:extLst>
              <a:ext uri="{FF2B5EF4-FFF2-40B4-BE49-F238E27FC236}">
                <a16:creationId xmlns:a16="http://schemas.microsoft.com/office/drawing/2014/main" id="{229A14FE-1410-4FB6-A814-2C1FF2DFC3AC}"/>
              </a:ext>
            </a:extLst>
          </p:cNvPr>
          <p:cNvSpPr>
            <a:spLocks noGrp="1"/>
          </p:cNvSpPr>
          <p:nvPr>
            <p:ph idx="1"/>
          </p:nvPr>
        </p:nvSpPr>
        <p:spPr>
          <a:xfrm>
            <a:off x="423863" y="1754188"/>
            <a:ext cx="11107737" cy="4370387"/>
          </a:xfrm>
        </p:spPr>
        <p:txBody>
          <a:bodyPr/>
          <a:lstStyle/>
          <a:p>
            <a:pPr marL="361950" indent="-361950"/>
            <a:r>
              <a:rPr lang="zh-CN" altLang="en-US"/>
              <a:t>如果将数据定义在</a:t>
            </a:r>
            <a:r>
              <a:rPr lang="en-US" altLang="zh-CN"/>
              <a:t>ggplot</a:t>
            </a:r>
            <a:r>
              <a:rPr lang="zh-CN" altLang="en-US"/>
              <a:t>函数中，那么所有图层都可以共用这个数据；如果将数据定义在</a:t>
            </a:r>
            <a:r>
              <a:rPr lang="en-US" altLang="zh-CN"/>
              <a:t>geom_point</a:t>
            </a:r>
            <a:r>
              <a:rPr lang="zh-CN" altLang="en-US"/>
              <a:t>函数中，那么这个数据就只供这个几何对象使用。</a:t>
            </a:r>
            <a:endParaRPr lang="en-US" altLang="zh-CN"/>
          </a:p>
          <a:p>
            <a:pPr marL="361950" indent="-361950">
              <a:buFont typeface="Arial" panose="020B0604020202020204" pitchFamily="34" charset="0"/>
              <a:buChar char="•"/>
            </a:pPr>
            <a:r>
              <a:rPr lang="en-US" altLang="zh-CN"/>
              <a:t>## </a:t>
            </a:r>
            <a:r>
              <a:rPr lang="zh-CN" altLang="en-US"/>
              <a:t>以下程序实现效果同上一页</a:t>
            </a:r>
            <a:r>
              <a:rPr lang="en-US" altLang="zh-CN"/>
              <a:t>PPT</a:t>
            </a:r>
            <a:endParaRPr lang="zh-CN" altLang="en-US"/>
          </a:p>
          <a:p>
            <a:pPr marL="361950" indent="-361950">
              <a:buFont typeface="Arial" panose="020B0604020202020204" pitchFamily="34" charset="0"/>
              <a:buChar char="•"/>
            </a:pPr>
            <a:r>
              <a:rPr lang="en-US" altLang="zh-CN"/>
              <a:t>ggplot(data = iris) +  # </a:t>
            </a:r>
            <a:r>
              <a:rPr lang="zh-CN" altLang="en-US"/>
              <a:t>底层画布</a:t>
            </a:r>
          </a:p>
          <a:p>
            <a:pPr marL="361950" indent="-361950">
              <a:buFont typeface="Arial" panose="020B0604020202020204" pitchFamily="34" charset="0"/>
              <a:buChar char="•"/>
            </a:pPr>
            <a:r>
              <a:rPr lang="zh-CN" altLang="en-US"/>
              <a:t>  </a:t>
            </a:r>
            <a:r>
              <a:rPr lang="en-US" altLang="zh-CN"/>
              <a:t>geom_point(aes(x = Sepal.Length, y = Sepal.Width, colour = Species, shape = Species))</a:t>
            </a:r>
          </a:p>
          <a:p>
            <a:pPr marL="361950" indent="-361950"/>
            <a:endParaRPr lang="zh-CN" altLang="en-US"/>
          </a:p>
        </p:txBody>
      </p:sp>
      <p:sp>
        <p:nvSpPr>
          <p:cNvPr id="92163" name="标题 2">
            <a:extLst>
              <a:ext uri="{FF2B5EF4-FFF2-40B4-BE49-F238E27FC236}">
                <a16:creationId xmlns:a16="http://schemas.microsoft.com/office/drawing/2014/main" id="{9362FEE1-FA98-4D57-95A7-778E19BFFE5E}"/>
              </a:ext>
            </a:extLst>
          </p:cNvPr>
          <p:cNvSpPr>
            <a:spLocks noGrp="1"/>
          </p:cNvSpPr>
          <p:nvPr>
            <p:ph type="title"/>
          </p:nvPr>
        </p:nvSpPr>
        <p:spPr>
          <a:xfrm>
            <a:off x="255588" y="358775"/>
            <a:ext cx="10972800" cy="528638"/>
          </a:xfrm>
        </p:spPr>
        <p:txBody>
          <a:bodyPr/>
          <a:lstStyle/>
          <a:p>
            <a:r>
              <a:rPr lang="zh-CN" altLang="en-US"/>
              <a:t>几何对象</a:t>
            </a:r>
          </a:p>
        </p:txBody>
      </p:sp>
      <p:sp>
        <p:nvSpPr>
          <p:cNvPr id="92164" name="内容占位符 3">
            <a:extLst>
              <a:ext uri="{FF2B5EF4-FFF2-40B4-BE49-F238E27FC236}">
                <a16:creationId xmlns:a16="http://schemas.microsoft.com/office/drawing/2014/main" id="{1E677A13-6C60-4901-80EF-AAF921EC71CB}"/>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1">
            <a:extLst>
              <a:ext uri="{FF2B5EF4-FFF2-40B4-BE49-F238E27FC236}">
                <a16:creationId xmlns:a16="http://schemas.microsoft.com/office/drawing/2014/main" id="{486DDAB1-C9A1-4180-884C-56D72999D9AE}"/>
              </a:ext>
            </a:extLst>
          </p:cNvPr>
          <p:cNvSpPr>
            <a:spLocks noGrp="1"/>
          </p:cNvSpPr>
          <p:nvPr>
            <p:ph idx="1"/>
          </p:nvPr>
        </p:nvSpPr>
        <p:spPr>
          <a:xfrm>
            <a:off x="423863" y="1754188"/>
            <a:ext cx="11107737" cy="4370387"/>
          </a:xfrm>
        </p:spPr>
        <p:txBody>
          <a:bodyPr/>
          <a:lstStyle/>
          <a:p>
            <a:pPr marL="361950" indent="-361950"/>
            <a:r>
              <a:rPr lang="zh-CN" altLang="en-US"/>
              <a:t>统计类型</a:t>
            </a:r>
            <a:r>
              <a:rPr lang="en-US" altLang="zh-CN"/>
              <a:t>stat</a:t>
            </a:r>
            <a:r>
              <a:rPr lang="zh-CN" altLang="en-US"/>
              <a:t>是指对数据所应用的统计类型</a:t>
            </a:r>
            <a:r>
              <a:rPr lang="en-US" altLang="zh-CN"/>
              <a:t>/</a:t>
            </a:r>
            <a:r>
              <a:rPr lang="zh-CN" altLang="en-US"/>
              <a:t>方法，</a:t>
            </a:r>
            <a:r>
              <a:rPr lang="en-US" altLang="zh-CN"/>
              <a:t>ggplot2</a:t>
            </a:r>
            <a:r>
              <a:rPr lang="zh-CN" altLang="en-US"/>
              <a:t>为每一种几何类型指定了一种默认的统计类型，如果仅指定</a:t>
            </a:r>
            <a:r>
              <a:rPr lang="en-US" altLang="zh-CN"/>
              <a:t>geom</a:t>
            </a:r>
            <a:r>
              <a:rPr lang="zh-CN" altLang="en-US"/>
              <a:t>或</a:t>
            </a:r>
            <a:r>
              <a:rPr lang="en-US" altLang="zh-CN"/>
              <a:t>stat</a:t>
            </a:r>
            <a:r>
              <a:rPr lang="zh-CN" altLang="en-US"/>
              <a:t>中的一个，另外一个会自动获取。其中，</a:t>
            </a:r>
            <a:r>
              <a:rPr lang="en-US" altLang="zh-CN"/>
              <a:t>stat_identity</a:t>
            </a:r>
            <a:r>
              <a:rPr lang="zh-CN" altLang="en-US"/>
              <a:t>则表示不做任何的统计变换。</a:t>
            </a:r>
            <a:endParaRPr lang="en-US" altLang="zh-CN"/>
          </a:p>
          <a:p>
            <a:pPr marL="361950" indent="-361950"/>
            <a:r>
              <a:rPr lang="zh-CN" altLang="en-US"/>
              <a:t>示例：只需指定</a:t>
            </a:r>
            <a:r>
              <a:rPr lang="en-US" altLang="zh-CN"/>
              <a:t>geom</a:t>
            </a:r>
            <a:r>
              <a:rPr lang="zh-CN" altLang="en-US"/>
              <a:t>或</a:t>
            </a:r>
            <a:r>
              <a:rPr lang="en-US" altLang="zh-CN"/>
              <a:t>stat</a:t>
            </a:r>
            <a:r>
              <a:rPr lang="zh-CN" altLang="en-US"/>
              <a:t>中的一个</a:t>
            </a:r>
            <a:endParaRPr lang="en-US" altLang="zh-CN"/>
          </a:p>
          <a:p>
            <a:pPr marL="361950" indent="-361950">
              <a:buFont typeface="Arial" panose="020B0604020202020204" pitchFamily="34" charset="0"/>
              <a:buChar char="•"/>
            </a:pPr>
            <a:r>
              <a:rPr lang="en-US" altLang="zh-CN"/>
              <a:t>ggplot(iris) + </a:t>
            </a:r>
          </a:p>
          <a:p>
            <a:pPr marL="361950" indent="-361950">
              <a:buFont typeface="Arial" panose="020B0604020202020204" pitchFamily="34" charset="0"/>
              <a:buChar char="•"/>
            </a:pPr>
            <a:r>
              <a:rPr lang="en-US" altLang="zh-CN"/>
              <a:t>  geom_bar(aes(x=Sepal.Length), stat="bin", binwidth = 0.5)</a:t>
            </a:r>
          </a:p>
          <a:p>
            <a:pPr marL="361950" indent="-361950">
              <a:buFont typeface="Arial" panose="020B0604020202020204" pitchFamily="34" charset="0"/>
              <a:buChar char="•"/>
            </a:pPr>
            <a:r>
              <a:rPr lang="en-US" altLang="zh-CN"/>
              <a:t>ggplot(iris) + </a:t>
            </a:r>
          </a:p>
          <a:p>
            <a:pPr marL="361950" indent="-361950">
              <a:buFont typeface="Arial" panose="020B0604020202020204" pitchFamily="34" charset="0"/>
              <a:buChar char="•"/>
            </a:pPr>
            <a:r>
              <a:rPr lang="en-US" altLang="zh-CN"/>
              <a:t>  stat_bin(aes(x=Sepal.Length), geom="bar", binwidth = 0.5)</a:t>
            </a:r>
          </a:p>
          <a:p>
            <a:pPr marL="361950" indent="-361950"/>
            <a:endParaRPr lang="zh-CN" altLang="en-US"/>
          </a:p>
          <a:p>
            <a:pPr marL="361950" indent="-361950"/>
            <a:endParaRPr lang="en-US" altLang="zh-CN"/>
          </a:p>
          <a:p>
            <a:pPr marL="361950" indent="-361950"/>
            <a:endParaRPr lang="zh-CN" altLang="en-US"/>
          </a:p>
        </p:txBody>
      </p:sp>
      <p:sp>
        <p:nvSpPr>
          <p:cNvPr id="93187" name="标题 2">
            <a:extLst>
              <a:ext uri="{FF2B5EF4-FFF2-40B4-BE49-F238E27FC236}">
                <a16:creationId xmlns:a16="http://schemas.microsoft.com/office/drawing/2014/main" id="{50B71FE7-834B-45D2-B99A-393B07D6242E}"/>
              </a:ext>
            </a:extLst>
          </p:cNvPr>
          <p:cNvSpPr>
            <a:spLocks noGrp="1"/>
          </p:cNvSpPr>
          <p:nvPr>
            <p:ph type="title"/>
          </p:nvPr>
        </p:nvSpPr>
        <p:spPr>
          <a:xfrm>
            <a:off x="255588" y="358775"/>
            <a:ext cx="10972800" cy="528638"/>
          </a:xfrm>
        </p:spPr>
        <p:txBody>
          <a:bodyPr/>
          <a:lstStyle/>
          <a:p>
            <a:r>
              <a:rPr lang="zh-CN" altLang="en-US"/>
              <a:t>统计变换</a:t>
            </a:r>
          </a:p>
        </p:txBody>
      </p:sp>
      <p:sp>
        <p:nvSpPr>
          <p:cNvPr id="93188" name="内容占位符 3">
            <a:extLst>
              <a:ext uri="{FF2B5EF4-FFF2-40B4-BE49-F238E27FC236}">
                <a16:creationId xmlns:a16="http://schemas.microsoft.com/office/drawing/2014/main" id="{A298F4E0-8E5F-49F0-B465-FA7F68758F08}"/>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2">
            <a:extLst>
              <a:ext uri="{FF2B5EF4-FFF2-40B4-BE49-F238E27FC236}">
                <a16:creationId xmlns:a16="http://schemas.microsoft.com/office/drawing/2014/main" id="{08BD0D4F-22C5-46D4-9EE7-7FBD6C0D896D}"/>
              </a:ext>
            </a:extLst>
          </p:cNvPr>
          <p:cNvSpPr>
            <a:spLocks noGrp="1"/>
          </p:cNvSpPr>
          <p:nvPr>
            <p:ph type="title"/>
          </p:nvPr>
        </p:nvSpPr>
        <p:spPr>
          <a:xfrm>
            <a:off x="255588" y="358775"/>
            <a:ext cx="10972800" cy="528638"/>
          </a:xfrm>
        </p:spPr>
        <p:txBody>
          <a:bodyPr/>
          <a:lstStyle/>
          <a:p>
            <a:r>
              <a:rPr lang="zh-CN" altLang="en-US"/>
              <a:t>统计变换</a:t>
            </a:r>
          </a:p>
        </p:txBody>
      </p:sp>
      <p:sp>
        <p:nvSpPr>
          <p:cNvPr id="94211" name="内容占位符 3">
            <a:extLst>
              <a:ext uri="{FF2B5EF4-FFF2-40B4-BE49-F238E27FC236}">
                <a16:creationId xmlns:a16="http://schemas.microsoft.com/office/drawing/2014/main" id="{CEF3B3AD-E975-4340-9028-9E4E813F9CEE}"/>
              </a:ext>
            </a:extLst>
          </p:cNvPr>
          <p:cNvSpPr>
            <a:spLocks noGrp="1"/>
          </p:cNvSpPr>
          <p:nvPr>
            <p:ph idx="10"/>
          </p:nvPr>
        </p:nvSpPr>
        <p:spPr>
          <a:xfrm>
            <a:off x="423863" y="1138238"/>
            <a:ext cx="11107737" cy="427037"/>
          </a:xfrm>
        </p:spPr>
        <p:txBody>
          <a:bodyPr/>
          <a:lstStyle/>
          <a:p>
            <a:endParaRPr/>
          </a:p>
        </p:txBody>
      </p:sp>
      <p:pic>
        <p:nvPicPr>
          <p:cNvPr id="94212" name="内容占位符 4">
            <a:extLst>
              <a:ext uri="{FF2B5EF4-FFF2-40B4-BE49-F238E27FC236}">
                <a16:creationId xmlns:a16="http://schemas.microsoft.com/office/drawing/2014/main" id="{78161CF4-22D5-46AA-A70C-9DA80DB887D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667000" y="1741488"/>
            <a:ext cx="6621463" cy="4370387"/>
          </a:xfrm>
          <a:ln w="3175">
            <a:solidFill>
              <a:schemeClr val="tx1"/>
            </a:solid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1">
            <a:extLst>
              <a:ext uri="{FF2B5EF4-FFF2-40B4-BE49-F238E27FC236}">
                <a16:creationId xmlns:a16="http://schemas.microsoft.com/office/drawing/2014/main" id="{1F1F2E8B-7918-4080-81B0-10BA0C431DC4}"/>
              </a:ext>
            </a:extLst>
          </p:cNvPr>
          <p:cNvSpPr>
            <a:spLocks noGrp="1"/>
          </p:cNvSpPr>
          <p:nvPr>
            <p:ph idx="1"/>
          </p:nvPr>
        </p:nvSpPr>
        <p:spPr>
          <a:xfrm>
            <a:off x="423863" y="1754188"/>
            <a:ext cx="11107737" cy="4370387"/>
          </a:xfrm>
        </p:spPr>
        <p:txBody>
          <a:bodyPr/>
          <a:lstStyle/>
          <a:p>
            <a:pPr marL="361950" indent="-361950"/>
            <a:r>
              <a:rPr lang="en-US" altLang="zh-CN"/>
              <a:t>(1) scale_*_continuous</a:t>
            </a:r>
            <a:r>
              <a:rPr lang="zh-CN" altLang="en-US"/>
              <a:t>：将数据的连续取值映射为图形属性的取值。</a:t>
            </a:r>
          </a:p>
          <a:p>
            <a:pPr marL="361950" indent="-361950"/>
            <a:r>
              <a:rPr lang="en-US" altLang="zh-CN"/>
              <a:t>(2) scale_*_discrete</a:t>
            </a:r>
            <a:r>
              <a:rPr lang="zh-CN" altLang="en-US"/>
              <a:t>：将数据的离散取值映射为图形属性的取值。</a:t>
            </a:r>
          </a:p>
          <a:p>
            <a:pPr marL="361950" indent="-361950"/>
            <a:r>
              <a:rPr lang="en-US" altLang="zh-CN"/>
              <a:t>(3) scale_*_identity</a:t>
            </a:r>
            <a:r>
              <a:rPr lang="zh-CN" altLang="en-US"/>
              <a:t>：使用数据的值作为图形属性的取值。</a:t>
            </a:r>
          </a:p>
          <a:p>
            <a:pPr marL="361950" indent="-361950"/>
            <a:r>
              <a:rPr lang="en-US" altLang="zh-CN"/>
              <a:t>(4) scale_*_mannual</a:t>
            </a:r>
            <a:r>
              <a:rPr lang="zh-CN" altLang="en-US"/>
              <a:t>：将数据的离散取值作为手工指定的图形属性的取值。</a:t>
            </a:r>
          </a:p>
          <a:p>
            <a:pPr marL="361950" indent="-361950"/>
            <a:endParaRPr lang="zh-CN" altLang="en-US"/>
          </a:p>
        </p:txBody>
      </p:sp>
      <p:sp>
        <p:nvSpPr>
          <p:cNvPr id="95235" name="标题 2">
            <a:extLst>
              <a:ext uri="{FF2B5EF4-FFF2-40B4-BE49-F238E27FC236}">
                <a16:creationId xmlns:a16="http://schemas.microsoft.com/office/drawing/2014/main" id="{7478EBFD-3B08-4A5A-8575-EB496B78070B}"/>
              </a:ext>
            </a:extLst>
          </p:cNvPr>
          <p:cNvSpPr>
            <a:spLocks noGrp="1"/>
          </p:cNvSpPr>
          <p:nvPr>
            <p:ph type="title"/>
          </p:nvPr>
        </p:nvSpPr>
        <p:spPr>
          <a:xfrm>
            <a:off x="255588" y="358775"/>
            <a:ext cx="10972800" cy="528638"/>
          </a:xfrm>
        </p:spPr>
        <p:txBody>
          <a:bodyPr/>
          <a:lstStyle/>
          <a:p>
            <a:r>
              <a:rPr lang="zh-CN" altLang="en-US"/>
              <a:t>标尺设置</a:t>
            </a:r>
          </a:p>
        </p:txBody>
      </p:sp>
      <p:sp>
        <p:nvSpPr>
          <p:cNvPr id="95236" name="内容占位符 3">
            <a:extLst>
              <a:ext uri="{FF2B5EF4-FFF2-40B4-BE49-F238E27FC236}">
                <a16:creationId xmlns:a16="http://schemas.microsoft.com/office/drawing/2014/main" id="{59CAEF2D-D89E-4263-BA12-4998118A475B}"/>
              </a:ext>
            </a:extLst>
          </p:cNvPr>
          <p:cNvSpPr>
            <a:spLocks noGrp="1"/>
          </p:cNvSpPr>
          <p:nvPr>
            <p:ph idx="10"/>
          </p:nvPr>
        </p:nvSpPr>
        <p:spPr>
          <a:xfrm>
            <a:off x="423863" y="1138238"/>
            <a:ext cx="11107737" cy="427037"/>
          </a:xfrm>
        </p:spPr>
        <p:txBody>
          <a:bodyPr/>
          <a:lstStyle/>
          <a:p>
            <a:r>
              <a:t>对于任何一个图形属性，如</a:t>
            </a:r>
            <a:r>
              <a:rPr lang="en-US" altLang="zh-CN"/>
              <a:t>x</a:t>
            </a:r>
            <a:r>
              <a:t>，</a:t>
            </a:r>
            <a:r>
              <a:rPr lang="en-US" altLang="zh-CN"/>
              <a:t>y</a:t>
            </a:r>
            <a:r>
              <a:t>，</a:t>
            </a:r>
            <a:r>
              <a:rPr lang="en-US" altLang="zh-CN"/>
              <a:t>alpha</a:t>
            </a:r>
            <a:r>
              <a:t>，</a:t>
            </a:r>
            <a:r>
              <a:rPr lang="en-US" altLang="zh-CN"/>
              <a:t>color</a:t>
            </a:r>
            <a:r>
              <a:t>，</a:t>
            </a:r>
            <a:r>
              <a:rPr lang="en-US" altLang="zh-CN"/>
              <a:t>fill</a:t>
            </a:r>
            <a:r>
              <a:t>，</a:t>
            </a:r>
            <a:r>
              <a:rPr lang="en-US" altLang="zh-CN"/>
              <a:t>linetype</a:t>
            </a:r>
            <a:r>
              <a:t>，</a:t>
            </a:r>
            <a:r>
              <a:rPr lang="en-US" altLang="zh-CN"/>
              <a:t>shape</a:t>
            </a:r>
            <a:r>
              <a:t>，</a:t>
            </a:r>
            <a:r>
              <a:rPr lang="en-US" altLang="zh-CN"/>
              <a:t>size</a:t>
            </a:r>
            <a:r>
              <a:t>等，</a:t>
            </a:r>
            <a:r>
              <a:rPr lang="en-US" altLang="zh-CN"/>
              <a:t>ggplot2</a:t>
            </a:r>
            <a:r>
              <a:t>都提供以下四种标尺。</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1">
            <a:extLst>
              <a:ext uri="{FF2B5EF4-FFF2-40B4-BE49-F238E27FC236}">
                <a16:creationId xmlns:a16="http://schemas.microsoft.com/office/drawing/2014/main" id="{8840776E-3620-403E-9D84-CC4F2AD14BF8}"/>
              </a:ext>
            </a:extLst>
          </p:cNvPr>
          <p:cNvSpPr>
            <a:spLocks noGrp="1"/>
          </p:cNvSpPr>
          <p:nvPr>
            <p:ph idx="1"/>
          </p:nvPr>
        </p:nvSpPr>
        <p:spPr>
          <a:xfrm>
            <a:off x="423863" y="1754188"/>
            <a:ext cx="11107737" cy="4338637"/>
          </a:xfrm>
        </p:spPr>
        <p:txBody>
          <a:bodyPr/>
          <a:lstStyle/>
          <a:p>
            <a:pPr marL="361950" indent="-361950">
              <a:lnSpc>
                <a:spcPct val="100000"/>
              </a:lnSpc>
            </a:pPr>
            <a:r>
              <a:rPr lang="en-US" altLang="zh-CN"/>
              <a:t>&gt; set.seed(1234)  # </a:t>
            </a:r>
            <a:r>
              <a:rPr lang="zh-CN" altLang="en-US"/>
              <a:t>设置随机种子</a:t>
            </a:r>
          </a:p>
          <a:p>
            <a:pPr marL="361950" indent="-361950">
              <a:lnSpc>
                <a:spcPct val="100000"/>
              </a:lnSpc>
            </a:pPr>
            <a:r>
              <a:rPr lang="en-US" altLang="zh-CN"/>
              <a:t>&gt; my_iris &lt;- iris[sample(1:150, 100, replace = FALSE),]  # </a:t>
            </a:r>
            <a:r>
              <a:rPr lang="zh-CN" altLang="en-US"/>
              <a:t>随机抽样</a:t>
            </a:r>
          </a:p>
          <a:p>
            <a:pPr marL="361950" indent="-361950">
              <a:lnSpc>
                <a:spcPct val="100000"/>
              </a:lnSpc>
            </a:pPr>
            <a:r>
              <a:rPr lang="en-US" altLang="zh-CN"/>
              <a:t>&gt; p &lt;- ggplot(my_iris) + geom_bar(aes(x = Species, fill = Species))</a:t>
            </a:r>
          </a:p>
          <a:p>
            <a:pPr marL="361950" indent="-361950">
              <a:lnSpc>
                <a:spcPct val="100000"/>
              </a:lnSpc>
            </a:pPr>
            <a:r>
              <a:rPr lang="en-US" altLang="zh-CN"/>
              <a:t>&gt; p  # </a:t>
            </a:r>
            <a:r>
              <a:rPr lang="zh-CN" altLang="en-US"/>
              <a:t>左图</a:t>
            </a:r>
          </a:p>
          <a:p>
            <a:pPr marL="361950" indent="-361950">
              <a:lnSpc>
                <a:spcPct val="100000"/>
              </a:lnSpc>
            </a:pPr>
            <a:r>
              <a:rPr lang="en-US" altLang="zh-CN"/>
              <a:t>&gt; p$scales  # </a:t>
            </a:r>
            <a:r>
              <a:rPr lang="zh-CN" altLang="en-US"/>
              <a:t>查看</a:t>
            </a:r>
            <a:r>
              <a:rPr lang="en-US" altLang="zh-CN"/>
              <a:t>p</a:t>
            </a:r>
            <a:r>
              <a:rPr lang="zh-CN" altLang="en-US"/>
              <a:t>的标尺参数</a:t>
            </a:r>
          </a:p>
          <a:p>
            <a:pPr marL="361950" indent="-361950">
              <a:lnSpc>
                <a:spcPct val="100000"/>
              </a:lnSpc>
            </a:pPr>
            <a:r>
              <a:rPr lang="en-US" altLang="zh-CN"/>
              <a:t>&gt; p + scale_fill_manual(</a:t>
            </a:r>
          </a:p>
          <a:p>
            <a:pPr marL="361950" indent="-361950">
              <a:lnSpc>
                <a:spcPct val="100000"/>
              </a:lnSpc>
            </a:pPr>
            <a:r>
              <a:rPr lang="en-US" altLang="zh-CN"/>
              <a:t>    values = c("orange", "olivedrab", "navy"),  # </a:t>
            </a:r>
            <a:r>
              <a:rPr lang="zh-CN" altLang="en-US"/>
              <a:t>颜色设置</a:t>
            </a:r>
          </a:p>
          <a:p>
            <a:pPr marL="361950" indent="-361950">
              <a:lnSpc>
                <a:spcPct val="100000"/>
              </a:lnSpc>
            </a:pPr>
            <a:r>
              <a:rPr lang="zh-CN" altLang="en-US"/>
              <a:t>    </a:t>
            </a:r>
            <a:r>
              <a:rPr lang="en-US" altLang="zh-CN"/>
              <a:t>breaks = c("setosa", "versicolor", "virginica"),  # </a:t>
            </a:r>
            <a:r>
              <a:rPr lang="zh-CN" altLang="en-US"/>
              <a:t>图例和轴要显示的分段点</a:t>
            </a:r>
          </a:p>
          <a:p>
            <a:pPr marL="361950" indent="-361950">
              <a:lnSpc>
                <a:spcPct val="100000"/>
              </a:lnSpc>
            </a:pPr>
            <a:r>
              <a:rPr lang="zh-CN" altLang="en-US"/>
              <a:t>    </a:t>
            </a:r>
            <a:r>
              <a:rPr lang="en-US" altLang="zh-CN"/>
              <a:t>name = "my_Species",  # </a:t>
            </a:r>
            <a:r>
              <a:rPr lang="zh-CN" altLang="en-US"/>
              <a:t>图例和轴使用的名称</a:t>
            </a:r>
          </a:p>
          <a:p>
            <a:pPr marL="361950" indent="-361950">
              <a:lnSpc>
                <a:spcPct val="100000"/>
              </a:lnSpc>
            </a:pPr>
            <a:r>
              <a:rPr lang="zh-CN" altLang="en-US"/>
              <a:t>    </a:t>
            </a:r>
            <a:r>
              <a:rPr lang="en-US" altLang="zh-CN"/>
              <a:t>labels = c("set", "ver", "vir")  # </a:t>
            </a:r>
            <a:r>
              <a:rPr lang="zh-CN" altLang="en-US"/>
              <a:t>图例使用的标签</a:t>
            </a:r>
          </a:p>
          <a:p>
            <a:pPr marL="361950" indent="-361950">
              <a:lnSpc>
                <a:spcPct val="100000"/>
              </a:lnSpc>
            </a:pPr>
            <a:r>
              <a:rPr lang="en-US" altLang="zh-CN"/>
              <a:t>)  # </a:t>
            </a:r>
            <a:r>
              <a:rPr lang="zh-CN" altLang="en-US"/>
              <a:t>右图</a:t>
            </a:r>
          </a:p>
          <a:p>
            <a:pPr marL="361950" indent="-361950"/>
            <a:endParaRPr lang="zh-CN" altLang="en-US"/>
          </a:p>
        </p:txBody>
      </p:sp>
      <p:sp>
        <p:nvSpPr>
          <p:cNvPr id="96259" name="标题 2">
            <a:extLst>
              <a:ext uri="{FF2B5EF4-FFF2-40B4-BE49-F238E27FC236}">
                <a16:creationId xmlns:a16="http://schemas.microsoft.com/office/drawing/2014/main" id="{27BDAC73-05EF-4CB4-A7F7-3A3C6AF00738}"/>
              </a:ext>
            </a:extLst>
          </p:cNvPr>
          <p:cNvSpPr>
            <a:spLocks noGrp="1"/>
          </p:cNvSpPr>
          <p:nvPr>
            <p:ph type="title"/>
          </p:nvPr>
        </p:nvSpPr>
        <p:spPr>
          <a:xfrm>
            <a:off x="255588" y="358775"/>
            <a:ext cx="10972800" cy="528638"/>
          </a:xfrm>
        </p:spPr>
        <p:txBody>
          <a:bodyPr/>
          <a:lstStyle/>
          <a:p>
            <a:r>
              <a:rPr lang="zh-CN" altLang="en-US"/>
              <a:t>标尺设置</a:t>
            </a:r>
          </a:p>
        </p:txBody>
      </p:sp>
      <p:sp>
        <p:nvSpPr>
          <p:cNvPr id="96260" name="内容占位符 3">
            <a:extLst>
              <a:ext uri="{FF2B5EF4-FFF2-40B4-BE49-F238E27FC236}">
                <a16:creationId xmlns:a16="http://schemas.microsoft.com/office/drawing/2014/main" id="{AA01F579-1DE2-47B7-B6F2-8760610CFC3E}"/>
              </a:ext>
            </a:extLst>
          </p:cNvPr>
          <p:cNvSpPr>
            <a:spLocks noGrp="1"/>
          </p:cNvSpPr>
          <p:nvPr>
            <p:ph idx="10"/>
          </p:nvPr>
        </p:nvSpPr>
        <p:spPr>
          <a:xfrm>
            <a:off x="423863" y="1138238"/>
            <a:ext cx="11107737" cy="427037"/>
          </a:xfrm>
        </p:spPr>
        <p:txBody>
          <a:bodyPr/>
          <a:lstStyle/>
          <a:p>
            <a:r>
              <a:t>随机从</a:t>
            </a:r>
            <a:r>
              <a:rPr lang="en-US" altLang="zh-CN"/>
              <a:t>iris</a:t>
            </a:r>
            <a:r>
              <a:t>数据集的</a:t>
            </a:r>
            <a:r>
              <a:rPr lang="en-US" altLang="zh-CN"/>
              <a:t>150</a:t>
            </a:r>
            <a:r>
              <a:t>个样本中抽取</a:t>
            </a:r>
            <a:r>
              <a:rPr lang="en-US" altLang="zh-CN"/>
              <a:t>100</a:t>
            </a:r>
            <a:r>
              <a:t>个样本，并绘制条形图反映</a:t>
            </a:r>
            <a:r>
              <a:rPr lang="en-US" altLang="zh-CN"/>
              <a:t>100</a:t>
            </a:r>
            <a:r>
              <a:t>个样本中各个鸢尾花种类的数量情况。然后通过修改标尺参数做前后对比图，进而理解标尺在</a:t>
            </a:r>
            <a:r>
              <a:rPr lang="en-US" altLang="zh-CN"/>
              <a:t>ggplot2</a:t>
            </a:r>
            <a:r>
              <a:t>包中的作用。</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2">
            <a:extLst>
              <a:ext uri="{FF2B5EF4-FFF2-40B4-BE49-F238E27FC236}">
                <a16:creationId xmlns:a16="http://schemas.microsoft.com/office/drawing/2014/main" id="{6B241BDF-35A1-4F41-950E-5D615399F414}"/>
              </a:ext>
            </a:extLst>
          </p:cNvPr>
          <p:cNvSpPr>
            <a:spLocks noGrp="1"/>
          </p:cNvSpPr>
          <p:nvPr>
            <p:ph type="title"/>
          </p:nvPr>
        </p:nvSpPr>
        <p:spPr>
          <a:xfrm>
            <a:off x="255588" y="358775"/>
            <a:ext cx="10972800" cy="528638"/>
          </a:xfrm>
        </p:spPr>
        <p:txBody>
          <a:bodyPr/>
          <a:lstStyle/>
          <a:p>
            <a:endParaRPr lang="zh-CN" altLang="en-US"/>
          </a:p>
        </p:txBody>
      </p:sp>
      <p:sp>
        <p:nvSpPr>
          <p:cNvPr id="97283" name="内容占位符 3">
            <a:extLst>
              <a:ext uri="{FF2B5EF4-FFF2-40B4-BE49-F238E27FC236}">
                <a16:creationId xmlns:a16="http://schemas.microsoft.com/office/drawing/2014/main" id="{5D475B7B-A8CD-427D-81A8-A003F9419277}"/>
              </a:ext>
            </a:extLst>
          </p:cNvPr>
          <p:cNvSpPr>
            <a:spLocks noGrp="1"/>
          </p:cNvSpPr>
          <p:nvPr>
            <p:ph idx="10"/>
          </p:nvPr>
        </p:nvSpPr>
        <p:spPr>
          <a:xfrm>
            <a:off x="423863" y="1138238"/>
            <a:ext cx="11107737" cy="427037"/>
          </a:xfrm>
        </p:spPr>
        <p:txBody>
          <a:bodyPr/>
          <a:lstStyle/>
          <a:p>
            <a:endParaRPr/>
          </a:p>
        </p:txBody>
      </p:sp>
      <p:pic>
        <p:nvPicPr>
          <p:cNvPr id="97284" name="内容占位符 4">
            <a:extLst>
              <a:ext uri="{FF2B5EF4-FFF2-40B4-BE49-F238E27FC236}">
                <a16:creationId xmlns:a16="http://schemas.microsoft.com/office/drawing/2014/main" id="{A15C1133-0599-4830-8A99-2148FF51268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009650" y="1949450"/>
            <a:ext cx="4383088" cy="4086225"/>
          </a:xfrm>
          <a:ln w="3175">
            <a:solidFill>
              <a:schemeClr val="tx1"/>
            </a:solidFill>
            <a:miter lim="800000"/>
            <a:headEnd/>
            <a:tailEnd/>
          </a:ln>
        </p:spPr>
      </p:pic>
      <p:pic>
        <p:nvPicPr>
          <p:cNvPr id="97285" name="图片 5">
            <a:extLst>
              <a:ext uri="{FF2B5EF4-FFF2-40B4-BE49-F238E27FC236}">
                <a16:creationId xmlns:a16="http://schemas.microsoft.com/office/drawing/2014/main" id="{AA81322D-EB36-436B-9690-4554BB4E0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950" y="1949450"/>
            <a:ext cx="4451350" cy="40782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1">
            <a:extLst>
              <a:ext uri="{FF2B5EF4-FFF2-40B4-BE49-F238E27FC236}">
                <a16:creationId xmlns:a16="http://schemas.microsoft.com/office/drawing/2014/main" id="{E24EE161-4AC5-41F9-8641-57458F4CA293}"/>
              </a:ext>
            </a:extLst>
          </p:cNvPr>
          <p:cNvSpPr>
            <a:spLocks noGrp="1"/>
          </p:cNvSpPr>
          <p:nvPr>
            <p:ph idx="1"/>
          </p:nvPr>
        </p:nvSpPr>
        <p:spPr>
          <a:xfrm>
            <a:off x="423863" y="1754188"/>
            <a:ext cx="11107737" cy="4338637"/>
          </a:xfrm>
        </p:spPr>
        <p:txBody>
          <a:bodyPr/>
          <a:lstStyle/>
          <a:p>
            <a:pPr marL="361950" indent="-361950"/>
            <a:r>
              <a:rPr lang="en-US" altLang="zh-CN"/>
              <a:t>#</a:t>
            </a:r>
            <a:r>
              <a:rPr lang="zh-CN" altLang="en-US"/>
              <a:t>图一：使用</a:t>
            </a:r>
            <a:r>
              <a:rPr lang="en-US" altLang="zh-CN"/>
              <a:t>scale_color_manual</a:t>
            </a:r>
            <a:r>
              <a:rPr lang="zh-CN" altLang="en-US"/>
              <a:t>函数</a:t>
            </a:r>
          </a:p>
          <a:p>
            <a:pPr marL="361950" indent="-361950"/>
            <a:r>
              <a:rPr lang="en-US" altLang="zh-CN"/>
              <a:t>ggplot(iris, aes(x = Sepal.Length, y = Sepal.Width, colour = Species))+</a:t>
            </a:r>
          </a:p>
          <a:p>
            <a:pPr marL="361950" indent="-361950"/>
            <a:r>
              <a:rPr lang="en-US" altLang="zh-CN"/>
              <a:t>  scale_color_manual(values = c("orange", "olivedrab", "navy"))+</a:t>
            </a:r>
          </a:p>
          <a:p>
            <a:pPr marL="361950" indent="-361950"/>
            <a:r>
              <a:rPr lang="en-US" altLang="zh-CN"/>
              <a:t>  geom_point(size = 2)</a:t>
            </a:r>
          </a:p>
          <a:p>
            <a:pPr marL="361950" indent="-361950"/>
            <a:r>
              <a:rPr lang="en-US" altLang="zh-CN"/>
              <a:t>#</a:t>
            </a:r>
            <a:r>
              <a:rPr lang="zh-CN" altLang="en-US"/>
              <a:t>图二</a:t>
            </a:r>
            <a:r>
              <a:rPr lang="en-US" altLang="zh-CN"/>
              <a:t>:</a:t>
            </a:r>
            <a:r>
              <a:rPr lang="zh-CN" altLang="en-US"/>
              <a:t>使用</a:t>
            </a:r>
            <a:r>
              <a:rPr lang="en-US" altLang="zh-CN"/>
              <a:t>scale_color_brewer</a:t>
            </a:r>
            <a:r>
              <a:rPr lang="zh-CN" altLang="en-US"/>
              <a:t>函数</a:t>
            </a:r>
          </a:p>
          <a:p>
            <a:pPr marL="361950" indent="-361950"/>
            <a:r>
              <a:rPr lang="en-US" altLang="zh-CN"/>
              <a:t>ggplot(iris,aes(x = Sepal.Length, y = Sepal.Width, colour = Species))+</a:t>
            </a:r>
          </a:p>
          <a:p>
            <a:pPr marL="361950" indent="-361950"/>
            <a:r>
              <a:rPr lang="en-US" altLang="zh-CN"/>
              <a:t>  scale_color_brewer(palette = "Set1")+</a:t>
            </a:r>
          </a:p>
          <a:p>
            <a:pPr marL="361950" indent="-361950"/>
            <a:r>
              <a:rPr lang="en-US" altLang="zh-CN"/>
              <a:t>  geom_point(size=2)</a:t>
            </a:r>
          </a:p>
          <a:p>
            <a:pPr marL="361950" indent="-361950"/>
            <a:endParaRPr lang="zh-CN" altLang="en-US"/>
          </a:p>
        </p:txBody>
      </p:sp>
      <p:sp>
        <p:nvSpPr>
          <p:cNvPr id="98307" name="标题 2">
            <a:extLst>
              <a:ext uri="{FF2B5EF4-FFF2-40B4-BE49-F238E27FC236}">
                <a16:creationId xmlns:a16="http://schemas.microsoft.com/office/drawing/2014/main" id="{D16C9856-A1B8-406D-94E8-92EE8FFD1522}"/>
              </a:ext>
            </a:extLst>
          </p:cNvPr>
          <p:cNvSpPr>
            <a:spLocks noGrp="1"/>
          </p:cNvSpPr>
          <p:nvPr>
            <p:ph type="title"/>
          </p:nvPr>
        </p:nvSpPr>
        <p:spPr>
          <a:xfrm>
            <a:off x="255588" y="358775"/>
            <a:ext cx="10972800" cy="528638"/>
          </a:xfrm>
        </p:spPr>
        <p:txBody>
          <a:bodyPr/>
          <a:lstStyle/>
          <a:p>
            <a:r>
              <a:rPr lang="zh-CN" altLang="en-US"/>
              <a:t>标尺设置</a:t>
            </a:r>
          </a:p>
        </p:txBody>
      </p:sp>
      <p:sp>
        <p:nvSpPr>
          <p:cNvPr id="98308" name="内容占位符 3">
            <a:extLst>
              <a:ext uri="{FF2B5EF4-FFF2-40B4-BE49-F238E27FC236}">
                <a16:creationId xmlns:a16="http://schemas.microsoft.com/office/drawing/2014/main" id="{B897979B-AD26-407C-85D1-74B99A48CE9E}"/>
              </a:ext>
            </a:extLst>
          </p:cNvPr>
          <p:cNvSpPr>
            <a:spLocks noGrp="1"/>
          </p:cNvSpPr>
          <p:nvPr>
            <p:ph idx="10"/>
          </p:nvPr>
        </p:nvSpPr>
        <p:spPr>
          <a:xfrm>
            <a:off x="423863" y="1138238"/>
            <a:ext cx="11107737" cy="427037"/>
          </a:xfrm>
        </p:spPr>
        <p:txBody>
          <a:bodyPr/>
          <a:lstStyle/>
          <a:p>
            <a:r>
              <a:t>使用</a:t>
            </a:r>
            <a:r>
              <a:rPr lang="en-US" altLang="zh-CN"/>
              <a:t>scale_color_manual</a:t>
            </a:r>
            <a:r>
              <a:t>或</a:t>
            </a:r>
            <a:r>
              <a:rPr lang="en-US" altLang="zh-CN"/>
              <a:t>scale_color_brewer</a:t>
            </a:r>
            <a:r>
              <a:t>函数修改图形的颜色。在对</a:t>
            </a:r>
            <a:r>
              <a:rPr lang="en-US" altLang="zh-CN"/>
              <a:t>iris</a:t>
            </a:r>
            <a:r>
              <a:t>数据集中的</a:t>
            </a:r>
            <a:r>
              <a:rPr lang="en-US" altLang="zh-CN"/>
              <a:t>Sepal.Length</a:t>
            </a:r>
            <a:r>
              <a:t>与</a:t>
            </a:r>
            <a:r>
              <a:rPr lang="en-US" altLang="zh-CN"/>
              <a:t>Sepal.Width</a:t>
            </a:r>
            <a:r>
              <a:t>的散点图分别使用以上两种方法修改散点颜色</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
            <a:extLst>
              <a:ext uri="{FF2B5EF4-FFF2-40B4-BE49-F238E27FC236}">
                <a16:creationId xmlns:a16="http://schemas.microsoft.com/office/drawing/2014/main" id="{35F3EEEA-3241-41F5-9F23-97A7878735FE}"/>
              </a:ext>
            </a:extLst>
          </p:cNvPr>
          <p:cNvSpPr>
            <a:spLocks noGrp="1"/>
          </p:cNvSpPr>
          <p:nvPr>
            <p:ph type="title"/>
          </p:nvPr>
        </p:nvSpPr>
        <p:spPr>
          <a:xfrm>
            <a:off x="255588" y="358775"/>
            <a:ext cx="10972800" cy="528638"/>
          </a:xfrm>
        </p:spPr>
        <p:txBody>
          <a:bodyPr/>
          <a:lstStyle/>
          <a:p>
            <a:r>
              <a:rPr lang="zh-CN" altLang="en-US"/>
              <a:t>标尺设置</a:t>
            </a:r>
          </a:p>
        </p:txBody>
      </p:sp>
      <p:sp>
        <p:nvSpPr>
          <p:cNvPr id="99331" name="内容占位符 3">
            <a:extLst>
              <a:ext uri="{FF2B5EF4-FFF2-40B4-BE49-F238E27FC236}">
                <a16:creationId xmlns:a16="http://schemas.microsoft.com/office/drawing/2014/main" id="{79AC9488-34AE-4813-BFF3-93795ABE4B76}"/>
              </a:ext>
            </a:extLst>
          </p:cNvPr>
          <p:cNvSpPr>
            <a:spLocks noGrp="1"/>
          </p:cNvSpPr>
          <p:nvPr>
            <p:ph idx="10"/>
          </p:nvPr>
        </p:nvSpPr>
        <p:spPr>
          <a:xfrm>
            <a:off x="423863" y="1138238"/>
            <a:ext cx="11107737" cy="427037"/>
          </a:xfrm>
        </p:spPr>
        <p:txBody>
          <a:bodyPr/>
          <a:lstStyle/>
          <a:p>
            <a:endParaRPr/>
          </a:p>
        </p:txBody>
      </p:sp>
      <p:pic>
        <p:nvPicPr>
          <p:cNvPr id="99332" name="内容占位符 4">
            <a:extLst>
              <a:ext uri="{FF2B5EF4-FFF2-40B4-BE49-F238E27FC236}">
                <a16:creationId xmlns:a16="http://schemas.microsoft.com/office/drawing/2014/main" id="{361CB1F3-E41C-409D-BC56-0196B6E4FE6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752475" y="1868488"/>
            <a:ext cx="4814888" cy="3954462"/>
          </a:xfrm>
          <a:ln w="3175">
            <a:solidFill>
              <a:schemeClr val="tx1"/>
            </a:solidFill>
            <a:miter lim="800000"/>
            <a:headEnd/>
            <a:tailEnd/>
          </a:ln>
        </p:spPr>
      </p:pic>
      <p:pic>
        <p:nvPicPr>
          <p:cNvPr id="99333" name="图片 5">
            <a:extLst>
              <a:ext uri="{FF2B5EF4-FFF2-40B4-BE49-F238E27FC236}">
                <a16:creationId xmlns:a16="http://schemas.microsoft.com/office/drawing/2014/main" id="{466CF615-C78B-4444-A15D-71E6A3AEA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855788"/>
            <a:ext cx="4800600" cy="39243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1">
            <a:extLst>
              <a:ext uri="{FF2B5EF4-FFF2-40B4-BE49-F238E27FC236}">
                <a16:creationId xmlns:a16="http://schemas.microsoft.com/office/drawing/2014/main" id="{C3763290-28EF-48E0-841C-85362865456C}"/>
              </a:ext>
            </a:extLst>
          </p:cNvPr>
          <p:cNvSpPr>
            <a:spLocks noGrp="1"/>
          </p:cNvSpPr>
          <p:nvPr>
            <p:ph idx="1"/>
          </p:nvPr>
        </p:nvSpPr>
        <p:spPr>
          <a:xfrm>
            <a:off x="423863" y="1754188"/>
            <a:ext cx="11107737" cy="4370387"/>
          </a:xfrm>
        </p:spPr>
        <p:txBody>
          <a:bodyPr/>
          <a:lstStyle/>
          <a:p>
            <a:pPr marL="361950" indent="-361950"/>
            <a:r>
              <a:rPr lang="en-US" altLang="zh-CN"/>
              <a:t>ggplot2</a:t>
            </a:r>
            <a:r>
              <a:rPr lang="zh-CN" altLang="en-US"/>
              <a:t>默认的坐标系是笛卡尔坐标系，可以用如下方法指定取值范围：</a:t>
            </a:r>
            <a:r>
              <a:rPr lang="en-US" altLang="zh-CN"/>
              <a:t>coord_cartesian(xlim = c(0,5), ylim = c(0, 3))</a:t>
            </a:r>
            <a:r>
              <a:rPr lang="zh-CN" altLang="en-US"/>
              <a:t>。</a:t>
            </a:r>
            <a:endParaRPr lang="en-US" altLang="zh-CN"/>
          </a:p>
          <a:p>
            <a:pPr marL="361950" indent="-361950"/>
            <a:r>
              <a:rPr lang="en-US" altLang="zh-CN"/>
              <a:t>x</a:t>
            </a:r>
            <a:r>
              <a:rPr lang="zh-CN" altLang="en-US"/>
              <a:t>轴和</a:t>
            </a:r>
            <a:r>
              <a:rPr lang="en-US" altLang="zh-CN"/>
              <a:t>y</a:t>
            </a:r>
            <a:r>
              <a:rPr lang="zh-CN" altLang="en-US"/>
              <a:t>轴换位置，可以使用</a:t>
            </a:r>
            <a:r>
              <a:rPr lang="en-US" altLang="zh-CN"/>
              <a:t>coord_flip</a:t>
            </a:r>
            <a:r>
              <a:rPr lang="zh-CN" altLang="en-US"/>
              <a:t>函数。</a:t>
            </a:r>
            <a:r>
              <a:rPr lang="en-US" altLang="zh-CN"/>
              <a:t>coord_polar(theta = "x", direction = 1)</a:t>
            </a:r>
            <a:r>
              <a:rPr lang="zh-CN" altLang="en-US"/>
              <a:t>是角度坐标系</a:t>
            </a:r>
            <a:r>
              <a:rPr lang="en-US" altLang="zh-CN"/>
              <a:t>,theta</a:t>
            </a:r>
            <a:r>
              <a:rPr lang="zh-CN" altLang="en-US"/>
              <a:t>指定角度对应的变量，</a:t>
            </a:r>
            <a:r>
              <a:rPr lang="en-US" altLang="zh-CN"/>
              <a:t>start</a:t>
            </a:r>
            <a:r>
              <a:rPr lang="zh-CN" altLang="en-US"/>
              <a:t>指定起点离</a:t>
            </a:r>
            <a:r>
              <a:rPr lang="en-US" altLang="zh-CN"/>
              <a:t>12</a:t>
            </a:r>
            <a:r>
              <a:rPr lang="zh-CN" altLang="en-US"/>
              <a:t>点钟方向的偏离值，</a:t>
            </a:r>
            <a:r>
              <a:rPr lang="en-US" altLang="zh-CN"/>
              <a:t>direction</a:t>
            </a:r>
            <a:r>
              <a:rPr lang="zh-CN" altLang="en-US"/>
              <a:t>若为</a:t>
            </a:r>
            <a:r>
              <a:rPr lang="en-US" altLang="zh-CN"/>
              <a:t>1</a:t>
            </a:r>
            <a:r>
              <a:rPr lang="zh-CN" altLang="en-US"/>
              <a:t>表示顺时针方向，若为</a:t>
            </a:r>
            <a:r>
              <a:rPr lang="en-US" altLang="zh-CN"/>
              <a:t>-1</a:t>
            </a:r>
            <a:r>
              <a:rPr lang="zh-CN" altLang="en-US"/>
              <a:t>表示逆时针方向。</a:t>
            </a:r>
          </a:p>
        </p:txBody>
      </p:sp>
      <p:sp>
        <p:nvSpPr>
          <p:cNvPr id="100355" name="标题 2">
            <a:extLst>
              <a:ext uri="{FF2B5EF4-FFF2-40B4-BE49-F238E27FC236}">
                <a16:creationId xmlns:a16="http://schemas.microsoft.com/office/drawing/2014/main" id="{30AD1F7C-49D4-4150-A202-C83CF6698D69}"/>
              </a:ext>
            </a:extLst>
          </p:cNvPr>
          <p:cNvSpPr>
            <a:spLocks noGrp="1"/>
          </p:cNvSpPr>
          <p:nvPr>
            <p:ph type="title"/>
          </p:nvPr>
        </p:nvSpPr>
        <p:spPr>
          <a:xfrm>
            <a:off x="255588" y="358775"/>
            <a:ext cx="10972800" cy="528638"/>
          </a:xfrm>
        </p:spPr>
        <p:txBody>
          <a:bodyPr/>
          <a:lstStyle/>
          <a:p>
            <a:r>
              <a:rPr lang="zh-CN" altLang="en-US"/>
              <a:t>坐标系转换</a:t>
            </a:r>
          </a:p>
        </p:txBody>
      </p:sp>
      <p:sp>
        <p:nvSpPr>
          <p:cNvPr id="100356" name="内容占位符 3">
            <a:extLst>
              <a:ext uri="{FF2B5EF4-FFF2-40B4-BE49-F238E27FC236}">
                <a16:creationId xmlns:a16="http://schemas.microsoft.com/office/drawing/2014/main" id="{98871AE9-A4A7-432B-AF36-EEDDAAA3BAA7}"/>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a:extLst>
              <a:ext uri="{FF2B5EF4-FFF2-40B4-BE49-F238E27FC236}">
                <a16:creationId xmlns:a16="http://schemas.microsoft.com/office/drawing/2014/main" id="{D1D302D3-E921-4238-A4B5-E784CEFCC7FB}"/>
              </a:ext>
            </a:extLst>
          </p:cNvPr>
          <p:cNvSpPr>
            <a:spLocks noGrp="1"/>
          </p:cNvSpPr>
          <p:nvPr>
            <p:ph idx="1"/>
          </p:nvPr>
        </p:nvSpPr>
        <p:spPr>
          <a:xfrm>
            <a:off x="423863" y="1754188"/>
            <a:ext cx="11107737" cy="4370387"/>
          </a:xfrm>
        </p:spPr>
        <p:txBody>
          <a:bodyPr/>
          <a:lstStyle/>
          <a:p>
            <a:pPr marL="361950" indent="-361950">
              <a:buFont typeface="Arial" panose="020B0604020202020204" pitchFamily="34" charset="0"/>
              <a:buChar char="•"/>
            </a:pPr>
            <a:r>
              <a:rPr lang="en-US" altLang="zh-CN"/>
              <a:t>&gt; show.settings()  # </a:t>
            </a:r>
            <a:r>
              <a:rPr lang="zh-CN" altLang="en-US"/>
              <a:t>图形化显示所有参数</a:t>
            </a:r>
          </a:p>
        </p:txBody>
      </p:sp>
      <p:sp>
        <p:nvSpPr>
          <p:cNvPr id="18435" name="标题 2">
            <a:extLst>
              <a:ext uri="{FF2B5EF4-FFF2-40B4-BE49-F238E27FC236}">
                <a16:creationId xmlns:a16="http://schemas.microsoft.com/office/drawing/2014/main" id="{3894F2E4-29B5-436E-A0DB-5E3E09168CBD}"/>
              </a:ext>
            </a:extLst>
          </p:cNvPr>
          <p:cNvSpPr>
            <a:spLocks noGrp="1"/>
          </p:cNvSpPr>
          <p:nvPr>
            <p:ph type="title"/>
          </p:nvPr>
        </p:nvSpPr>
        <p:spPr>
          <a:xfrm>
            <a:off x="255588" y="358775"/>
            <a:ext cx="10972800" cy="528638"/>
          </a:xfrm>
        </p:spPr>
        <p:txBody>
          <a:bodyPr/>
          <a:lstStyle/>
          <a:p>
            <a:r>
              <a:rPr lang="zh-CN" altLang="en-US"/>
              <a:t>图形参数</a:t>
            </a:r>
          </a:p>
        </p:txBody>
      </p:sp>
      <p:sp>
        <p:nvSpPr>
          <p:cNvPr id="18436" name="内容占位符 3">
            <a:extLst>
              <a:ext uri="{FF2B5EF4-FFF2-40B4-BE49-F238E27FC236}">
                <a16:creationId xmlns:a16="http://schemas.microsoft.com/office/drawing/2014/main" id="{A8817BA7-B446-450B-A619-840F91F823D5}"/>
              </a:ext>
            </a:extLst>
          </p:cNvPr>
          <p:cNvSpPr>
            <a:spLocks noGrp="1"/>
          </p:cNvSpPr>
          <p:nvPr>
            <p:ph idx="10"/>
          </p:nvPr>
        </p:nvSpPr>
        <p:spPr>
          <a:xfrm>
            <a:off x="423863" y="1138238"/>
            <a:ext cx="11107737" cy="427037"/>
          </a:xfrm>
        </p:spPr>
        <p:txBody>
          <a:bodyPr/>
          <a:lstStyle/>
          <a:p>
            <a:r>
              <a:t>查看所有设置的列表，可以调用不带参数的</a:t>
            </a:r>
            <a:r>
              <a:rPr lang="en-US" altLang="zh-CN"/>
              <a:t>trellis.par.get</a:t>
            </a:r>
            <a:r>
              <a:t>函数</a:t>
            </a:r>
          </a:p>
        </p:txBody>
      </p:sp>
      <p:pic>
        <p:nvPicPr>
          <p:cNvPr id="18437" name="图片 4">
            <a:extLst>
              <a:ext uri="{FF2B5EF4-FFF2-40B4-BE49-F238E27FC236}">
                <a16:creationId xmlns:a16="http://schemas.microsoft.com/office/drawing/2014/main" id="{CD651F8C-A6E4-43E1-9D94-6941EE644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838" y="2312988"/>
            <a:ext cx="7473950" cy="41275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1">
            <a:extLst>
              <a:ext uri="{FF2B5EF4-FFF2-40B4-BE49-F238E27FC236}">
                <a16:creationId xmlns:a16="http://schemas.microsoft.com/office/drawing/2014/main" id="{398F4A21-B53B-45C3-9977-148A09D63607}"/>
              </a:ext>
            </a:extLst>
          </p:cNvPr>
          <p:cNvSpPr>
            <a:spLocks noGrp="1"/>
          </p:cNvSpPr>
          <p:nvPr>
            <p:ph idx="1"/>
          </p:nvPr>
        </p:nvSpPr>
        <p:spPr>
          <a:xfrm>
            <a:off x="423863" y="1612900"/>
            <a:ext cx="11107737" cy="4498975"/>
          </a:xfrm>
        </p:spPr>
        <p:txBody>
          <a:bodyPr/>
          <a:lstStyle/>
          <a:p>
            <a:pPr marL="361950" indent="-361950">
              <a:buFont typeface="Arial" panose="020B0604020202020204" pitchFamily="34" charset="0"/>
              <a:buChar char="•"/>
            </a:pPr>
            <a:r>
              <a:rPr lang="en-US" altLang="zh-CN"/>
              <a:t># </a:t>
            </a:r>
            <a:r>
              <a:rPr lang="zh-CN" altLang="en-US"/>
              <a:t>饼图 </a:t>
            </a:r>
            <a:r>
              <a:rPr lang="en-US" altLang="zh-CN"/>
              <a:t>= </a:t>
            </a:r>
            <a:r>
              <a:rPr lang="zh-CN" altLang="en-US"/>
              <a:t>堆叠长条图 </a:t>
            </a:r>
            <a:r>
              <a:rPr lang="en-US" altLang="zh-CN"/>
              <a:t>+ polar coordinates</a:t>
            </a:r>
          </a:p>
          <a:p>
            <a:pPr marL="361950" indent="-361950">
              <a:buFont typeface="Arial" panose="020B0604020202020204" pitchFamily="34" charset="0"/>
              <a:buChar char="•"/>
            </a:pPr>
            <a:r>
              <a:rPr lang="en-US" altLang="zh-CN"/>
              <a:t>pie &lt;- ggplot(my_iris, aes(x = factor(1), fill = Species)) +</a:t>
            </a:r>
          </a:p>
          <a:p>
            <a:pPr marL="361950" indent="-361950">
              <a:buFont typeface="Arial" panose="020B0604020202020204" pitchFamily="34" charset="0"/>
              <a:buChar char="•"/>
            </a:pPr>
            <a:r>
              <a:rPr lang="en-US" altLang="zh-CN"/>
              <a:t>  geom_bar(width = 1)</a:t>
            </a:r>
          </a:p>
          <a:p>
            <a:pPr marL="361950" indent="-361950">
              <a:buFont typeface="Arial" panose="020B0604020202020204" pitchFamily="34" charset="0"/>
              <a:buChar char="•"/>
            </a:pPr>
            <a:r>
              <a:rPr lang="en-US" altLang="zh-CN"/>
              <a:t>pie + coord_polar(theta = "y")</a:t>
            </a:r>
          </a:p>
          <a:p>
            <a:pPr marL="361950" indent="-361950">
              <a:buFont typeface="Arial" panose="020B0604020202020204" pitchFamily="34" charset="0"/>
              <a:buChar char="•"/>
            </a:pPr>
            <a:r>
              <a:rPr lang="en-US" altLang="zh-CN"/>
              <a:t># </a:t>
            </a:r>
            <a:r>
              <a:rPr lang="zh-CN" altLang="en-US"/>
              <a:t>靶心图 </a:t>
            </a:r>
            <a:r>
              <a:rPr lang="en-US" altLang="zh-CN"/>
              <a:t>= </a:t>
            </a:r>
            <a:r>
              <a:rPr lang="zh-CN" altLang="en-US"/>
              <a:t>饼图 </a:t>
            </a:r>
            <a:r>
              <a:rPr lang="en-US" altLang="zh-CN"/>
              <a:t>+ polar coordinates</a:t>
            </a:r>
          </a:p>
          <a:p>
            <a:pPr marL="361950" indent="-361950">
              <a:buFont typeface="Arial" panose="020B0604020202020204" pitchFamily="34" charset="0"/>
              <a:buChar char="•"/>
            </a:pPr>
            <a:r>
              <a:rPr lang="en-US" altLang="zh-CN"/>
              <a:t>pie + coord_polar()</a:t>
            </a:r>
          </a:p>
          <a:p>
            <a:pPr marL="361950" indent="-361950">
              <a:buFont typeface="Arial" panose="020B0604020202020204" pitchFamily="34" charset="0"/>
              <a:buChar char="•"/>
            </a:pPr>
            <a:r>
              <a:rPr lang="en-US" altLang="zh-CN"/>
              <a:t>#</a:t>
            </a:r>
            <a:r>
              <a:rPr lang="zh-CN" altLang="en-US"/>
              <a:t>锯齿图 </a:t>
            </a:r>
            <a:r>
              <a:rPr lang="en-US" altLang="zh-CN"/>
              <a:t>= </a:t>
            </a:r>
            <a:r>
              <a:rPr lang="zh-CN" altLang="en-US"/>
              <a:t>柱状图 </a:t>
            </a:r>
            <a:r>
              <a:rPr lang="en-US" altLang="zh-CN"/>
              <a:t>+ polar coordinates</a:t>
            </a:r>
          </a:p>
          <a:p>
            <a:pPr marL="361950" indent="-361950">
              <a:buFont typeface="Arial" panose="020B0604020202020204" pitchFamily="34" charset="0"/>
              <a:buChar char="•"/>
            </a:pPr>
            <a:r>
              <a:rPr lang="en-US" altLang="zh-CN"/>
              <a:t>cxc &lt;- ggplot(my_iris, aes(x = Species)) +</a:t>
            </a:r>
          </a:p>
          <a:p>
            <a:pPr marL="361950" indent="-361950">
              <a:buFont typeface="Arial" panose="020B0604020202020204" pitchFamily="34" charset="0"/>
              <a:buChar char="•"/>
            </a:pPr>
            <a:r>
              <a:rPr lang="en-US" altLang="zh-CN"/>
              <a:t>  geom_bar(width = 1, colour = "black")</a:t>
            </a:r>
          </a:p>
          <a:p>
            <a:pPr marL="361950" indent="-361950">
              <a:buFont typeface="Arial" panose="020B0604020202020204" pitchFamily="34" charset="0"/>
              <a:buChar char="•"/>
            </a:pPr>
            <a:r>
              <a:rPr lang="en-US" altLang="zh-CN"/>
              <a:t>cxc + coord_polar()</a:t>
            </a:r>
          </a:p>
          <a:p>
            <a:pPr marL="361950" indent="-361950"/>
            <a:endParaRPr lang="zh-CN" altLang="en-US"/>
          </a:p>
        </p:txBody>
      </p:sp>
      <p:sp>
        <p:nvSpPr>
          <p:cNvPr id="101379" name="标题 2">
            <a:extLst>
              <a:ext uri="{FF2B5EF4-FFF2-40B4-BE49-F238E27FC236}">
                <a16:creationId xmlns:a16="http://schemas.microsoft.com/office/drawing/2014/main" id="{A7085BFA-FA3A-4CF5-8508-FC096ED36DEF}"/>
              </a:ext>
            </a:extLst>
          </p:cNvPr>
          <p:cNvSpPr>
            <a:spLocks noGrp="1"/>
          </p:cNvSpPr>
          <p:nvPr>
            <p:ph type="title"/>
          </p:nvPr>
        </p:nvSpPr>
        <p:spPr>
          <a:xfrm>
            <a:off x="255588" y="358775"/>
            <a:ext cx="10972800" cy="528638"/>
          </a:xfrm>
        </p:spPr>
        <p:txBody>
          <a:bodyPr/>
          <a:lstStyle/>
          <a:p>
            <a:r>
              <a:rPr lang="zh-CN" altLang="en-US"/>
              <a:t>坐标系转换</a:t>
            </a:r>
          </a:p>
        </p:txBody>
      </p:sp>
      <p:sp>
        <p:nvSpPr>
          <p:cNvPr id="101380" name="内容占位符 3">
            <a:extLst>
              <a:ext uri="{FF2B5EF4-FFF2-40B4-BE49-F238E27FC236}">
                <a16:creationId xmlns:a16="http://schemas.microsoft.com/office/drawing/2014/main" id="{4764FA3E-0672-4AA4-81C4-2BA3B85108A9}"/>
              </a:ext>
            </a:extLst>
          </p:cNvPr>
          <p:cNvSpPr>
            <a:spLocks noGrp="1"/>
          </p:cNvSpPr>
          <p:nvPr>
            <p:ph idx="10"/>
          </p:nvPr>
        </p:nvSpPr>
        <p:spPr>
          <a:xfrm>
            <a:off x="423863" y="1138238"/>
            <a:ext cx="11107737" cy="427037"/>
          </a:xfrm>
        </p:spPr>
        <p:txBody>
          <a:bodyPr/>
          <a:lstStyle/>
          <a:p>
            <a:r>
              <a:t>以标尺设置中所运用到的</a:t>
            </a:r>
            <a:r>
              <a:rPr lang="en-US" altLang="zh-CN"/>
              <a:t>my_iris</a:t>
            </a:r>
            <a:r>
              <a:t>数据集为例，绘制坐标变换前后的图形</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2">
            <a:extLst>
              <a:ext uri="{FF2B5EF4-FFF2-40B4-BE49-F238E27FC236}">
                <a16:creationId xmlns:a16="http://schemas.microsoft.com/office/drawing/2014/main" id="{A4F29212-5E15-47D0-B3B0-72162176976D}"/>
              </a:ext>
            </a:extLst>
          </p:cNvPr>
          <p:cNvSpPr>
            <a:spLocks noGrp="1"/>
          </p:cNvSpPr>
          <p:nvPr>
            <p:ph type="title"/>
          </p:nvPr>
        </p:nvSpPr>
        <p:spPr>
          <a:xfrm>
            <a:off x="255588" y="358775"/>
            <a:ext cx="10972800" cy="528638"/>
          </a:xfrm>
        </p:spPr>
        <p:txBody>
          <a:bodyPr/>
          <a:lstStyle/>
          <a:p>
            <a:r>
              <a:rPr lang="zh-CN" altLang="en-US"/>
              <a:t>坐标系转换</a:t>
            </a:r>
          </a:p>
        </p:txBody>
      </p:sp>
      <p:pic>
        <p:nvPicPr>
          <p:cNvPr id="102403" name="内容占位符 4">
            <a:extLst>
              <a:ext uri="{FF2B5EF4-FFF2-40B4-BE49-F238E27FC236}">
                <a16:creationId xmlns:a16="http://schemas.microsoft.com/office/drawing/2014/main" id="{C74A4B3C-A33C-4C14-A6D0-FB1104DC6C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82575" y="1062038"/>
            <a:ext cx="3751263" cy="2676525"/>
          </a:xfrm>
          <a:ln w="3175">
            <a:solidFill>
              <a:schemeClr val="tx1"/>
            </a:solidFill>
            <a:miter lim="800000"/>
            <a:headEnd/>
            <a:tailEnd/>
          </a:ln>
        </p:spPr>
      </p:pic>
      <p:pic>
        <p:nvPicPr>
          <p:cNvPr id="102404" name="图片 5">
            <a:extLst>
              <a:ext uri="{FF2B5EF4-FFF2-40B4-BE49-F238E27FC236}">
                <a16:creationId xmlns:a16="http://schemas.microsoft.com/office/drawing/2014/main" id="{E663D052-AF94-4261-A2B4-96517B261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0" y="1077913"/>
            <a:ext cx="3832225" cy="26606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2405" name="图片 6">
            <a:extLst>
              <a:ext uri="{FF2B5EF4-FFF2-40B4-BE49-F238E27FC236}">
                <a16:creationId xmlns:a16="http://schemas.microsoft.com/office/drawing/2014/main" id="{61CB5531-3FFA-4511-92FF-7AD0166C58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1077913"/>
            <a:ext cx="3643313" cy="26606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2406" name="图片 7">
            <a:extLst>
              <a:ext uri="{FF2B5EF4-FFF2-40B4-BE49-F238E27FC236}">
                <a16:creationId xmlns:a16="http://schemas.microsoft.com/office/drawing/2014/main" id="{C1D945A1-B0F3-4B65-B87C-ED8EA5F104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6263" y="3859213"/>
            <a:ext cx="4151312" cy="24511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2407" name="图片 8">
            <a:extLst>
              <a:ext uri="{FF2B5EF4-FFF2-40B4-BE49-F238E27FC236}">
                <a16:creationId xmlns:a16="http://schemas.microsoft.com/office/drawing/2014/main" id="{EAE39B6B-0694-402F-8E9A-A33243875C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3163" y="3859213"/>
            <a:ext cx="3913187" cy="24511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6F4C83-649C-4859-AED9-6B54FB5B1F24}"/>
              </a:ext>
            </a:extLst>
          </p:cNvPr>
          <p:cNvSpPr>
            <a:spLocks noGrp="1"/>
          </p:cNvSpPr>
          <p:nvPr>
            <p:ph idx="1"/>
          </p:nvPr>
        </p:nvSpPr>
        <p:spPr>
          <a:xfrm>
            <a:off x="423863" y="1754188"/>
            <a:ext cx="11107737" cy="4370387"/>
          </a:xfrm>
        </p:spPr>
        <p:txBody>
          <a:bodyPr/>
          <a:lstStyle/>
          <a:p>
            <a:pPr>
              <a:defRPr/>
            </a:pPr>
            <a:r>
              <a:rPr lang="en-US" altLang="zh-CN" dirty="0" err="1"/>
              <a:t>facet_grid</a:t>
            </a:r>
            <a:r>
              <a:rPr lang="zh-CN" altLang="en-US" dirty="0"/>
              <a:t>函数</a:t>
            </a:r>
          </a:p>
          <a:p>
            <a:pPr>
              <a:defRPr/>
            </a:pPr>
            <a:r>
              <a:rPr lang="en-US" altLang="zh-CN" dirty="0" err="1"/>
              <a:t>facet_grid</a:t>
            </a:r>
            <a:r>
              <a:rPr lang="zh-CN" altLang="en-US" dirty="0"/>
              <a:t>函数使用格式如下所示。</a:t>
            </a:r>
          </a:p>
          <a:p>
            <a:pPr marL="0" indent="0">
              <a:buFont typeface="Wingdings" panose="05000000000000000000" pitchFamily="2" charset="2"/>
              <a:buNone/>
              <a:defRPr/>
            </a:pPr>
            <a:r>
              <a:rPr lang="en-US" altLang="zh-CN" dirty="0"/>
              <a:t>	gather(data, key, value, ..., na.rm = FALSE, convert = FALSE, </a:t>
            </a:r>
            <a:r>
              <a:rPr lang="en-US" altLang="zh-CN" dirty="0" err="1"/>
              <a:t>factor_key</a:t>
            </a:r>
            <a:r>
              <a:rPr lang="en-US" altLang="zh-CN" dirty="0"/>
              <a:t> = FALSE)</a:t>
            </a:r>
          </a:p>
          <a:p>
            <a:pPr>
              <a:defRPr/>
            </a:pPr>
            <a:r>
              <a:rPr lang="zh-CN" altLang="en-US" dirty="0"/>
              <a:t>注意</a:t>
            </a:r>
            <a:r>
              <a:rPr lang="en-US" altLang="zh-CN" dirty="0" err="1"/>
              <a:t>facet_grid</a:t>
            </a:r>
            <a:r>
              <a:rPr lang="zh-CN" altLang="en-US" dirty="0"/>
              <a:t>函数是一个二维的矩形布局，每个子集的位置由行位置变量</a:t>
            </a:r>
            <a:r>
              <a:rPr lang="en-US" altLang="zh-CN" dirty="0"/>
              <a:t>~</a:t>
            </a:r>
            <a:r>
              <a:rPr lang="zh-CN" altLang="en-US" dirty="0"/>
              <a:t>列位置变量的决定</a:t>
            </a:r>
            <a:endParaRPr lang="en-US" altLang="zh-CN" dirty="0"/>
          </a:p>
        </p:txBody>
      </p:sp>
      <p:sp>
        <p:nvSpPr>
          <p:cNvPr id="103427" name="标题 2">
            <a:extLst>
              <a:ext uri="{FF2B5EF4-FFF2-40B4-BE49-F238E27FC236}">
                <a16:creationId xmlns:a16="http://schemas.microsoft.com/office/drawing/2014/main" id="{9B361FDA-B92C-47A9-BC8E-F45D1D7B2E40}"/>
              </a:ext>
            </a:extLst>
          </p:cNvPr>
          <p:cNvSpPr>
            <a:spLocks noGrp="1"/>
          </p:cNvSpPr>
          <p:nvPr>
            <p:ph type="title"/>
          </p:nvPr>
        </p:nvSpPr>
        <p:spPr>
          <a:xfrm>
            <a:off x="255588" y="358775"/>
            <a:ext cx="10972800" cy="528638"/>
          </a:xfrm>
        </p:spPr>
        <p:txBody>
          <a:bodyPr/>
          <a:lstStyle/>
          <a:p>
            <a:r>
              <a:rPr lang="zh-CN" altLang="en-US"/>
              <a:t>分面</a:t>
            </a:r>
          </a:p>
        </p:txBody>
      </p:sp>
      <p:sp>
        <p:nvSpPr>
          <p:cNvPr id="103428" name="内容占位符 3">
            <a:extLst>
              <a:ext uri="{FF2B5EF4-FFF2-40B4-BE49-F238E27FC236}">
                <a16:creationId xmlns:a16="http://schemas.microsoft.com/office/drawing/2014/main" id="{58082469-8941-411F-965A-ED7EBC1E94DE}"/>
              </a:ext>
            </a:extLst>
          </p:cNvPr>
          <p:cNvSpPr>
            <a:spLocks noGrp="1"/>
          </p:cNvSpPr>
          <p:nvPr>
            <p:ph idx="10"/>
          </p:nvPr>
        </p:nvSpPr>
        <p:spPr>
          <a:xfrm>
            <a:off x="423863" y="1138238"/>
            <a:ext cx="11107737" cy="427037"/>
          </a:xfrm>
        </p:spPr>
        <p:txBody>
          <a:bodyPr/>
          <a:lstStyle/>
          <a:p>
            <a:r>
              <a:t>分面，就是分组绘图，根据定义的规则，将数据分为多个子集，每个子集按照统一的规则单独制图，排布在一个页面上。</a:t>
            </a:r>
            <a:r>
              <a:rPr lang="en-US" altLang="zh-CN"/>
              <a:t>ggplot2</a:t>
            </a:r>
            <a:r>
              <a:t>提供两种分面方法：</a:t>
            </a:r>
            <a:r>
              <a:rPr lang="en-US" altLang="zh-CN"/>
              <a:t>facet_grid</a:t>
            </a:r>
            <a:r>
              <a:t>函数和</a:t>
            </a:r>
            <a:r>
              <a:rPr lang="en-US" altLang="zh-CN"/>
              <a:t>facet_wrap</a:t>
            </a:r>
            <a:r>
              <a:t>函数。</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1">
            <a:extLst>
              <a:ext uri="{FF2B5EF4-FFF2-40B4-BE49-F238E27FC236}">
                <a16:creationId xmlns:a16="http://schemas.microsoft.com/office/drawing/2014/main" id="{E5469AA2-C61D-4332-B2AC-D43FC8939BFA}"/>
              </a:ext>
            </a:extLst>
          </p:cNvPr>
          <p:cNvSpPr>
            <a:spLocks noGrp="1"/>
          </p:cNvSpPr>
          <p:nvPr>
            <p:ph idx="1"/>
          </p:nvPr>
        </p:nvSpPr>
        <p:spPr>
          <a:xfrm>
            <a:off x="423863" y="1754188"/>
            <a:ext cx="11107737" cy="4370387"/>
          </a:xfrm>
        </p:spPr>
        <p:txBody>
          <a:bodyPr/>
          <a:lstStyle/>
          <a:p>
            <a:pPr marL="361950" indent="-361950">
              <a:buFont typeface="Arial" panose="020B0604020202020204" pitchFamily="34" charset="0"/>
              <a:buChar char="•"/>
            </a:pPr>
            <a:r>
              <a:rPr lang="en-US" altLang="zh-CN"/>
              <a:t>library(ggplot2)</a:t>
            </a:r>
          </a:p>
          <a:p>
            <a:pPr marL="361950" indent="-361950">
              <a:buFont typeface="Arial" panose="020B0604020202020204" pitchFamily="34" charset="0"/>
              <a:buChar char="•"/>
            </a:pPr>
            <a:r>
              <a:rPr lang="en-US" altLang="zh-CN"/>
              <a:t>library(tidyr)</a:t>
            </a:r>
          </a:p>
          <a:p>
            <a:pPr marL="361950" indent="-361950">
              <a:buFont typeface="Arial" panose="020B0604020202020204" pitchFamily="34" charset="0"/>
              <a:buChar char="•"/>
            </a:pPr>
            <a:r>
              <a:rPr lang="en-US" altLang="zh-CN"/>
              <a:t>library(dplyr)</a:t>
            </a:r>
          </a:p>
          <a:p>
            <a:pPr marL="361950" indent="-361950">
              <a:buFont typeface="Arial" panose="020B0604020202020204" pitchFamily="34" charset="0"/>
              <a:buChar char="•"/>
            </a:pPr>
            <a:r>
              <a:rPr lang="en-US" altLang="zh-CN"/>
              <a:t>my_iris1 &lt;- iris %&gt;% gather(feature_name, feature_value, one_of(c("Sepal.Length", "Sepal.Width", "Petal.Length", "Petal.Width")))  # </a:t>
            </a:r>
            <a:r>
              <a:rPr lang="zh-CN" altLang="en-US"/>
              <a:t>数据变换</a:t>
            </a:r>
          </a:p>
          <a:p>
            <a:pPr marL="361950" indent="-361950">
              <a:buFont typeface="Arial" panose="020B0604020202020204" pitchFamily="34" charset="0"/>
              <a:buChar char="•"/>
            </a:pPr>
            <a:r>
              <a:rPr lang="en-US" altLang="zh-CN"/>
              <a:t>ggplot(my_iris1) + </a:t>
            </a:r>
          </a:p>
          <a:p>
            <a:pPr marL="361950" indent="-361950">
              <a:buFont typeface="Arial" panose="020B0604020202020204" pitchFamily="34" charset="0"/>
              <a:buChar char="•"/>
            </a:pPr>
            <a:r>
              <a:rPr lang="en-US" altLang="zh-CN"/>
              <a:t>  geom_violin(aes(x = Species, y = feature_value)) +  # </a:t>
            </a:r>
            <a:r>
              <a:rPr lang="zh-CN" altLang="en-US"/>
              <a:t>绘制小提琴图</a:t>
            </a:r>
          </a:p>
          <a:p>
            <a:pPr marL="361950" indent="-361950">
              <a:buFont typeface="Arial" panose="020B0604020202020204" pitchFamily="34" charset="0"/>
              <a:buChar char="•"/>
            </a:pPr>
            <a:r>
              <a:rPr lang="zh-CN" altLang="en-US"/>
              <a:t>  </a:t>
            </a:r>
            <a:r>
              <a:rPr lang="en-US" altLang="zh-CN"/>
              <a:t>facet_grid(feature_name ~ Species, scales = "free")  # </a:t>
            </a:r>
            <a:r>
              <a:rPr lang="zh-CN" altLang="en-US"/>
              <a:t>分面</a:t>
            </a:r>
          </a:p>
          <a:p>
            <a:pPr marL="361950" indent="-361950"/>
            <a:endParaRPr lang="zh-CN" altLang="en-US"/>
          </a:p>
        </p:txBody>
      </p:sp>
      <p:sp>
        <p:nvSpPr>
          <p:cNvPr id="104451" name="标题 2">
            <a:extLst>
              <a:ext uri="{FF2B5EF4-FFF2-40B4-BE49-F238E27FC236}">
                <a16:creationId xmlns:a16="http://schemas.microsoft.com/office/drawing/2014/main" id="{F13F1F96-873F-4D6B-9EB6-C8BE132B6EBE}"/>
              </a:ext>
            </a:extLst>
          </p:cNvPr>
          <p:cNvSpPr>
            <a:spLocks noGrp="1"/>
          </p:cNvSpPr>
          <p:nvPr>
            <p:ph type="title"/>
          </p:nvPr>
        </p:nvSpPr>
        <p:spPr>
          <a:xfrm>
            <a:off x="255588" y="358775"/>
            <a:ext cx="10972800" cy="528638"/>
          </a:xfrm>
        </p:spPr>
        <p:txBody>
          <a:bodyPr/>
          <a:lstStyle/>
          <a:p>
            <a:br>
              <a:rPr lang="en-US" altLang="zh-CN"/>
            </a:br>
            <a:r>
              <a:rPr lang="en-US" altLang="zh-CN"/>
              <a:t>facet_grid</a:t>
            </a:r>
            <a:r>
              <a:rPr lang="zh-CN" altLang="en-US"/>
              <a:t>函数</a:t>
            </a:r>
            <a:br>
              <a:rPr lang="zh-CN" altLang="en-US"/>
            </a:br>
            <a:endParaRPr lang="zh-CN" altLang="en-US"/>
          </a:p>
        </p:txBody>
      </p:sp>
      <p:sp>
        <p:nvSpPr>
          <p:cNvPr id="104452" name="内容占位符 3">
            <a:extLst>
              <a:ext uri="{FF2B5EF4-FFF2-40B4-BE49-F238E27FC236}">
                <a16:creationId xmlns:a16="http://schemas.microsoft.com/office/drawing/2014/main" id="{654F1CBD-DC81-42FE-9B5B-69FCDB8FDBC4}"/>
              </a:ext>
            </a:extLst>
          </p:cNvPr>
          <p:cNvSpPr>
            <a:spLocks noGrp="1"/>
          </p:cNvSpPr>
          <p:nvPr>
            <p:ph idx="10"/>
          </p:nvPr>
        </p:nvSpPr>
        <p:spPr>
          <a:xfrm>
            <a:off x="423863" y="1138238"/>
            <a:ext cx="11107737" cy="427037"/>
          </a:xfrm>
        </p:spPr>
        <p:txBody>
          <a:bodyPr/>
          <a:lstStyle/>
          <a:p>
            <a:r>
              <a:t>利用</a:t>
            </a:r>
            <a:r>
              <a:rPr lang="en-US" altLang="zh-CN"/>
              <a:t>facet_grid</a:t>
            </a:r>
            <a:r>
              <a:t>函数进行分面</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2">
            <a:extLst>
              <a:ext uri="{FF2B5EF4-FFF2-40B4-BE49-F238E27FC236}">
                <a16:creationId xmlns:a16="http://schemas.microsoft.com/office/drawing/2014/main" id="{CF135CB9-F69F-4F87-B32F-281DDA09A45C}"/>
              </a:ext>
            </a:extLst>
          </p:cNvPr>
          <p:cNvSpPr>
            <a:spLocks noGrp="1"/>
          </p:cNvSpPr>
          <p:nvPr>
            <p:ph type="title"/>
          </p:nvPr>
        </p:nvSpPr>
        <p:spPr>
          <a:xfrm>
            <a:off x="255588" y="358775"/>
            <a:ext cx="10972800" cy="528638"/>
          </a:xfrm>
        </p:spPr>
        <p:txBody>
          <a:bodyPr/>
          <a:lstStyle/>
          <a:p>
            <a:r>
              <a:rPr lang="en-US" altLang="zh-CN"/>
              <a:t>facet_grid</a:t>
            </a:r>
            <a:r>
              <a:rPr lang="zh-CN" altLang="en-US"/>
              <a:t>函数</a:t>
            </a:r>
          </a:p>
        </p:txBody>
      </p:sp>
      <p:sp>
        <p:nvSpPr>
          <p:cNvPr id="105475" name="内容占位符 3">
            <a:extLst>
              <a:ext uri="{FF2B5EF4-FFF2-40B4-BE49-F238E27FC236}">
                <a16:creationId xmlns:a16="http://schemas.microsoft.com/office/drawing/2014/main" id="{1512D89A-39D9-45D7-9D36-C0D09DB843AE}"/>
              </a:ext>
            </a:extLst>
          </p:cNvPr>
          <p:cNvSpPr>
            <a:spLocks noGrp="1"/>
          </p:cNvSpPr>
          <p:nvPr>
            <p:ph idx="10"/>
          </p:nvPr>
        </p:nvSpPr>
        <p:spPr>
          <a:xfrm>
            <a:off x="423863" y="1138238"/>
            <a:ext cx="11107737" cy="427037"/>
          </a:xfrm>
        </p:spPr>
        <p:txBody>
          <a:bodyPr/>
          <a:lstStyle/>
          <a:p>
            <a:endParaRPr/>
          </a:p>
        </p:txBody>
      </p:sp>
      <p:pic>
        <p:nvPicPr>
          <p:cNvPr id="105476" name="内容占位符 4">
            <a:extLst>
              <a:ext uri="{FF2B5EF4-FFF2-40B4-BE49-F238E27FC236}">
                <a16:creationId xmlns:a16="http://schemas.microsoft.com/office/drawing/2014/main" id="{ABC7709A-ADC8-4D51-B613-D10D760105B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667000" y="1741488"/>
            <a:ext cx="6621463" cy="4370387"/>
          </a:xfrm>
          <a:ln w="3175">
            <a:solidFill>
              <a:schemeClr val="tx1"/>
            </a:solid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6E089E-5FDC-4674-8620-13849213A835}"/>
              </a:ext>
            </a:extLst>
          </p:cNvPr>
          <p:cNvSpPr>
            <a:spLocks noGrp="1"/>
          </p:cNvSpPr>
          <p:nvPr>
            <p:ph idx="1"/>
          </p:nvPr>
        </p:nvSpPr>
        <p:spPr>
          <a:xfrm>
            <a:off x="423863" y="1754188"/>
            <a:ext cx="11107737" cy="4370387"/>
          </a:xfrm>
        </p:spPr>
        <p:txBody>
          <a:bodyPr/>
          <a:lstStyle/>
          <a:p>
            <a:pPr marL="0" indent="0">
              <a:buFont typeface="Wingdings" panose="05000000000000000000" pitchFamily="2" charset="2"/>
              <a:buNone/>
              <a:defRPr/>
            </a:pPr>
            <a:r>
              <a:rPr lang="en-US" altLang="zh-CN" dirty="0"/>
              <a:t>	</a:t>
            </a:r>
            <a:r>
              <a:rPr lang="en-US" altLang="zh-CN" dirty="0" err="1"/>
              <a:t>facet_wrap</a:t>
            </a:r>
            <a:r>
              <a:rPr lang="en-US" altLang="zh-CN" dirty="0"/>
              <a:t>(facets, </a:t>
            </a:r>
            <a:r>
              <a:rPr lang="en-US" altLang="zh-CN" dirty="0" err="1"/>
              <a:t>nrow</a:t>
            </a:r>
            <a:r>
              <a:rPr lang="en-US" altLang="zh-CN" dirty="0"/>
              <a:t> = NULL, </a:t>
            </a:r>
            <a:r>
              <a:rPr lang="en-US" altLang="zh-CN" dirty="0" err="1"/>
              <a:t>ncol</a:t>
            </a:r>
            <a:r>
              <a:rPr lang="en-US" altLang="zh-CN" dirty="0"/>
              <a:t> = NULL, scales = "fixed", shrink = TRUE, labeller = 	"</a:t>
            </a:r>
            <a:r>
              <a:rPr lang="en-US" altLang="zh-CN" dirty="0" err="1"/>
              <a:t>label_value</a:t>
            </a:r>
            <a:r>
              <a:rPr lang="en-US" altLang="zh-CN" dirty="0"/>
              <a:t>", </a:t>
            </a:r>
            <a:r>
              <a:rPr lang="en-US" altLang="zh-CN" dirty="0" err="1"/>
              <a:t>as.table</a:t>
            </a:r>
            <a:r>
              <a:rPr lang="en-US" altLang="zh-CN" dirty="0"/>
              <a:t> = TRUE, switch = NULL, drop = TRUE, </a:t>
            </a:r>
            <a:r>
              <a:rPr lang="en-US" altLang="zh-CN" dirty="0" err="1"/>
              <a:t>dir</a:t>
            </a:r>
            <a:r>
              <a:rPr lang="en-US" altLang="zh-CN" dirty="0"/>
              <a:t> = "h", </a:t>
            </a:r>
            <a:r>
              <a:rPr lang="en-US" altLang="zh-CN" dirty="0" err="1"/>
              <a:t>strip.position</a:t>
            </a:r>
            <a:r>
              <a:rPr lang="en-US" altLang="zh-CN" dirty="0"/>
              <a:t> = 	"top")</a:t>
            </a:r>
          </a:p>
          <a:p>
            <a:pPr>
              <a:defRPr/>
            </a:pPr>
            <a:r>
              <a:rPr lang="en-US" altLang="zh-CN" dirty="0" err="1"/>
              <a:t>facet_wrap</a:t>
            </a:r>
            <a:r>
              <a:rPr lang="zh-CN" altLang="en-US" dirty="0"/>
              <a:t>函数生成一个动态调整的一维布局，根据“</a:t>
            </a:r>
            <a:r>
              <a:rPr lang="en-US" altLang="zh-CN" dirty="0"/>
              <a:t>~</a:t>
            </a:r>
            <a:r>
              <a:rPr lang="zh-CN" altLang="en-US" dirty="0"/>
              <a:t>位置变量</a:t>
            </a:r>
            <a:r>
              <a:rPr lang="en-US" altLang="zh-CN" dirty="0"/>
              <a:t>1+</a:t>
            </a:r>
            <a:r>
              <a:rPr lang="zh-CN" altLang="en-US" dirty="0"/>
              <a:t>位置变量</a:t>
            </a:r>
            <a:r>
              <a:rPr lang="en-US" altLang="zh-CN" dirty="0"/>
              <a:t>2+...”</a:t>
            </a:r>
            <a:r>
              <a:rPr lang="zh-CN" altLang="en-US" dirty="0"/>
              <a:t>来确定每个子集的位置，先逐行排列，放不下了移动到下一行。</a:t>
            </a:r>
          </a:p>
          <a:p>
            <a:pPr>
              <a:defRPr/>
            </a:pPr>
            <a:endParaRPr lang="zh-CN" altLang="en-US" dirty="0"/>
          </a:p>
        </p:txBody>
      </p:sp>
      <p:sp>
        <p:nvSpPr>
          <p:cNvPr id="106499" name="标题 2">
            <a:extLst>
              <a:ext uri="{FF2B5EF4-FFF2-40B4-BE49-F238E27FC236}">
                <a16:creationId xmlns:a16="http://schemas.microsoft.com/office/drawing/2014/main" id="{49266238-CEAF-4250-B97D-8F159A9B771C}"/>
              </a:ext>
            </a:extLst>
          </p:cNvPr>
          <p:cNvSpPr>
            <a:spLocks noGrp="1"/>
          </p:cNvSpPr>
          <p:nvPr>
            <p:ph type="title"/>
          </p:nvPr>
        </p:nvSpPr>
        <p:spPr>
          <a:xfrm>
            <a:off x="255588" y="358775"/>
            <a:ext cx="10972800" cy="528638"/>
          </a:xfrm>
        </p:spPr>
        <p:txBody>
          <a:bodyPr/>
          <a:lstStyle/>
          <a:p>
            <a:r>
              <a:rPr lang="en-US" altLang="zh-CN"/>
              <a:t>facet_wrap</a:t>
            </a:r>
            <a:r>
              <a:rPr lang="zh-CN" altLang="en-US"/>
              <a:t>函数</a:t>
            </a:r>
          </a:p>
        </p:txBody>
      </p:sp>
      <p:sp>
        <p:nvSpPr>
          <p:cNvPr id="106500" name="内容占位符 3">
            <a:extLst>
              <a:ext uri="{FF2B5EF4-FFF2-40B4-BE49-F238E27FC236}">
                <a16:creationId xmlns:a16="http://schemas.microsoft.com/office/drawing/2014/main" id="{EBC07EA8-BE3C-4959-8530-676F21B2D5B1}"/>
              </a:ext>
            </a:extLst>
          </p:cNvPr>
          <p:cNvSpPr>
            <a:spLocks noGrp="1"/>
          </p:cNvSpPr>
          <p:nvPr>
            <p:ph idx="10"/>
          </p:nvPr>
        </p:nvSpPr>
        <p:spPr>
          <a:xfrm>
            <a:off x="423863" y="1138238"/>
            <a:ext cx="11107737" cy="427037"/>
          </a:xfrm>
        </p:spPr>
        <p:txBody>
          <a:bodyPr/>
          <a:lstStyle/>
          <a:p>
            <a:endParaRPr lang="en-US" altLang="zh-CN"/>
          </a:p>
          <a:p>
            <a:r>
              <a:rPr lang="en-US" altLang="zh-CN"/>
              <a:t>facet_wrap</a:t>
            </a:r>
            <a:r>
              <a:t>函数使用格式如下所示。</a:t>
            </a:r>
          </a:p>
          <a:p>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1">
            <a:extLst>
              <a:ext uri="{FF2B5EF4-FFF2-40B4-BE49-F238E27FC236}">
                <a16:creationId xmlns:a16="http://schemas.microsoft.com/office/drawing/2014/main" id="{DC4F70D8-A1D5-47F1-841A-575F3BEA38AC}"/>
              </a:ext>
            </a:extLst>
          </p:cNvPr>
          <p:cNvSpPr>
            <a:spLocks noGrp="1"/>
          </p:cNvSpPr>
          <p:nvPr>
            <p:ph idx="1"/>
          </p:nvPr>
        </p:nvSpPr>
        <p:spPr>
          <a:xfrm>
            <a:off x="423863" y="1506538"/>
            <a:ext cx="11107737" cy="4605337"/>
          </a:xfrm>
        </p:spPr>
        <p:txBody>
          <a:bodyPr/>
          <a:lstStyle/>
          <a:p>
            <a:pPr marL="361950" indent="-361950">
              <a:lnSpc>
                <a:spcPct val="100000"/>
              </a:lnSpc>
              <a:buFont typeface="Arial" panose="020B0604020202020204" pitchFamily="34" charset="0"/>
              <a:buChar char="•"/>
            </a:pPr>
            <a:r>
              <a:rPr lang="en-US" altLang="zh-CN"/>
              <a:t>ggplot(my_iris1) +</a:t>
            </a:r>
          </a:p>
          <a:p>
            <a:pPr marL="361950" indent="-361950">
              <a:lnSpc>
                <a:spcPct val="100000"/>
              </a:lnSpc>
              <a:buFont typeface="Arial" panose="020B0604020202020204" pitchFamily="34" charset="0"/>
              <a:buChar char="•"/>
            </a:pPr>
            <a:r>
              <a:rPr lang="en-US" altLang="zh-CN"/>
              <a:t>  geom_violin(aes(x = Species, y = feature_value)) +</a:t>
            </a:r>
          </a:p>
          <a:p>
            <a:pPr marL="361950" indent="-361950">
              <a:lnSpc>
                <a:spcPct val="100000"/>
              </a:lnSpc>
              <a:buFont typeface="Arial" panose="020B0604020202020204" pitchFamily="34" charset="0"/>
              <a:buChar char="•"/>
            </a:pPr>
            <a:r>
              <a:rPr lang="en-US" altLang="zh-CN"/>
              <a:t>  facet_wrap(~ feature_name + Species, scales = "free")</a:t>
            </a:r>
          </a:p>
          <a:p>
            <a:pPr marL="361950" indent="-361950"/>
            <a:endParaRPr lang="zh-CN" altLang="en-US"/>
          </a:p>
        </p:txBody>
      </p:sp>
      <p:sp>
        <p:nvSpPr>
          <p:cNvPr id="107523" name="标题 2">
            <a:extLst>
              <a:ext uri="{FF2B5EF4-FFF2-40B4-BE49-F238E27FC236}">
                <a16:creationId xmlns:a16="http://schemas.microsoft.com/office/drawing/2014/main" id="{246A24F0-381B-43B6-A0BD-A37AFEF85530}"/>
              </a:ext>
            </a:extLst>
          </p:cNvPr>
          <p:cNvSpPr>
            <a:spLocks noGrp="1"/>
          </p:cNvSpPr>
          <p:nvPr>
            <p:ph type="title"/>
          </p:nvPr>
        </p:nvSpPr>
        <p:spPr>
          <a:xfrm>
            <a:off x="255588" y="358775"/>
            <a:ext cx="10972800" cy="528638"/>
          </a:xfrm>
        </p:spPr>
        <p:txBody>
          <a:bodyPr/>
          <a:lstStyle/>
          <a:p>
            <a:r>
              <a:rPr lang="en-US" altLang="zh-CN"/>
              <a:t>facet_wrap</a:t>
            </a:r>
            <a:r>
              <a:rPr lang="zh-CN" altLang="en-US"/>
              <a:t>函数</a:t>
            </a:r>
          </a:p>
        </p:txBody>
      </p:sp>
      <p:sp>
        <p:nvSpPr>
          <p:cNvPr id="107524" name="内容占位符 3">
            <a:extLst>
              <a:ext uri="{FF2B5EF4-FFF2-40B4-BE49-F238E27FC236}">
                <a16:creationId xmlns:a16="http://schemas.microsoft.com/office/drawing/2014/main" id="{4514AB00-9061-4EE4-A00A-FA79C7A0FAF1}"/>
              </a:ext>
            </a:extLst>
          </p:cNvPr>
          <p:cNvSpPr>
            <a:spLocks noGrp="1"/>
          </p:cNvSpPr>
          <p:nvPr>
            <p:ph idx="10"/>
          </p:nvPr>
        </p:nvSpPr>
        <p:spPr>
          <a:xfrm>
            <a:off x="423863" y="1138238"/>
            <a:ext cx="11107737" cy="427037"/>
          </a:xfrm>
        </p:spPr>
        <p:txBody>
          <a:bodyPr/>
          <a:lstStyle/>
          <a:p>
            <a:r>
              <a:t>使用处理过的</a:t>
            </a:r>
            <a:r>
              <a:rPr lang="en-US" altLang="zh-CN"/>
              <a:t>my_iris1</a:t>
            </a:r>
            <a:r>
              <a:t>数据集作为演示对象</a:t>
            </a:r>
          </a:p>
        </p:txBody>
      </p:sp>
      <p:pic>
        <p:nvPicPr>
          <p:cNvPr id="107525" name="图片 4">
            <a:extLst>
              <a:ext uri="{FF2B5EF4-FFF2-40B4-BE49-F238E27FC236}">
                <a16:creationId xmlns:a16="http://schemas.microsoft.com/office/drawing/2014/main" id="{4A731271-EC22-40D8-83AB-72B6380C5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350" y="2568575"/>
            <a:ext cx="6662738" cy="37560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E86AAF-03CD-400F-AD87-CF854E1E9E2B}"/>
              </a:ext>
            </a:extLst>
          </p:cNvPr>
          <p:cNvSpPr>
            <a:spLocks noGrp="1"/>
          </p:cNvSpPr>
          <p:nvPr>
            <p:ph idx="1"/>
          </p:nvPr>
        </p:nvSpPr>
        <p:spPr>
          <a:xfrm>
            <a:off x="423863" y="1754188"/>
            <a:ext cx="11107737" cy="4370387"/>
          </a:xfrm>
        </p:spPr>
        <p:txBody>
          <a:bodyPr/>
          <a:lstStyle/>
          <a:p>
            <a:pPr marL="0" indent="0">
              <a:buFont typeface="Wingdings" panose="05000000000000000000" pitchFamily="2" charset="2"/>
              <a:buNone/>
              <a:defRPr/>
            </a:pPr>
            <a:r>
              <a:rPr lang="en-US" altLang="zh-CN" dirty="0"/>
              <a:t>	</a:t>
            </a:r>
            <a:r>
              <a:rPr lang="en-US" altLang="zh-CN" dirty="0" err="1"/>
              <a:t>ggsave</a:t>
            </a:r>
            <a:r>
              <a:rPr lang="en-US" altLang="zh-CN" dirty="0"/>
              <a:t>(</a:t>
            </a:r>
            <a:r>
              <a:rPr lang="en-US" altLang="zh-CN" dirty="0" err="1"/>
              <a:t>filename,width,height</a:t>
            </a:r>
            <a:r>
              <a:rPr lang="en-US" altLang="zh-CN" dirty="0"/>
              <a:t>,...)</a:t>
            </a:r>
          </a:p>
          <a:p>
            <a:pPr>
              <a:defRPr/>
            </a:pPr>
            <a:r>
              <a:rPr lang="zh-CN" altLang="en-US" dirty="0"/>
              <a:t>其中，</a:t>
            </a:r>
            <a:r>
              <a:rPr lang="en-US" altLang="zh-CN" dirty="0"/>
              <a:t>filename</a:t>
            </a:r>
            <a:r>
              <a:rPr lang="zh-CN" altLang="en-US" dirty="0"/>
              <a:t>为保存的文件名与路径，</a:t>
            </a:r>
            <a:r>
              <a:rPr lang="en-US" altLang="zh-CN" dirty="0"/>
              <a:t>width</a:t>
            </a:r>
            <a:r>
              <a:rPr lang="zh-CN" altLang="en-US" dirty="0"/>
              <a:t>指图像宽度，</a:t>
            </a:r>
            <a:r>
              <a:rPr lang="en-US" altLang="zh-CN" dirty="0"/>
              <a:t>height</a:t>
            </a:r>
            <a:r>
              <a:rPr lang="zh-CN" altLang="en-US" dirty="0"/>
              <a:t>指图像高度。</a:t>
            </a:r>
          </a:p>
          <a:p>
            <a:pPr>
              <a:defRPr/>
            </a:pPr>
            <a:r>
              <a:rPr lang="zh-CN" altLang="en-US" dirty="0"/>
              <a:t>示例：运行下列代码将会在当前工作目录下生成一个名为</a:t>
            </a:r>
            <a:r>
              <a:rPr lang="en-US" altLang="zh-CN" dirty="0" err="1"/>
              <a:t>mygraph</a:t>
            </a:r>
            <a:r>
              <a:rPr lang="zh-CN" altLang="en-US" dirty="0"/>
              <a:t>的</a:t>
            </a:r>
            <a:r>
              <a:rPr lang="en-US" altLang="zh-CN" dirty="0" err="1"/>
              <a:t>pdf</a:t>
            </a:r>
            <a:r>
              <a:rPr lang="zh-CN" altLang="en-US" dirty="0"/>
              <a:t>图形。</a:t>
            </a:r>
          </a:p>
          <a:p>
            <a:pPr>
              <a:buFont typeface="Arial" pitchFamily="34" charset="0"/>
              <a:buChar char="•"/>
              <a:defRPr/>
            </a:pPr>
            <a:r>
              <a:rPr lang="en-US" altLang="zh-CN" dirty="0" err="1"/>
              <a:t>ggplot</a:t>
            </a:r>
            <a:r>
              <a:rPr lang="en-US" altLang="zh-CN" dirty="0"/>
              <a:t>(iris, </a:t>
            </a:r>
            <a:r>
              <a:rPr lang="en-US" altLang="zh-CN" dirty="0" err="1"/>
              <a:t>aes</a:t>
            </a:r>
            <a:r>
              <a:rPr lang="en-US" altLang="zh-CN" dirty="0"/>
              <a:t>(x = </a:t>
            </a:r>
            <a:r>
              <a:rPr lang="en-US" altLang="zh-CN" dirty="0" err="1"/>
              <a:t>Sepal.Length</a:t>
            </a:r>
            <a:r>
              <a:rPr lang="en-US" altLang="zh-CN" dirty="0"/>
              <a:t>, y = </a:t>
            </a:r>
            <a:r>
              <a:rPr lang="en-US" altLang="zh-CN" dirty="0" err="1"/>
              <a:t>Sepal.Width</a:t>
            </a:r>
            <a:r>
              <a:rPr lang="en-US" altLang="zh-CN" dirty="0"/>
              <a:t>, </a:t>
            </a:r>
            <a:r>
              <a:rPr lang="en-US" altLang="zh-CN" dirty="0" err="1"/>
              <a:t>colour</a:t>
            </a:r>
            <a:r>
              <a:rPr lang="en-US" altLang="zh-CN" dirty="0"/>
              <a:t> = Species))+</a:t>
            </a:r>
          </a:p>
          <a:p>
            <a:pPr>
              <a:buFont typeface="Arial" pitchFamily="34" charset="0"/>
              <a:buChar char="•"/>
              <a:defRPr/>
            </a:pPr>
            <a:r>
              <a:rPr lang="en-US" altLang="zh-CN" dirty="0"/>
              <a:t>  </a:t>
            </a:r>
            <a:r>
              <a:rPr lang="en-US" altLang="zh-CN" dirty="0" err="1"/>
              <a:t>geom_point</a:t>
            </a:r>
            <a:r>
              <a:rPr lang="en-US" altLang="zh-CN" dirty="0"/>
              <a:t>(size = 2)</a:t>
            </a:r>
          </a:p>
          <a:p>
            <a:pPr>
              <a:buFont typeface="Arial" pitchFamily="34" charset="0"/>
              <a:buChar char="•"/>
              <a:defRPr/>
            </a:pPr>
            <a:r>
              <a:rPr lang="en-US" altLang="zh-CN" dirty="0" err="1"/>
              <a:t>ggsave</a:t>
            </a:r>
            <a:r>
              <a:rPr lang="en-US" altLang="zh-CN" dirty="0"/>
              <a:t>(file = "mygraph.pdf", width = 5, height = 4)</a:t>
            </a:r>
          </a:p>
          <a:p>
            <a:pPr>
              <a:defRPr/>
            </a:pPr>
            <a:endParaRPr lang="zh-CN" altLang="en-US" dirty="0"/>
          </a:p>
        </p:txBody>
      </p:sp>
      <p:sp>
        <p:nvSpPr>
          <p:cNvPr id="108547" name="标题 2">
            <a:extLst>
              <a:ext uri="{FF2B5EF4-FFF2-40B4-BE49-F238E27FC236}">
                <a16:creationId xmlns:a16="http://schemas.microsoft.com/office/drawing/2014/main" id="{8E0F86C7-F297-447C-81C0-691B4BD553F5}"/>
              </a:ext>
            </a:extLst>
          </p:cNvPr>
          <p:cNvSpPr>
            <a:spLocks noGrp="1"/>
          </p:cNvSpPr>
          <p:nvPr>
            <p:ph type="title"/>
          </p:nvPr>
        </p:nvSpPr>
        <p:spPr>
          <a:xfrm>
            <a:off x="255588" y="358775"/>
            <a:ext cx="10972800" cy="528638"/>
          </a:xfrm>
        </p:spPr>
        <p:txBody>
          <a:bodyPr/>
          <a:lstStyle/>
          <a:p>
            <a:r>
              <a:rPr lang="zh-CN" altLang="en-US"/>
              <a:t>保存图形</a:t>
            </a:r>
          </a:p>
        </p:txBody>
      </p:sp>
      <p:sp>
        <p:nvSpPr>
          <p:cNvPr id="108548" name="内容占位符 3">
            <a:extLst>
              <a:ext uri="{FF2B5EF4-FFF2-40B4-BE49-F238E27FC236}">
                <a16:creationId xmlns:a16="http://schemas.microsoft.com/office/drawing/2014/main" id="{8E9A2367-2A99-4128-8836-D286A49C7384}"/>
              </a:ext>
            </a:extLst>
          </p:cNvPr>
          <p:cNvSpPr>
            <a:spLocks noGrp="1"/>
          </p:cNvSpPr>
          <p:nvPr>
            <p:ph idx="10"/>
          </p:nvPr>
        </p:nvSpPr>
        <p:spPr>
          <a:xfrm>
            <a:off x="423863" y="1138238"/>
            <a:ext cx="11107737" cy="427037"/>
          </a:xfrm>
        </p:spPr>
        <p:txBody>
          <a:bodyPr/>
          <a:lstStyle/>
          <a:p>
            <a:endParaRPr lang="en-US" altLang="zh-CN"/>
          </a:p>
          <a:p>
            <a:r>
              <a:rPr lang="en-US" altLang="zh-CN"/>
              <a:t>ggplot2</a:t>
            </a:r>
            <a:r>
              <a:t>包中提供</a:t>
            </a:r>
            <a:r>
              <a:rPr lang="en-US" altLang="zh-CN"/>
              <a:t>ggsave</a:t>
            </a:r>
            <a:r>
              <a:t>函数进行图形保存。</a:t>
            </a:r>
            <a:r>
              <a:rPr lang="en-US" altLang="zh-CN"/>
              <a:t>ggsave</a:t>
            </a:r>
            <a:r>
              <a:t>函数的使用格式如下所示。</a:t>
            </a:r>
          </a:p>
          <a:p>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17B89A08-62D4-4D85-8C54-C02963C5415B}"/>
              </a:ext>
            </a:extLst>
          </p:cNvPr>
          <p:cNvCxnSpPr>
            <a:cxnSpLocks/>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4B2BE6AB-CBBC-4219-850C-B27376A8E79F}"/>
              </a:ext>
            </a:extLst>
          </p:cNvPr>
          <p:cNvSpPr>
            <a:spLocks noChangeShapeType="1"/>
          </p:cNvSpPr>
          <p:nvPr/>
        </p:nvSpPr>
        <p:spPr bwMode="auto">
          <a:xfrm>
            <a:off x="2649538" y="4468813"/>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79E18E64-8A5F-43AA-8AC3-2267CC0547A6}"/>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53E4D59B-7921-4A31-972B-2A35D3611EE3}"/>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使用</a:t>
            </a:r>
            <a:r>
              <a:rPr lang="en-US" altLang="zh-CN" sz="2400" dirty="0">
                <a:latin typeface="微软雅黑" pitchFamily="34" charset="-122"/>
                <a:ea typeface="微软雅黑" pitchFamily="34" charset="-122"/>
                <a:sym typeface="微软雅黑" pitchFamily="34" charset="-122"/>
              </a:rPr>
              <a:t>ggplot2</a:t>
            </a:r>
            <a:r>
              <a:rPr lang="zh-CN" altLang="en-US" sz="2400" dirty="0">
                <a:latin typeface="微软雅黑" pitchFamily="34" charset="-122"/>
                <a:ea typeface="微软雅黑" pitchFamily="34" charset="-122"/>
                <a:sym typeface="微软雅黑" pitchFamily="34" charset="-122"/>
              </a:rPr>
              <a:t>包绘图</a:t>
            </a:r>
            <a:endParaRPr lang="zh-CN" altLang="en-US" sz="2400" dirty="0">
              <a:latin typeface="微软雅黑" pitchFamily="34" charset="-122"/>
              <a:ea typeface="微软雅黑" pitchFamily="34" charset="-122"/>
            </a:endParaRPr>
          </a:p>
        </p:txBody>
      </p:sp>
      <p:sp>
        <p:nvSpPr>
          <p:cNvPr id="109578" name="标题 3">
            <a:extLst>
              <a:ext uri="{FF2B5EF4-FFF2-40B4-BE49-F238E27FC236}">
                <a16:creationId xmlns:a16="http://schemas.microsoft.com/office/drawing/2014/main" id="{172070A3-DCC0-412D-92D8-9EC709D381A2}"/>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5730AC29-3F0E-4302-9ADE-B22DE4A4DBF4}"/>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solidFill>
                  <a:schemeClr val="bg1"/>
                </a:solidFill>
                <a:latin typeface="微软雅黑" pitchFamily="34" charset="-122"/>
                <a:ea typeface="微软雅黑" pitchFamily="34" charset="-122"/>
                <a:sym typeface="微软雅黑" pitchFamily="34" charset="-122"/>
              </a:rPr>
              <a:t>使用</a:t>
            </a:r>
            <a:r>
              <a:rPr lang="en-US" altLang="zh-CN" sz="2400" dirty="0">
                <a:solidFill>
                  <a:schemeClr val="bg1"/>
                </a:solidFill>
                <a:latin typeface="微软雅黑" pitchFamily="34" charset="-122"/>
                <a:ea typeface="微软雅黑" pitchFamily="34" charset="-122"/>
                <a:sym typeface="微软雅黑" pitchFamily="34" charset="-122"/>
              </a:rPr>
              <a:t>lattice</a:t>
            </a:r>
            <a:r>
              <a:rPr lang="zh-CN" altLang="en-US" sz="2400" dirty="0">
                <a:solidFill>
                  <a:schemeClr val="bg1"/>
                </a:solidFill>
                <a:latin typeface="微软雅黑" pitchFamily="34" charset="-122"/>
                <a:ea typeface="微软雅黑" pitchFamily="34" charset="-122"/>
                <a:sym typeface="微软雅黑" pitchFamily="34" charset="-122"/>
              </a:rPr>
              <a:t>包绘图</a:t>
            </a:r>
            <a:endParaRPr lang="zh-CN" altLang="en-US" sz="24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28DA0B81-A01F-409B-B7FA-91EBE9048C30}"/>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17056BC9-7AF3-4DE7-B3E5-45B6F3782C10}"/>
              </a:ext>
            </a:extLst>
          </p:cNvPr>
          <p:cNvSpPr>
            <a:spLocks noChangeArrowheads="1"/>
          </p:cNvSpPr>
          <p:nvPr/>
        </p:nvSpPr>
        <p:spPr bwMode="auto">
          <a:xfrm>
            <a:off x="4012450" y="41434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认识交互式绘图工具</a:t>
            </a:r>
          </a:p>
        </p:txBody>
      </p:sp>
      <p:sp>
        <p:nvSpPr>
          <p:cNvPr id="22" name="Oval 15">
            <a:extLst>
              <a:ext uri="{FF2B5EF4-FFF2-40B4-BE49-F238E27FC236}">
                <a16:creationId xmlns:a16="http://schemas.microsoft.com/office/drawing/2014/main" id="{F4861127-1137-499C-9F4B-E0C88ECCC0FA}"/>
              </a:ext>
            </a:extLst>
          </p:cNvPr>
          <p:cNvSpPr>
            <a:spLocks noChangeArrowheads="1"/>
          </p:cNvSpPr>
          <p:nvPr/>
        </p:nvSpPr>
        <p:spPr bwMode="auto">
          <a:xfrm>
            <a:off x="2928857" y="41614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内容占位符 1">
            <a:extLst>
              <a:ext uri="{FF2B5EF4-FFF2-40B4-BE49-F238E27FC236}">
                <a16:creationId xmlns:a16="http://schemas.microsoft.com/office/drawing/2014/main" id="{67941072-D119-4904-9BA4-B29815E5FE8F}"/>
              </a:ext>
            </a:extLst>
          </p:cNvPr>
          <p:cNvSpPr>
            <a:spLocks noGrp="1"/>
          </p:cNvSpPr>
          <p:nvPr>
            <p:ph idx="1"/>
          </p:nvPr>
        </p:nvSpPr>
        <p:spPr>
          <a:xfrm>
            <a:off x="423863" y="1754188"/>
            <a:ext cx="11107737" cy="4370387"/>
          </a:xfrm>
        </p:spPr>
        <p:txBody>
          <a:bodyPr/>
          <a:lstStyle/>
          <a:p>
            <a:pPr marL="361950" indent="-361950"/>
            <a:r>
              <a:rPr lang="zh-CN" altLang="en-US"/>
              <a:t>前面可视化的结果就是一个静态的图形，所有信息都一目了然地放在一张图上。</a:t>
            </a:r>
            <a:endParaRPr lang="en-US" altLang="zh-CN"/>
          </a:p>
          <a:p>
            <a:pPr marL="361950" indent="-361950"/>
            <a:r>
              <a:rPr lang="zh-CN" altLang="en-US"/>
              <a:t>静态图形适合于分析报告等纸质媒介，而在网络时代，如果在网页上发布可视化，那么动态的、交互的图形则更有优势。</a:t>
            </a:r>
            <a:endParaRPr lang="en-US" altLang="zh-CN"/>
          </a:p>
          <a:p>
            <a:pPr marL="361950" indent="-361950"/>
            <a:r>
              <a:rPr lang="zh-CN" altLang="en-US"/>
              <a:t>在</a:t>
            </a:r>
            <a:r>
              <a:rPr lang="en-US" altLang="zh-CN"/>
              <a:t>R</a:t>
            </a:r>
            <a:r>
              <a:rPr lang="zh-CN" altLang="en-US"/>
              <a:t>的环境中，动态交互图形的优势在于能和</a:t>
            </a:r>
            <a:r>
              <a:rPr lang="en-US" altLang="zh-CN"/>
              <a:t>knitr</a:t>
            </a:r>
            <a:r>
              <a:rPr lang="zh-CN" altLang="en-US"/>
              <a:t>，</a:t>
            </a:r>
            <a:r>
              <a:rPr lang="en-US" altLang="zh-CN"/>
              <a:t>shiny</a:t>
            </a:r>
            <a:r>
              <a:rPr lang="zh-CN" altLang="en-US"/>
              <a:t>等框架整合在一起，能迅速建立一套可视化原型系统。</a:t>
            </a:r>
          </a:p>
        </p:txBody>
      </p:sp>
      <p:sp>
        <p:nvSpPr>
          <p:cNvPr id="110595" name="标题 2">
            <a:extLst>
              <a:ext uri="{FF2B5EF4-FFF2-40B4-BE49-F238E27FC236}">
                <a16:creationId xmlns:a16="http://schemas.microsoft.com/office/drawing/2014/main" id="{01053D3E-F212-4A57-A2E7-B21B1C2CAA84}"/>
              </a:ext>
            </a:extLst>
          </p:cNvPr>
          <p:cNvSpPr>
            <a:spLocks noGrp="1"/>
          </p:cNvSpPr>
          <p:nvPr>
            <p:ph type="title"/>
          </p:nvPr>
        </p:nvSpPr>
        <p:spPr>
          <a:xfrm>
            <a:off x="255588" y="358775"/>
            <a:ext cx="10972800" cy="528638"/>
          </a:xfrm>
        </p:spPr>
        <p:txBody>
          <a:bodyPr/>
          <a:lstStyle/>
          <a:p>
            <a:r>
              <a:rPr lang="zh-CN" altLang="en-US"/>
              <a:t>认识交互式绘图工具</a:t>
            </a:r>
          </a:p>
        </p:txBody>
      </p:sp>
      <p:sp>
        <p:nvSpPr>
          <p:cNvPr id="110596" name="内容占位符 3">
            <a:extLst>
              <a:ext uri="{FF2B5EF4-FFF2-40B4-BE49-F238E27FC236}">
                <a16:creationId xmlns:a16="http://schemas.microsoft.com/office/drawing/2014/main" id="{D5E6F080-565C-447C-8607-2909C45EA3CC}"/>
              </a:ext>
            </a:extLst>
          </p:cNvPr>
          <p:cNvSpPr>
            <a:spLocks noGrp="1"/>
          </p:cNvSpPr>
          <p:nvPr>
            <p:ph idx="10"/>
          </p:nvPr>
        </p:nvSpPr>
        <p:spPr>
          <a:xfrm>
            <a:off x="423863" y="1138238"/>
            <a:ext cx="11107737" cy="427037"/>
          </a:xfrm>
        </p:spPr>
        <p:txBody>
          <a:bodyPr/>
          <a:lstStyle/>
          <a:p>
            <a:endParaRPr/>
          </a:p>
        </p:txBody>
      </p:sp>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5226</TotalTime>
  <Words>12309</Words>
  <Application>Microsoft Office PowerPoint</Application>
  <PresentationFormat>宽屏</PresentationFormat>
  <Paragraphs>977</Paragraphs>
  <Slides>155</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155</vt:i4>
      </vt:variant>
    </vt:vector>
  </HeadingPairs>
  <TitlesOfParts>
    <vt:vector size="165" baseType="lpstr">
      <vt:lpstr>等线</vt:lpstr>
      <vt:lpstr>仿宋</vt:lpstr>
      <vt:lpstr>黑体</vt:lpstr>
      <vt:lpstr>微软雅黑</vt:lpstr>
      <vt:lpstr>Arial</vt:lpstr>
      <vt:lpstr>Calibri</vt:lpstr>
      <vt:lpstr>Times New Roman</vt:lpstr>
      <vt:lpstr>Wingdings</vt:lpstr>
      <vt:lpstr>2_Office 主题</vt:lpstr>
      <vt:lpstr>3_Office 主题</vt:lpstr>
      <vt:lpstr>高级绘图</vt:lpstr>
      <vt:lpstr>目录</vt:lpstr>
      <vt:lpstr>使用lattice包绘图</vt:lpstr>
      <vt:lpstr>lattice包绘图特色</vt:lpstr>
      <vt:lpstr>lattice包绘图特色</vt:lpstr>
      <vt:lpstr>lattice包绘图特色</vt:lpstr>
      <vt:lpstr>图形参数</vt:lpstr>
      <vt:lpstr>修改fontsize参数后的图形展示</vt:lpstr>
      <vt:lpstr>图形参数</vt:lpstr>
      <vt:lpstr>图形参数</vt:lpstr>
      <vt:lpstr>条件变量</vt:lpstr>
      <vt:lpstr>条件变量</vt:lpstr>
      <vt:lpstr>条件变量</vt:lpstr>
      <vt:lpstr>面板函数</vt:lpstr>
      <vt:lpstr>面板函数</vt:lpstr>
      <vt:lpstr>面板函数</vt:lpstr>
      <vt:lpstr>面板函数</vt:lpstr>
      <vt:lpstr>分组变量</vt:lpstr>
      <vt:lpstr>分组变量</vt:lpstr>
      <vt:lpstr>分组变量</vt:lpstr>
      <vt:lpstr>图形组合</vt:lpstr>
      <vt:lpstr>图形组合</vt:lpstr>
      <vt:lpstr>图形组合</vt:lpstr>
      <vt:lpstr>使用lattice包绘图</vt:lpstr>
      <vt:lpstr>lattice包中包含的基本绘图函数及相关绘图对象</vt:lpstr>
      <vt:lpstr>lattice包中包含的基本绘图函数</vt:lpstr>
      <vt:lpstr>绘图函数的参数</vt:lpstr>
      <vt:lpstr>绘图函数的参数</vt:lpstr>
      <vt:lpstr>条形图</vt:lpstr>
      <vt:lpstr>条形图</vt:lpstr>
      <vt:lpstr>条形图</vt:lpstr>
      <vt:lpstr>条形图</vt:lpstr>
      <vt:lpstr>条形图</vt:lpstr>
      <vt:lpstr>条形图</vt:lpstr>
      <vt:lpstr>点图</vt:lpstr>
      <vt:lpstr>点图</vt:lpstr>
      <vt:lpstr>点图</vt:lpstr>
      <vt:lpstr>点图</vt:lpstr>
      <vt:lpstr>点图</vt:lpstr>
      <vt:lpstr>直方图</vt:lpstr>
      <vt:lpstr>直方图</vt:lpstr>
      <vt:lpstr>核密度图</vt:lpstr>
      <vt:lpstr>绘制核密度图</vt:lpstr>
      <vt:lpstr>叠加核密度图</vt:lpstr>
      <vt:lpstr>叠加核密度图</vt:lpstr>
      <vt:lpstr>添加核密度图</vt:lpstr>
      <vt:lpstr>添加核密度图</vt:lpstr>
      <vt:lpstr>带状图</vt:lpstr>
      <vt:lpstr>带状图</vt:lpstr>
      <vt:lpstr>QQ图</vt:lpstr>
      <vt:lpstr>QQ图</vt:lpstr>
      <vt:lpstr>QQ图</vt:lpstr>
      <vt:lpstr>QQ图</vt:lpstr>
      <vt:lpstr>箱线图</vt:lpstr>
      <vt:lpstr>箱线图</vt:lpstr>
      <vt:lpstr>散点图</vt:lpstr>
      <vt:lpstr>散点矩阵图</vt:lpstr>
      <vt:lpstr>散点矩阵图</vt:lpstr>
      <vt:lpstr>三维水平图</vt:lpstr>
      <vt:lpstr>三维水平图</vt:lpstr>
      <vt:lpstr>三维等高线图</vt:lpstr>
      <vt:lpstr>三维等高线图</vt:lpstr>
      <vt:lpstr>三维散点图</vt:lpstr>
      <vt:lpstr>三维散点图</vt:lpstr>
      <vt:lpstr>三维曲面图</vt:lpstr>
      <vt:lpstr>三维曲面图</vt:lpstr>
      <vt:lpstr>目录</vt:lpstr>
      <vt:lpstr>使用ggplot2包绘图</vt:lpstr>
      <vt:lpstr>qplot函数</vt:lpstr>
      <vt:lpstr>qplot函数的参数</vt:lpstr>
      <vt:lpstr>qplot函数</vt:lpstr>
      <vt:lpstr>qplot函数</vt:lpstr>
      <vt:lpstr>qplot函数</vt:lpstr>
      <vt:lpstr>qplot函数</vt:lpstr>
      <vt:lpstr>ggplot2包的语言逻辑</vt:lpstr>
      <vt:lpstr>ggplot2包的语言逻辑</vt:lpstr>
      <vt:lpstr>ggplot绘图</vt:lpstr>
      <vt:lpstr>几何对象</vt:lpstr>
      <vt:lpstr>几何对象</vt:lpstr>
      <vt:lpstr>几何对象</vt:lpstr>
      <vt:lpstr>几何对象</vt:lpstr>
      <vt:lpstr>统计变换</vt:lpstr>
      <vt:lpstr>统计变换</vt:lpstr>
      <vt:lpstr>标尺设置</vt:lpstr>
      <vt:lpstr>标尺设置</vt:lpstr>
      <vt:lpstr>PowerPoint 演示文稿</vt:lpstr>
      <vt:lpstr>标尺设置</vt:lpstr>
      <vt:lpstr>标尺设置</vt:lpstr>
      <vt:lpstr>坐标系转换</vt:lpstr>
      <vt:lpstr>坐标系转换</vt:lpstr>
      <vt:lpstr>坐标系转换</vt:lpstr>
      <vt:lpstr>分面</vt:lpstr>
      <vt:lpstr> facet_grid函数 </vt:lpstr>
      <vt:lpstr>facet_grid函数</vt:lpstr>
      <vt:lpstr>facet_wrap函数</vt:lpstr>
      <vt:lpstr>facet_wrap函数</vt:lpstr>
      <vt:lpstr>保存图形</vt:lpstr>
      <vt:lpstr>目录</vt:lpstr>
      <vt:lpstr>认识交互式绘图工具</vt:lpstr>
      <vt:lpstr>使用rCharts包生成网页动态图片</vt:lpstr>
      <vt:lpstr>使用rCharts包生成网页动态图片</vt:lpstr>
      <vt:lpstr>使用rCharts包生成网页动态图片</vt:lpstr>
      <vt:lpstr>使用rCharts包生成网页动态图片</vt:lpstr>
      <vt:lpstr>使用rCharts包生成网页动态图片</vt:lpstr>
      <vt:lpstr>nPlot函数</vt:lpstr>
      <vt:lpstr> nPlot函数 </vt:lpstr>
      <vt:lpstr>hPlot函数</vt:lpstr>
      <vt:lpstr>hPlot函数</vt:lpstr>
      <vt:lpstr>mPlot函数</vt:lpstr>
      <vt:lpstr>mPlot函数</vt:lpstr>
      <vt:lpstr>mPlot函数</vt:lpstr>
      <vt:lpstr>使用recharts包绘制地图</vt:lpstr>
      <vt:lpstr>使用recharts包绘制地图</vt:lpstr>
      <vt:lpstr>使用recharts包绘制地图</vt:lpstr>
      <vt:lpstr>使用recharts包绘制地图</vt:lpstr>
      <vt:lpstr>利用googleVis包实现数据动态可视化</vt:lpstr>
      <vt:lpstr>利用googleVis包实现数据动态可视化</vt:lpstr>
      <vt:lpstr>利用googleVis包实现数据动态可视化</vt:lpstr>
      <vt:lpstr>PowerPoint 演示文稿</vt:lpstr>
      <vt:lpstr>利用htmlwidgets包实现绘图的网页化分享</vt:lpstr>
      <vt:lpstr>leaflet包</vt:lpstr>
      <vt:lpstr>leaflet包</vt:lpstr>
      <vt:lpstr>dygraphs包</vt:lpstr>
      <vt:lpstr>dygraphs包</vt:lpstr>
      <vt:lpstr>plotly包</vt:lpstr>
      <vt:lpstr>plotly包</vt:lpstr>
      <vt:lpstr>plotly包</vt:lpstr>
      <vt:lpstr>DT包</vt:lpstr>
      <vt:lpstr>DT包</vt:lpstr>
      <vt:lpstr>networkD3包</vt:lpstr>
      <vt:lpstr>networkD3包</vt:lpstr>
      <vt:lpstr>networkD3包</vt:lpstr>
      <vt:lpstr>networkD3包</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利用Shiny包实现可交互的Web应用</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280</cp:revision>
  <dcterms:created xsi:type="dcterms:W3CDTF">2017-01-10T15:44:52Z</dcterms:created>
  <dcterms:modified xsi:type="dcterms:W3CDTF">2021-04-10T09:11:58Z</dcterms:modified>
</cp:coreProperties>
</file>