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75" r:id="rId10"/>
    <p:sldId id="266" r:id="rId11"/>
    <p:sldId id="274" r:id="rId12"/>
  </p:sldIdLst>
  <p:sldSz cx="9144000" cy="5143500" type="screen16x9"/>
  <p:notesSz cx="6858000" cy="9144000"/>
  <p:embeddedFontLst>
    <p:embeddedFont>
      <p:font typeface="Bree Serif" panose="020B0604020202020204" charset="0"/>
      <p:regular r:id="rId14"/>
    </p:embeddedFont>
    <p:embeddedFont>
      <p:font typeface="Didact Gothic" panose="00000500000000000000" pitchFamily="2" charset="0"/>
      <p:regular r:id="rId15"/>
    </p:embeddedFont>
    <p:embeddedFont>
      <p:font typeface="Roboto Black" panose="02000000000000000000" pitchFamily="2" charset="0"/>
      <p:bold r:id="rId16"/>
      <p:boldItalic r:id="rId17"/>
    </p:embeddedFont>
    <p:embeddedFont>
      <p:font typeface="Roboto Light" panose="02000000000000000000" pitchFamily="2" charset="0"/>
      <p:regular r:id="rId18"/>
      <p:bold r:id="rId19"/>
      <p:italic r:id="rId20"/>
      <p:boldItalic r:id="rId21"/>
    </p:embeddedFont>
    <p:embeddedFont>
      <p:font typeface="Roboto Mono Thin" panose="00000009000000000000" pitchFamily="49" charset="0"/>
      <p:regular r:id="rId22"/>
      <p:bold r:id="rId23"/>
      <p:italic r:id="rId24"/>
      <p:boldItalic r:id="rId25"/>
    </p:embeddedFont>
    <p:embeddedFont>
      <p:font typeface="Roboto Thin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2FCEBDF-AEA8-445C-B027-7D35F62B5911}">
          <p14:sldIdLst>
            <p14:sldId id="256"/>
            <p14:sldId id="257"/>
            <p14:sldId id="260"/>
            <p14:sldId id="261"/>
            <p14:sldId id="262"/>
            <p14:sldId id="263"/>
          </p14:sldIdLst>
        </p14:section>
        <p14:section name="Untitled Section" id="{9F6A0669-D89A-4817-BDAC-84A9692E8EEB}">
          <p14:sldIdLst>
            <p14:sldId id="264"/>
            <p14:sldId id="265"/>
            <p14:sldId id="275"/>
            <p14:sldId id="26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718AB3-0742-412F-8004-5418A8FF2F2A}">
  <a:tblStyle styleId="{3A718AB3-0742-412F-8004-5418A8FF2F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489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mBx505Mq6zjd_Zat4inPAY9FJ0xlr7LS3KQdEq9RPQ/cop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mBx505Mq6zjd_Zat4inPAY9FJ0xlr7LS3KQdEq9RPQ/co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6033000" y="3756189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/>
                </a:solidFill>
              </a:rPr>
              <a:t>V</a:t>
            </a:r>
            <a:r>
              <a:rPr lang="es" dirty="0">
                <a:solidFill>
                  <a:schemeClr val="accent1"/>
                </a:solidFill>
              </a:rPr>
              <a:t>oting System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4239008" y="4495787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5470648" y="1222221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5559285" y="1349803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5624984" y="1467090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5378963" y="1089265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1774170" y="909351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2037011" y="2665113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3655258" y="2732371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3031796" y="2560902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470714" y="1979000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924555" y="1933169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3994499" y="1974417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3994499" y="2105837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3994499" y="223725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3994499" y="2501611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3994499" y="2633031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3994499" y="289587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3994499" y="302729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3994499" y="3290111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2058415" y="1974417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2058415" y="2105837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2058415" y="2370190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4109099" y="1708528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2561158" y="1708528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460012" y="2995188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790087" y="4044993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024774" y="402024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4605748" y="106718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1257678" y="2280041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4385690" y="1425531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5339227" y="2480951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2742992" y="4516423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5910740" y="762213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3221285" y="4219173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1292830" y="2516896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5579129" y="1720766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22"/>
          <p:cNvSpPr/>
          <p:nvPr/>
        </p:nvSpPr>
        <p:spPr>
          <a:xfrm>
            <a:off x="612812" y="834462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5328525" y="2978391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5759932" y="2927090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6207198" y="3640054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5903086" y="2998115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5359095" y="2808771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6240911" y="3488549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5623448" y="2882963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6191674" y="3342756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85642" y="1994213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257686" y="2587345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203289" y="2447334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221622" y="1852330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353042" y="1525158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290391" y="1724629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341333" y="2712695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1171344" y="4544353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1631832" y="4916180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1081818" y="4255333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1112484" y="4404006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1022359" y="4046529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1490789" y="4859384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1790991" y="4897680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3331302" y="1650460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4385690" y="596072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4963322" y="596072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1506770" y="4074027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1601502" y="4171831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1601502" y="4245183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1601502" y="4318512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5959642" y="2391594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3338956" y="161091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3484126" y="240034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907735" y="2437448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1511353" y="1453341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5936703" y="273651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907735" y="2706384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2169944" y="1442639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2849962" y="1460972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1152244" y="165146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5446197" y="539540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744233" y="489102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1567885" y="3604901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926091" y="489102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1567885" y="1948454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5209342" y="4543153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2168888" y="4673038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643382" y="2571916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683117" y="1622962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5689170" y="3387914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5875587" y="3386378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5779319" y="3475016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5867957" y="3624769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5650970" y="3337477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5650970" y="3837173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5773201" y="1890386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5906157" y="1890386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6069659" y="1890386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22"/>
          <p:cNvSpPr/>
          <p:nvPr/>
        </p:nvSpPr>
        <p:spPr>
          <a:xfrm>
            <a:off x="785504" y="1008666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933721" y="1008666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1069725" y="1008666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1311163" y="1008666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2012560" y="4491204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2192883" y="4391865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5802240" y="4093872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46;p22">
            <a:extLst>
              <a:ext uri="{FF2B5EF4-FFF2-40B4-BE49-F238E27FC236}">
                <a16:creationId xmlns:a16="http://schemas.microsoft.com/office/drawing/2014/main" id="{460C853E-6984-4250-A3DA-2599EAD8289D}"/>
              </a:ext>
            </a:extLst>
          </p:cNvPr>
          <p:cNvSpPr/>
          <p:nvPr/>
        </p:nvSpPr>
        <p:spPr>
          <a:xfrm>
            <a:off x="6337325" y="248119"/>
            <a:ext cx="733238" cy="680749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ctr"/>
            <a:r>
              <a:rPr lang="en-US" b="1" dirty="0">
                <a:solidFill>
                  <a:schemeClr val="accent1"/>
                </a:solidFill>
                <a:highlight>
                  <a:srgbClr val="000000"/>
                </a:highlight>
              </a:rPr>
              <a:t>CSS</a:t>
            </a:r>
            <a:endParaRPr b="1" dirty="0">
              <a:highlight>
                <a:srgbClr val="000000"/>
              </a:highlight>
            </a:endParaRPr>
          </a:p>
        </p:txBody>
      </p:sp>
      <p:sp>
        <p:nvSpPr>
          <p:cNvPr id="10" name="Google Shape;191;p22">
            <a:extLst>
              <a:ext uri="{FF2B5EF4-FFF2-40B4-BE49-F238E27FC236}">
                <a16:creationId xmlns:a16="http://schemas.microsoft.com/office/drawing/2014/main" id="{CAD6E6AE-12BD-894A-BCCB-868717D17A7C}"/>
              </a:ext>
            </a:extLst>
          </p:cNvPr>
          <p:cNvSpPr/>
          <p:nvPr/>
        </p:nvSpPr>
        <p:spPr>
          <a:xfrm>
            <a:off x="6636613" y="1089265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90;p22">
            <a:extLst>
              <a:ext uri="{FF2B5EF4-FFF2-40B4-BE49-F238E27FC236}">
                <a16:creationId xmlns:a16="http://schemas.microsoft.com/office/drawing/2014/main" id="{A74CCFD7-B389-473A-2DC0-07BC6A2C64A0}"/>
              </a:ext>
            </a:extLst>
          </p:cNvPr>
          <p:cNvSpPr/>
          <p:nvPr/>
        </p:nvSpPr>
        <p:spPr>
          <a:xfrm>
            <a:off x="6490379" y="2721848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90;p22">
            <a:extLst>
              <a:ext uri="{FF2B5EF4-FFF2-40B4-BE49-F238E27FC236}">
                <a16:creationId xmlns:a16="http://schemas.microsoft.com/office/drawing/2014/main" id="{6FD5EA18-215A-5C29-96F8-BD5CB14D53F9}"/>
              </a:ext>
            </a:extLst>
          </p:cNvPr>
          <p:cNvSpPr/>
          <p:nvPr/>
        </p:nvSpPr>
        <p:spPr>
          <a:xfrm>
            <a:off x="6786612" y="2706384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/>
          <p:cNvSpPr/>
          <p:nvPr/>
        </p:nvSpPr>
        <p:spPr>
          <a:xfrm>
            <a:off x="3788494" y="2876850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81878" y="136798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REFERENCE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2"/>
          <p:cNvSpPr txBox="1">
            <a:spLocks noGrp="1"/>
          </p:cNvSpPr>
          <p:nvPr>
            <p:ph type="ctrTitle"/>
          </p:nvPr>
        </p:nvSpPr>
        <p:spPr>
          <a:xfrm>
            <a:off x="3742165" y="3096475"/>
            <a:ext cx="1701871" cy="6829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0E2A47"/>
                </a:solidFill>
              </a:rPr>
              <a:t>https://www.</a:t>
            </a:r>
            <a:r>
              <a:rPr lang="en-IN" sz="1400" dirty="0">
                <a:solidFill>
                  <a:srgbClr val="0E2A47"/>
                </a:solidFill>
              </a:rPr>
              <a:t>w3schools</a:t>
            </a:r>
            <a:r>
              <a:rPr lang="en-IN" dirty="0">
                <a:solidFill>
                  <a:srgbClr val="0E2A47"/>
                </a:solidFill>
              </a:rPr>
              <a:t>.com/php/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8" name="Google Shape;628;p32"/>
          <p:cNvSpPr txBox="1">
            <a:spLocks noGrp="1"/>
          </p:cNvSpPr>
          <p:nvPr>
            <p:ph type="ctrTitle" idx="4"/>
          </p:nvPr>
        </p:nvSpPr>
        <p:spPr>
          <a:xfrm>
            <a:off x="5701156" y="3096474"/>
            <a:ext cx="2076000" cy="606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rgbClr val="0E2A47"/>
                </a:solidFill>
              </a:rPr>
              <a:t>w3schools</a:t>
            </a:r>
            <a:r>
              <a:rPr lang="en-IN" dirty="0">
                <a:solidFill>
                  <a:srgbClr val="0E2A47"/>
                </a:solidFill>
              </a:rPr>
              <a:t>.com/html/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32"/>
          <p:cNvGrpSpPr/>
          <p:nvPr/>
        </p:nvGrpSpPr>
        <p:grpSpPr>
          <a:xfrm>
            <a:off x="4342178" y="1966607"/>
            <a:ext cx="459642" cy="459463"/>
            <a:chOff x="3671350" y="1353725"/>
            <a:chExt cx="1924800" cy="1924050"/>
          </a:xfrm>
        </p:grpSpPr>
        <p:sp>
          <p:nvSpPr>
            <p:cNvPr id="634" name="Google Shape;634;p32"/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2"/>
          <p:cNvGrpSpPr/>
          <p:nvPr/>
        </p:nvGrpSpPr>
        <p:grpSpPr>
          <a:xfrm>
            <a:off x="6502888" y="1657346"/>
            <a:ext cx="472533" cy="473852"/>
            <a:chOff x="1869175" y="3274825"/>
            <a:chExt cx="1567275" cy="1571650"/>
          </a:xfrm>
        </p:grpSpPr>
        <p:sp>
          <p:nvSpPr>
            <p:cNvPr id="640" name="Google Shape;640;p32"/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32"/>
          <p:cNvGrpSpPr/>
          <p:nvPr/>
        </p:nvGrpSpPr>
        <p:grpSpPr>
          <a:xfrm>
            <a:off x="2218390" y="2304852"/>
            <a:ext cx="372883" cy="543742"/>
            <a:chOff x="2070550" y="767325"/>
            <a:chExt cx="1106150" cy="1613000"/>
          </a:xfrm>
        </p:grpSpPr>
        <p:sp>
          <p:nvSpPr>
            <p:cNvPr id="644" name="Google Shape;644;p32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7" name="Google Shape;647;p32"/>
          <p:cNvCxnSpPr/>
          <p:nvPr/>
        </p:nvCxnSpPr>
        <p:spPr>
          <a:xfrm>
            <a:off x="204551" y="82022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5AF44A5-02EE-9883-524A-D64AB4B468E0}"/>
              </a:ext>
            </a:extLst>
          </p:cNvPr>
          <p:cNvSpPr>
            <a:spLocks noGrp="1"/>
          </p:cNvSpPr>
          <p:nvPr>
            <p:ph type="ctrTitle" idx="5"/>
          </p:nvPr>
        </p:nvSpPr>
        <p:spPr>
          <a:xfrm>
            <a:off x="1658553" y="3333755"/>
            <a:ext cx="1448978" cy="816764"/>
          </a:xfrm>
        </p:spPr>
        <p:txBody>
          <a:bodyPr/>
          <a:lstStyle/>
          <a:p>
            <a:r>
              <a:rPr lang="en-IN" sz="1400" dirty="0">
                <a:solidFill>
                  <a:schemeClr val="tx1"/>
                </a:solidFill>
              </a:rPr>
              <a:t>https://www.w3schools.com/w3css/defaulT.asp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4119310" y="220159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 b="1" dirty="0"/>
              <a:t>THANKS</a:t>
            </a:r>
            <a:r>
              <a:rPr lang="es" b="1" dirty="0"/>
              <a:t>!</a:t>
            </a:r>
            <a:endParaRPr b="1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" name="Google Shape;647;p32">
            <a:extLst>
              <a:ext uri="{FF2B5EF4-FFF2-40B4-BE49-F238E27FC236}">
                <a16:creationId xmlns:a16="http://schemas.microsoft.com/office/drawing/2014/main" id="{380B5575-5DB4-A1FC-FE37-434B6C0AE78A}"/>
              </a:ext>
            </a:extLst>
          </p:cNvPr>
          <p:cNvCxnSpPr/>
          <p:nvPr/>
        </p:nvCxnSpPr>
        <p:spPr>
          <a:xfrm>
            <a:off x="2149832" y="365687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Introduction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The Modules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311700" y="38991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Images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Created Files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765091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ABOUT THE PROJECT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772257" y="1996716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1"/>
                </a:solidFill>
                <a:latin typeface="Söhne"/>
              </a:rPr>
              <a:t>V</a:t>
            </a:r>
            <a:r>
              <a:rPr lang="en-US" sz="1400" b="0" i="0" dirty="0">
                <a:solidFill>
                  <a:schemeClr val="accent1"/>
                </a:solidFill>
                <a:effectLst/>
                <a:latin typeface="Söhne"/>
              </a:rPr>
              <a:t>oting systems are digital platforms that allow users to cast their votes remotely through the internet, without the need to visit a physical polling station.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chemeClr val="accent1"/>
                </a:solidFill>
                <a:effectLst/>
                <a:latin typeface="system-ui"/>
              </a:rPr>
              <a:t>This application is made in PHP and MySQL.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1"/>
                </a:solidFill>
                <a:latin typeface="system-ui"/>
              </a:rPr>
              <a:t>PHP is used in the Back-End and on the other hand CSS  and HTML has been used as Front-End.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chemeClr val="accent1"/>
                </a:solidFill>
                <a:effectLst/>
                <a:latin typeface="system-ui"/>
              </a:rPr>
              <a:t>It is divided into two modules</a:t>
            </a:r>
            <a:r>
              <a:rPr lang="en-US" sz="1200" b="0" i="0" dirty="0">
                <a:solidFill>
                  <a:schemeClr val="accent1"/>
                </a:solidFill>
                <a:effectLst/>
                <a:latin typeface="system-ui"/>
              </a:rPr>
              <a:t>.</a:t>
            </a:r>
            <a:endParaRPr sz="1200" dirty="0">
              <a:solidFill>
                <a:schemeClr val="accent1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643594" y="1640604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BD2A1-5C48-520E-2A13-ED701F62E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6800" y="1563431"/>
            <a:ext cx="3457500" cy="552963"/>
          </a:xfrm>
        </p:spPr>
        <p:txBody>
          <a:bodyPr/>
          <a:lstStyle/>
          <a:p>
            <a:r>
              <a:rPr lang="en-US" sz="4000" dirty="0"/>
              <a:t>The</a:t>
            </a:r>
            <a:r>
              <a:rPr lang="en-US" dirty="0"/>
              <a:t> </a:t>
            </a:r>
            <a:r>
              <a:rPr lang="en-US" sz="4000" dirty="0"/>
              <a:t>modules</a:t>
            </a:r>
            <a:endParaRPr lang="en-IN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7" name="Google Shape;407;p28"/>
          <p:cNvCxnSpPr/>
          <p:nvPr/>
        </p:nvCxnSpPr>
        <p:spPr>
          <a:xfrm>
            <a:off x="639618" y="84852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581E4B-AE5D-60A7-1018-84574773E590}"/>
              </a:ext>
            </a:extLst>
          </p:cNvPr>
          <p:cNvSpPr txBox="1"/>
          <p:nvPr/>
        </p:nvSpPr>
        <p:spPr>
          <a:xfrm>
            <a:off x="526333" y="931704"/>
            <a:ext cx="421651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system-ui"/>
              </a:rPr>
              <a:t>#Voter Registration</a:t>
            </a:r>
          </a:p>
          <a:p>
            <a:pPr algn="l"/>
            <a:endParaRPr lang="en-US" b="0" i="0" dirty="0">
              <a:solidFill>
                <a:schemeClr val="accent1"/>
              </a:solidFill>
              <a:effectLst/>
              <a:latin typeface="system-ui"/>
            </a:endParaRPr>
          </a:p>
          <a:p>
            <a:pPr algn="l"/>
            <a:r>
              <a:rPr lang="en-US" dirty="0">
                <a:solidFill>
                  <a:schemeClr val="accent1"/>
                </a:solidFill>
                <a:latin typeface="system-ui"/>
              </a:rPr>
              <a:t>#</a:t>
            </a:r>
            <a:r>
              <a:rPr lang="en-US" b="0" i="0" dirty="0">
                <a:solidFill>
                  <a:schemeClr val="accent1"/>
                </a:solidFill>
                <a:effectLst/>
                <a:latin typeface="system-ui"/>
              </a:rPr>
              <a:t>Voter Login</a:t>
            </a:r>
          </a:p>
          <a:p>
            <a:pPr algn="l"/>
            <a:endParaRPr lang="en-US" b="0" i="0" dirty="0">
              <a:solidFill>
                <a:schemeClr val="accent1"/>
              </a:solidFill>
              <a:effectLst/>
              <a:latin typeface="system-ui"/>
            </a:endParaRPr>
          </a:p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system-ui"/>
              </a:rPr>
              <a:t>#Voter Dashboard - Voter can see his profile info, voting status, and list of groups</a:t>
            </a:r>
          </a:p>
          <a:p>
            <a:pPr algn="l"/>
            <a:endParaRPr lang="en-US" b="0" i="0" dirty="0">
              <a:solidFill>
                <a:schemeClr val="accent1"/>
              </a:solidFill>
              <a:effectLst/>
              <a:latin typeface="system-ui"/>
            </a:endParaRPr>
          </a:p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system-ui"/>
              </a:rPr>
              <a:t>#Voting - Voter can choose to vote to anyone group</a:t>
            </a:r>
          </a:p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system-ui"/>
              </a:rPr>
              <a:t>listed in his dashboard</a:t>
            </a:r>
          </a:p>
          <a:p>
            <a:pPr algn="l"/>
            <a:endParaRPr lang="en-US" b="0" i="0" dirty="0">
              <a:solidFill>
                <a:schemeClr val="accent1"/>
              </a:solidFill>
              <a:effectLst/>
              <a:latin typeface="system-ui"/>
            </a:endParaRPr>
          </a:p>
          <a:p>
            <a:pPr algn="l"/>
            <a:r>
              <a:rPr lang="en-US" dirty="0">
                <a:solidFill>
                  <a:schemeClr val="accent1"/>
                </a:solidFill>
                <a:latin typeface="system-ui"/>
              </a:rPr>
              <a:t>#</a:t>
            </a:r>
            <a:r>
              <a:rPr lang="en-US" b="0" i="0" dirty="0">
                <a:solidFill>
                  <a:schemeClr val="accent1"/>
                </a:solidFill>
                <a:effectLst/>
                <a:latin typeface="system-ui"/>
              </a:rPr>
              <a:t>Logout</a:t>
            </a:r>
          </a:p>
        </p:txBody>
      </p:sp>
      <p:sp>
        <p:nvSpPr>
          <p:cNvPr id="20" name="Google Shape;402;p28">
            <a:extLst>
              <a:ext uri="{FF2B5EF4-FFF2-40B4-BE49-F238E27FC236}">
                <a16:creationId xmlns:a16="http://schemas.microsoft.com/office/drawing/2014/main" id="{912DF7DC-F841-2C34-550D-8515065100C3}"/>
              </a:ext>
            </a:extLst>
          </p:cNvPr>
          <p:cNvSpPr/>
          <p:nvPr/>
        </p:nvSpPr>
        <p:spPr>
          <a:xfrm>
            <a:off x="639618" y="340672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21" name="Google Shape;404;p28">
            <a:extLst>
              <a:ext uri="{FF2B5EF4-FFF2-40B4-BE49-F238E27FC236}">
                <a16:creationId xmlns:a16="http://schemas.microsoft.com/office/drawing/2014/main" id="{8DF63C1C-5A5F-522D-1B6D-96B661A46427}"/>
              </a:ext>
            </a:extLst>
          </p:cNvPr>
          <p:cNvSpPr txBox="1">
            <a:spLocks/>
          </p:cNvSpPr>
          <p:nvPr/>
        </p:nvSpPr>
        <p:spPr>
          <a:xfrm>
            <a:off x="705112" y="50444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IN" sz="1200" b="1" dirty="0">
                <a:solidFill>
                  <a:schemeClr val="dk1"/>
                </a:solidFill>
              </a:rPr>
              <a:t>Voter</a:t>
            </a:r>
            <a:r>
              <a:rPr lang="en-IN" dirty="0">
                <a:solidFill>
                  <a:schemeClr val="dk1"/>
                </a:solidFill>
              </a:rPr>
              <a:t> </a:t>
            </a:r>
            <a:r>
              <a:rPr lang="en-IN" sz="1200" b="1" dirty="0">
                <a:solidFill>
                  <a:schemeClr val="dk1"/>
                </a:solidFill>
              </a:rPr>
              <a:t>module</a:t>
            </a:r>
          </a:p>
        </p:txBody>
      </p:sp>
      <p:sp>
        <p:nvSpPr>
          <p:cNvPr id="22" name="Google Shape;408;p28">
            <a:extLst>
              <a:ext uri="{FF2B5EF4-FFF2-40B4-BE49-F238E27FC236}">
                <a16:creationId xmlns:a16="http://schemas.microsoft.com/office/drawing/2014/main" id="{DD582162-5E61-98D6-97BE-2CE9DCEE4AC6}"/>
              </a:ext>
            </a:extLst>
          </p:cNvPr>
          <p:cNvSpPr/>
          <p:nvPr/>
        </p:nvSpPr>
        <p:spPr>
          <a:xfrm>
            <a:off x="102433" y="311476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3" name="Google Shape;410;p28">
            <a:extLst>
              <a:ext uri="{FF2B5EF4-FFF2-40B4-BE49-F238E27FC236}">
                <a16:creationId xmlns:a16="http://schemas.microsoft.com/office/drawing/2014/main" id="{53A2AD4B-F840-302A-35D2-33A0461B9484}"/>
              </a:ext>
            </a:extLst>
          </p:cNvPr>
          <p:cNvSpPr/>
          <p:nvPr/>
        </p:nvSpPr>
        <p:spPr>
          <a:xfrm>
            <a:off x="215718" y="425285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/>
          <p:cNvSpPr/>
          <p:nvPr/>
        </p:nvSpPr>
        <p:spPr>
          <a:xfrm rot="10800000">
            <a:off x="5914023" y="661277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8516003" y="545042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8633169" y="662207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6164523" y="8149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rgbClr val="0E2A47"/>
                </a:solidFill>
              </a:rPr>
              <a:t>Group</a:t>
            </a:r>
            <a:r>
              <a:rPr lang="es" dirty="0">
                <a:solidFill>
                  <a:srgbClr val="0E2A47"/>
                </a:solidFill>
              </a:rPr>
              <a:t> </a:t>
            </a:r>
            <a:r>
              <a:rPr lang="es" sz="1200" b="1" dirty="0">
                <a:solidFill>
                  <a:srgbClr val="0E2A47"/>
                </a:solidFill>
              </a:rPr>
              <a:t>Module</a:t>
            </a:r>
            <a:endParaRPr sz="1200" b="1" dirty="0">
              <a:solidFill>
                <a:srgbClr val="0E2A47"/>
              </a:solidFill>
            </a:endParaRPr>
          </a:p>
        </p:txBody>
      </p:sp>
      <p:grpSp>
        <p:nvGrpSpPr>
          <p:cNvPr id="5" name="Google Shape;416;p28">
            <a:extLst>
              <a:ext uri="{FF2B5EF4-FFF2-40B4-BE49-F238E27FC236}">
                <a16:creationId xmlns:a16="http://schemas.microsoft.com/office/drawing/2014/main" id="{F498F236-4BE9-7C37-F955-0AEEA7FBEDFC}"/>
              </a:ext>
            </a:extLst>
          </p:cNvPr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6" name="Google Shape;417;p28">
              <a:extLst>
                <a:ext uri="{FF2B5EF4-FFF2-40B4-BE49-F238E27FC236}">
                  <a16:creationId xmlns:a16="http://schemas.microsoft.com/office/drawing/2014/main" id="{07EE0156-56C5-7D9C-2C31-9FE1932989C7}"/>
                </a:ext>
              </a:extLst>
            </p:cNvPr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418;p28">
              <a:extLst>
                <a:ext uri="{FF2B5EF4-FFF2-40B4-BE49-F238E27FC236}">
                  <a16:creationId xmlns:a16="http://schemas.microsoft.com/office/drawing/2014/main" id="{AA0C6337-CCD3-751E-EB12-EB34FB3CC412}"/>
                </a:ext>
              </a:extLst>
            </p:cNvPr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2E724DC-4FB4-4277-C87C-B8AE8089CA99}"/>
              </a:ext>
            </a:extLst>
          </p:cNvPr>
          <p:cNvSpPr txBox="1"/>
          <p:nvPr/>
        </p:nvSpPr>
        <p:spPr>
          <a:xfrm>
            <a:off x="4645909" y="1857907"/>
            <a:ext cx="446679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system-ui"/>
              </a:rPr>
              <a:t>#Group Registration</a:t>
            </a:r>
          </a:p>
          <a:p>
            <a:pPr algn="l"/>
            <a:endParaRPr lang="en-US" b="0" i="0" dirty="0">
              <a:solidFill>
                <a:schemeClr val="accent1"/>
              </a:solidFill>
              <a:effectLst/>
              <a:latin typeface="system-ui"/>
            </a:endParaRPr>
          </a:p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system-ui"/>
              </a:rPr>
              <a:t>#Group Login</a:t>
            </a:r>
          </a:p>
          <a:p>
            <a:pPr algn="l"/>
            <a:endParaRPr lang="en-US" b="0" i="0" dirty="0">
              <a:solidFill>
                <a:schemeClr val="accent1"/>
              </a:solidFill>
              <a:effectLst/>
              <a:latin typeface="system-ui"/>
            </a:endParaRPr>
          </a:p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system-ui"/>
              </a:rPr>
              <a:t>#Dashboard - Group can see its profile info, voting status, and list of groups</a:t>
            </a:r>
          </a:p>
          <a:p>
            <a:pPr algn="l"/>
            <a:endParaRPr lang="en-US" b="0" i="0" dirty="0">
              <a:solidFill>
                <a:schemeClr val="accent1"/>
              </a:solidFill>
              <a:effectLst/>
              <a:latin typeface="system-ui"/>
            </a:endParaRPr>
          </a:p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system-ui"/>
              </a:rPr>
              <a:t>#Voting - Group can choose to vote to anyone group listed in his dashboard</a:t>
            </a:r>
          </a:p>
          <a:p>
            <a:pPr algn="l"/>
            <a:endParaRPr lang="en-US" b="0" i="0" dirty="0">
              <a:solidFill>
                <a:schemeClr val="accent1"/>
              </a:solidFill>
              <a:effectLst/>
              <a:latin typeface="system-ui"/>
            </a:endParaRPr>
          </a:p>
          <a:p>
            <a:pPr algn="l"/>
            <a:r>
              <a:rPr lang="en-US" dirty="0">
                <a:solidFill>
                  <a:schemeClr val="accent1"/>
                </a:solidFill>
                <a:latin typeface="system-ui"/>
              </a:rPr>
              <a:t>#</a:t>
            </a:r>
            <a:r>
              <a:rPr lang="en-US" b="0" i="0" dirty="0">
                <a:solidFill>
                  <a:schemeClr val="accent1"/>
                </a:solidFill>
                <a:effectLst/>
                <a:latin typeface="system-ui"/>
              </a:rPr>
              <a:t>Logout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224947" y="14045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IMAGES</a:t>
            </a:r>
            <a:endParaRPr dirty="0"/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595453" y="25173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/>
              <a:t>Registration</a:t>
            </a:r>
            <a:r>
              <a:rPr lang="es" sz="900" dirty="0"/>
              <a:t> </a:t>
            </a:r>
            <a:r>
              <a:rPr lang="es" sz="1400" b="1" dirty="0"/>
              <a:t>Page</a:t>
            </a:r>
            <a:endParaRPr sz="1400" b="1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5373" y="254329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/>
              <a:t>Login Page</a:t>
            </a:r>
            <a:endParaRPr sz="1400" b="1" dirty="0"/>
          </a:p>
        </p:txBody>
      </p:sp>
      <p:sp>
        <p:nvSpPr>
          <p:cNvPr id="570" name="Google Shape;570;p30"/>
          <p:cNvSpPr/>
          <p:nvPr/>
        </p:nvSpPr>
        <p:spPr>
          <a:xfrm>
            <a:off x="40081" y="2377805"/>
            <a:ext cx="3660381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705898" y="890859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1170514" y="1796643"/>
            <a:ext cx="45719" cy="607361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860307" y="1023230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4" name="Google Shape;574;p30"/>
          <p:cNvSpPr/>
          <p:nvPr/>
        </p:nvSpPr>
        <p:spPr>
          <a:xfrm>
            <a:off x="763344" y="1005433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6" name="Google Shape;576;p30"/>
          <p:cNvSpPr/>
          <p:nvPr/>
        </p:nvSpPr>
        <p:spPr>
          <a:xfrm>
            <a:off x="3757612" y="2365690"/>
            <a:ext cx="2545055" cy="235462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1072573" y="1196115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0" name="Google Shape;600;p30"/>
          <p:cNvCxnSpPr/>
          <p:nvPr/>
        </p:nvCxnSpPr>
        <p:spPr>
          <a:xfrm>
            <a:off x="224947" y="76004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575;p30">
            <a:extLst>
              <a:ext uri="{FF2B5EF4-FFF2-40B4-BE49-F238E27FC236}">
                <a16:creationId xmlns:a16="http://schemas.microsoft.com/office/drawing/2014/main" id="{51755D79-5B63-5CED-6119-12EBEA1AC825}"/>
              </a:ext>
            </a:extLst>
          </p:cNvPr>
          <p:cNvSpPr/>
          <p:nvPr/>
        </p:nvSpPr>
        <p:spPr>
          <a:xfrm>
            <a:off x="4037675" y="913391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77;p30">
            <a:extLst>
              <a:ext uri="{FF2B5EF4-FFF2-40B4-BE49-F238E27FC236}">
                <a16:creationId xmlns:a16="http://schemas.microsoft.com/office/drawing/2014/main" id="{B25CEBA3-F0A3-359B-2E7F-D9156A1DD9D6}"/>
              </a:ext>
            </a:extLst>
          </p:cNvPr>
          <p:cNvSpPr/>
          <p:nvPr/>
        </p:nvSpPr>
        <p:spPr>
          <a:xfrm>
            <a:off x="4531917" y="1297774"/>
            <a:ext cx="45719" cy="1076124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78;p30">
            <a:extLst>
              <a:ext uri="{FF2B5EF4-FFF2-40B4-BE49-F238E27FC236}">
                <a16:creationId xmlns:a16="http://schemas.microsoft.com/office/drawing/2014/main" id="{FEF23099-C6D6-D75F-83BA-6D4DA252A8F8}"/>
              </a:ext>
            </a:extLst>
          </p:cNvPr>
          <p:cNvSpPr/>
          <p:nvPr/>
        </p:nvSpPr>
        <p:spPr>
          <a:xfrm>
            <a:off x="4187465" y="1045792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579;p30">
            <a:extLst>
              <a:ext uri="{FF2B5EF4-FFF2-40B4-BE49-F238E27FC236}">
                <a16:creationId xmlns:a16="http://schemas.microsoft.com/office/drawing/2014/main" id="{94031A2C-D15C-3796-814F-BFD61B0B0951}"/>
              </a:ext>
            </a:extLst>
          </p:cNvPr>
          <p:cNvSpPr/>
          <p:nvPr/>
        </p:nvSpPr>
        <p:spPr>
          <a:xfrm>
            <a:off x="4096158" y="1025470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592;p30">
            <a:extLst>
              <a:ext uri="{FF2B5EF4-FFF2-40B4-BE49-F238E27FC236}">
                <a16:creationId xmlns:a16="http://schemas.microsoft.com/office/drawing/2014/main" id="{FECD9321-2D8F-3CAB-CC0D-AB84E6F265F1}"/>
              </a:ext>
            </a:extLst>
          </p:cNvPr>
          <p:cNvGrpSpPr/>
          <p:nvPr/>
        </p:nvGrpSpPr>
        <p:grpSpPr>
          <a:xfrm>
            <a:off x="4389901" y="1225562"/>
            <a:ext cx="317750" cy="317849"/>
            <a:chOff x="1191425" y="238125"/>
            <a:chExt cx="5217575" cy="5219200"/>
          </a:xfrm>
        </p:grpSpPr>
        <p:sp>
          <p:nvSpPr>
            <p:cNvPr id="11" name="Google Shape;593;p30">
              <a:extLst>
                <a:ext uri="{FF2B5EF4-FFF2-40B4-BE49-F238E27FC236}">
                  <a16:creationId xmlns:a16="http://schemas.microsoft.com/office/drawing/2014/main" id="{078A83FB-F945-10B5-3F8E-4C9F4D31CDE9}"/>
                </a:ext>
              </a:extLst>
            </p:cNvPr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94;p30">
              <a:extLst>
                <a:ext uri="{FF2B5EF4-FFF2-40B4-BE49-F238E27FC236}">
                  <a16:creationId xmlns:a16="http://schemas.microsoft.com/office/drawing/2014/main" id="{55265152-D902-5ED4-0592-853A55C597C5}"/>
                </a:ext>
              </a:extLst>
            </p:cNvPr>
            <p:cNvSpPr/>
            <p:nvPr/>
          </p:nvSpPr>
          <p:spPr>
            <a:xfrm>
              <a:off x="3972282" y="3001017"/>
              <a:ext cx="2436718" cy="2453845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95;p30">
              <a:extLst>
                <a:ext uri="{FF2B5EF4-FFF2-40B4-BE49-F238E27FC236}">
                  <a16:creationId xmlns:a16="http://schemas.microsoft.com/office/drawing/2014/main" id="{3AF1EF2B-5A38-B77F-BAF1-030241384447}"/>
                </a:ext>
              </a:extLst>
            </p:cNvPr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96;p30">
              <a:extLst>
                <a:ext uri="{FF2B5EF4-FFF2-40B4-BE49-F238E27FC236}">
                  <a16:creationId xmlns:a16="http://schemas.microsoft.com/office/drawing/2014/main" id="{57B896DB-B1B5-07B1-4911-72589BB00DC5}"/>
                </a:ext>
              </a:extLst>
            </p:cNvPr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575;p30">
            <a:extLst>
              <a:ext uri="{FF2B5EF4-FFF2-40B4-BE49-F238E27FC236}">
                <a16:creationId xmlns:a16="http://schemas.microsoft.com/office/drawing/2014/main" id="{1F3F3196-F929-E4CA-0EEC-A00AC428D8ED}"/>
              </a:ext>
            </a:extLst>
          </p:cNvPr>
          <p:cNvSpPr/>
          <p:nvPr/>
        </p:nvSpPr>
        <p:spPr>
          <a:xfrm>
            <a:off x="7379590" y="907620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77;p30">
            <a:extLst>
              <a:ext uri="{FF2B5EF4-FFF2-40B4-BE49-F238E27FC236}">
                <a16:creationId xmlns:a16="http://schemas.microsoft.com/office/drawing/2014/main" id="{853C649D-29D9-D829-8B1B-D3B9F9E6A9C3}"/>
              </a:ext>
            </a:extLst>
          </p:cNvPr>
          <p:cNvSpPr/>
          <p:nvPr/>
        </p:nvSpPr>
        <p:spPr>
          <a:xfrm>
            <a:off x="7873832" y="1292003"/>
            <a:ext cx="45719" cy="1076124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78;p30">
            <a:extLst>
              <a:ext uri="{FF2B5EF4-FFF2-40B4-BE49-F238E27FC236}">
                <a16:creationId xmlns:a16="http://schemas.microsoft.com/office/drawing/2014/main" id="{E4D57271-BA0B-025D-BA4A-3767CB23BCCA}"/>
              </a:ext>
            </a:extLst>
          </p:cNvPr>
          <p:cNvSpPr/>
          <p:nvPr/>
        </p:nvSpPr>
        <p:spPr>
          <a:xfrm>
            <a:off x="7529380" y="1040021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579;p30">
            <a:extLst>
              <a:ext uri="{FF2B5EF4-FFF2-40B4-BE49-F238E27FC236}">
                <a16:creationId xmlns:a16="http://schemas.microsoft.com/office/drawing/2014/main" id="{0AD939F2-4454-47F7-CFE9-63E49C20D7EC}"/>
              </a:ext>
            </a:extLst>
          </p:cNvPr>
          <p:cNvSpPr/>
          <p:nvPr/>
        </p:nvSpPr>
        <p:spPr>
          <a:xfrm>
            <a:off x="7438073" y="1019699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592;p30">
            <a:extLst>
              <a:ext uri="{FF2B5EF4-FFF2-40B4-BE49-F238E27FC236}">
                <a16:creationId xmlns:a16="http://schemas.microsoft.com/office/drawing/2014/main" id="{B1FEE448-8059-8E30-E2B4-243EE50C78EF}"/>
              </a:ext>
            </a:extLst>
          </p:cNvPr>
          <p:cNvGrpSpPr/>
          <p:nvPr/>
        </p:nvGrpSpPr>
        <p:grpSpPr>
          <a:xfrm>
            <a:off x="7731816" y="1219791"/>
            <a:ext cx="317750" cy="317849"/>
            <a:chOff x="1191425" y="238125"/>
            <a:chExt cx="5217575" cy="5219200"/>
          </a:xfrm>
        </p:grpSpPr>
        <p:sp>
          <p:nvSpPr>
            <p:cNvPr id="28" name="Google Shape;593;p30">
              <a:extLst>
                <a:ext uri="{FF2B5EF4-FFF2-40B4-BE49-F238E27FC236}">
                  <a16:creationId xmlns:a16="http://schemas.microsoft.com/office/drawing/2014/main" id="{3D943D1E-03A6-C70A-52E9-5AC2BB76E957}"/>
                </a:ext>
              </a:extLst>
            </p:cNvPr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94;p30">
              <a:extLst>
                <a:ext uri="{FF2B5EF4-FFF2-40B4-BE49-F238E27FC236}">
                  <a16:creationId xmlns:a16="http://schemas.microsoft.com/office/drawing/2014/main" id="{6E5711E6-40A7-D4AA-86B2-B094A1FB48B8}"/>
                </a:ext>
              </a:extLst>
            </p:cNvPr>
            <p:cNvSpPr/>
            <p:nvPr/>
          </p:nvSpPr>
          <p:spPr>
            <a:xfrm>
              <a:off x="3972282" y="3001017"/>
              <a:ext cx="2436718" cy="2453845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595;p30">
              <a:extLst>
                <a:ext uri="{FF2B5EF4-FFF2-40B4-BE49-F238E27FC236}">
                  <a16:creationId xmlns:a16="http://schemas.microsoft.com/office/drawing/2014/main" id="{865E3176-2625-22B9-B124-D8E62B1DE933}"/>
                </a:ext>
              </a:extLst>
            </p:cNvPr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96;p30">
              <a:extLst>
                <a:ext uri="{FF2B5EF4-FFF2-40B4-BE49-F238E27FC236}">
                  <a16:creationId xmlns:a16="http://schemas.microsoft.com/office/drawing/2014/main" id="{24C346E4-6D24-152D-9BEA-5F67ADA27800}"/>
                </a:ext>
              </a:extLst>
            </p:cNvPr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576;p30">
            <a:extLst>
              <a:ext uri="{FF2B5EF4-FFF2-40B4-BE49-F238E27FC236}">
                <a16:creationId xmlns:a16="http://schemas.microsoft.com/office/drawing/2014/main" id="{8B387650-0575-5F6D-342A-4C349C2644E1}"/>
              </a:ext>
            </a:extLst>
          </p:cNvPr>
          <p:cNvSpPr/>
          <p:nvPr/>
        </p:nvSpPr>
        <p:spPr>
          <a:xfrm>
            <a:off x="6324403" y="2368127"/>
            <a:ext cx="2697349" cy="235462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              Dashboard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endParaRPr b="1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E2C7BB-E15D-F9CB-6F32-C2D9CF9AB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612" y="2792687"/>
            <a:ext cx="2545055" cy="22338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558105-681F-95FF-CF27-42D2AA706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817" y="2792687"/>
            <a:ext cx="2661935" cy="22338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54D550-AAD4-70CD-4CAC-F2EF3BA80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81" y="2792686"/>
            <a:ext cx="3660381" cy="22338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311700" y="173248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Files That have been created</a:t>
            </a:r>
            <a:endParaRPr dirty="0"/>
          </a:p>
        </p:txBody>
      </p:sp>
      <p:sp>
        <p:nvSpPr>
          <p:cNvPr id="609" name="Google Shape;609;p31"/>
          <p:cNvSpPr txBox="1">
            <a:spLocks noGrp="1"/>
          </p:cNvSpPr>
          <p:nvPr>
            <p:ph type="title" idx="4294967295"/>
          </p:nvPr>
        </p:nvSpPr>
        <p:spPr>
          <a:xfrm>
            <a:off x="5591864" y="786785"/>
            <a:ext cx="3240436" cy="438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1"/>
                </a:solidFill>
                <a:latin typeface="+mj-lt"/>
              </a:rPr>
              <a:t>HTML FILE:</a:t>
            </a:r>
            <a:br>
              <a:rPr lang="en-US" sz="1400" dirty="0">
                <a:solidFill>
                  <a:schemeClr val="accent1"/>
                </a:solidFill>
              </a:rPr>
            </a:br>
            <a:br>
              <a:rPr lang="en-US" sz="1400" dirty="0">
                <a:solidFill>
                  <a:schemeClr val="accent1"/>
                </a:solidFill>
              </a:rPr>
            </a:br>
            <a:r>
              <a:rPr lang="en-US" sz="1400" dirty="0">
                <a:solidFill>
                  <a:schemeClr val="accent1"/>
                </a:solidFill>
                <a:latin typeface="+mj-lt"/>
              </a:rPr>
              <a:t>Register - </a:t>
            </a:r>
            <a:r>
              <a:rPr lang="en-US" sz="1400" b="0" i="0" dirty="0">
                <a:solidFill>
                  <a:schemeClr val="accent1"/>
                </a:solidFill>
                <a:effectLst/>
                <a:latin typeface="Söhne"/>
              </a:rPr>
              <a:t>This code is a HTML code for the registration page of an online voting system. It contains a form where users can fill in their personal details, such as their name, mobile number, password, address, and upload their profile picture. It also includes a drop-down menu for selecting the user's role, either a voter or a group.</a:t>
            </a:r>
            <a:br>
              <a:rPr lang="en-US" sz="1400" b="0" i="0" dirty="0">
                <a:solidFill>
                  <a:schemeClr val="accent1"/>
                </a:solidFill>
                <a:effectLst/>
                <a:latin typeface="Söhne"/>
              </a:rPr>
            </a:br>
            <a:br>
              <a:rPr lang="en-US" sz="1400" b="0" i="0" dirty="0">
                <a:solidFill>
                  <a:schemeClr val="accent1"/>
                </a:solidFill>
                <a:effectLst/>
                <a:latin typeface="Söhne"/>
              </a:rPr>
            </a:br>
            <a:r>
              <a:rPr lang="en-US" sz="1400" b="0" i="0" dirty="0">
                <a:solidFill>
                  <a:schemeClr val="accent1"/>
                </a:solidFill>
                <a:effectLst/>
                <a:latin typeface="Söhne"/>
              </a:rPr>
              <a:t>Index - This is an HTML code for a basic login page of a voting system website. The page has a header section with the title "Voting System" and a red background. </a:t>
            </a:r>
            <a:endParaRPr sz="1400" dirty="0">
              <a:solidFill>
                <a:schemeClr val="accent1"/>
              </a:solidFill>
            </a:endParaRPr>
          </a:p>
        </p:txBody>
      </p:sp>
      <p:pic>
        <p:nvPicPr>
          <p:cNvPr id="613" name="Google Shape;613;p3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8365" y="676465"/>
            <a:ext cx="3383499" cy="209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4" name="Google Shape;614;p31"/>
          <p:cNvCxnSpPr/>
          <p:nvPr/>
        </p:nvCxnSpPr>
        <p:spPr>
          <a:xfrm>
            <a:off x="218831" y="779848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AEBD1E-B3AB-4493-3E47-113999A0FC3D}"/>
              </a:ext>
            </a:extLst>
          </p:cNvPr>
          <p:cNvSpPr txBox="1"/>
          <p:nvPr/>
        </p:nvSpPr>
        <p:spPr>
          <a:xfrm>
            <a:off x="218831" y="971312"/>
            <a:ext cx="17188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  <a:latin typeface="+mj-lt"/>
              </a:rPr>
              <a:t>CSS FILE:</a:t>
            </a:r>
            <a:endParaRPr lang="en-US" b="0" i="0" dirty="0">
              <a:solidFill>
                <a:schemeClr val="accent1"/>
              </a:solidFill>
              <a:effectLst/>
              <a:latin typeface="+mj-lt"/>
            </a:endParaRPr>
          </a:p>
          <a:p>
            <a:pPr algn="l"/>
            <a:endParaRPr lang="en-US" dirty="0">
              <a:solidFill>
                <a:schemeClr val="accent1"/>
              </a:solidFill>
              <a:latin typeface="system-ui"/>
            </a:endParaRPr>
          </a:p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system-ui"/>
              </a:rPr>
              <a:t>#Stylesheet -  that is used to</a:t>
            </a:r>
            <a:r>
              <a:rPr lang="en-US" dirty="0">
                <a:solidFill>
                  <a:schemeClr val="accent1"/>
                </a:solidFill>
                <a:latin typeface="system-ui"/>
              </a:rPr>
              <a:t> style and web pages in the project.</a:t>
            </a:r>
            <a:endParaRPr lang="en-US" b="0" i="0" dirty="0">
              <a:solidFill>
                <a:schemeClr val="accent1"/>
              </a:solidFill>
              <a:effectLst/>
              <a:latin typeface="system-ui"/>
            </a:endParaRPr>
          </a:p>
        </p:txBody>
      </p:sp>
      <p:cxnSp>
        <p:nvCxnSpPr>
          <p:cNvPr id="9" name="Google Shape;458;p29">
            <a:extLst>
              <a:ext uri="{FF2B5EF4-FFF2-40B4-BE49-F238E27FC236}">
                <a16:creationId xmlns:a16="http://schemas.microsoft.com/office/drawing/2014/main" id="{7D31182A-1955-DB95-CBDF-9BBA3283832F}"/>
              </a:ext>
            </a:extLst>
          </p:cNvPr>
          <p:cNvCxnSpPr/>
          <p:nvPr/>
        </p:nvCxnSpPr>
        <p:spPr>
          <a:xfrm>
            <a:off x="0" y="2735201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8C186D-3646-1D3B-A3B5-AF034603E81B}"/>
              </a:ext>
            </a:extLst>
          </p:cNvPr>
          <p:cNvSpPr txBox="1"/>
          <p:nvPr/>
        </p:nvSpPr>
        <p:spPr>
          <a:xfrm>
            <a:off x="0" y="2787193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sz="1400" dirty="0">
                <a:solidFill>
                  <a:schemeClr val="accent1"/>
                </a:solidFill>
              </a:rPr>
              <a:t>PHP FILES</a:t>
            </a:r>
            <a:br>
              <a:rPr lang="es" sz="1400" dirty="0">
                <a:solidFill>
                  <a:schemeClr val="accent1"/>
                </a:solidFill>
              </a:rPr>
            </a:br>
            <a:br>
              <a:rPr lang="es" sz="1400" dirty="0">
                <a:solidFill>
                  <a:schemeClr val="accent1"/>
                </a:solidFill>
              </a:rPr>
            </a:br>
            <a:r>
              <a:rPr lang="es" sz="1400" dirty="0">
                <a:solidFill>
                  <a:schemeClr val="accent1"/>
                </a:solidFill>
              </a:rPr>
              <a:t>#Connection - </a:t>
            </a:r>
            <a:r>
              <a:rPr lang="en-US" sz="1400" b="0" i="0" dirty="0">
                <a:solidFill>
                  <a:schemeClr val="accent1"/>
                </a:solidFill>
                <a:effectLst/>
                <a:latin typeface="Söhne"/>
              </a:rPr>
              <a:t>The purpose of this PHP file is to establish a connection to a MySQL database server using the </a:t>
            </a:r>
            <a:r>
              <a:rPr lang="en-US" sz="1400" b="0" i="0" dirty="0" err="1">
                <a:solidFill>
                  <a:schemeClr val="accent1"/>
                </a:solidFill>
                <a:effectLst/>
                <a:latin typeface="Söhne"/>
              </a:rPr>
              <a:t>mysqli_connect</a:t>
            </a:r>
            <a:r>
              <a:rPr lang="en-US" sz="1400" b="0" i="0" dirty="0">
                <a:solidFill>
                  <a:schemeClr val="accent1"/>
                </a:solidFill>
                <a:effectLst/>
                <a:latin typeface="Söhne"/>
              </a:rPr>
              <a:t> function.</a:t>
            </a:r>
            <a:br>
              <a:rPr lang="en-US" sz="1400" b="0" i="0" dirty="0">
                <a:solidFill>
                  <a:schemeClr val="accent1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DBF555-25F1-36D1-0086-7CB5267BBC25}"/>
              </a:ext>
            </a:extLst>
          </p:cNvPr>
          <p:cNvSpPr txBox="1"/>
          <p:nvPr/>
        </p:nvSpPr>
        <p:spPr>
          <a:xfrm>
            <a:off x="-10714" y="4097703"/>
            <a:ext cx="45827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sz="1400" dirty="0">
                <a:solidFill>
                  <a:schemeClr val="accent1"/>
                </a:solidFill>
              </a:rPr>
              <a:t>#Login - </a:t>
            </a:r>
            <a:r>
              <a:rPr lang="en-US" sz="1400" dirty="0">
                <a:solidFill>
                  <a:schemeClr val="accent2"/>
                </a:solidFill>
                <a:latin typeface="Söhne"/>
              </a:rPr>
              <a:t>The</a:t>
            </a:r>
            <a:r>
              <a:rPr lang="en-US" sz="1400" b="0" i="0" dirty="0">
                <a:solidFill>
                  <a:schemeClr val="accent2"/>
                </a:solidFill>
                <a:effectLst/>
                <a:latin typeface="Söhne"/>
              </a:rPr>
              <a:t> purpose of this PHP file is to authenticate a user based on their credentials and redirect them to a dashboard page if the credentials are valid.</a:t>
            </a:r>
            <a:endParaRPr lang="en-IN" dirty="0"/>
          </a:p>
        </p:txBody>
      </p:sp>
      <p:cxnSp>
        <p:nvCxnSpPr>
          <p:cNvPr id="3" name="Google Shape;458;p29">
            <a:extLst>
              <a:ext uri="{FF2B5EF4-FFF2-40B4-BE49-F238E27FC236}">
                <a16:creationId xmlns:a16="http://schemas.microsoft.com/office/drawing/2014/main" id="{BF5F041E-FA6F-3E52-C1BA-015EA88F756E}"/>
              </a:ext>
            </a:extLst>
          </p:cNvPr>
          <p:cNvCxnSpPr>
            <a:cxnSpLocks/>
          </p:cNvCxnSpPr>
          <p:nvPr/>
        </p:nvCxnSpPr>
        <p:spPr>
          <a:xfrm>
            <a:off x="5322094" y="4664917"/>
            <a:ext cx="361473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311700" y="173248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Files That have been created</a:t>
            </a:r>
            <a:endParaRPr dirty="0"/>
          </a:p>
        </p:txBody>
      </p:sp>
      <p:pic>
        <p:nvPicPr>
          <p:cNvPr id="613" name="Google Shape;613;p3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0" y="711462"/>
            <a:ext cx="3383499" cy="209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4" name="Google Shape;614;p31"/>
          <p:cNvCxnSpPr/>
          <p:nvPr/>
        </p:nvCxnSpPr>
        <p:spPr>
          <a:xfrm>
            <a:off x="218831" y="779848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458;p29">
            <a:extLst>
              <a:ext uri="{FF2B5EF4-FFF2-40B4-BE49-F238E27FC236}">
                <a16:creationId xmlns:a16="http://schemas.microsoft.com/office/drawing/2014/main" id="{7D31182A-1955-DB95-CBDF-9BBA3283832F}"/>
              </a:ext>
            </a:extLst>
          </p:cNvPr>
          <p:cNvCxnSpPr/>
          <p:nvPr/>
        </p:nvCxnSpPr>
        <p:spPr>
          <a:xfrm>
            <a:off x="0" y="2735201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09;p31">
            <a:extLst>
              <a:ext uri="{FF2B5EF4-FFF2-40B4-BE49-F238E27FC236}">
                <a16:creationId xmlns:a16="http://schemas.microsoft.com/office/drawing/2014/main" id="{6E4E8828-18CE-529F-0365-6F8D42503BB3}"/>
              </a:ext>
            </a:extLst>
          </p:cNvPr>
          <p:cNvSpPr txBox="1">
            <a:spLocks/>
          </p:cNvSpPr>
          <p:nvPr/>
        </p:nvSpPr>
        <p:spPr>
          <a:xfrm>
            <a:off x="3468952" y="948034"/>
            <a:ext cx="4660636" cy="2931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s" sz="1400" dirty="0">
                <a:solidFill>
                  <a:schemeClr val="accent1"/>
                </a:solidFill>
                <a:latin typeface="+mj-lt"/>
              </a:rPr>
              <a:t>#Register-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+mj-lt"/>
              </a:rPr>
              <a:t>       </a:t>
            </a:r>
            <a:r>
              <a:rPr lang="en-US" sz="1400" b="0" i="0" dirty="0">
                <a:solidFill>
                  <a:schemeClr val="accent1"/>
                </a:solidFill>
                <a:effectLst/>
                <a:latin typeface="Söhne"/>
              </a:rPr>
              <a:t>The purpose of this PHP code is to handle </a:t>
            </a:r>
          </a:p>
          <a:p>
            <a:r>
              <a:rPr lang="en-US" sz="1400" dirty="0">
                <a:solidFill>
                  <a:schemeClr val="accent1"/>
                </a:solidFill>
                <a:latin typeface="Söhne"/>
              </a:rPr>
              <a:t>                             </a:t>
            </a:r>
            <a:r>
              <a:rPr lang="en-US" sz="1400" b="0" i="0" dirty="0">
                <a:solidFill>
                  <a:schemeClr val="accent1"/>
                </a:solidFill>
                <a:effectLst/>
                <a:latin typeface="Söhne"/>
              </a:rPr>
              <a:t>user registration and store the user’s </a:t>
            </a:r>
          </a:p>
          <a:p>
            <a:r>
              <a:rPr lang="en-US" sz="1400" dirty="0">
                <a:solidFill>
                  <a:schemeClr val="accent1"/>
                </a:solidFill>
                <a:latin typeface="Söhne"/>
              </a:rPr>
              <a:t>                             </a:t>
            </a:r>
            <a:r>
              <a:rPr lang="en-US" sz="1400" b="0" i="0" dirty="0">
                <a:solidFill>
                  <a:schemeClr val="accent1"/>
                </a:solidFill>
                <a:effectLst/>
                <a:latin typeface="Söhne"/>
              </a:rPr>
              <a:t>information in the database</a:t>
            </a:r>
            <a:r>
              <a:rPr lang="en-US" sz="900" b="0" i="0" dirty="0">
                <a:solidFill>
                  <a:schemeClr val="accent1"/>
                </a:solidFill>
                <a:effectLst/>
                <a:latin typeface="Söhne"/>
              </a:rPr>
              <a:t>. </a:t>
            </a:r>
          </a:p>
          <a:p>
            <a:br>
              <a:rPr lang="en-IN" sz="1400" dirty="0">
                <a:solidFill>
                  <a:schemeClr val="accent1"/>
                </a:solidFill>
              </a:rPr>
            </a:br>
            <a:r>
              <a:rPr lang="es" sz="1400" dirty="0">
                <a:solidFill>
                  <a:schemeClr val="accent1"/>
                </a:solidFill>
                <a:latin typeface="+mj-lt"/>
              </a:rPr>
              <a:t>#Vote      -      </a:t>
            </a:r>
            <a:r>
              <a:rPr lang="en-US" sz="1400" b="0" i="0" dirty="0">
                <a:solidFill>
                  <a:schemeClr val="accent1"/>
                </a:solidFill>
                <a:effectLst/>
                <a:latin typeface="Söhne"/>
              </a:rPr>
              <a:t>The purpose of this PHP file is to handle a  </a:t>
            </a:r>
          </a:p>
          <a:p>
            <a:r>
              <a:rPr lang="en-US" sz="1400" dirty="0">
                <a:solidFill>
                  <a:schemeClr val="accent1"/>
                </a:solidFill>
                <a:latin typeface="Söhne"/>
              </a:rPr>
              <a:t>                            </a:t>
            </a:r>
            <a:r>
              <a:rPr lang="en-US" sz="1400" b="0" i="0" dirty="0">
                <a:solidFill>
                  <a:schemeClr val="accent1"/>
                </a:solidFill>
                <a:effectLst/>
                <a:latin typeface="Söhne"/>
              </a:rPr>
              <a:t>user’s  vote and update the relevant  </a:t>
            </a:r>
          </a:p>
          <a:p>
            <a:r>
              <a:rPr lang="en-US" sz="1400" dirty="0">
                <a:solidFill>
                  <a:schemeClr val="accent1"/>
                </a:solidFill>
                <a:latin typeface="Söhne"/>
              </a:rPr>
              <a:t>                            </a:t>
            </a:r>
            <a:r>
              <a:rPr lang="en-US" sz="1400" b="0" i="0" dirty="0">
                <a:solidFill>
                  <a:schemeClr val="accent1"/>
                </a:solidFill>
                <a:effectLst/>
                <a:latin typeface="Söhne"/>
              </a:rPr>
              <a:t>information in the database.</a:t>
            </a:r>
            <a:endParaRPr lang="en-IN" sz="1400" dirty="0">
              <a:solidFill>
                <a:schemeClr val="accent1"/>
              </a:solidFill>
            </a:endParaRPr>
          </a:p>
          <a:p>
            <a:pPr algn="l"/>
            <a:br>
              <a:rPr lang="en-IN" sz="1400" dirty="0">
                <a:solidFill>
                  <a:schemeClr val="accent1"/>
                </a:solidFill>
              </a:rPr>
            </a:br>
            <a:r>
              <a:rPr lang="en-IN" sz="1400" dirty="0">
                <a:solidFill>
                  <a:schemeClr val="accent1"/>
                </a:solidFill>
                <a:latin typeface="+mj-lt"/>
              </a:rPr>
              <a:t>#Dashboard - </a:t>
            </a:r>
            <a:r>
              <a:rPr lang="en-US" sz="1400" b="0" i="0" dirty="0">
                <a:solidFill>
                  <a:schemeClr val="accent1"/>
                </a:solidFill>
                <a:effectLst/>
                <a:latin typeface="Söhne"/>
              </a:rPr>
              <a:t>This is a PHP file that generates an HTML                      </a:t>
            </a:r>
          </a:p>
          <a:p>
            <a:pPr algn="l"/>
            <a:r>
              <a:rPr lang="en-US" sz="1400" dirty="0">
                <a:solidFill>
                  <a:schemeClr val="accent1"/>
                </a:solidFill>
                <a:latin typeface="Söhne"/>
              </a:rPr>
              <a:t>                             page</a:t>
            </a:r>
            <a:endParaRPr lang="en-US" sz="1400" b="0" i="0" dirty="0">
              <a:solidFill>
                <a:schemeClr val="accent1"/>
              </a:solidFill>
              <a:effectLst/>
              <a:latin typeface="Söhne"/>
            </a:endParaRPr>
          </a:p>
          <a:p>
            <a:pPr algn="l"/>
            <a:endParaRPr lang="en-US" sz="1400" b="0" i="0" dirty="0">
              <a:solidFill>
                <a:schemeClr val="accent1"/>
              </a:solidFill>
              <a:effectLst/>
              <a:latin typeface="+mn-lt"/>
            </a:endParaRPr>
          </a:p>
          <a:p>
            <a:r>
              <a:rPr lang="en-IN" sz="1400" dirty="0">
                <a:solidFill>
                  <a:schemeClr val="accent1"/>
                </a:solidFill>
                <a:latin typeface="+mn-lt"/>
              </a:rPr>
              <a:t> #Logout      -</a:t>
            </a:r>
            <a:r>
              <a:rPr lang="en-US" sz="1400" b="0" i="0" dirty="0">
                <a:solidFill>
                  <a:schemeClr val="accent1"/>
                </a:solidFill>
                <a:effectLst/>
                <a:latin typeface="Söhne"/>
              </a:rPr>
              <a:t>This is a PHP code that is used to destroy the   </a:t>
            </a:r>
          </a:p>
          <a:p>
            <a:r>
              <a:rPr lang="en-US" sz="1400" b="0" i="0" dirty="0">
                <a:solidFill>
                  <a:schemeClr val="accent1"/>
                </a:solidFill>
                <a:effectLst/>
                <a:latin typeface="Söhne"/>
              </a:rPr>
              <a:t>                           current session and redirect the user to the </a:t>
            </a:r>
          </a:p>
          <a:p>
            <a:r>
              <a:rPr lang="en-US" sz="1400" dirty="0">
                <a:solidFill>
                  <a:schemeClr val="accent1"/>
                </a:solidFill>
                <a:latin typeface="Söhne"/>
              </a:rPr>
              <a:t>                           </a:t>
            </a:r>
            <a:r>
              <a:rPr lang="en-US" sz="1400" b="0" i="0" dirty="0">
                <a:solidFill>
                  <a:schemeClr val="accent1"/>
                </a:solidFill>
                <a:effectLst/>
                <a:latin typeface="Söhne"/>
              </a:rPr>
              <a:t>login page</a:t>
            </a: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en-IN" sz="1400" dirty="0">
                <a:solidFill>
                  <a:schemeClr val="accent1"/>
                </a:solidFill>
              </a:rPr>
            </a:br>
            <a:br>
              <a:rPr lang="en-IN" sz="1400" dirty="0">
                <a:solidFill>
                  <a:schemeClr val="accent1"/>
                </a:solidFill>
              </a:rPr>
            </a:br>
            <a:endParaRPr lang="en-IN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7084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507</Words>
  <Application>Microsoft Office PowerPoint</Application>
  <PresentationFormat>On-screen Show (16:9)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Roboto Light</vt:lpstr>
      <vt:lpstr>Roboto Thin</vt:lpstr>
      <vt:lpstr>Söhne</vt:lpstr>
      <vt:lpstr>Roboto Black</vt:lpstr>
      <vt:lpstr>Didact Gothic</vt:lpstr>
      <vt:lpstr>Arial</vt:lpstr>
      <vt:lpstr>Roboto Mono Thin</vt:lpstr>
      <vt:lpstr>Bree Serif</vt:lpstr>
      <vt:lpstr>system-ui</vt:lpstr>
      <vt:lpstr>WEB PROPOSAL</vt:lpstr>
      <vt:lpstr>Voting System </vt:lpstr>
      <vt:lpstr>TABLE OF CONTENTS</vt:lpstr>
      <vt:lpstr>ABOUT THE PROJECT</vt:lpstr>
      <vt:lpstr>PowerPoint Presentation</vt:lpstr>
      <vt:lpstr>PowerPoint Presentation</vt:lpstr>
      <vt:lpstr>Group Module</vt:lpstr>
      <vt:lpstr>IMAGES</vt:lpstr>
      <vt:lpstr>Files That have been created</vt:lpstr>
      <vt:lpstr>Files That have been created</vt:lpstr>
      <vt:lpstr>REFERENCE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Voting System </dc:title>
  <cp:lastModifiedBy>aganay sambyal</cp:lastModifiedBy>
  <cp:revision>9</cp:revision>
  <dcterms:modified xsi:type="dcterms:W3CDTF">2023-05-09T10:29:23Z</dcterms:modified>
</cp:coreProperties>
</file>