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8" r:id="rId11"/>
    <p:sldId id="270" r:id="rId12"/>
    <p:sldId id="271" r:id="rId13"/>
    <p:sldId id="272" r:id="rId14"/>
    <p:sldId id="269" r:id="rId15"/>
    <p:sldId id="266" r:id="rId16"/>
    <p:sldId id="267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1" d="100"/>
          <a:sy n="201" d="100"/>
        </p:scale>
        <p:origin x="-276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A5BB7-C423-FE41-AB2B-22B8335D32A5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EF682-C6B7-9748-8868-7216DC359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EF682-C6B7-9748-8868-7216DC359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August 7,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August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8186" y="2973543"/>
            <a:ext cx="4050519" cy="695029"/>
          </a:xfrm>
        </p:spPr>
        <p:txBody>
          <a:bodyPr/>
          <a:lstStyle/>
          <a:p>
            <a:r>
              <a:rPr lang="en-US" dirty="0" err="1" smtClean="0"/>
              <a:t>AMGPetAgency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Abel </a:t>
            </a:r>
            <a:r>
              <a:rPr lang="en-US" dirty="0" err="1" smtClean="0"/>
              <a:t>Gancsos</a:t>
            </a:r>
            <a:endParaRPr lang="en-US" dirty="0" smtClean="0"/>
          </a:p>
          <a:p>
            <a:r>
              <a:rPr lang="en-US" dirty="0" smtClean="0"/>
              <a:t>Boston University</a:t>
            </a:r>
          </a:p>
          <a:p>
            <a:r>
              <a:rPr lang="en-US" dirty="0" smtClean="0"/>
              <a:t>Metropolitan College</a:t>
            </a:r>
          </a:p>
          <a:p>
            <a:r>
              <a:rPr lang="en-US" dirty="0" smtClean="0"/>
              <a:t>CS665 Summer 2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9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22" y="422225"/>
            <a:ext cx="7024744" cy="784625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6" name="Picture 5" descr="Screen Shot 2018-08-05 at 7.10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84" y="1441548"/>
            <a:ext cx="4729575" cy="44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Moduler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New builders, just implement the builder in the builder package</a:t>
            </a:r>
          </a:p>
          <a:p>
            <a:r>
              <a:rPr lang="en-US" dirty="0" smtClean="0"/>
              <a:t>New objects, implement the product in the common package</a:t>
            </a:r>
          </a:p>
          <a:p>
            <a:r>
              <a:rPr lang="en-US" dirty="0" smtClean="0"/>
              <a:t>New product type, implement the builder package in the builder container, implement the product in the common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dirty="0" err="1" smtClean="0"/>
              <a:t>Moduler</a:t>
            </a:r>
            <a:endParaRPr lang="en-US" dirty="0" smtClean="0"/>
          </a:p>
          <a:p>
            <a:pPr lvl="1"/>
            <a:r>
              <a:rPr lang="en-US" dirty="0" smtClean="0"/>
              <a:t>Small number of components</a:t>
            </a:r>
          </a:p>
          <a:p>
            <a:pPr lvl="1"/>
            <a:r>
              <a:rPr lang="en-US" dirty="0" smtClean="0"/>
              <a:t>One main class to hold the values</a:t>
            </a:r>
          </a:p>
          <a:p>
            <a:pPr lvl="1"/>
            <a:r>
              <a:rPr lang="en-US" dirty="0" smtClean="0"/>
              <a:t>One main class to produce the final object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Organized into class purpose</a:t>
            </a:r>
          </a:p>
          <a:p>
            <a:pPr lvl="1"/>
            <a:r>
              <a:rPr lang="en-US" dirty="0" smtClean="0"/>
              <a:t>Small number of root level packages </a:t>
            </a:r>
            <a:r>
              <a:rPr lang="en-US" smtClean="0"/>
              <a:t>or containers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4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Code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the traditional Builder pattern</a:t>
            </a:r>
          </a:p>
          <a:p>
            <a:pPr lvl="1"/>
            <a:r>
              <a:rPr lang="en-US" dirty="0" smtClean="0"/>
              <a:t>User interaction required multiple getters/setters</a:t>
            </a:r>
          </a:p>
          <a:p>
            <a:pPr lvl="1"/>
            <a:r>
              <a:rPr lang="en-US" dirty="0" smtClean="0"/>
              <a:t>Used setters in the Builder mechanism </a:t>
            </a:r>
          </a:p>
          <a:p>
            <a:r>
              <a:rPr lang="en-US" dirty="0" smtClean="0"/>
              <a:t>Methods for common operations</a:t>
            </a:r>
          </a:p>
          <a:p>
            <a:pPr lvl="1"/>
            <a:r>
              <a:rPr lang="en-US" dirty="0" err="1" smtClean="0"/>
              <a:t>AMGSystem</a:t>
            </a:r>
            <a:r>
              <a:rPr lang="en-US" dirty="0" smtClean="0"/>
              <a:t>::</a:t>
            </a:r>
            <a:r>
              <a:rPr lang="en-US" dirty="0" err="1" smtClean="0"/>
              <a:t>ValidateInput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AMGSystem</a:t>
            </a:r>
            <a:r>
              <a:rPr lang="en-US" dirty="0" smtClean="0"/>
              <a:t>::Sleep()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CON: Large number of smaller classes</a:t>
            </a:r>
          </a:p>
          <a:p>
            <a:pPr lvl="1"/>
            <a:r>
              <a:rPr lang="en-US" dirty="0" smtClean="0"/>
              <a:t>PRO: Classes can be applied to many product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0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Döring</a:t>
            </a:r>
            <a:r>
              <a:rPr lang="en-US" dirty="0"/>
              <a:t>, A. (2016, 11 07). </a:t>
            </a:r>
            <a:r>
              <a:rPr lang="en-US" dirty="0" err="1"/>
              <a:t>minimal_cmake_example</a:t>
            </a:r>
            <a:r>
              <a:rPr lang="en-US" dirty="0"/>
              <a:t>. Retrieved 07 03, 2018, from </a:t>
            </a:r>
            <a:r>
              <a:rPr lang="en-US" dirty="0" err="1"/>
              <a:t>GitHub</a:t>
            </a:r>
            <a:r>
              <a:rPr lang="en-US" dirty="0"/>
              <a:t> Web site: https://</a:t>
            </a:r>
            <a:r>
              <a:rPr lang="en-US" dirty="0" err="1"/>
              <a:t>github.com</a:t>
            </a:r>
            <a:r>
              <a:rPr lang="en-US" dirty="0"/>
              <a:t>/krux02/</a:t>
            </a:r>
            <a:r>
              <a:rPr lang="en-US" dirty="0" err="1"/>
              <a:t>minimal_cmake_example</a:t>
            </a:r>
            <a:endParaRPr lang="en-US" dirty="0"/>
          </a:p>
          <a:p>
            <a:r>
              <a:rPr lang="en-US" dirty="0"/>
              <a:t>Geeks for Geeks Organization. (</a:t>
            </a:r>
            <a:r>
              <a:rPr lang="en-US" dirty="0" err="1"/>
              <a:t>n.d.</a:t>
            </a:r>
            <a:r>
              <a:rPr lang="en-US" dirty="0"/>
              <a:t>). Builder Design Pattern . Retrieved from Geeks for Geeks Web site: https://</a:t>
            </a:r>
            <a:r>
              <a:rPr lang="en-US" dirty="0" err="1"/>
              <a:t>www.geeksforgeeks.org</a:t>
            </a:r>
            <a:r>
              <a:rPr lang="en-US" dirty="0"/>
              <a:t>/builder-design-pattern/</a:t>
            </a:r>
          </a:p>
          <a:p>
            <a:r>
              <a:rPr lang="en-US" dirty="0"/>
              <a:t>Google Corporation. (2018, 06 19). Google C++ Style Guide. Retrieved 07 03, 2018, from Google </a:t>
            </a:r>
            <a:r>
              <a:rPr lang="en-US" dirty="0" err="1"/>
              <a:t>GitHub</a:t>
            </a:r>
            <a:r>
              <a:rPr lang="en-US" dirty="0"/>
              <a:t> styles: https://</a:t>
            </a:r>
            <a:r>
              <a:rPr lang="en-US" dirty="0" err="1"/>
              <a:t>google.github.io</a:t>
            </a:r>
            <a:r>
              <a:rPr lang="en-US" dirty="0"/>
              <a:t>/</a:t>
            </a:r>
            <a:r>
              <a:rPr lang="en-US" dirty="0" err="1"/>
              <a:t>styleguide</a:t>
            </a:r>
            <a:r>
              <a:rPr lang="en-US" dirty="0"/>
              <a:t>/</a:t>
            </a:r>
            <a:r>
              <a:rPr lang="en-US" dirty="0" err="1"/>
              <a:t>cppguide.html</a:t>
            </a:r>
            <a:endParaRPr lang="en-US" dirty="0"/>
          </a:p>
          <a:p>
            <a:r>
              <a:rPr lang="en-US" dirty="0" err="1"/>
              <a:t>Kitware</a:t>
            </a:r>
            <a:r>
              <a:rPr lang="en-US" dirty="0"/>
              <a:t> Corporation. (</a:t>
            </a:r>
            <a:r>
              <a:rPr lang="en-US" dirty="0" err="1"/>
              <a:t>n.d.</a:t>
            </a:r>
            <a:r>
              <a:rPr lang="en-US" dirty="0"/>
              <a:t>). Download. Retrieved 07 03, 2018, from </a:t>
            </a:r>
            <a:r>
              <a:rPr lang="en-US" dirty="0" err="1"/>
              <a:t>CMake</a:t>
            </a:r>
            <a:r>
              <a:rPr lang="en-US" dirty="0"/>
              <a:t> Web site: https://</a:t>
            </a:r>
            <a:r>
              <a:rPr lang="en-US" dirty="0" err="1"/>
              <a:t>cmake.org</a:t>
            </a:r>
            <a:r>
              <a:rPr lang="en-US" dirty="0"/>
              <a:t>/download/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1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Lucid Software Corporation. (2017). Class Diagram Tutorial. Retrieved 7 25, 2017, from Lucid Software Corporation Web site: https://</a:t>
            </a:r>
            <a:r>
              <a:rPr lang="en-US" dirty="0" err="1"/>
              <a:t>www.lucidchart.com</a:t>
            </a:r>
            <a:r>
              <a:rPr lang="en-US" dirty="0"/>
              <a:t>/pages/</a:t>
            </a:r>
            <a:r>
              <a:rPr lang="en-US" dirty="0" err="1"/>
              <a:t>uml</a:t>
            </a:r>
            <a:r>
              <a:rPr lang="en-US" dirty="0"/>
              <a:t>/class-diagram</a:t>
            </a:r>
          </a:p>
          <a:p>
            <a:r>
              <a:rPr lang="en-US" dirty="0"/>
              <a:t>Microsoft Corporation. (2010). Visio. (2010). Redmond, WA, USA.</a:t>
            </a:r>
          </a:p>
          <a:p>
            <a:r>
              <a:rPr lang="en-US" dirty="0"/>
              <a:t>Moser, M. (2018, 06 28). Patterns. Retrieved 07 04, 2018, from Java Patterns Web site: http://java-design-</a:t>
            </a:r>
            <a:r>
              <a:rPr lang="en-US" dirty="0" err="1"/>
              <a:t>patterns.com</a:t>
            </a:r>
            <a:r>
              <a:rPr lang="en-US" dirty="0"/>
              <a:t>/patterns/builder/</a:t>
            </a:r>
          </a:p>
          <a:p>
            <a:r>
              <a:rPr lang="en-US" dirty="0"/>
              <a:t>Oracle Corporation. (2017). </a:t>
            </a:r>
            <a:r>
              <a:rPr lang="en-US" dirty="0" err="1"/>
              <a:t>VirtualBox</a:t>
            </a:r>
            <a:r>
              <a:rPr lang="en-US" dirty="0"/>
              <a:t>. (5.1.18). Redwood City, CA, USA.</a:t>
            </a:r>
          </a:p>
          <a:p>
            <a:r>
              <a:rPr lang="en-US" dirty="0" err="1"/>
              <a:t>Pazdera</a:t>
            </a:r>
            <a:r>
              <a:rPr lang="en-US" dirty="0"/>
              <a:t>, R. (2011). Example of `builder' design pattern in C++. Retrieved from </a:t>
            </a:r>
            <a:r>
              <a:rPr lang="en-US" dirty="0" err="1"/>
              <a:t>GitHub</a:t>
            </a:r>
            <a:r>
              <a:rPr lang="en-US" dirty="0"/>
              <a:t> Web site: https://</a:t>
            </a:r>
            <a:r>
              <a:rPr lang="en-US" dirty="0" err="1"/>
              <a:t>gist.github.com</a:t>
            </a:r>
            <a:r>
              <a:rPr lang="en-US" dirty="0"/>
              <a:t>/</a:t>
            </a:r>
            <a:r>
              <a:rPr lang="en-US" dirty="0" err="1"/>
              <a:t>pazdera</a:t>
            </a:r>
            <a:r>
              <a:rPr lang="en-US" dirty="0"/>
              <a:t>/1121152</a:t>
            </a:r>
          </a:p>
          <a:p>
            <a:r>
              <a:rPr lang="en-US" dirty="0"/>
              <a:t>Tutorials Point. (</a:t>
            </a:r>
            <a:r>
              <a:rPr lang="en-US" dirty="0" err="1"/>
              <a:t>n.d.</a:t>
            </a:r>
            <a:r>
              <a:rPr lang="en-US" dirty="0"/>
              <a:t>). Design Patterns Builder Pattern. Retrieved 08 01, 2018, from Tutorials Point Web site: 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design_pattern</a:t>
            </a:r>
            <a:r>
              <a:rPr lang="en-US" dirty="0"/>
              <a:t>/</a:t>
            </a:r>
            <a:r>
              <a:rPr lang="en-US" dirty="0" err="1"/>
              <a:t>builder_pattern.htm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3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or update animals and people</a:t>
            </a:r>
          </a:p>
          <a:p>
            <a:r>
              <a:rPr lang="en-US" dirty="0" smtClean="0"/>
              <a:t>Display where each adopted pet is located</a:t>
            </a:r>
          </a:p>
          <a:p>
            <a:r>
              <a:rPr lang="en-US" dirty="0" smtClean="0"/>
              <a:t>Display which pets are available</a:t>
            </a:r>
          </a:p>
          <a:p>
            <a:r>
              <a:rPr lang="en-US" dirty="0" smtClean="0"/>
              <a:t>Place a specific pet with a particular household</a:t>
            </a:r>
          </a:p>
          <a:p>
            <a:r>
              <a:rPr lang="en-US" dirty="0" smtClean="0"/>
              <a:t>End result must be usable on any machine within the local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4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The animal breeds have already been breaded and are available for appropriate animals.</a:t>
            </a:r>
          </a:p>
          <a:p>
            <a:pPr lvl="0"/>
            <a:r>
              <a:rPr lang="en-US" dirty="0"/>
              <a:t>Animal types are predefined and no new animal can </a:t>
            </a:r>
            <a:r>
              <a:rPr lang="en-US" dirty="0" smtClean="0"/>
              <a:t>be </a:t>
            </a:r>
            <a:r>
              <a:rPr lang="en-US" dirty="0"/>
              <a:t>created via combinations.</a:t>
            </a:r>
          </a:p>
          <a:p>
            <a:pPr lvl="0"/>
            <a:r>
              <a:rPr lang="en-US" dirty="0"/>
              <a:t>A person can only be either a male, female, or not specified.</a:t>
            </a:r>
          </a:p>
          <a:p>
            <a:pPr lvl="0"/>
            <a:r>
              <a:rPr lang="en-US" dirty="0"/>
              <a:t>The measurement used for height is in inches.</a:t>
            </a:r>
          </a:p>
          <a:p>
            <a:pPr lvl="0"/>
            <a:r>
              <a:rPr lang="en-US" dirty="0"/>
              <a:t>The measurement used for weight is pounds.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Additional nationalities will be added in the future.</a:t>
            </a:r>
          </a:p>
          <a:p>
            <a:pPr lvl="0"/>
            <a:r>
              <a:rPr lang="en-US" dirty="0"/>
              <a:t>Additional races will be added in the future.</a:t>
            </a:r>
          </a:p>
          <a:p>
            <a:pPr lvl="0"/>
            <a:r>
              <a:rPr lang="en-US" dirty="0"/>
              <a:t>Additional animal breeds will be added in the future.</a:t>
            </a:r>
          </a:p>
          <a:p>
            <a:pPr lvl="0"/>
            <a:r>
              <a:rPr lang="en-US" dirty="0"/>
              <a:t>Additional animal types will be added in the future.</a:t>
            </a:r>
          </a:p>
          <a:p>
            <a:pPr lvl="0"/>
            <a:r>
              <a:rPr lang="en-US" dirty="0"/>
              <a:t>Additional properties will be added and be configurable to people in the future.</a:t>
            </a:r>
          </a:p>
          <a:p>
            <a:pPr lvl="0"/>
            <a:r>
              <a:rPr lang="en-US" dirty="0"/>
              <a:t>Additional properties will be added and be configurable to animals in the future.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0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C++ compiler with C++11 capability</a:t>
            </a:r>
          </a:p>
          <a:p>
            <a:pPr lvl="0"/>
            <a:r>
              <a:rPr lang="en-US" dirty="0" err="1"/>
              <a:t>CMake</a:t>
            </a:r>
            <a:r>
              <a:rPr lang="en-US" dirty="0"/>
              <a:t> version 3.11 or higher</a:t>
            </a:r>
          </a:p>
          <a:p>
            <a:pPr lvl="0"/>
            <a:r>
              <a:rPr lang="en-US" dirty="0" err="1"/>
              <a:t>XCode</a:t>
            </a:r>
            <a:r>
              <a:rPr lang="en-US" dirty="0"/>
              <a:t> command-line tools (</a:t>
            </a:r>
            <a:r>
              <a:rPr lang="en-US" dirty="0" err="1"/>
              <a:t>MacOS</a:t>
            </a:r>
            <a:r>
              <a:rPr lang="en-US" dirty="0"/>
              <a:t> only)</a:t>
            </a:r>
          </a:p>
          <a:p>
            <a:pPr lvl="0"/>
            <a:r>
              <a:rPr lang="en-US"/>
              <a:t>Visual </a:t>
            </a:r>
            <a:r>
              <a:rPr lang="en-US" smtClean="0"/>
              <a:t>Studio 2017 </a:t>
            </a:r>
            <a:r>
              <a:rPr lang="en-US" dirty="0"/>
              <a:t>or higher (Windows only)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6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More and more pets needing homes</a:t>
            </a:r>
          </a:p>
          <a:p>
            <a:pPr lvl="1"/>
            <a:r>
              <a:rPr lang="en-US" dirty="0" smtClean="0"/>
              <a:t>Abandoned</a:t>
            </a:r>
          </a:p>
          <a:p>
            <a:pPr lvl="1"/>
            <a:r>
              <a:rPr lang="en-US" dirty="0" smtClean="0"/>
              <a:t>Removed from abusive homes</a:t>
            </a:r>
          </a:p>
          <a:p>
            <a:r>
              <a:rPr lang="en-US" dirty="0" smtClean="0"/>
              <a:t>Experienced pet adoption agency</a:t>
            </a:r>
          </a:p>
          <a:p>
            <a:pPr lvl="1"/>
            <a:r>
              <a:rPr lang="en-US" dirty="0" smtClean="0"/>
              <a:t>Able to place pets in the home home</a:t>
            </a:r>
          </a:p>
          <a:p>
            <a:pPr lvl="2"/>
            <a:r>
              <a:rPr lang="en-US" dirty="0" smtClean="0"/>
              <a:t>Personality traits</a:t>
            </a:r>
          </a:p>
          <a:p>
            <a:pPr lvl="2"/>
            <a:r>
              <a:rPr lang="en-US" dirty="0" smtClean="0"/>
              <a:t>Work schedule</a:t>
            </a:r>
          </a:p>
          <a:p>
            <a:pPr lvl="2"/>
            <a:r>
              <a:rPr lang="en-US" dirty="0" smtClean="0"/>
              <a:t>Family size</a:t>
            </a:r>
          </a:p>
          <a:p>
            <a:pPr lvl="2"/>
            <a:r>
              <a:rPr lang="en-US" dirty="0" smtClean="0"/>
              <a:t>Lifestyle</a:t>
            </a:r>
          </a:p>
          <a:p>
            <a:pPr lvl="1"/>
            <a:r>
              <a:rPr lang="en-US" dirty="0" smtClean="0"/>
              <a:t>Required help to maintain pet adoption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(prototype)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In-memory database (collections)</a:t>
            </a:r>
          </a:p>
          <a:p>
            <a:r>
              <a:rPr lang="en-US" dirty="0" smtClean="0"/>
              <a:t>Bulk of the basic functionality </a:t>
            </a:r>
          </a:p>
          <a:p>
            <a:r>
              <a:rPr lang="en-US" dirty="0" smtClean="0"/>
              <a:t>Command-line interface</a:t>
            </a:r>
          </a:p>
          <a:p>
            <a:r>
              <a:rPr lang="en-US" dirty="0" smtClean="0"/>
              <a:t>Prompt selections are based on collection index</a:t>
            </a:r>
          </a:p>
          <a:p>
            <a:r>
              <a:rPr lang="en-US" dirty="0" smtClean="0"/>
              <a:t>Adoption prompt displays list of available pets</a:t>
            </a:r>
          </a:p>
          <a:p>
            <a:r>
              <a:rPr lang="en-US" dirty="0" smtClean="0"/>
              <a:t>Future official CLI would require additional features to be built into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5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Should </a:t>
            </a:r>
            <a:r>
              <a:rPr lang="en-US" dirty="0"/>
              <a:t>be able to take user input from the command-line level and produce the complex types of an </a:t>
            </a:r>
            <a:r>
              <a:rPr lang="en-US" dirty="0" err="1"/>
              <a:t>AMGAnimal</a:t>
            </a:r>
            <a:r>
              <a:rPr lang="en-US" dirty="0"/>
              <a:t> or </a:t>
            </a:r>
            <a:r>
              <a:rPr lang="en-US" dirty="0" err="1"/>
              <a:t>AMGPerson</a:t>
            </a:r>
            <a:r>
              <a:rPr lang="en-US" dirty="0"/>
              <a:t> object.  </a:t>
            </a:r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here is referring to the number of properties that an object could contain, </a:t>
            </a:r>
          </a:p>
          <a:p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 smtClean="0"/>
              <a:t>maintainable </a:t>
            </a:r>
            <a:r>
              <a:rPr lang="en-US" dirty="0"/>
              <a:t>to handle any attributes that would be added to the complex types.  </a:t>
            </a:r>
          </a:p>
          <a:p>
            <a:r>
              <a:rPr lang="en-US" dirty="0" smtClean="0"/>
              <a:t>Should </a:t>
            </a:r>
            <a:r>
              <a:rPr lang="en-US" dirty="0"/>
              <a:t>also be able to handle different derivatives of the complex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should not only be able to build </a:t>
            </a:r>
            <a:r>
              <a:rPr lang="en-US" dirty="0" err="1"/>
              <a:t>AMGDog</a:t>
            </a:r>
            <a:r>
              <a:rPr lang="en-US" dirty="0"/>
              <a:t> types, but should also be able to build </a:t>
            </a:r>
            <a:r>
              <a:rPr lang="en-US" dirty="0" err="1"/>
              <a:t>AMGCat</a:t>
            </a:r>
            <a:r>
              <a:rPr lang="en-US" dirty="0"/>
              <a:t> types if added to the infrastructure.  </a:t>
            </a:r>
          </a:p>
          <a:p>
            <a:r>
              <a:rPr lang="en-US" dirty="0"/>
              <a:t>* The components should be portable and able to be applied to other utilities.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8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Specifically used to help build complex types by parts</a:t>
            </a:r>
          </a:p>
          <a:p>
            <a:r>
              <a:rPr lang="en-US" dirty="0" smtClean="0"/>
              <a:t>Components </a:t>
            </a:r>
          </a:p>
          <a:p>
            <a:pPr lvl="1"/>
            <a:r>
              <a:rPr lang="en-US" dirty="0" smtClean="0"/>
              <a:t>Product (</a:t>
            </a:r>
            <a:r>
              <a:rPr lang="en-US" dirty="0" err="1" smtClean="0"/>
              <a:t>AMGAnimal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Director (</a:t>
            </a:r>
            <a:r>
              <a:rPr lang="en-US" dirty="0" err="1" smtClean="0"/>
              <a:t>AMGAnimalDirector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Builder (</a:t>
            </a:r>
            <a:r>
              <a:rPr lang="en-US" dirty="0" err="1" smtClean="0"/>
              <a:t>AMGAnimalBuilder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Build (</a:t>
            </a:r>
            <a:r>
              <a:rPr lang="en-US" dirty="0" err="1" smtClean="0"/>
              <a:t>AMGDogBuilder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Director responsible for final Product</a:t>
            </a:r>
          </a:p>
          <a:p>
            <a:r>
              <a:rPr lang="en-US" dirty="0" smtClean="0"/>
              <a:t>Build contains actual attribute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08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1072</TotalTime>
  <Words>912</Words>
  <Application>Microsoft Macintosh PowerPoint</Application>
  <PresentationFormat>On-screen Show (4:3)</PresentationFormat>
  <Paragraphs>103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AMGPetAgency</vt:lpstr>
      <vt:lpstr>Requirements</vt:lpstr>
      <vt:lpstr>Assumptions</vt:lpstr>
      <vt:lpstr>Assumptions (continued)</vt:lpstr>
      <vt:lpstr>Prerequisites</vt:lpstr>
      <vt:lpstr>Introduction</vt:lpstr>
      <vt:lpstr>Specifications (prototype)</vt:lpstr>
      <vt:lpstr>Design Goals</vt:lpstr>
      <vt:lpstr>Builder Design Pattern</vt:lpstr>
      <vt:lpstr>Implementation</vt:lpstr>
      <vt:lpstr>Flexibility </vt:lpstr>
      <vt:lpstr>Simplicity</vt:lpstr>
      <vt:lpstr>Duplicate Code Avoidance</vt:lpstr>
      <vt:lpstr>Alternatives </vt:lpstr>
      <vt:lpstr>References</vt:lpstr>
      <vt:lpstr>References (continued)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AMGPetAgency</dc:title>
  <dc:creator>bob</dc:creator>
  <cp:lastModifiedBy>bob</cp:lastModifiedBy>
  <cp:revision>30</cp:revision>
  <dcterms:created xsi:type="dcterms:W3CDTF">2018-08-05T16:32:16Z</dcterms:created>
  <dcterms:modified xsi:type="dcterms:W3CDTF">2018-08-08T03:06:34Z</dcterms:modified>
</cp:coreProperties>
</file>