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80" r:id="rId2"/>
    <p:sldId id="2147481797" r:id="rId3"/>
    <p:sldId id="273" r:id="rId4"/>
    <p:sldId id="2147481779" r:id="rId5"/>
    <p:sldId id="2147481798" r:id="rId6"/>
    <p:sldId id="2147481799" r:id="rId7"/>
    <p:sldId id="2147481784" r:id="rId8"/>
    <p:sldId id="2147481786" r:id="rId9"/>
    <p:sldId id="2147481785" r:id="rId10"/>
    <p:sldId id="2147481787" r:id="rId11"/>
    <p:sldId id="2147481776" r:id="rId12"/>
    <p:sldId id="2147481790" r:id="rId13"/>
    <p:sldId id="2147481800" r:id="rId14"/>
    <p:sldId id="2147481801" r:id="rId15"/>
    <p:sldId id="2147481802" r:id="rId16"/>
    <p:sldId id="265" r:id="rId17"/>
    <p:sldId id="28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81"/>
  </p:normalViewPr>
  <p:slideViewPr>
    <p:cSldViewPr snapToGrid="0">
      <p:cViewPr>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839B8D-3CC4-4E0E-AD60-88F18DD994D3}" type="datetimeFigureOut">
              <a:rPr lang="en-US" smtClean="0"/>
              <a:t>5/21/2025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EDCAFD-8F1B-485B-9852-D34329EEC9CD}" type="slidenum">
              <a:rPr lang="en-US" smtClean="0"/>
              <a:t>‹#›</a:t>
            </a:fld>
            <a:endParaRPr lang="en-US"/>
          </a:p>
        </p:txBody>
      </p:sp>
    </p:spTree>
    <p:extLst>
      <p:ext uri="{BB962C8B-B14F-4D97-AF65-F5344CB8AC3E}">
        <p14:creationId xmlns:p14="http://schemas.microsoft.com/office/powerpoint/2010/main" val="2551448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EDCAFD-8F1B-485B-9852-D34329EEC9CD}" type="slidenum">
              <a:rPr lang="en-US" smtClean="0"/>
              <a:t>1</a:t>
            </a:fld>
            <a:endParaRPr lang="en-US"/>
          </a:p>
        </p:txBody>
      </p:sp>
    </p:spTree>
    <p:extLst>
      <p:ext uri="{BB962C8B-B14F-4D97-AF65-F5344CB8AC3E}">
        <p14:creationId xmlns:p14="http://schemas.microsoft.com/office/powerpoint/2010/main" val="22779105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descr="Background pattern&#10;&#10;Description automatically generated">
            <a:extLst>
              <a:ext uri="{FF2B5EF4-FFF2-40B4-BE49-F238E27FC236}">
                <a16:creationId xmlns:a16="http://schemas.microsoft.com/office/drawing/2014/main" id="{7BEC07CF-DE1C-5A16-AFE3-58045ECDE006}"/>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5168D54-7A73-18F8-ADFA-A2790DA6BE4A}"/>
              </a:ext>
            </a:extLst>
          </p:cNvPr>
          <p:cNvSpPr>
            <a:spLocks noGrp="1"/>
          </p:cNvSpPr>
          <p:nvPr>
            <p:ph type="ctrTitle" hasCustomPrompt="1"/>
          </p:nvPr>
        </p:nvSpPr>
        <p:spPr>
          <a:xfrm>
            <a:off x="4249881" y="2504921"/>
            <a:ext cx="7280733" cy="2061531"/>
          </a:xfrm>
        </p:spPr>
        <p:txBody>
          <a:bodyPr anchor="b">
            <a:normAutofit/>
          </a:bodyPr>
          <a:lstStyle>
            <a:lvl1pPr algn="r">
              <a:defRPr sz="5400" b="0" i="0">
                <a:solidFill>
                  <a:schemeClr val="bg1"/>
                </a:solidFill>
                <a:latin typeface="Arial Nova" panose="020F0502020204030204" pitchFamily="34" charset="0"/>
              </a:defRPr>
            </a:lvl1pPr>
          </a:lstStyle>
          <a:p>
            <a:r>
              <a:rPr lang="en-US"/>
              <a:t>CLICK TO EDIT TITLE</a:t>
            </a:r>
          </a:p>
        </p:txBody>
      </p:sp>
      <p:sp>
        <p:nvSpPr>
          <p:cNvPr id="3" name="Subtitle 2">
            <a:extLst>
              <a:ext uri="{FF2B5EF4-FFF2-40B4-BE49-F238E27FC236}">
                <a16:creationId xmlns:a16="http://schemas.microsoft.com/office/drawing/2014/main" id="{58C8A321-3799-3D0C-D5A4-CA5C30A7CB56}"/>
              </a:ext>
            </a:extLst>
          </p:cNvPr>
          <p:cNvSpPr>
            <a:spLocks noGrp="1"/>
          </p:cNvSpPr>
          <p:nvPr>
            <p:ph type="subTitle" idx="1" hasCustomPrompt="1"/>
          </p:nvPr>
        </p:nvSpPr>
        <p:spPr>
          <a:xfrm>
            <a:off x="4488873" y="4591369"/>
            <a:ext cx="7041742" cy="934635"/>
          </a:xfrm>
        </p:spPr>
        <p:txBody>
          <a:bodyPr>
            <a:normAutofit/>
          </a:bodyPr>
          <a:lstStyle>
            <a:lvl1pPr marL="0" indent="0" algn="r">
              <a:buNone/>
              <a:defRPr sz="2000" b="0" i="0">
                <a:solidFill>
                  <a:schemeClr val="bg1"/>
                </a:solidFill>
                <a:latin typeface="Arial Nova" panose="020B0504020202020204"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subtitle</a:t>
            </a:r>
          </a:p>
        </p:txBody>
      </p:sp>
      <p:sp>
        <p:nvSpPr>
          <p:cNvPr id="17" name="Text Placeholder 16">
            <a:extLst>
              <a:ext uri="{FF2B5EF4-FFF2-40B4-BE49-F238E27FC236}">
                <a16:creationId xmlns:a16="http://schemas.microsoft.com/office/drawing/2014/main" id="{E6F838CB-CD72-2334-C381-9BF56F85A624}"/>
              </a:ext>
            </a:extLst>
          </p:cNvPr>
          <p:cNvSpPr>
            <a:spLocks noGrp="1"/>
          </p:cNvSpPr>
          <p:nvPr>
            <p:ph type="body" sz="quarter" idx="11" hasCustomPrompt="1"/>
          </p:nvPr>
        </p:nvSpPr>
        <p:spPr>
          <a:xfrm>
            <a:off x="4675910" y="5690085"/>
            <a:ext cx="6854708" cy="422507"/>
          </a:xfrm>
        </p:spPr>
        <p:txBody>
          <a:bodyPr>
            <a:normAutofit/>
          </a:bodyPr>
          <a:lstStyle>
            <a:lvl1pPr marL="0" indent="0" algn="r">
              <a:buNone/>
              <a:defRPr sz="1800" b="1" i="0">
                <a:solidFill>
                  <a:schemeClr val="bg1"/>
                </a:solidFill>
                <a:latin typeface="Arial Nova" panose="020B0504020202020204" pitchFamily="34" charset="0"/>
              </a:defRPr>
            </a:lvl1pPr>
            <a:lvl2pPr marL="457178" indent="0" algn="r">
              <a:buNone/>
              <a:defRPr/>
            </a:lvl2pPr>
            <a:lvl3pPr marL="914354" indent="0" algn="r">
              <a:buNone/>
              <a:defRPr/>
            </a:lvl3pPr>
            <a:lvl4pPr marL="1371532" indent="0" algn="r">
              <a:buNone/>
              <a:defRPr/>
            </a:lvl4pPr>
            <a:lvl5pPr marL="1828709" indent="0" algn="r">
              <a:buNone/>
              <a:defRPr/>
            </a:lvl5pPr>
          </a:lstStyle>
          <a:p>
            <a:pPr lvl="0"/>
            <a:r>
              <a:rPr lang="en-US"/>
              <a:t>PRESENTER’S NAME</a:t>
            </a:r>
          </a:p>
        </p:txBody>
      </p:sp>
      <p:sp>
        <p:nvSpPr>
          <p:cNvPr id="4" name="Date Placeholder 3">
            <a:extLst>
              <a:ext uri="{FF2B5EF4-FFF2-40B4-BE49-F238E27FC236}">
                <a16:creationId xmlns:a16="http://schemas.microsoft.com/office/drawing/2014/main" id="{EB9B160D-2B04-EFF9-9233-5CF3861AACE8}"/>
              </a:ext>
            </a:extLst>
          </p:cNvPr>
          <p:cNvSpPr>
            <a:spLocks noGrp="1"/>
          </p:cNvSpPr>
          <p:nvPr>
            <p:ph type="dt" sz="half" idx="10"/>
          </p:nvPr>
        </p:nvSpPr>
        <p:spPr>
          <a:xfrm>
            <a:off x="8279296" y="6342033"/>
            <a:ext cx="3251319" cy="246221"/>
          </a:xfrm>
          <a:prstGeom prst="rect">
            <a:avLst/>
          </a:prstGeom>
          <a:solidFill>
            <a:schemeClr val="accent1"/>
          </a:solidFill>
        </p:spPr>
        <p:txBody>
          <a:bodyPr wrap="square">
            <a:spAutoFit/>
          </a:bodyPr>
          <a:lstStyle>
            <a:lvl1pPr algn="r">
              <a:defRPr sz="1000" b="1" i="0">
                <a:solidFill>
                  <a:schemeClr val="bg1"/>
                </a:solidFill>
                <a:latin typeface="Arial Nova" panose="020B0504020202020204" pitchFamily="34" charset="0"/>
              </a:defRPr>
            </a:lvl1pPr>
          </a:lstStyle>
          <a:p>
            <a:r>
              <a:rPr lang="en-US"/>
              <a:t>Copyright Stevens Institute of Technology ©  2022</a:t>
            </a:r>
          </a:p>
        </p:txBody>
      </p:sp>
    </p:spTree>
    <p:extLst>
      <p:ext uri="{BB962C8B-B14F-4D97-AF65-F5344CB8AC3E}">
        <p14:creationId xmlns:p14="http://schemas.microsoft.com/office/powerpoint/2010/main" val="4109193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89C836-F4D4-9B58-2D26-DBC3E659121C}"/>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644526" y="1962352"/>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6400803" y="1962352"/>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644526" y="4119680"/>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6400803" y="4119680"/>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4283218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and subhea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590D32B-BE46-D2FF-5124-9FDB39359486}"/>
              </a:ext>
            </a:extLst>
          </p:cNvPr>
          <p:cNvSpPr>
            <a:spLocks noGrp="1"/>
          </p:cNvSpPr>
          <p:nvPr>
            <p:ph type="title" hasCustomPrompt="1"/>
          </p:nvPr>
        </p:nvSpPr>
        <p:spPr>
          <a:xfrm>
            <a:off x="646359" y="365127"/>
            <a:ext cx="10709031" cy="734621"/>
          </a:xfrm>
        </p:spPr>
        <p:txBody>
          <a:bodyPr/>
          <a:lstStyle/>
          <a:p>
            <a:r>
              <a:rPr lang="en-US"/>
              <a:t>CLICK TO EDIT TITLE</a:t>
            </a:r>
          </a:p>
        </p:txBody>
      </p:sp>
      <p:sp>
        <p:nvSpPr>
          <p:cNvPr id="13" name="Text Placeholder 3">
            <a:extLst>
              <a:ext uri="{FF2B5EF4-FFF2-40B4-BE49-F238E27FC236}">
                <a16:creationId xmlns:a16="http://schemas.microsoft.com/office/drawing/2014/main" id="{9FC42B0F-D951-B28C-B437-6054E47EBDFD}"/>
              </a:ext>
            </a:extLst>
          </p:cNvPr>
          <p:cNvSpPr>
            <a:spLocks noGrp="1"/>
          </p:cNvSpPr>
          <p:nvPr>
            <p:ph type="body" sz="quarter" idx="17"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a:t>Click to edit subhead</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644526" y="2233235"/>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6400803" y="2233235"/>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644526" y="4448441"/>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6400803" y="4448441"/>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3750190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ive Conten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AF436CFC-B187-8D35-9B90-53CDD3C63724}"/>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15" name="Content Placeholder 2">
            <a:extLst>
              <a:ext uri="{FF2B5EF4-FFF2-40B4-BE49-F238E27FC236}">
                <a16:creationId xmlns:a16="http://schemas.microsoft.com/office/drawing/2014/main" id="{33F4AA73-6270-8996-F775-27ADF208BB76}"/>
              </a:ext>
            </a:extLst>
          </p:cNvPr>
          <p:cNvSpPr>
            <a:spLocks noGrp="1"/>
          </p:cNvSpPr>
          <p:nvPr>
            <p:ph sz="half" idx="1" hasCustomPrompt="1"/>
          </p:nvPr>
        </p:nvSpPr>
        <p:spPr>
          <a:xfrm>
            <a:off x="644771" y="2210082"/>
            <a:ext cx="4572000" cy="3890163"/>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5359999" y="2210085"/>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8429308" y="2210086"/>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5359999" y="4448439"/>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8429308" y="4448441"/>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1483379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ve Content and subhea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590D32B-BE46-D2FF-5124-9FDB39359486}"/>
              </a:ext>
            </a:extLst>
          </p:cNvPr>
          <p:cNvSpPr>
            <a:spLocks noGrp="1"/>
          </p:cNvSpPr>
          <p:nvPr>
            <p:ph type="title" hasCustomPrompt="1"/>
          </p:nvPr>
        </p:nvSpPr>
        <p:spPr>
          <a:xfrm>
            <a:off x="646359" y="365127"/>
            <a:ext cx="10709031" cy="734621"/>
          </a:xfrm>
        </p:spPr>
        <p:txBody>
          <a:bodyPr/>
          <a:lstStyle/>
          <a:p>
            <a:r>
              <a:rPr lang="en-US"/>
              <a:t>CLICK TO EDIT TITLE</a:t>
            </a:r>
          </a:p>
        </p:txBody>
      </p:sp>
      <p:sp>
        <p:nvSpPr>
          <p:cNvPr id="13" name="Text Placeholder 3">
            <a:extLst>
              <a:ext uri="{FF2B5EF4-FFF2-40B4-BE49-F238E27FC236}">
                <a16:creationId xmlns:a16="http://schemas.microsoft.com/office/drawing/2014/main" id="{9FC42B0F-D951-B28C-B437-6054E47EBDFD}"/>
              </a:ext>
            </a:extLst>
          </p:cNvPr>
          <p:cNvSpPr>
            <a:spLocks noGrp="1"/>
          </p:cNvSpPr>
          <p:nvPr>
            <p:ph type="body" sz="quarter" idx="17"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a:t>Click to edit subhead</a:t>
            </a:r>
          </a:p>
        </p:txBody>
      </p:sp>
      <p:sp>
        <p:nvSpPr>
          <p:cNvPr id="15" name="Content Placeholder 2">
            <a:extLst>
              <a:ext uri="{FF2B5EF4-FFF2-40B4-BE49-F238E27FC236}">
                <a16:creationId xmlns:a16="http://schemas.microsoft.com/office/drawing/2014/main" id="{33F4AA73-6270-8996-F775-27ADF208BB76}"/>
              </a:ext>
            </a:extLst>
          </p:cNvPr>
          <p:cNvSpPr>
            <a:spLocks noGrp="1"/>
          </p:cNvSpPr>
          <p:nvPr>
            <p:ph sz="half" idx="1" hasCustomPrompt="1"/>
          </p:nvPr>
        </p:nvSpPr>
        <p:spPr>
          <a:xfrm>
            <a:off x="644771" y="2210082"/>
            <a:ext cx="4572000" cy="3890163"/>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5359205" y="2210086"/>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8427720" y="2210086"/>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5359205" y="4448441"/>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8427720" y="4448441"/>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4282974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Subhea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CFB8F7E-E499-364F-DBBC-112AB229FB0F}"/>
              </a:ext>
            </a:extLst>
          </p:cNvPr>
          <p:cNvSpPr>
            <a:spLocks noGrp="1"/>
          </p:cNvSpPr>
          <p:nvPr>
            <p:ph type="title" hasCustomPrompt="1"/>
          </p:nvPr>
        </p:nvSpPr>
        <p:spPr>
          <a:xfrm>
            <a:off x="646359" y="365127"/>
            <a:ext cx="10709031" cy="734621"/>
          </a:xfrm>
        </p:spPr>
        <p:txBody>
          <a:bodyPr/>
          <a:lstStyle/>
          <a:p>
            <a:r>
              <a:rPr lang="en-US"/>
              <a:t>CLICK TO EDIT TITLE</a:t>
            </a:r>
          </a:p>
        </p:txBody>
      </p:sp>
      <p:sp>
        <p:nvSpPr>
          <p:cNvPr id="9" name="Text Placeholder 3">
            <a:extLst>
              <a:ext uri="{FF2B5EF4-FFF2-40B4-BE49-F238E27FC236}">
                <a16:creationId xmlns:a16="http://schemas.microsoft.com/office/drawing/2014/main" id="{C2104D11-CF58-8BD0-F89F-27B8D217FA90}"/>
              </a:ext>
            </a:extLst>
          </p:cNvPr>
          <p:cNvSpPr>
            <a:spLocks noGrp="1"/>
          </p:cNvSpPr>
          <p:nvPr>
            <p:ph type="body" sz="quarter" idx="13"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a:t>Click to edit subhead</a:t>
            </a:r>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69" y="2325836"/>
            <a:ext cx="5181600" cy="385112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6172200" y="2325836"/>
            <a:ext cx="5181600" cy="385112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3516726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74C1-7A20-8CB4-3DD4-EB8A50BB8128}"/>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3" name="Text Placeholder 2">
            <a:extLst>
              <a:ext uri="{FF2B5EF4-FFF2-40B4-BE49-F238E27FC236}">
                <a16:creationId xmlns:a16="http://schemas.microsoft.com/office/drawing/2014/main" id="{817277B2-0A2F-FA77-9E15-CA3A58A5B545}"/>
              </a:ext>
            </a:extLst>
          </p:cNvPr>
          <p:cNvSpPr>
            <a:spLocks noGrp="1"/>
          </p:cNvSpPr>
          <p:nvPr>
            <p:ph type="body" idx="1" hasCustomPrompt="1"/>
          </p:nvPr>
        </p:nvSpPr>
        <p:spPr>
          <a:xfrm>
            <a:off x="644772"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text</a:t>
            </a:r>
          </a:p>
        </p:txBody>
      </p:sp>
      <p:sp>
        <p:nvSpPr>
          <p:cNvPr id="4" name="Content Placeholder 3">
            <a:extLst>
              <a:ext uri="{FF2B5EF4-FFF2-40B4-BE49-F238E27FC236}">
                <a16:creationId xmlns:a16="http://schemas.microsoft.com/office/drawing/2014/main" id="{07B25F01-3996-B6B6-F8FD-75E9120A8843}"/>
              </a:ext>
            </a:extLst>
          </p:cNvPr>
          <p:cNvSpPr>
            <a:spLocks noGrp="1"/>
          </p:cNvSpPr>
          <p:nvPr>
            <p:ph sz="half" idx="2" hasCustomPrompt="1"/>
          </p:nvPr>
        </p:nvSpPr>
        <p:spPr>
          <a:xfrm>
            <a:off x="644772" y="2505075"/>
            <a:ext cx="5157787" cy="3684588"/>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473F84-FD9A-282A-FBCC-F5ADD527FC9F}"/>
              </a:ext>
            </a:extLst>
          </p:cNvPr>
          <p:cNvSpPr>
            <a:spLocks noGrp="1"/>
          </p:cNvSpPr>
          <p:nvPr>
            <p:ph type="body" sz="quarter" idx="3" hasCustomPrompt="1"/>
          </p:nvPr>
        </p:nvSpPr>
        <p:spPr>
          <a:xfrm>
            <a:off x="6172202"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text</a:t>
            </a:r>
          </a:p>
        </p:txBody>
      </p:sp>
      <p:sp>
        <p:nvSpPr>
          <p:cNvPr id="6" name="Content Placeholder 5">
            <a:extLst>
              <a:ext uri="{FF2B5EF4-FFF2-40B4-BE49-F238E27FC236}">
                <a16:creationId xmlns:a16="http://schemas.microsoft.com/office/drawing/2014/main" id="{5EE5DE14-382A-1AC7-A660-8E5831B83608}"/>
              </a:ext>
            </a:extLst>
          </p:cNvPr>
          <p:cNvSpPr>
            <a:spLocks noGrp="1"/>
          </p:cNvSpPr>
          <p:nvPr>
            <p:ph sz="quarter" idx="4" hasCustomPrompt="1"/>
          </p:nvPr>
        </p:nvSpPr>
        <p:spPr>
          <a:xfrm>
            <a:off x="6172202" y="2505075"/>
            <a:ext cx="5183188" cy="3684588"/>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9E6D1FFC-28E6-E13A-7721-39658D2AA087}"/>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723770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27957-9EED-8271-0E72-EFAE0371AF15}"/>
              </a:ext>
            </a:extLst>
          </p:cNvPr>
          <p:cNvSpPr>
            <a:spLocks noGrp="1"/>
          </p:cNvSpPr>
          <p:nvPr>
            <p:ph type="title" hasCustomPrompt="1"/>
          </p:nvPr>
        </p:nvSpPr>
        <p:spPr/>
        <p:txBody>
          <a:bodyPr/>
          <a:lstStyle/>
          <a:p>
            <a:r>
              <a:rPr lang="en-US"/>
              <a:t>CLICK TO EDIT TITLE</a:t>
            </a:r>
          </a:p>
        </p:txBody>
      </p:sp>
      <p:sp>
        <p:nvSpPr>
          <p:cNvPr id="5" name="Slide Number Placeholder 4">
            <a:extLst>
              <a:ext uri="{FF2B5EF4-FFF2-40B4-BE49-F238E27FC236}">
                <a16:creationId xmlns:a16="http://schemas.microsoft.com/office/drawing/2014/main" id="{D555F4F9-1684-DE61-8B6E-9C5982CDC272}"/>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2279376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93D118-64C2-DAF8-93EF-9D41A6B09A50}"/>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7418459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46ACC9-E2A9-486E-5749-83DDF3B956C7}"/>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Tree>
    <p:extLst>
      <p:ext uri="{BB962C8B-B14F-4D97-AF65-F5344CB8AC3E}">
        <p14:creationId xmlns:p14="http://schemas.microsoft.com/office/powerpoint/2010/main" val="9767051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ABF1B99-BFB4-0688-A8CA-067A988DADEC}"/>
              </a:ext>
            </a:extLst>
          </p:cNvPr>
          <p:cNvSpPr>
            <a:spLocks noGrp="1"/>
          </p:cNvSpPr>
          <p:nvPr>
            <p:ph type="sldNum" sz="quarter" idx="12"/>
          </p:nvPr>
        </p:nvSpPr>
        <p:spPr/>
        <p:txBody>
          <a:bodyPr/>
          <a:lstStyle/>
          <a:p>
            <a:fld id="{4267CD5E-26CF-4249-8540-BB1D07FD4227}" type="slidenum">
              <a:rPr lang="en-US" smtClean="0"/>
              <a:t>‹#›</a:t>
            </a:fld>
            <a:endParaRPr lang="en-US"/>
          </a:p>
        </p:txBody>
      </p:sp>
      <p:sp>
        <p:nvSpPr>
          <p:cNvPr id="3" name="Content Placeholder 2">
            <a:extLst>
              <a:ext uri="{FF2B5EF4-FFF2-40B4-BE49-F238E27FC236}">
                <a16:creationId xmlns:a16="http://schemas.microsoft.com/office/drawing/2014/main" id="{A1A211F7-F5B3-755A-0FE9-7416E5B6D3BB}"/>
              </a:ext>
            </a:extLst>
          </p:cNvPr>
          <p:cNvSpPr>
            <a:spLocks noGrp="1"/>
          </p:cNvSpPr>
          <p:nvPr>
            <p:ph idx="1" hasCustomPrompt="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1DCA10-F271-79EA-C335-35398B7961CF}"/>
              </a:ext>
            </a:extLst>
          </p:cNvPr>
          <p:cNvSpPr>
            <a:spLocks noGrp="1"/>
          </p:cNvSpPr>
          <p:nvPr>
            <p:ph type="body" sz="half" idx="2" hasCustomPrompt="1"/>
          </p:nvPr>
        </p:nvSpPr>
        <p:spPr>
          <a:xfrm>
            <a:off x="644773" y="2057402"/>
            <a:ext cx="4127255"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text</a:t>
            </a:r>
          </a:p>
        </p:txBody>
      </p:sp>
      <p:sp>
        <p:nvSpPr>
          <p:cNvPr id="2" name="Title 1">
            <a:extLst>
              <a:ext uri="{FF2B5EF4-FFF2-40B4-BE49-F238E27FC236}">
                <a16:creationId xmlns:a16="http://schemas.microsoft.com/office/drawing/2014/main" id="{F7F18D82-BCB2-4520-6E3E-BC47DF6E92F2}"/>
              </a:ext>
            </a:extLst>
          </p:cNvPr>
          <p:cNvSpPr>
            <a:spLocks noGrp="1"/>
          </p:cNvSpPr>
          <p:nvPr>
            <p:ph type="title" hasCustomPrompt="1"/>
          </p:nvPr>
        </p:nvSpPr>
        <p:spPr>
          <a:xfrm>
            <a:off x="644773" y="457200"/>
            <a:ext cx="4127255" cy="1600200"/>
          </a:xfrm>
        </p:spPr>
        <p:txBody>
          <a:bodyPr anchor="b"/>
          <a:lstStyle>
            <a:lvl1pPr>
              <a:defRPr sz="3200"/>
            </a:lvl1pPr>
          </a:lstStyle>
          <a:p>
            <a:r>
              <a:rPr lang="en-US"/>
              <a:t>CLICK TO EDIT TITLE</a:t>
            </a:r>
          </a:p>
        </p:txBody>
      </p:sp>
    </p:spTree>
    <p:extLst>
      <p:ext uri="{BB962C8B-B14F-4D97-AF65-F5344CB8AC3E}">
        <p14:creationId xmlns:p14="http://schemas.microsoft.com/office/powerpoint/2010/main" val="2065794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descr="A statue of a person riding a horse&#10;&#10;Description automatically generated with medium confidence">
            <a:extLst>
              <a:ext uri="{FF2B5EF4-FFF2-40B4-BE49-F238E27FC236}">
                <a16:creationId xmlns:a16="http://schemas.microsoft.com/office/drawing/2014/main" id="{5DDDB80B-17FF-14EE-7F02-306E3A735FA0}"/>
              </a:ext>
            </a:extLst>
          </p:cNvPr>
          <p:cNvPicPr>
            <a:picLocks noChangeAspect="1"/>
          </p:cNvPicPr>
          <p:nvPr userDrawn="1"/>
        </p:nvPicPr>
        <p:blipFill rotWithShape="1">
          <a:blip r:embed="rId2"/>
          <a:srcRect l="16253"/>
          <a:stretch/>
        </p:blipFill>
        <p:spPr>
          <a:xfrm>
            <a:off x="2" y="0"/>
            <a:ext cx="8636340" cy="6858000"/>
          </a:xfrm>
          <a:prstGeom prst="rect">
            <a:avLst/>
          </a:prstGeom>
        </p:spPr>
      </p:pic>
      <p:pic>
        <p:nvPicPr>
          <p:cNvPr id="6" name="Picture 5" descr="A picture containing shape&#10;&#10;Description automatically generated">
            <a:extLst>
              <a:ext uri="{FF2B5EF4-FFF2-40B4-BE49-F238E27FC236}">
                <a16:creationId xmlns:a16="http://schemas.microsoft.com/office/drawing/2014/main" id="{0AB85730-9DAB-ABF0-A4D0-5DE36B82261D}"/>
              </a:ext>
            </a:extLst>
          </p:cNvPr>
          <p:cNvPicPr>
            <a:picLocks noChangeAspect="1"/>
          </p:cNvPicPr>
          <p:nvPr userDrawn="1"/>
        </p:nvPicPr>
        <p:blipFill>
          <a:blip r:embed="rId3"/>
          <a:stretch>
            <a:fillRect/>
          </a:stretch>
        </p:blipFill>
        <p:spPr>
          <a:xfrm>
            <a:off x="298451" y="0"/>
            <a:ext cx="11893551" cy="6858000"/>
          </a:xfrm>
          <a:prstGeom prst="rect">
            <a:avLst/>
          </a:prstGeom>
        </p:spPr>
      </p:pic>
      <p:sp>
        <p:nvSpPr>
          <p:cNvPr id="2" name="Title 1">
            <a:extLst>
              <a:ext uri="{FF2B5EF4-FFF2-40B4-BE49-F238E27FC236}">
                <a16:creationId xmlns:a16="http://schemas.microsoft.com/office/drawing/2014/main" id="{35168D54-7A73-18F8-ADFA-A2790DA6BE4A}"/>
              </a:ext>
            </a:extLst>
          </p:cNvPr>
          <p:cNvSpPr>
            <a:spLocks noGrp="1"/>
          </p:cNvSpPr>
          <p:nvPr>
            <p:ph type="ctrTitle" hasCustomPrompt="1"/>
          </p:nvPr>
        </p:nvSpPr>
        <p:spPr>
          <a:xfrm>
            <a:off x="6324602" y="2504921"/>
            <a:ext cx="5206015" cy="2061531"/>
          </a:xfrm>
        </p:spPr>
        <p:txBody>
          <a:bodyPr anchor="b">
            <a:normAutofit/>
          </a:bodyPr>
          <a:lstStyle>
            <a:lvl1pPr algn="r">
              <a:defRPr sz="5400" b="0" i="0">
                <a:solidFill>
                  <a:schemeClr val="bg1"/>
                </a:solidFill>
                <a:latin typeface="Saira Condensed Condensed Light" pitchFamily="2" charset="77"/>
              </a:defRPr>
            </a:lvl1pPr>
          </a:lstStyle>
          <a:p>
            <a:r>
              <a:rPr lang="en-US"/>
              <a:t>CLICK TO EDIT TITLE</a:t>
            </a:r>
          </a:p>
        </p:txBody>
      </p:sp>
      <p:sp>
        <p:nvSpPr>
          <p:cNvPr id="3" name="Subtitle 2">
            <a:extLst>
              <a:ext uri="{FF2B5EF4-FFF2-40B4-BE49-F238E27FC236}">
                <a16:creationId xmlns:a16="http://schemas.microsoft.com/office/drawing/2014/main" id="{58C8A321-3799-3D0C-D5A4-CA5C30A7CB56}"/>
              </a:ext>
            </a:extLst>
          </p:cNvPr>
          <p:cNvSpPr>
            <a:spLocks noGrp="1"/>
          </p:cNvSpPr>
          <p:nvPr>
            <p:ph type="subTitle" idx="1" hasCustomPrompt="1"/>
          </p:nvPr>
        </p:nvSpPr>
        <p:spPr>
          <a:xfrm>
            <a:off x="6616701" y="4591369"/>
            <a:ext cx="4913915" cy="934635"/>
          </a:xfrm>
        </p:spPr>
        <p:txBody>
          <a:bodyPr>
            <a:normAutofit/>
          </a:bodyPr>
          <a:lstStyle>
            <a:lvl1pPr marL="0" indent="0" algn="r">
              <a:buNone/>
              <a:defRPr sz="2000" b="0" i="0">
                <a:solidFill>
                  <a:schemeClr val="bg1"/>
                </a:solidFill>
                <a:latin typeface="IBM Plex Sans" panose="020B0503050203000203"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subtitle</a:t>
            </a:r>
          </a:p>
        </p:txBody>
      </p:sp>
      <p:sp>
        <p:nvSpPr>
          <p:cNvPr id="12" name="Text Placeholder 16">
            <a:extLst>
              <a:ext uri="{FF2B5EF4-FFF2-40B4-BE49-F238E27FC236}">
                <a16:creationId xmlns:a16="http://schemas.microsoft.com/office/drawing/2014/main" id="{07BEFC5F-CD6D-A7BC-1322-BACD15CFA532}"/>
              </a:ext>
            </a:extLst>
          </p:cNvPr>
          <p:cNvSpPr>
            <a:spLocks noGrp="1"/>
          </p:cNvSpPr>
          <p:nvPr>
            <p:ph type="body" sz="quarter" idx="11" hasCustomPrompt="1"/>
          </p:nvPr>
        </p:nvSpPr>
        <p:spPr>
          <a:xfrm>
            <a:off x="6794501" y="5690085"/>
            <a:ext cx="4736115" cy="422507"/>
          </a:xfrm>
        </p:spPr>
        <p:txBody>
          <a:bodyPr>
            <a:normAutofit/>
          </a:bodyPr>
          <a:lstStyle>
            <a:lvl1pPr marL="0" indent="0" algn="r">
              <a:buNone/>
              <a:defRPr sz="1800" b="1" i="0">
                <a:solidFill>
                  <a:schemeClr val="bg1"/>
                </a:solidFill>
                <a:latin typeface="IBM Plex Sans SemiBold" panose="020B0503050203000203" pitchFamily="34" charset="0"/>
              </a:defRPr>
            </a:lvl1pPr>
            <a:lvl2pPr marL="457178" indent="0" algn="r">
              <a:buNone/>
              <a:defRPr/>
            </a:lvl2pPr>
            <a:lvl3pPr marL="914354" indent="0" algn="r">
              <a:buNone/>
              <a:defRPr/>
            </a:lvl3pPr>
            <a:lvl4pPr marL="1371532" indent="0" algn="r">
              <a:buNone/>
              <a:defRPr/>
            </a:lvl4pPr>
            <a:lvl5pPr marL="1828709" indent="0" algn="r">
              <a:buNone/>
              <a:defRPr/>
            </a:lvl5pPr>
          </a:lstStyle>
          <a:p>
            <a:pPr lvl="0"/>
            <a:r>
              <a:rPr lang="en-US"/>
              <a:t>PRESENTER’S NAME</a:t>
            </a:r>
          </a:p>
        </p:txBody>
      </p:sp>
      <p:sp>
        <p:nvSpPr>
          <p:cNvPr id="4" name="Date Placeholder 3">
            <a:extLst>
              <a:ext uri="{FF2B5EF4-FFF2-40B4-BE49-F238E27FC236}">
                <a16:creationId xmlns:a16="http://schemas.microsoft.com/office/drawing/2014/main" id="{EB9B160D-2B04-EFF9-9233-5CF3861AACE8}"/>
              </a:ext>
            </a:extLst>
          </p:cNvPr>
          <p:cNvSpPr>
            <a:spLocks noGrp="1"/>
          </p:cNvSpPr>
          <p:nvPr>
            <p:ph type="dt" sz="half" idx="10"/>
          </p:nvPr>
        </p:nvSpPr>
        <p:spPr>
          <a:xfrm>
            <a:off x="10406269" y="6342033"/>
            <a:ext cx="1124345" cy="246221"/>
          </a:xfrm>
          <a:prstGeom prst="rect">
            <a:avLst/>
          </a:prstGeom>
          <a:solidFill>
            <a:schemeClr val="accent1"/>
          </a:solidFill>
        </p:spPr>
        <p:txBody>
          <a:bodyPr wrap="square">
            <a:spAutoFit/>
          </a:bodyPr>
          <a:lstStyle>
            <a:lvl1pPr algn="r">
              <a:defRPr sz="1000" b="1" i="0">
                <a:solidFill>
                  <a:schemeClr val="bg1"/>
                </a:solidFill>
                <a:latin typeface="IBM Plex Sans" panose="020B0503050203000203" pitchFamily="34" charset="0"/>
              </a:defRPr>
            </a:lvl1pPr>
          </a:lstStyle>
          <a:p>
            <a:r>
              <a:rPr lang="en-US"/>
              <a:t>Date</a:t>
            </a:r>
          </a:p>
        </p:txBody>
      </p:sp>
    </p:spTree>
    <p:extLst>
      <p:ext uri="{BB962C8B-B14F-4D97-AF65-F5344CB8AC3E}">
        <p14:creationId xmlns:p14="http://schemas.microsoft.com/office/powerpoint/2010/main" val="35829050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CDE9B-54A8-866E-B788-EB3968761BC7}"/>
              </a:ext>
            </a:extLst>
          </p:cNvPr>
          <p:cNvSpPr>
            <a:spLocks noGrp="1"/>
          </p:cNvSpPr>
          <p:nvPr>
            <p:ph type="title" hasCustomPrompt="1"/>
          </p:nvPr>
        </p:nvSpPr>
        <p:spPr>
          <a:xfrm>
            <a:off x="644773" y="457200"/>
            <a:ext cx="4127255" cy="1600200"/>
          </a:xfrm>
        </p:spPr>
        <p:txBody>
          <a:bodyPr anchor="b"/>
          <a:lstStyle>
            <a:lvl1pPr>
              <a:defRPr sz="3200"/>
            </a:lvl1pPr>
          </a:lstStyle>
          <a:p>
            <a:r>
              <a:rPr lang="en-US"/>
              <a:t>Click to edit title</a:t>
            </a:r>
          </a:p>
        </p:txBody>
      </p:sp>
      <p:sp>
        <p:nvSpPr>
          <p:cNvPr id="4" name="Text Placeholder 3">
            <a:extLst>
              <a:ext uri="{FF2B5EF4-FFF2-40B4-BE49-F238E27FC236}">
                <a16:creationId xmlns:a16="http://schemas.microsoft.com/office/drawing/2014/main" id="{B31F6659-DAE0-7160-C9F6-2C8137D933BD}"/>
              </a:ext>
            </a:extLst>
          </p:cNvPr>
          <p:cNvSpPr>
            <a:spLocks noGrp="1"/>
          </p:cNvSpPr>
          <p:nvPr>
            <p:ph type="body" sz="half" idx="2" hasCustomPrompt="1"/>
          </p:nvPr>
        </p:nvSpPr>
        <p:spPr>
          <a:xfrm>
            <a:off x="644773" y="2057402"/>
            <a:ext cx="4127255"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text</a:t>
            </a:r>
          </a:p>
        </p:txBody>
      </p:sp>
      <p:sp>
        <p:nvSpPr>
          <p:cNvPr id="3" name="Picture Placeholder 2">
            <a:extLst>
              <a:ext uri="{FF2B5EF4-FFF2-40B4-BE49-F238E27FC236}">
                <a16:creationId xmlns:a16="http://schemas.microsoft.com/office/drawing/2014/main" id="{3F05E2B1-FC9F-DFC8-B82B-3A9D2B911EBC}"/>
              </a:ext>
            </a:extLst>
          </p:cNvPr>
          <p:cNvSpPr>
            <a:spLocks noGrp="1"/>
          </p:cNvSpPr>
          <p:nvPr>
            <p:ph type="pic" idx="1"/>
          </p:nvPr>
        </p:nvSpPr>
        <p:spPr>
          <a:xfrm>
            <a:off x="5183188" y="987428"/>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en-US"/>
          </a:p>
        </p:txBody>
      </p:sp>
      <p:sp>
        <p:nvSpPr>
          <p:cNvPr id="7" name="Slide Number Placeholder 6">
            <a:extLst>
              <a:ext uri="{FF2B5EF4-FFF2-40B4-BE49-F238E27FC236}">
                <a16:creationId xmlns:a16="http://schemas.microsoft.com/office/drawing/2014/main" id="{330ECE5B-0146-1148-6A0D-A0F447C354AC}"/>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11529442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2B4C-D932-924C-A9B9-A7396B7CB503}"/>
              </a:ext>
            </a:extLst>
          </p:cNvPr>
          <p:cNvSpPr>
            <a:spLocks noGrp="1"/>
          </p:cNvSpPr>
          <p:nvPr>
            <p:ph type="title" hasCustomPrompt="1"/>
          </p:nvPr>
        </p:nvSpPr>
        <p:spPr/>
        <p:txBody>
          <a:bodyPr/>
          <a:lstStyle/>
          <a:p>
            <a:r>
              <a:rPr lang="en-US"/>
              <a:t>Click to edit title</a:t>
            </a:r>
          </a:p>
        </p:txBody>
      </p:sp>
      <p:sp>
        <p:nvSpPr>
          <p:cNvPr id="3" name="Vertical Text Placeholder 2">
            <a:extLst>
              <a:ext uri="{FF2B5EF4-FFF2-40B4-BE49-F238E27FC236}">
                <a16:creationId xmlns:a16="http://schemas.microsoft.com/office/drawing/2014/main" id="{61DF67A6-D1DA-71BB-CCFF-678D91838913}"/>
              </a:ext>
            </a:extLst>
          </p:cNvPr>
          <p:cNvSpPr>
            <a:spLocks noGrp="1"/>
          </p:cNvSpPr>
          <p:nvPr>
            <p:ph type="body" orient="vert" idx="1" hasCustomPrompt="1"/>
          </p:nvPr>
        </p:nvSpPr>
        <p:spPr/>
        <p:txBody>
          <a:bodyPr vert="eaVert"/>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12830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8CFDF3-4C0B-B588-73E9-559E689FE0AF}"/>
              </a:ext>
            </a:extLst>
          </p:cNvPr>
          <p:cNvSpPr>
            <a:spLocks noGrp="1"/>
          </p:cNvSpPr>
          <p:nvPr>
            <p:ph type="title" orient="vert"/>
          </p:nvPr>
        </p:nvSpPr>
        <p:spPr>
          <a:xfrm>
            <a:off x="8724902" y="365127"/>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E20EF8-D417-90E9-AEFA-DB28B8392B89}"/>
              </a:ext>
            </a:extLst>
          </p:cNvPr>
          <p:cNvSpPr>
            <a:spLocks noGrp="1"/>
          </p:cNvSpPr>
          <p:nvPr>
            <p:ph type="body" orient="vert" idx="1"/>
          </p:nvPr>
        </p:nvSpPr>
        <p:spPr>
          <a:xfrm>
            <a:off x="644769" y="365127"/>
            <a:ext cx="7927731"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42867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6" name="Picture 5" descr="A picture containing person, crowd, event, several&#10;&#10;Description automatically generated">
            <a:extLst>
              <a:ext uri="{FF2B5EF4-FFF2-40B4-BE49-F238E27FC236}">
                <a16:creationId xmlns:a16="http://schemas.microsoft.com/office/drawing/2014/main" id="{206FAFD8-028E-613E-F668-7FDFC37E002D}"/>
              </a:ext>
            </a:extLst>
          </p:cNvPr>
          <p:cNvPicPr>
            <a:picLocks noChangeAspect="1"/>
          </p:cNvPicPr>
          <p:nvPr userDrawn="1"/>
        </p:nvPicPr>
        <p:blipFill rotWithShape="1">
          <a:blip r:embed="rId2"/>
          <a:srcRect l="28985"/>
          <a:stretch/>
        </p:blipFill>
        <p:spPr>
          <a:xfrm>
            <a:off x="2" y="0"/>
            <a:ext cx="7305260" cy="6858000"/>
          </a:xfrm>
          <a:prstGeom prst="rect">
            <a:avLst/>
          </a:prstGeom>
        </p:spPr>
      </p:pic>
      <p:pic>
        <p:nvPicPr>
          <p:cNvPr id="3" name="Picture 2" descr="A picture containing shape&#10;&#10;Description automatically generated">
            <a:extLst>
              <a:ext uri="{FF2B5EF4-FFF2-40B4-BE49-F238E27FC236}">
                <a16:creationId xmlns:a16="http://schemas.microsoft.com/office/drawing/2014/main" id="{E12E123F-8311-330F-DB73-3B618A779343}"/>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84B2191C-6994-71BA-A63E-85F5AF6A9776}"/>
              </a:ext>
            </a:extLst>
          </p:cNvPr>
          <p:cNvSpPr txBox="1"/>
          <p:nvPr userDrawn="1"/>
        </p:nvSpPr>
        <p:spPr>
          <a:xfrm>
            <a:off x="7284722" y="3144277"/>
            <a:ext cx="4245895" cy="923330"/>
          </a:xfrm>
          <a:prstGeom prst="rect">
            <a:avLst/>
          </a:prstGeom>
          <a:noFill/>
        </p:spPr>
        <p:txBody>
          <a:bodyPr wrap="square" rtlCol="0">
            <a:spAutoFit/>
          </a:bodyPr>
          <a:lstStyle/>
          <a:p>
            <a:pPr algn="r"/>
            <a:r>
              <a:rPr lang="en-US" sz="5400" b="0" i="0">
                <a:solidFill>
                  <a:schemeClr val="bg1"/>
                </a:solidFill>
                <a:latin typeface="Saira Condensed Condensed Light" pitchFamily="2" charset="77"/>
              </a:rPr>
              <a:t>THANK </a:t>
            </a:r>
            <a:r>
              <a:rPr lang="en-US" sz="5400" b="1" i="0">
                <a:solidFill>
                  <a:schemeClr val="bg1"/>
                </a:solidFill>
                <a:latin typeface="Saira Condensed Condensed Light" pitchFamily="2" charset="77"/>
              </a:rPr>
              <a:t>YOU</a:t>
            </a:r>
          </a:p>
        </p:txBody>
      </p:sp>
      <p:sp>
        <p:nvSpPr>
          <p:cNvPr id="9" name="TextBox 8">
            <a:extLst>
              <a:ext uri="{FF2B5EF4-FFF2-40B4-BE49-F238E27FC236}">
                <a16:creationId xmlns:a16="http://schemas.microsoft.com/office/drawing/2014/main" id="{7F2600DA-4934-A3D7-306B-06292C3154B8}"/>
              </a:ext>
            </a:extLst>
          </p:cNvPr>
          <p:cNvSpPr txBox="1"/>
          <p:nvPr userDrawn="1"/>
        </p:nvSpPr>
        <p:spPr>
          <a:xfrm>
            <a:off x="6096002" y="5170418"/>
            <a:ext cx="5434615" cy="584775"/>
          </a:xfrm>
          <a:prstGeom prst="rect">
            <a:avLst/>
          </a:prstGeom>
          <a:noFill/>
        </p:spPr>
        <p:txBody>
          <a:bodyPr wrap="square" rtlCol="0">
            <a:spAutoFit/>
          </a:bodyPr>
          <a:lstStyle/>
          <a:p>
            <a:pPr algn="r"/>
            <a:r>
              <a:rPr lang="en-US" sz="1600" b="1" kern="1200">
                <a:solidFill>
                  <a:schemeClr val="bg1"/>
                </a:solidFill>
                <a:effectLst/>
                <a:latin typeface="IBM Plex Sans" panose="020B0503050203000203" pitchFamily="34" charset="0"/>
                <a:ea typeface="+mn-ea"/>
                <a:cs typeface="+mn-cs"/>
              </a:rPr>
              <a:t>Stevens Institute of Technology</a:t>
            </a:r>
            <a:br>
              <a:rPr lang="en-US" sz="1600" b="1" kern="1200">
                <a:solidFill>
                  <a:schemeClr val="bg1"/>
                </a:solidFill>
                <a:effectLst/>
                <a:latin typeface="IBM Plex Sans" panose="020B0503050203000203" pitchFamily="34" charset="0"/>
                <a:ea typeface="+mn-ea"/>
                <a:cs typeface="+mn-cs"/>
              </a:rPr>
            </a:br>
            <a:r>
              <a:rPr lang="en-US" sz="1600" kern="1200">
                <a:solidFill>
                  <a:schemeClr val="bg1"/>
                </a:solidFill>
                <a:effectLst/>
                <a:latin typeface="IBM Plex Sans" panose="020B0503050203000203" pitchFamily="34" charset="0"/>
                <a:ea typeface="+mn-ea"/>
                <a:cs typeface="+mn-cs"/>
              </a:rPr>
              <a:t>1 Castle Point Terrace, Hoboken, NJ 07030</a:t>
            </a:r>
          </a:p>
        </p:txBody>
      </p:sp>
    </p:spTree>
    <p:extLst>
      <p:ext uri="{BB962C8B-B14F-4D97-AF65-F5344CB8AC3E}">
        <p14:creationId xmlns:p14="http://schemas.microsoft.com/office/powerpoint/2010/main" val="375949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Custom Image">
    <p:bg>
      <p:bgRef idx="1002">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08C4886-2087-94B4-E2E5-4E48B7FF8FE2}"/>
              </a:ext>
            </a:extLst>
          </p:cNvPr>
          <p:cNvPicPr>
            <a:picLocks noChangeAspect="1"/>
          </p:cNvPicPr>
          <p:nvPr userDrawn="1"/>
        </p:nvPicPr>
        <p:blipFill rotWithShape="1">
          <a:blip r:embed="rId2">
            <a:alphaModFix amt="5000"/>
          </a:blip>
          <a:srcRect l="103" r="14569"/>
          <a:stretch/>
        </p:blipFill>
        <p:spPr>
          <a:xfrm>
            <a:off x="-2033456" y="0"/>
            <a:ext cx="10392405" cy="6858000"/>
          </a:xfrm>
          <a:prstGeom prst="rect">
            <a:avLst/>
          </a:prstGeom>
        </p:spPr>
      </p:pic>
      <p:pic>
        <p:nvPicPr>
          <p:cNvPr id="9" name="Picture 8" descr="A picture containing shape&#10;&#10;Description automatically generated">
            <a:extLst>
              <a:ext uri="{FF2B5EF4-FFF2-40B4-BE49-F238E27FC236}">
                <a16:creationId xmlns:a16="http://schemas.microsoft.com/office/drawing/2014/main" id="{B3488FA0-8E86-6BE9-82C5-43785B32427F}"/>
              </a:ext>
            </a:extLst>
          </p:cNvPr>
          <p:cNvPicPr>
            <a:picLocks noChangeAspect="1"/>
          </p:cNvPicPr>
          <p:nvPr userDrawn="1"/>
        </p:nvPicPr>
        <p:blipFill>
          <a:blip r:embed="rId3"/>
          <a:stretch>
            <a:fillRect/>
          </a:stretch>
        </p:blipFill>
        <p:spPr>
          <a:xfrm>
            <a:off x="298449" y="0"/>
            <a:ext cx="11893551" cy="6858000"/>
          </a:xfrm>
          <a:prstGeom prst="rect">
            <a:avLst/>
          </a:prstGeom>
        </p:spPr>
      </p:pic>
      <p:sp>
        <p:nvSpPr>
          <p:cNvPr id="10" name="Title 1">
            <a:extLst>
              <a:ext uri="{FF2B5EF4-FFF2-40B4-BE49-F238E27FC236}">
                <a16:creationId xmlns:a16="http://schemas.microsoft.com/office/drawing/2014/main" id="{B9CC9AF6-817B-A87B-A5E6-9A6BE8BA0878}"/>
              </a:ext>
            </a:extLst>
          </p:cNvPr>
          <p:cNvSpPr>
            <a:spLocks noGrp="1"/>
          </p:cNvSpPr>
          <p:nvPr>
            <p:ph type="ctrTitle" hasCustomPrompt="1"/>
          </p:nvPr>
        </p:nvSpPr>
        <p:spPr>
          <a:xfrm>
            <a:off x="6324602" y="2504921"/>
            <a:ext cx="5206015" cy="2061531"/>
          </a:xfrm>
        </p:spPr>
        <p:txBody>
          <a:bodyPr anchor="b">
            <a:normAutofit/>
          </a:bodyPr>
          <a:lstStyle>
            <a:lvl1pPr algn="r">
              <a:defRPr sz="5400" b="0" i="0">
                <a:solidFill>
                  <a:schemeClr val="bg1"/>
                </a:solidFill>
                <a:latin typeface="Saira Condensed Condensed Light" pitchFamily="2" charset="77"/>
              </a:defRPr>
            </a:lvl1pPr>
          </a:lstStyle>
          <a:p>
            <a:r>
              <a:rPr lang="en-US"/>
              <a:t>CLICK TO EDIT TITLE</a:t>
            </a:r>
          </a:p>
        </p:txBody>
      </p:sp>
      <p:sp>
        <p:nvSpPr>
          <p:cNvPr id="11" name="Subtitle 2">
            <a:extLst>
              <a:ext uri="{FF2B5EF4-FFF2-40B4-BE49-F238E27FC236}">
                <a16:creationId xmlns:a16="http://schemas.microsoft.com/office/drawing/2014/main" id="{62636281-107E-01A8-5316-84DAA71CD1E3}"/>
              </a:ext>
            </a:extLst>
          </p:cNvPr>
          <p:cNvSpPr>
            <a:spLocks noGrp="1"/>
          </p:cNvSpPr>
          <p:nvPr>
            <p:ph type="subTitle" idx="1" hasCustomPrompt="1"/>
          </p:nvPr>
        </p:nvSpPr>
        <p:spPr>
          <a:xfrm>
            <a:off x="6616701" y="4591369"/>
            <a:ext cx="4913915" cy="934635"/>
          </a:xfrm>
        </p:spPr>
        <p:txBody>
          <a:bodyPr>
            <a:normAutofit/>
          </a:bodyPr>
          <a:lstStyle>
            <a:lvl1pPr marL="0" indent="0" algn="r">
              <a:buNone/>
              <a:defRPr sz="2000" b="0" i="0">
                <a:solidFill>
                  <a:schemeClr val="bg1"/>
                </a:solidFill>
                <a:latin typeface="IBM Plex Sans" panose="020B0503050203000203"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subtitle</a:t>
            </a:r>
          </a:p>
        </p:txBody>
      </p:sp>
      <p:sp>
        <p:nvSpPr>
          <p:cNvPr id="13" name="Date Placeholder 3">
            <a:extLst>
              <a:ext uri="{FF2B5EF4-FFF2-40B4-BE49-F238E27FC236}">
                <a16:creationId xmlns:a16="http://schemas.microsoft.com/office/drawing/2014/main" id="{7651AF7A-8B71-B895-17ED-7EECAFEE7DE8}"/>
              </a:ext>
            </a:extLst>
          </p:cNvPr>
          <p:cNvSpPr>
            <a:spLocks noGrp="1"/>
          </p:cNvSpPr>
          <p:nvPr>
            <p:ph type="dt" sz="half" idx="10"/>
          </p:nvPr>
        </p:nvSpPr>
        <p:spPr>
          <a:xfrm>
            <a:off x="10446026" y="6362185"/>
            <a:ext cx="1084590" cy="246221"/>
          </a:xfrm>
          <a:prstGeom prst="rect">
            <a:avLst/>
          </a:prstGeom>
          <a:solidFill>
            <a:schemeClr val="accent1"/>
          </a:solidFill>
        </p:spPr>
        <p:txBody>
          <a:bodyPr wrap="square">
            <a:spAutoFit/>
          </a:bodyPr>
          <a:lstStyle>
            <a:lvl1pPr algn="r">
              <a:defRPr sz="1000" b="1" i="0">
                <a:solidFill>
                  <a:schemeClr val="bg1"/>
                </a:solidFill>
                <a:latin typeface="IBM Plex Sans" panose="020B0503050203000203" pitchFamily="34" charset="0"/>
              </a:defRPr>
            </a:lvl1pPr>
          </a:lstStyle>
          <a:p>
            <a:r>
              <a:rPr lang="en-US"/>
              <a:t> Date</a:t>
            </a:r>
          </a:p>
        </p:txBody>
      </p:sp>
      <p:sp>
        <p:nvSpPr>
          <p:cNvPr id="14" name="Text Placeholder 16">
            <a:extLst>
              <a:ext uri="{FF2B5EF4-FFF2-40B4-BE49-F238E27FC236}">
                <a16:creationId xmlns:a16="http://schemas.microsoft.com/office/drawing/2014/main" id="{732F2640-D02F-0BD4-E9A8-A5FD3D27874E}"/>
              </a:ext>
            </a:extLst>
          </p:cNvPr>
          <p:cNvSpPr>
            <a:spLocks noGrp="1"/>
          </p:cNvSpPr>
          <p:nvPr>
            <p:ph type="body" sz="quarter" idx="11" hasCustomPrompt="1"/>
          </p:nvPr>
        </p:nvSpPr>
        <p:spPr>
          <a:xfrm>
            <a:off x="6794501" y="5690085"/>
            <a:ext cx="4736115" cy="422507"/>
          </a:xfrm>
        </p:spPr>
        <p:txBody>
          <a:bodyPr>
            <a:normAutofit/>
          </a:bodyPr>
          <a:lstStyle>
            <a:lvl1pPr marL="0" indent="0" algn="r">
              <a:buNone/>
              <a:defRPr sz="1800" b="1" i="0">
                <a:solidFill>
                  <a:schemeClr val="bg1"/>
                </a:solidFill>
                <a:latin typeface="IBM Plex Sans SemiBold" panose="020B0503050203000203" pitchFamily="34" charset="0"/>
              </a:defRPr>
            </a:lvl1pPr>
            <a:lvl2pPr marL="457178" indent="0" algn="r">
              <a:buNone/>
              <a:defRPr/>
            </a:lvl2pPr>
            <a:lvl3pPr marL="914354" indent="0" algn="r">
              <a:buNone/>
              <a:defRPr/>
            </a:lvl3pPr>
            <a:lvl4pPr marL="1371532" indent="0" algn="r">
              <a:buNone/>
              <a:defRPr/>
            </a:lvl4pPr>
            <a:lvl5pPr marL="1828709" indent="0" algn="r">
              <a:buNone/>
              <a:defRPr/>
            </a:lvl5pPr>
          </a:lstStyle>
          <a:p>
            <a:pPr lvl="0"/>
            <a:r>
              <a:rPr lang="en-US"/>
              <a:t>PRESENTER’S NAME</a:t>
            </a:r>
          </a:p>
        </p:txBody>
      </p:sp>
    </p:spTree>
    <p:extLst>
      <p:ext uri="{BB962C8B-B14F-4D97-AF65-F5344CB8AC3E}">
        <p14:creationId xmlns:p14="http://schemas.microsoft.com/office/powerpoint/2010/main" val="249660903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5" name="Picture 4" descr="A body of water with buildings along it&#10;&#10;Description automatically generated with medium confidence">
            <a:extLst>
              <a:ext uri="{FF2B5EF4-FFF2-40B4-BE49-F238E27FC236}">
                <a16:creationId xmlns:a16="http://schemas.microsoft.com/office/drawing/2014/main" id="{D898D13A-F035-1AC4-E5CF-2B4EECBAA8E3}"/>
              </a:ext>
            </a:extLst>
          </p:cNvPr>
          <p:cNvPicPr>
            <a:picLocks noChangeAspect="1"/>
          </p:cNvPicPr>
          <p:nvPr userDrawn="1"/>
        </p:nvPicPr>
        <p:blipFill>
          <a:blip r:embed="rId2"/>
          <a:stretch>
            <a:fillRect/>
          </a:stretch>
        </p:blipFill>
        <p:spPr>
          <a:xfrm>
            <a:off x="0" y="0"/>
            <a:ext cx="12090400" cy="6858000"/>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09EFC173-553B-6926-8999-560997D15CA1}"/>
              </a:ext>
            </a:extLst>
          </p:cNvPr>
          <p:cNvPicPr>
            <a:picLocks noChangeAspect="1"/>
          </p:cNvPicPr>
          <p:nvPr userDrawn="1"/>
        </p:nvPicPr>
        <p:blipFill>
          <a:blip r:embed="rId3"/>
          <a:stretch>
            <a:fillRect/>
          </a:stretch>
        </p:blipFill>
        <p:spPr>
          <a:xfrm>
            <a:off x="298451" y="0"/>
            <a:ext cx="11893551" cy="6858000"/>
          </a:xfrm>
          <a:prstGeom prst="rect">
            <a:avLst/>
          </a:prstGeom>
        </p:spPr>
      </p:pic>
      <p:sp>
        <p:nvSpPr>
          <p:cNvPr id="2" name="Title 1">
            <a:extLst>
              <a:ext uri="{FF2B5EF4-FFF2-40B4-BE49-F238E27FC236}">
                <a16:creationId xmlns:a16="http://schemas.microsoft.com/office/drawing/2014/main" id="{45AB2B46-2729-15F1-5BB4-6B7ADEAC4AAE}"/>
              </a:ext>
            </a:extLst>
          </p:cNvPr>
          <p:cNvSpPr>
            <a:spLocks noGrp="1"/>
          </p:cNvSpPr>
          <p:nvPr>
            <p:ph type="title" hasCustomPrompt="1"/>
          </p:nvPr>
        </p:nvSpPr>
        <p:spPr>
          <a:xfrm>
            <a:off x="6617373" y="974037"/>
            <a:ext cx="4913243" cy="4254363"/>
          </a:xfrm>
        </p:spPr>
        <p:txBody>
          <a:bodyPr anchor="b">
            <a:normAutofit/>
          </a:bodyPr>
          <a:lstStyle>
            <a:lvl1pPr algn="r">
              <a:defRPr sz="5400"/>
            </a:lvl1pPr>
          </a:lstStyle>
          <a:p>
            <a:r>
              <a:rPr lang="en-US"/>
              <a:t>CLICK TO EDIT TITLE</a:t>
            </a:r>
          </a:p>
        </p:txBody>
      </p:sp>
      <p:sp>
        <p:nvSpPr>
          <p:cNvPr id="3" name="Text Placeholder 2">
            <a:extLst>
              <a:ext uri="{FF2B5EF4-FFF2-40B4-BE49-F238E27FC236}">
                <a16:creationId xmlns:a16="http://schemas.microsoft.com/office/drawing/2014/main" id="{A5953286-7208-5D15-2115-F32E5C24CE0F}"/>
              </a:ext>
            </a:extLst>
          </p:cNvPr>
          <p:cNvSpPr>
            <a:spLocks noGrp="1"/>
          </p:cNvSpPr>
          <p:nvPr>
            <p:ph type="body" idx="1" hasCustomPrompt="1"/>
          </p:nvPr>
        </p:nvSpPr>
        <p:spPr>
          <a:xfrm>
            <a:off x="6858002" y="5394965"/>
            <a:ext cx="4672615" cy="931499"/>
          </a:xfrm>
        </p:spPr>
        <p:txBody>
          <a:bodyPr>
            <a:normAutofit/>
          </a:bodyPr>
          <a:lstStyle>
            <a:lvl1pPr marL="0" indent="0" algn="r">
              <a:buNone/>
              <a:defRPr sz="2000" b="0" i="0">
                <a:solidFill>
                  <a:schemeClr val="tx1"/>
                </a:solidFill>
                <a:latin typeface="IBM Plex Sans" panose="020B0503050203000203" pitchFamily="34" charset="0"/>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text</a:t>
            </a:r>
          </a:p>
        </p:txBody>
      </p:sp>
    </p:spTree>
    <p:extLst>
      <p:ext uri="{BB962C8B-B14F-4D97-AF65-F5344CB8AC3E}">
        <p14:creationId xmlns:p14="http://schemas.microsoft.com/office/powerpoint/2010/main" val="9132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907F06-D602-4071-33E4-C472B24F1ACC}"/>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3" name="Content Placeholder 2">
            <a:extLst>
              <a:ext uri="{FF2B5EF4-FFF2-40B4-BE49-F238E27FC236}">
                <a16:creationId xmlns:a16="http://schemas.microsoft.com/office/drawing/2014/main" id="{7091BE1E-C7BA-1F2A-DB51-F2BDF8885EBC}"/>
              </a:ext>
            </a:extLst>
          </p:cNvPr>
          <p:cNvSpPr>
            <a:spLocks noGrp="1"/>
          </p:cNvSpPr>
          <p:nvPr>
            <p:ph idx="1" hasCustomPrompt="1"/>
          </p:nvPr>
        </p:nvSpPr>
        <p:spPr/>
        <p:txBody>
          <a:bodyPr/>
          <a:lstStyle>
            <a:lvl1pPr marL="228600" indent="-228600">
              <a:defRPr/>
            </a:lvl1pPr>
            <a:lvl2pPr marL="502920" indent="-228589">
              <a:buSzPct val="100000"/>
              <a:buFont typeface="System Font Regular"/>
              <a:buChar char="-"/>
              <a:defRPr/>
            </a:lvl2pPr>
            <a:lvl3pPr marL="777240" indent="-228589">
              <a:buSzPct val="100000"/>
              <a:buFont typeface="System Font Regular"/>
              <a:buChar char="-"/>
              <a:defRPr/>
            </a:lvl3pPr>
            <a:lvl4pPr marL="1005840" indent="-228589">
              <a:buSzPct val="100000"/>
              <a:buFont typeface="System Font Regular"/>
              <a:buChar char="-"/>
              <a:defRPr/>
            </a:lvl4pPr>
            <a:lvl5pPr marL="1280160" indent="-228589">
              <a:buSzPct val="100000"/>
              <a:buFont typeface="System Font Regular"/>
              <a:buChar char="-"/>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59B86B0-6C6C-3FCD-0D64-D84FBF647614}"/>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2114852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907F06-D602-4071-33E4-C472B24F1ACC}"/>
              </a:ext>
            </a:extLst>
          </p:cNvPr>
          <p:cNvSpPr>
            <a:spLocks noGrp="1"/>
          </p:cNvSpPr>
          <p:nvPr>
            <p:ph type="title" hasCustomPrompt="1"/>
          </p:nvPr>
        </p:nvSpPr>
        <p:spPr>
          <a:xfrm>
            <a:off x="646359" y="365127"/>
            <a:ext cx="10709031" cy="734621"/>
          </a:xfrm>
        </p:spPr>
        <p:txBody>
          <a:bodyPr/>
          <a:lstStyle/>
          <a:p>
            <a:r>
              <a:rPr lang="en-US"/>
              <a:t>CLICK TO EDIT TITLE</a:t>
            </a:r>
          </a:p>
        </p:txBody>
      </p:sp>
      <p:sp>
        <p:nvSpPr>
          <p:cNvPr id="4" name="Text Placeholder 3">
            <a:extLst>
              <a:ext uri="{FF2B5EF4-FFF2-40B4-BE49-F238E27FC236}">
                <a16:creationId xmlns:a16="http://schemas.microsoft.com/office/drawing/2014/main" id="{B7F9FF48-9E75-6C88-7706-B4D4B29E8027}"/>
              </a:ext>
            </a:extLst>
          </p:cNvPr>
          <p:cNvSpPr>
            <a:spLocks noGrp="1"/>
          </p:cNvSpPr>
          <p:nvPr>
            <p:ph type="body" sz="quarter" idx="13"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a:t>Make sure to use brand colors when creating tables and graphs. If graphs are placed from an outside source, please reformat to use the Stevens Theme Colors set in this template.</a:t>
            </a:r>
          </a:p>
        </p:txBody>
      </p:sp>
      <p:sp>
        <p:nvSpPr>
          <p:cNvPr id="3" name="Content Placeholder 2">
            <a:extLst>
              <a:ext uri="{FF2B5EF4-FFF2-40B4-BE49-F238E27FC236}">
                <a16:creationId xmlns:a16="http://schemas.microsoft.com/office/drawing/2014/main" id="{7091BE1E-C7BA-1F2A-DB51-F2BDF8885EBC}"/>
              </a:ext>
            </a:extLst>
          </p:cNvPr>
          <p:cNvSpPr>
            <a:spLocks noGrp="1"/>
          </p:cNvSpPr>
          <p:nvPr>
            <p:ph idx="1" hasCustomPrompt="1"/>
          </p:nvPr>
        </p:nvSpPr>
        <p:spPr>
          <a:xfrm>
            <a:off x="644771" y="2202874"/>
            <a:ext cx="10709031" cy="3879273"/>
          </a:xfrm>
        </p:spPr>
        <p:txBody>
          <a:bodyPr/>
          <a:lstStyle>
            <a:lvl1pPr>
              <a:buClr>
                <a:srgbClr val="004380"/>
              </a:buClr>
              <a:defRPr/>
            </a:lvl1pPr>
            <a:lvl2pPr>
              <a:buClr>
                <a:srgbClr val="004380"/>
              </a:buClr>
              <a:defRPr/>
            </a:lvl2pPr>
            <a:lvl3pPr>
              <a:buClr>
                <a:srgbClr val="004380"/>
              </a:buClr>
              <a:defRPr/>
            </a:lvl3pPr>
            <a:lvl4pPr>
              <a:buClr>
                <a:srgbClr val="004380"/>
              </a:buClr>
              <a:defRPr/>
            </a:lvl4pPr>
            <a:lvl5pPr>
              <a:buClr>
                <a:srgbClr val="004380"/>
              </a:buClr>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59B86B0-6C6C-3FCD-0D64-D84FBF647614}"/>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1543272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89C836-F4D4-9B58-2D26-DBC3E659121C}"/>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69" y="1825625"/>
            <a:ext cx="5181600" cy="435133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6172200" y="1825625"/>
            <a:ext cx="5181600" cy="435133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1806421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89C836-F4D4-9B58-2D26-DBC3E659121C}"/>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73" y="1825625"/>
            <a:ext cx="3296919" cy="435133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F52BFFF7-3F56-AD0F-118D-AF92E147DB0A}"/>
              </a:ext>
            </a:extLst>
          </p:cNvPr>
          <p:cNvSpPr>
            <a:spLocks noGrp="1"/>
          </p:cNvSpPr>
          <p:nvPr>
            <p:ph sz="half" idx="13" hasCustomPrompt="1"/>
          </p:nvPr>
        </p:nvSpPr>
        <p:spPr>
          <a:xfrm>
            <a:off x="4351622" y="1825625"/>
            <a:ext cx="3296919" cy="435133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8058471" y="1825625"/>
            <a:ext cx="3296919" cy="435133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385356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and Subhea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410B2EF-F0F6-7528-D1AE-B660054C2BB6}"/>
              </a:ext>
            </a:extLst>
          </p:cNvPr>
          <p:cNvSpPr>
            <a:spLocks noGrp="1"/>
          </p:cNvSpPr>
          <p:nvPr>
            <p:ph type="title" hasCustomPrompt="1"/>
          </p:nvPr>
        </p:nvSpPr>
        <p:spPr>
          <a:xfrm>
            <a:off x="646359" y="365127"/>
            <a:ext cx="10709031" cy="734621"/>
          </a:xfrm>
        </p:spPr>
        <p:txBody>
          <a:bodyPr/>
          <a:lstStyle/>
          <a:p>
            <a:r>
              <a:rPr lang="en-US"/>
              <a:t>CLICK TO EDIT TITLE</a:t>
            </a:r>
          </a:p>
        </p:txBody>
      </p:sp>
      <p:sp>
        <p:nvSpPr>
          <p:cNvPr id="11" name="Text Placeholder 3">
            <a:extLst>
              <a:ext uri="{FF2B5EF4-FFF2-40B4-BE49-F238E27FC236}">
                <a16:creationId xmlns:a16="http://schemas.microsoft.com/office/drawing/2014/main" id="{38C80B25-96A7-774E-2468-5777A0523942}"/>
              </a:ext>
            </a:extLst>
          </p:cNvPr>
          <p:cNvSpPr>
            <a:spLocks noGrp="1"/>
          </p:cNvSpPr>
          <p:nvPr>
            <p:ph type="body" sz="quarter" idx="14"/>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endParaRPr lang="en-US"/>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73" y="2325836"/>
            <a:ext cx="3296919" cy="385112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F52BFFF7-3F56-AD0F-118D-AF92E147DB0A}"/>
              </a:ext>
            </a:extLst>
          </p:cNvPr>
          <p:cNvSpPr>
            <a:spLocks noGrp="1"/>
          </p:cNvSpPr>
          <p:nvPr>
            <p:ph sz="half" idx="13" hasCustomPrompt="1"/>
          </p:nvPr>
        </p:nvSpPr>
        <p:spPr>
          <a:xfrm>
            <a:off x="4351622" y="2325836"/>
            <a:ext cx="3296919" cy="385112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8058471" y="2325836"/>
            <a:ext cx="3296919" cy="385112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292232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C58314-C2CD-B536-46C4-9B698E81FD0F}"/>
              </a:ext>
            </a:extLst>
          </p:cNvPr>
          <p:cNvPicPr>
            <a:picLocks noChangeAspect="1"/>
          </p:cNvPicPr>
          <p:nvPr userDrawn="1"/>
        </p:nvPicPr>
        <p:blipFill>
          <a:blip r:embed="rId25"/>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3D8260AC-B27C-DE3D-E8FB-3000BB8698CA}"/>
              </a:ext>
            </a:extLst>
          </p:cNvPr>
          <p:cNvSpPr>
            <a:spLocks noGrp="1"/>
          </p:cNvSpPr>
          <p:nvPr>
            <p:ph type="title"/>
          </p:nvPr>
        </p:nvSpPr>
        <p:spPr>
          <a:xfrm>
            <a:off x="644771" y="365125"/>
            <a:ext cx="10709031" cy="1325563"/>
          </a:xfrm>
          <a:prstGeom prst="rect">
            <a:avLst/>
          </a:prstGeom>
        </p:spPr>
        <p:txBody>
          <a:bodyPr vert="horz" lIns="91440" tIns="45720" rIns="91440" bIns="45720" rtlCol="0" anchor="t">
            <a:normAutofit/>
          </a:bodyPr>
          <a:lstStyle/>
          <a:p>
            <a:r>
              <a:rPr lang="en-US"/>
              <a:t>CLICK TO EDIT TITLE</a:t>
            </a:r>
          </a:p>
        </p:txBody>
      </p:sp>
      <p:sp>
        <p:nvSpPr>
          <p:cNvPr id="3" name="Text Placeholder 2">
            <a:extLst>
              <a:ext uri="{FF2B5EF4-FFF2-40B4-BE49-F238E27FC236}">
                <a16:creationId xmlns:a16="http://schemas.microsoft.com/office/drawing/2014/main" id="{227D0E4D-9C81-2FCD-CDF4-6788792CAAEC}"/>
              </a:ext>
            </a:extLst>
          </p:cNvPr>
          <p:cNvSpPr>
            <a:spLocks noGrp="1"/>
          </p:cNvSpPr>
          <p:nvPr>
            <p:ph type="body" idx="1"/>
          </p:nvPr>
        </p:nvSpPr>
        <p:spPr>
          <a:xfrm>
            <a:off x="644771" y="1825625"/>
            <a:ext cx="10709031" cy="4235176"/>
          </a:xfrm>
          <a:prstGeom prst="rect">
            <a:avLst/>
          </a:prstGeom>
        </p:spPr>
        <p:txBody>
          <a:bodyPr vert="horz" lIns="91440" tIns="45720" rIns="91440" bIns="45720" rtlCol="0">
            <a:norm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6FF5758-A04B-569F-5DA2-3E27D28C73D9}"/>
              </a:ext>
            </a:extLst>
          </p:cNvPr>
          <p:cNvSpPr>
            <a:spLocks noGrp="1"/>
          </p:cNvSpPr>
          <p:nvPr>
            <p:ph type="sldNum" sz="quarter" idx="4"/>
          </p:nvPr>
        </p:nvSpPr>
        <p:spPr>
          <a:xfrm>
            <a:off x="9375913" y="6276840"/>
            <a:ext cx="2743200" cy="365125"/>
          </a:xfrm>
          <a:prstGeom prst="rect">
            <a:avLst/>
          </a:prstGeom>
        </p:spPr>
        <p:txBody>
          <a:bodyPr vert="horz" lIns="91440" tIns="45720" rIns="91440" bIns="45720" rtlCol="0" anchor="ctr"/>
          <a:lstStyle>
            <a:lvl1pPr algn="r">
              <a:defRPr sz="1200" b="1" i="0">
                <a:solidFill>
                  <a:schemeClr val="accent1"/>
                </a:solidFill>
                <a:latin typeface="IBM Plex Sans" panose="020B0503050203000203" pitchFamily="34" charset="0"/>
              </a:defRPr>
            </a:lvl1pPr>
          </a:lstStyle>
          <a:p>
            <a:fld id="{4267CD5E-26CF-4249-8540-BB1D07FD4227}" type="slidenum">
              <a:rPr lang="en-US" smtClean="0"/>
              <a:pPr/>
              <a:t>‹#›</a:t>
            </a:fld>
            <a:endParaRPr lang="en-US"/>
          </a:p>
        </p:txBody>
      </p:sp>
    </p:spTree>
    <p:extLst>
      <p:ext uri="{BB962C8B-B14F-4D97-AF65-F5344CB8AC3E}">
        <p14:creationId xmlns:p14="http://schemas.microsoft.com/office/powerpoint/2010/main" val="26133518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Lst>
  <p:hf hdr="0" ftr="0"/>
  <p:txStyles>
    <p:titleStyle>
      <a:lvl1pPr algn="l" defTabSz="914354" rtl="0" eaLnBrk="1" latinLnBrk="0" hangingPunct="1">
        <a:lnSpc>
          <a:spcPct val="90000"/>
        </a:lnSpc>
        <a:spcBef>
          <a:spcPct val="0"/>
        </a:spcBef>
        <a:buNone/>
        <a:defRPr sz="4000" b="1" i="0" kern="1200">
          <a:solidFill>
            <a:schemeClr val="tx1"/>
          </a:solidFill>
          <a:latin typeface="Arial Nova" panose="020B0504020202020204" pitchFamily="34" charset="0"/>
          <a:ea typeface="+mj-ea"/>
          <a:cs typeface="+mj-cs"/>
        </a:defRPr>
      </a:lvl1pPr>
    </p:titleStyle>
    <p:bodyStyle>
      <a:lvl1pPr marL="228600" indent="-228600" algn="l" defTabSz="914354" rtl="0" eaLnBrk="1" latinLnBrk="0" hangingPunct="1">
        <a:lnSpc>
          <a:spcPct val="90000"/>
        </a:lnSpc>
        <a:spcBef>
          <a:spcPts val="1000"/>
        </a:spcBef>
        <a:buClr>
          <a:schemeClr val="accent4"/>
        </a:buClr>
        <a:buFont typeface="Wingdings" pitchFamily="2" charset="2"/>
        <a:buChar char="§"/>
        <a:defRPr sz="1800" b="0" i="0" kern="1200">
          <a:solidFill>
            <a:schemeClr val="tx1"/>
          </a:solidFill>
          <a:latin typeface="Arial Nova" panose="020B0504020202020204" pitchFamily="34" charset="0"/>
          <a:ea typeface="+mn-ea"/>
          <a:cs typeface="+mn-cs"/>
        </a:defRPr>
      </a:lvl1pPr>
      <a:lvl2pPr marL="502920" indent="-228600" algn="l" defTabSz="914354" rtl="0" eaLnBrk="1" latinLnBrk="0" hangingPunct="1">
        <a:lnSpc>
          <a:spcPct val="90000"/>
        </a:lnSpc>
        <a:spcBef>
          <a:spcPts val="500"/>
        </a:spcBef>
        <a:buClr>
          <a:schemeClr val="accent4"/>
        </a:buClr>
        <a:buFont typeface="System Font Regular"/>
        <a:buChar char="-"/>
        <a:defRPr sz="1800" b="0" i="0" kern="1200">
          <a:solidFill>
            <a:schemeClr val="tx1"/>
          </a:solidFill>
          <a:latin typeface="Arial Nova" panose="020B0504020202020204" pitchFamily="34" charset="0"/>
          <a:ea typeface="+mn-ea"/>
          <a:cs typeface="+mn-cs"/>
        </a:defRPr>
      </a:lvl2pPr>
      <a:lvl3pPr marL="777240" indent="-228600" algn="l" defTabSz="914354" rtl="0" eaLnBrk="1" latinLnBrk="0" hangingPunct="1">
        <a:lnSpc>
          <a:spcPct val="90000"/>
        </a:lnSpc>
        <a:spcBef>
          <a:spcPts val="500"/>
        </a:spcBef>
        <a:buClr>
          <a:schemeClr val="accent4"/>
        </a:buClr>
        <a:buFont typeface="System Font Regular"/>
        <a:buChar char="-"/>
        <a:defRPr sz="1600" b="0" i="0" kern="1200">
          <a:solidFill>
            <a:schemeClr val="tx1"/>
          </a:solidFill>
          <a:latin typeface="Arial Nova" panose="020B0504020202020204" pitchFamily="34" charset="0"/>
          <a:ea typeface="+mn-ea"/>
          <a:cs typeface="+mn-cs"/>
        </a:defRPr>
      </a:lvl3pPr>
      <a:lvl4pPr marL="1005840" indent="-228600" algn="l" defTabSz="914354" rtl="0" eaLnBrk="1" latinLnBrk="0" hangingPunct="1">
        <a:lnSpc>
          <a:spcPct val="90000"/>
        </a:lnSpc>
        <a:spcBef>
          <a:spcPts val="500"/>
        </a:spcBef>
        <a:buClr>
          <a:schemeClr val="accent4"/>
        </a:buClr>
        <a:buFont typeface="System Font Regular"/>
        <a:buChar char="-"/>
        <a:defRPr sz="1600" b="0" i="0" kern="1200">
          <a:solidFill>
            <a:schemeClr val="tx1"/>
          </a:solidFill>
          <a:latin typeface="Arial Nova" panose="020B0504020202020204" pitchFamily="34" charset="0"/>
          <a:ea typeface="+mn-ea"/>
          <a:cs typeface="+mn-cs"/>
        </a:defRPr>
      </a:lvl4pPr>
      <a:lvl5pPr marL="1280160" indent="-228600" algn="l" defTabSz="914354" rtl="0" eaLnBrk="1" latinLnBrk="0" hangingPunct="1">
        <a:lnSpc>
          <a:spcPct val="90000"/>
        </a:lnSpc>
        <a:spcBef>
          <a:spcPts val="500"/>
        </a:spcBef>
        <a:buClr>
          <a:schemeClr val="accent4"/>
        </a:buClr>
        <a:buFont typeface="System Font Regular"/>
        <a:buChar char="-"/>
        <a:defRPr sz="1400" b="0" i="0" kern="1200">
          <a:solidFill>
            <a:schemeClr val="tx1"/>
          </a:solidFill>
          <a:latin typeface="Arial Nova" panose="020B0504020202020204" pitchFamily="34" charset="0"/>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2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25.emf"/><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5.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tags" Target="../tags/tag13.xml"/><Relationship Id="rId7" Type="http://schemas.openxmlformats.org/officeDocument/2006/relationships/image" Target="../media/image25.emf"/><Relationship Id="rId12" Type="http://schemas.openxmlformats.org/officeDocument/2006/relationships/image" Target="../media/image30.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2.bin"/><Relationship Id="rId11" Type="http://schemas.openxmlformats.org/officeDocument/2006/relationships/image" Target="../media/image29.svg"/><Relationship Id="rId5" Type="http://schemas.openxmlformats.org/officeDocument/2006/relationships/slideLayout" Target="../slideLayouts/slideLayout16.xml"/><Relationship Id="rId10" Type="http://schemas.openxmlformats.org/officeDocument/2006/relationships/image" Target="../media/image28.png"/><Relationship Id="rId4" Type="http://schemas.openxmlformats.org/officeDocument/2006/relationships/tags" Target="../tags/tag14.xml"/><Relationship Id="rId9" Type="http://schemas.openxmlformats.org/officeDocument/2006/relationships/image" Target="../media/image27.sv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6.xml"/><Relationship Id="rId1" Type="http://schemas.openxmlformats.org/officeDocument/2006/relationships/tags" Target="../tags/tag15.xml"/><Relationship Id="rId4" Type="http://schemas.openxmlformats.org/officeDocument/2006/relationships/image" Target="../media/image2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9FAA2-C07A-0943-A630-F1492ED71448}"/>
              </a:ext>
            </a:extLst>
          </p:cNvPr>
          <p:cNvSpPr>
            <a:spLocks noGrp="1"/>
          </p:cNvSpPr>
          <p:nvPr>
            <p:ph type="ctrTitle"/>
          </p:nvPr>
        </p:nvSpPr>
        <p:spPr>
          <a:xfrm>
            <a:off x="3564467" y="2037089"/>
            <a:ext cx="8157533" cy="2061531"/>
          </a:xfrm>
        </p:spPr>
        <p:txBody>
          <a:bodyPr>
            <a:normAutofit/>
          </a:bodyPr>
          <a:lstStyle/>
          <a:p>
            <a:r>
              <a:rPr lang="en-US" sz="4000" dirty="0"/>
              <a:t>Combatting Market Erosion</a:t>
            </a:r>
            <a:br>
              <a:rPr lang="en-US" sz="4000" dirty="0"/>
            </a:br>
            <a:br>
              <a:rPr lang="en-US" sz="2000" dirty="0"/>
            </a:br>
            <a:r>
              <a:rPr lang="en-US" sz="2000" dirty="0"/>
              <a:t>An Analytics-Based Strategy for Variant Injectable Anesthetic  Brand</a:t>
            </a:r>
            <a:endParaRPr lang="en-US" sz="8000" dirty="0">
              <a:latin typeface="Arial Nova" panose="020B0504020202020204" pitchFamily="34" charset="0"/>
            </a:endParaRPr>
          </a:p>
        </p:txBody>
      </p:sp>
      <p:sp>
        <p:nvSpPr>
          <p:cNvPr id="3" name="Subtitle 2">
            <a:extLst>
              <a:ext uri="{FF2B5EF4-FFF2-40B4-BE49-F238E27FC236}">
                <a16:creationId xmlns:a16="http://schemas.microsoft.com/office/drawing/2014/main" id="{EFF6D773-353D-94C4-5ED1-E219014D0C3A}"/>
              </a:ext>
            </a:extLst>
          </p:cNvPr>
          <p:cNvSpPr>
            <a:spLocks noGrp="1"/>
          </p:cNvSpPr>
          <p:nvPr>
            <p:ph type="subTitle" idx="1"/>
          </p:nvPr>
        </p:nvSpPr>
        <p:spPr/>
        <p:txBody>
          <a:bodyPr vert="horz" lIns="91440" tIns="45720" rIns="91440" bIns="45720" rtlCol="0" anchor="t">
            <a:normAutofit fontScale="85000" lnSpcReduction="20000"/>
          </a:bodyPr>
          <a:lstStyle/>
          <a:p>
            <a:r>
              <a:rPr lang="en-US" dirty="0"/>
              <a:t>BIA 810</a:t>
            </a:r>
          </a:p>
          <a:p>
            <a:r>
              <a:rPr lang="en-US" dirty="0">
                <a:latin typeface="Arial Nova"/>
              </a:rPr>
              <a:t>Health Care Data &amp; Analytics</a:t>
            </a:r>
          </a:p>
          <a:p>
            <a:r>
              <a:rPr lang="en-US" dirty="0">
                <a:latin typeface="Arial Nova"/>
              </a:rPr>
              <a:t>Final Project</a:t>
            </a:r>
            <a:endParaRPr lang="en-US" dirty="0"/>
          </a:p>
        </p:txBody>
      </p:sp>
      <p:sp>
        <p:nvSpPr>
          <p:cNvPr id="5" name="Text Placeholder 4">
            <a:extLst>
              <a:ext uri="{FF2B5EF4-FFF2-40B4-BE49-F238E27FC236}">
                <a16:creationId xmlns:a16="http://schemas.microsoft.com/office/drawing/2014/main" id="{76DF9A7D-5140-FE6A-1B0F-C8FCC110B54B}"/>
              </a:ext>
            </a:extLst>
          </p:cNvPr>
          <p:cNvSpPr>
            <a:spLocks noGrp="1"/>
          </p:cNvSpPr>
          <p:nvPr>
            <p:ph type="body" sz="quarter" idx="11"/>
          </p:nvPr>
        </p:nvSpPr>
        <p:spPr>
          <a:xfrm>
            <a:off x="4675907" y="5722765"/>
            <a:ext cx="6854708" cy="422507"/>
          </a:xfrm>
        </p:spPr>
        <p:txBody>
          <a:bodyPr/>
          <a:lstStyle/>
          <a:p>
            <a:r>
              <a:rPr lang="en-US" dirty="0"/>
              <a:t>Group 1</a:t>
            </a:r>
          </a:p>
        </p:txBody>
      </p:sp>
      <p:sp>
        <p:nvSpPr>
          <p:cNvPr id="4" name="Date Placeholder 3">
            <a:extLst>
              <a:ext uri="{FF2B5EF4-FFF2-40B4-BE49-F238E27FC236}">
                <a16:creationId xmlns:a16="http://schemas.microsoft.com/office/drawing/2014/main" id="{D20968D9-35B6-3681-6045-6E282ACC0210}"/>
              </a:ext>
            </a:extLst>
          </p:cNvPr>
          <p:cNvSpPr>
            <a:spLocks noGrp="1"/>
          </p:cNvSpPr>
          <p:nvPr>
            <p:ph type="dt" sz="half" idx="10"/>
          </p:nvPr>
        </p:nvSpPr>
        <p:spPr>
          <a:xfrm>
            <a:off x="8279296" y="6342033"/>
            <a:ext cx="3251319" cy="276999"/>
          </a:xfrm>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r>
              <a:rPr lang="en-US" sz="1200" dirty="0">
                <a:solidFill>
                  <a:srgbClr val="FFFFFF"/>
                </a:solidFill>
              </a:rPr>
              <a:t>Spring</a:t>
            </a:r>
            <a:r>
              <a:rPr kumimoji="0" lang="en-US" sz="1200" b="1" i="0" u="none" strike="noStrike" kern="1200" cap="none" spc="0" normalizeH="0" baseline="0" noProof="0" dirty="0">
                <a:ln>
                  <a:noFill/>
                </a:ln>
                <a:solidFill>
                  <a:srgbClr val="FFFFFF"/>
                </a:solidFill>
                <a:effectLst/>
                <a:uLnTx/>
                <a:uFillTx/>
                <a:latin typeface="Arial Nova" panose="020B0504020202020204" pitchFamily="34" charset="0"/>
                <a:ea typeface="+mn-ea"/>
                <a:cs typeface="+mn-cs"/>
              </a:rPr>
              <a:t> 2025</a:t>
            </a:r>
          </a:p>
        </p:txBody>
      </p:sp>
    </p:spTree>
    <p:extLst>
      <p:ext uri="{BB962C8B-B14F-4D97-AF65-F5344CB8AC3E}">
        <p14:creationId xmlns:p14="http://schemas.microsoft.com/office/powerpoint/2010/main" val="4219607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12997-9F57-7AB6-1629-A094BB9A65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18D493-D517-0828-260C-A9F182330689}"/>
              </a:ext>
            </a:extLst>
          </p:cNvPr>
          <p:cNvSpPr>
            <a:spLocks noGrp="1"/>
          </p:cNvSpPr>
          <p:nvPr>
            <p:ph type="title"/>
          </p:nvPr>
        </p:nvSpPr>
        <p:spPr>
          <a:xfrm>
            <a:off x="497378" y="247463"/>
            <a:ext cx="10515600" cy="758378"/>
          </a:xfrm>
        </p:spPr>
        <p:txBody>
          <a:bodyPr>
            <a:normAutofit/>
          </a:bodyPr>
          <a:lstStyle/>
          <a:p>
            <a:r>
              <a:rPr lang="en-US" sz="3600" dirty="0">
                <a:latin typeface="Times New Roman"/>
                <a:cs typeface="Times New Roman"/>
              </a:rPr>
              <a:t>Identify Key Market Driver Trends</a:t>
            </a:r>
            <a:endParaRPr lang="en-US" sz="3200" dirty="0"/>
          </a:p>
        </p:txBody>
      </p:sp>
      <p:pic>
        <p:nvPicPr>
          <p:cNvPr id="7" name="Picture 6">
            <a:extLst>
              <a:ext uri="{FF2B5EF4-FFF2-40B4-BE49-F238E27FC236}">
                <a16:creationId xmlns:a16="http://schemas.microsoft.com/office/drawing/2014/main" id="{D018723A-E61C-7DFD-3702-CD4F522D35BB}"/>
              </a:ext>
            </a:extLst>
          </p:cNvPr>
          <p:cNvPicPr>
            <a:picLocks noChangeAspect="1"/>
          </p:cNvPicPr>
          <p:nvPr/>
        </p:nvPicPr>
        <p:blipFill>
          <a:blip r:embed="rId2"/>
          <a:stretch>
            <a:fillRect/>
          </a:stretch>
        </p:blipFill>
        <p:spPr>
          <a:xfrm>
            <a:off x="268778" y="884582"/>
            <a:ext cx="5396453" cy="3160643"/>
          </a:xfrm>
          <a:prstGeom prst="rect">
            <a:avLst/>
          </a:prstGeom>
        </p:spPr>
      </p:pic>
      <p:sp>
        <p:nvSpPr>
          <p:cNvPr id="3" name="TextBox 2">
            <a:extLst>
              <a:ext uri="{FF2B5EF4-FFF2-40B4-BE49-F238E27FC236}">
                <a16:creationId xmlns:a16="http://schemas.microsoft.com/office/drawing/2014/main" id="{218A1AAE-D6D4-0F10-34F7-80B1CBE4FC2D}"/>
              </a:ext>
            </a:extLst>
          </p:cNvPr>
          <p:cNvSpPr txBox="1"/>
          <p:nvPr/>
        </p:nvSpPr>
        <p:spPr>
          <a:xfrm>
            <a:off x="497378" y="4163014"/>
            <a:ext cx="11533754" cy="1569660"/>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Observations: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Historical data indicates that patients aged 61 years and older have a significantly higher demand for anesthesia drugs compared to younger age groups.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trend likely correlates with a higher incidence of surgical procedures among the elderly population.</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Furthermore, the volume of anesthesia drug claims mirrors this demographic pattern, reinforcing the strong association between patient age and the utilization of anesthesia medications.</a:t>
            </a:r>
          </a:p>
        </p:txBody>
      </p:sp>
      <p:pic>
        <p:nvPicPr>
          <p:cNvPr id="5" name="Picture 4" descr="A graph showing a number of stacked bars&#10;&#10;AI-generated content may be incorrect.">
            <a:extLst>
              <a:ext uri="{FF2B5EF4-FFF2-40B4-BE49-F238E27FC236}">
                <a16:creationId xmlns:a16="http://schemas.microsoft.com/office/drawing/2014/main" id="{D440D35D-CCDA-A5D3-03E1-D2E9B4FE05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5231" y="884582"/>
            <a:ext cx="6257991" cy="3296952"/>
          </a:xfrm>
          <a:prstGeom prst="rect">
            <a:avLst/>
          </a:prstGeom>
        </p:spPr>
      </p:pic>
    </p:spTree>
    <p:extLst>
      <p:ext uri="{BB962C8B-B14F-4D97-AF65-F5344CB8AC3E}">
        <p14:creationId xmlns:p14="http://schemas.microsoft.com/office/powerpoint/2010/main" val="4187261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7A31F6-44E3-3AD8-2CCB-CCC36E4166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777C6C-A239-3070-ABC2-CFD26E95F465}"/>
              </a:ext>
            </a:extLst>
          </p:cNvPr>
          <p:cNvSpPr>
            <a:spLocks noGrp="1"/>
          </p:cNvSpPr>
          <p:nvPr>
            <p:ph type="title"/>
          </p:nvPr>
        </p:nvSpPr>
        <p:spPr>
          <a:xfrm>
            <a:off x="497378" y="0"/>
            <a:ext cx="10515600" cy="614971"/>
          </a:xfrm>
        </p:spPr>
        <p:txBody>
          <a:bodyPr>
            <a:normAutofit/>
          </a:bodyPr>
          <a:lstStyle/>
          <a:p>
            <a:pPr marL="0" indent="0" algn="just">
              <a:buNone/>
            </a:pPr>
            <a:r>
              <a:rPr lang="en-US" sz="3600" dirty="0">
                <a:latin typeface="Times New Roman"/>
                <a:cs typeface="Times New Roman"/>
              </a:rPr>
              <a:t>Identify Key Market Driver Trends</a:t>
            </a:r>
          </a:p>
        </p:txBody>
      </p:sp>
      <p:pic>
        <p:nvPicPr>
          <p:cNvPr id="10" name="Picture 9">
            <a:extLst>
              <a:ext uri="{FF2B5EF4-FFF2-40B4-BE49-F238E27FC236}">
                <a16:creationId xmlns:a16="http://schemas.microsoft.com/office/drawing/2014/main" id="{3D11DF9A-1CCB-7448-B541-3B35AEAB098E}"/>
              </a:ext>
            </a:extLst>
          </p:cNvPr>
          <p:cNvPicPr>
            <a:picLocks noChangeAspect="1"/>
          </p:cNvPicPr>
          <p:nvPr/>
        </p:nvPicPr>
        <p:blipFill>
          <a:blip r:embed="rId2"/>
          <a:stretch>
            <a:fillRect/>
          </a:stretch>
        </p:blipFill>
        <p:spPr>
          <a:xfrm>
            <a:off x="340600" y="800222"/>
            <a:ext cx="5640955" cy="3075940"/>
          </a:xfrm>
          <a:prstGeom prst="rect">
            <a:avLst/>
          </a:prstGeom>
        </p:spPr>
      </p:pic>
      <p:sp>
        <p:nvSpPr>
          <p:cNvPr id="3" name="TextBox 2">
            <a:extLst>
              <a:ext uri="{FF2B5EF4-FFF2-40B4-BE49-F238E27FC236}">
                <a16:creationId xmlns:a16="http://schemas.microsoft.com/office/drawing/2014/main" id="{B545EE97-1D49-A0E0-9A2C-5FE083A8368F}"/>
              </a:ext>
            </a:extLst>
          </p:cNvPr>
          <p:cNvSpPr txBox="1"/>
          <p:nvPr/>
        </p:nvSpPr>
        <p:spPr>
          <a:xfrm>
            <a:off x="444355" y="4061413"/>
            <a:ext cx="6172199" cy="1569660"/>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Observations: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Product 2 recorded the lowest number of new prescribers in 2017 and failed to acquire any new prescribers in 2018.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While other products demonstrated consistent prescriber retention over time, Product 2 experienced a noticeable decline in its prescriber base.</a:t>
            </a:r>
          </a:p>
        </p:txBody>
      </p:sp>
      <p:pic>
        <p:nvPicPr>
          <p:cNvPr id="5" name="Picture 4" descr="A graph of different colored bars&#10;&#10;AI-generated content may be incorrect.">
            <a:extLst>
              <a:ext uri="{FF2B5EF4-FFF2-40B4-BE49-F238E27FC236}">
                <a16:creationId xmlns:a16="http://schemas.microsoft.com/office/drawing/2014/main" id="{DCDF32CC-AEAC-55FA-730C-5631B745E9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8041" y="476947"/>
            <a:ext cx="5165261" cy="3213477"/>
          </a:xfrm>
          <a:prstGeom prst="rect">
            <a:avLst/>
          </a:prstGeom>
        </p:spPr>
      </p:pic>
      <p:pic>
        <p:nvPicPr>
          <p:cNvPr id="9" name="Picture 8" descr="A graph of different colored bars&#10;&#10;AI-generated content may be incorrect.">
            <a:extLst>
              <a:ext uri="{FF2B5EF4-FFF2-40B4-BE49-F238E27FC236}">
                <a16:creationId xmlns:a16="http://schemas.microsoft.com/office/drawing/2014/main" id="{78D7C05A-A710-1A97-38E0-12EB27B13C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6554" y="3604441"/>
            <a:ext cx="5436749" cy="3253559"/>
          </a:xfrm>
          <a:prstGeom prst="rect">
            <a:avLst/>
          </a:prstGeom>
        </p:spPr>
      </p:pic>
    </p:spTree>
    <p:extLst>
      <p:ext uri="{BB962C8B-B14F-4D97-AF65-F5344CB8AC3E}">
        <p14:creationId xmlns:p14="http://schemas.microsoft.com/office/powerpoint/2010/main" val="1133640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2DDD5-97A7-ADAB-3D37-7FC3FB9B8E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6D739E-D941-C144-AA13-349FB221F126}"/>
              </a:ext>
            </a:extLst>
          </p:cNvPr>
          <p:cNvSpPr>
            <a:spLocks noGrp="1"/>
          </p:cNvSpPr>
          <p:nvPr>
            <p:ph type="title"/>
          </p:nvPr>
        </p:nvSpPr>
        <p:spPr>
          <a:xfrm>
            <a:off x="497378" y="247463"/>
            <a:ext cx="10515600" cy="758378"/>
          </a:xfrm>
        </p:spPr>
        <p:txBody>
          <a:bodyPr>
            <a:normAutofit/>
          </a:bodyPr>
          <a:lstStyle/>
          <a:p>
            <a:pPr marL="0" indent="0" algn="just">
              <a:buNone/>
            </a:pPr>
            <a:r>
              <a:rPr lang="en-US" sz="3600" dirty="0">
                <a:latin typeface="Times New Roman"/>
                <a:cs typeface="Times New Roman"/>
              </a:rPr>
              <a:t>Uncover Data Gaps and Future Exploration Areas</a:t>
            </a:r>
          </a:p>
        </p:txBody>
      </p:sp>
      <p:sp>
        <p:nvSpPr>
          <p:cNvPr id="4" name="TextBox 3">
            <a:extLst>
              <a:ext uri="{FF2B5EF4-FFF2-40B4-BE49-F238E27FC236}">
                <a16:creationId xmlns:a16="http://schemas.microsoft.com/office/drawing/2014/main" id="{63981690-6926-1254-6262-777DB36DFEF7}"/>
              </a:ext>
            </a:extLst>
          </p:cNvPr>
          <p:cNvSpPr txBox="1"/>
          <p:nvPr/>
        </p:nvSpPr>
        <p:spPr>
          <a:xfrm>
            <a:off x="429642" y="1206269"/>
            <a:ext cx="11542222" cy="4247317"/>
          </a:xfrm>
          <a:prstGeom prst="rect">
            <a:avLst/>
          </a:prstGeom>
          <a:noFill/>
        </p:spPr>
        <p:txBody>
          <a:bodyPr wrap="square">
            <a:spAutoFit/>
          </a:bodyPr>
          <a:lstStyle/>
          <a:p>
            <a:pPr>
              <a:buNone/>
            </a:pPr>
            <a:r>
              <a:rPr lang="en-US" b="1" dirty="0"/>
              <a:t>To assess whether the lower prescription volume of Product 2 is due to supply chain issues, we require additional datasets, including:</a:t>
            </a:r>
            <a:endParaRPr lang="en-US" dirty="0"/>
          </a:p>
          <a:p>
            <a:pPr>
              <a:buFont typeface="+mj-lt"/>
              <a:buAutoNum type="arabicPeriod"/>
            </a:pPr>
            <a:r>
              <a:rPr lang="en-US" b="1" dirty="0"/>
              <a:t>DDD Dataset</a:t>
            </a:r>
            <a:r>
              <a:rPr lang="en-US" dirty="0"/>
              <a:t>: This can help determine if the reduced availability of Product 2 is a result of disruptions in the wholesale or retail distribution channels.</a:t>
            </a:r>
          </a:p>
          <a:p>
            <a:pPr>
              <a:buFont typeface="+mj-lt"/>
              <a:buAutoNum type="arabicPeriod"/>
            </a:pPr>
            <a:r>
              <a:rPr lang="en-US" b="1" dirty="0"/>
              <a:t>NPA Dataset</a:t>
            </a:r>
            <a:r>
              <a:rPr lang="en-US" dirty="0"/>
              <a:t>: The National Prescription Audit (NPA) provides insights into prescription volumes and trends across all products, manufacturers, and markets through three key channels: retail, mail order, and long-term care.</a:t>
            </a:r>
          </a:p>
          <a:p>
            <a:pPr>
              <a:buFont typeface="+mj-lt"/>
              <a:buAutoNum type="arabicPeriod"/>
            </a:pPr>
            <a:r>
              <a:rPr lang="en-US" b="1" dirty="0"/>
              <a:t>NPP Dataset:</a:t>
            </a:r>
            <a:r>
              <a:rPr lang="en-US" dirty="0"/>
              <a:t> Monitor which digital channels or content types engage physicians most effectively.</a:t>
            </a:r>
          </a:p>
          <a:p>
            <a:endParaRPr lang="en-US" dirty="0"/>
          </a:p>
          <a:p>
            <a:pPr>
              <a:buNone/>
            </a:pPr>
            <a:r>
              <a:rPr lang="en-US" b="1" dirty="0"/>
              <a:t>To evaluate patient price sensitivity toward our drug—assuming we have visibility into which products are included in formulary wins—we recommend using:</a:t>
            </a:r>
            <a:endParaRPr lang="en-US" dirty="0"/>
          </a:p>
          <a:p>
            <a:r>
              <a:rPr lang="en-US" b="1" dirty="0"/>
              <a:t>1. NPA Extended Insights</a:t>
            </a:r>
            <a:r>
              <a:rPr lang="en-US" dirty="0"/>
              <a:t>: This dataset enhances the standard NPA by including additional variables such as Method of Payment, Co-pay Amount, Patient Age, and Gender. These insights can help assess our pricing strategy and benchmark it against competitors.</a:t>
            </a:r>
          </a:p>
          <a:p>
            <a:endParaRPr lang="en-US" dirty="0"/>
          </a:p>
        </p:txBody>
      </p:sp>
    </p:spTree>
    <p:extLst>
      <p:ext uri="{BB962C8B-B14F-4D97-AF65-F5344CB8AC3E}">
        <p14:creationId xmlns:p14="http://schemas.microsoft.com/office/powerpoint/2010/main" val="3449489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4E6B0-1D19-83F4-0EA1-7A8532569918}"/>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06D42E0E-523D-3D7C-E2F1-A9F8AD16D93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404" imgH="405" progId="TCLayout.ActiveDocument.1">
                  <p:embed/>
                </p:oleObj>
              </mc:Choice>
              <mc:Fallback>
                <p:oleObj name="think-cell Slide" r:id="rId12" imgW="404" imgH="405" progId="TCLayout.ActiveDocument.1">
                  <p:embed/>
                  <p:pic>
                    <p:nvPicPr>
                      <p:cNvPr id="5" name="think-cell data - do not delete" hidden="1">
                        <a:extLst>
                          <a:ext uri="{FF2B5EF4-FFF2-40B4-BE49-F238E27FC236}">
                            <a16:creationId xmlns:a16="http://schemas.microsoft.com/office/drawing/2014/main" id="{06D42E0E-523D-3D7C-E2F1-A9F8AD16D93E}"/>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62" name="Rectangle 61">
            <a:extLst>
              <a:ext uri="{FF2B5EF4-FFF2-40B4-BE49-F238E27FC236}">
                <a16:creationId xmlns:a16="http://schemas.microsoft.com/office/drawing/2014/main" id="{C123C30F-264D-E7A0-8EF1-A07AB25D9815}"/>
              </a:ext>
            </a:extLst>
          </p:cNvPr>
          <p:cNvSpPr>
            <a:spLocks/>
          </p:cNvSpPr>
          <p:nvPr/>
        </p:nvSpPr>
        <p:spPr>
          <a:xfrm>
            <a:off x="5800076" y="1683589"/>
            <a:ext cx="5447932" cy="4460033"/>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9" name="Rectangle 58">
            <a:extLst>
              <a:ext uri="{FF2B5EF4-FFF2-40B4-BE49-F238E27FC236}">
                <a16:creationId xmlns:a16="http://schemas.microsoft.com/office/drawing/2014/main" id="{A3A247EF-C512-469B-E4DE-0E4708D9266D}"/>
              </a:ext>
            </a:extLst>
          </p:cNvPr>
          <p:cNvSpPr>
            <a:spLocks/>
          </p:cNvSpPr>
          <p:nvPr/>
        </p:nvSpPr>
        <p:spPr>
          <a:xfrm>
            <a:off x="543686" y="1683590"/>
            <a:ext cx="4714114" cy="1126472"/>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9EB96870-D16A-8034-0374-348F5C9A40F8}"/>
              </a:ext>
            </a:extLst>
          </p:cNvPr>
          <p:cNvSpPr>
            <a:spLocks noGrp="1"/>
          </p:cNvSpPr>
          <p:nvPr>
            <p:ph type="title"/>
          </p:nvPr>
        </p:nvSpPr>
        <p:spPr>
          <a:xfrm>
            <a:off x="497378" y="247463"/>
            <a:ext cx="10515600" cy="758378"/>
          </a:xfrm>
        </p:spPr>
        <p:txBody>
          <a:bodyPr vert="horz">
            <a:normAutofit fontScale="90000"/>
          </a:bodyPr>
          <a:lstStyle/>
          <a:p>
            <a:r>
              <a:rPr lang="en-US" sz="3200" dirty="0"/>
              <a:t>Summary of key insights and potential rationale for decline of our product</a:t>
            </a:r>
          </a:p>
        </p:txBody>
      </p:sp>
      <p:sp>
        <p:nvSpPr>
          <p:cNvPr id="13" name="TextBox 12">
            <a:extLst>
              <a:ext uri="{FF2B5EF4-FFF2-40B4-BE49-F238E27FC236}">
                <a16:creationId xmlns:a16="http://schemas.microsoft.com/office/drawing/2014/main" id="{9A037625-0D91-EFF6-6992-109B60582814}"/>
              </a:ext>
            </a:extLst>
          </p:cNvPr>
          <p:cNvSpPr txBox="1">
            <a:spLocks/>
          </p:cNvSpPr>
          <p:nvPr>
            <p:custDataLst>
              <p:tags r:id="rId2"/>
            </p:custDataLst>
          </p:nvPr>
        </p:nvSpPr>
        <p:spPr>
          <a:xfrm>
            <a:off x="543685" y="2930930"/>
            <a:ext cx="517138" cy="553998"/>
          </a:xfrm>
          <a:prstGeom prst="rect">
            <a:avLst/>
          </a:prstGeom>
        </p:spPr>
        <p:txBody>
          <a:bodyPr vert="horz" wrap="square" lIns="0" tIns="0" rIns="0" bIns="0" rtlCol="0" anchor="t" anchorCtr="0">
            <a:spAutoFit/>
          </a:bodyPr>
          <a:lstStyle>
            <a:lvl1pPr marL="0" lvl="0" indent="0" defTabSz="896203" eaLnBrk="1" latinLnBrk="0" hangingPunct="1">
              <a:lnSpc>
                <a:spcPct val="100000"/>
              </a:lnSpc>
              <a:spcBef>
                <a:spcPts val="294"/>
              </a:spcBef>
              <a:spcAft>
                <a:spcPts val="294"/>
              </a:spcAft>
              <a:buClr>
                <a:schemeClr val="tx1"/>
              </a:buClr>
              <a:buSzPct val="100000"/>
              <a:buFont typeface="Segoe UI" panose="020B0502040204020203" pitchFamily="34" charset="0"/>
              <a:buChar char="​"/>
              <a:defRPr lang="en-US" sz="1568" dirty="0">
                <a:latin typeface="+mn-lt"/>
                <a:cs typeface="Arial" panose="020B0604020202020204" pitchFamily="34" charset="0"/>
              </a:defRPr>
            </a:lvl1pPr>
            <a:lvl2pPr marL="224051" lvl="1" indent="-224051" defTabSz="896203" eaLnBrk="1" latinLnBrk="0" hangingPunct="1">
              <a:lnSpc>
                <a:spcPct val="100000"/>
              </a:lnSpc>
              <a:spcBef>
                <a:spcPts val="0"/>
              </a:spcBef>
              <a:spcAft>
                <a:spcPts val="294"/>
              </a:spcAft>
              <a:buClr>
                <a:schemeClr val="accent1"/>
              </a:buClr>
              <a:buSzPct val="110000"/>
              <a:buFont typeface="Wingdings" panose="05000000000000000000" pitchFamily="2" charset="2"/>
              <a:buChar char=""/>
              <a:defRPr lang="en-US" sz="1568" dirty="0">
                <a:latin typeface="+mn-lt"/>
              </a:defRPr>
            </a:lvl2pPr>
            <a:lvl3pPr marL="430178" lvl="2" indent="-206127" defTabSz="896203" eaLnBrk="1" latinLnBrk="0" hangingPunct="1">
              <a:lnSpc>
                <a:spcPct val="100000"/>
              </a:lnSpc>
              <a:spcBef>
                <a:spcPts val="0"/>
              </a:spcBef>
              <a:spcAft>
                <a:spcPts val="294"/>
              </a:spcAft>
              <a:buClr>
                <a:schemeClr val="accent1"/>
              </a:buClr>
              <a:buSzPct val="110000"/>
              <a:buFont typeface="Arial" panose="020B0604020202020204" pitchFamily="34" charset="0"/>
              <a:buChar char="‒"/>
              <a:defRPr lang="en-US" sz="1568" dirty="0">
                <a:latin typeface="+mn-lt"/>
              </a:defRPr>
            </a:lvl3pPr>
            <a:lvl4pPr marL="582532" lvl="3" indent="-152355" defTabSz="896203" eaLnBrk="1" latinLnBrk="0" hangingPunct="1">
              <a:lnSpc>
                <a:spcPct val="100000"/>
              </a:lnSpc>
              <a:spcBef>
                <a:spcPts val="0"/>
              </a:spcBef>
              <a:spcAft>
                <a:spcPts val="294"/>
              </a:spcAft>
              <a:buClr>
                <a:schemeClr val="accent1"/>
              </a:buClr>
              <a:buSzPct val="100000"/>
              <a:buFont typeface="Arial" panose="020B0604020202020204" pitchFamily="34" charset="0"/>
              <a:buChar char="•"/>
              <a:defRPr lang="en-US" sz="1568" dirty="0">
                <a:latin typeface="+mn-lt"/>
              </a:defRPr>
            </a:lvl4pPr>
            <a:lvl5pPr marL="797621" lvl="4" indent="-143393" defTabSz="896203" eaLnBrk="1" latinLnBrk="0" hangingPunct="1">
              <a:lnSpc>
                <a:spcPct val="100000"/>
              </a:lnSpc>
              <a:spcBef>
                <a:spcPts val="0"/>
              </a:spcBef>
              <a:spcAft>
                <a:spcPts val="294"/>
              </a:spcAft>
              <a:buClr>
                <a:schemeClr val="accent1"/>
              </a:buClr>
              <a:buSzPct val="100000"/>
              <a:buFont typeface="Arial" panose="020B0604020202020204" pitchFamily="34" charset="0"/>
              <a:buChar char="̶"/>
              <a:defRPr lang="en-US" sz="1568" dirty="0">
                <a:latin typeface="+mn-lt"/>
              </a:defRPr>
            </a:lvl5pPr>
            <a:lvl6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6pPr>
            <a:lvl7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7pPr>
            <a:lvl8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8pPr>
            <a:lvl9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9pPr>
          </a:lstStyle>
          <a:p>
            <a:pPr marL="0" lvl="1" indent="0">
              <a:buClr>
                <a:schemeClr val="tx1"/>
              </a:buClr>
              <a:buNone/>
            </a:pPr>
            <a:r>
              <a:rPr lang="en-US" sz="3600" b="1" i="1">
                <a:cs typeface="Times New Roman" panose="02020603050405020304" pitchFamily="18" charset="0"/>
              </a:rPr>
              <a:t>2</a:t>
            </a:r>
          </a:p>
        </p:txBody>
      </p:sp>
      <p:sp>
        <p:nvSpPr>
          <p:cNvPr id="18" name="TextBox 17">
            <a:extLst>
              <a:ext uri="{FF2B5EF4-FFF2-40B4-BE49-F238E27FC236}">
                <a16:creationId xmlns:a16="http://schemas.microsoft.com/office/drawing/2014/main" id="{F76FD15F-D39B-3158-A005-D8CC25CDBE9D}"/>
              </a:ext>
            </a:extLst>
          </p:cNvPr>
          <p:cNvSpPr txBox="1">
            <a:spLocks/>
          </p:cNvSpPr>
          <p:nvPr>
            <p:custDataLst>
              <p:tags r:id="rId3"/>
            </p:custDataLst>
          </p:nvPr>
        </p:nvSpPr>
        <p:spPr>
          <a:xfrm>
            <a:off x="543685" y="4126833"/>
            <a:ext cx="517138" cy="553998"/>
          </a:xfrm>
          <a:prstGeom prst="rect">
            <a:avLst/>
          </a:prstGeom>
        </p:spPr>
        <p:txBody>
          <a:bodyPr vert="horz" wrap="square" lIns="0" tIns="0" rIns="0" bIns="0" rtlCol="0" anchor="t" anchorCtr="0">
            <a:spAutoFit/>
          </a:bodyPr>
          <a:lstStyle>
            <a:lvl1pPr marL="0" lvl="0" indent="0" defTabSz="896203" eaLnBrk="1" latinLnBrk="0" hangingPunct="1">
              <a:lnSpc>
                <a:spcPct val="100000"/>
              </a:lnSpc>
              <a:spcBef>
                <a:spcPts val="294"/>
              </a:spcBef>
              <a:spcAft>
                <a:spcPts val="294"/>
              </a:spcAft>
              <a:buClr>
                <a:schemeClr val="tx1"/>
              </a:buClr>
              <a:buSzPct val="100000"/>
              <a:buFont typeface="Segoe UI" panose="020B0502040204020203" pitchFamily="34" charset="0"/>
              <a:buChar char="​"/>
              <a:defRPr lang="en-US" sz="1568" dirty="0">
                <a:latin typeface="+mn-lt"/>
                <a:cs typeface="Arial" panose="020B0604020202020204" pitchFamily="34" charset="0"/>
              </a:defRPr>
            </a:lvl1pPr>
            <a:lvl2pPr marL="224051" lvl="1" indent="-224051" defTabSz="896203" eaLnBrk="1" latinLnBrk="0" hangingPunct="1">
              <a:lnSpc>
                <a:spcPct val="100000"/>
              </a:lnSpc>
              <a:spcBef>
                <a:spcPts val="0"/>
              </a:spcBef>
              <a:spcAft>
                <a:spcPts val="294"/>
              </a:spcAft>
              <a:buClr>
                <a:schemeClr val="accent1"/>
              </a:buClr>
              <a:buSzPct val="110000"/>
              <a:buFont typeface="Wingdings" panose="05000000000000000000" pitchFamily="2" charset="2"/>
              <a:buChar char=""/>
              <a:defRPr lang="en-US" sz="1568" dirty="0">
                <a:latin typeface="+mn-lt"/>
              </a:defRPr>
            </a:lvl2pPr>
            <a:lvl3pPr marL="430178" lvl="2" indent="-206127" defTabSz="896203" eaLnBrk="1" latinLnBrk="0" hangingPunct="1">
              <a:lnSpc>
                <a:spcPct val="100000"/>
              </a:lnSpc>
              <a:spcBef>
                <a:spcPts val="0"/>
              </a:spcBef>
              <a:spcAft>
                <a:spcPts val="294"/>
              </a:spcAft>
              <a:buClr>
                <a:schemeClr val="accent1"/>
              </a:buClr>
              <a:buSzPct val="110000"/>
              <a:buFont typeface="Arial" panose="020B0604020202020204" pitchFamily="34" charset="0"/>
              <a:buChar char="‒"/>
              <a:defRPr lang="en-US" sz="1568" dirty="0">
                <a:latin typeface="+mn-lt"/>
              </a:defRPr>
            </a:lvl3pPr>
            <a:lvl4pPr marL="582532" lvl="3" indent="-152355" defTabSz="896203" eaLnBrk="1" latinLnBrk="0" hangingPunct="1">
              <a:lnSpc>
                <a:spcPct val="100000"/>
              </a:lnSpc>
              <a:spcBef>
                <a:spcPts val="0"/>
              </a:spcBef>
              <a:spcAft>
                <a:spcPts val="294"/>
              </a:spcAft>
              <a:buClr>
                <a:schemeClr val="accent1"/>
              </a:buClr>
              <a:buSzPct val="100000"/>
              <a:buFont typeface="Arial" panose="020B0604020202020204" pitchFamily="34" charset="0"/>
              <a:buChar char="•"/>
              <a:defRPr lang="en-US" sz="1568" dirty="0">
                <a:latin typeface="+mn-lt"/>
              </a:defRPr>
            </a:lvl4pPr>
            <a:lvl5pPr marL="797621" lvl="4" indent="-143393" defTabSz="896203" eaLnBrk="1" latinLnBrk="0" hangingPunct="1">
              <a:lnSpc>
                <a:spcPct val="100000"/>
              </a:lnSpc>
              <a:spcBef>
                <a:spcPts val="0"/>
              </a:spcBef>
              <a:spcAft>
                <a:spcPts val="294"/>
              </a:spcAft>
              <a:buClr>
                <a:schemeClr val="accent1"/>
              </a:buClr>
              <a:buSzPct val="100000"/>
              <a:buFont typeface="Arial" panose="020B0604020202020204" pitchFamily="34" charset="0"/>
              <a:buChar char="̶"/>
              <a:defRPr lang="en-US" sz="1568" dirty="0">
                <a:latin typeface="+mn-lt"/>
              </a:defRPr>
            </a:lvl5pPr>
            <a:lvl6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6pPr>
            <a:lvl7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7pPr>
            <a:lvl8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8pPr>
            <a:lvl9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9pPr>
          </a:lstStyle>
          <a:p>
            <a:pPr marL="0" lvl="1" indent="0">
              <a:buClr>
                <a:schemeClr val="tx1"/>
              </a:buClr>
              <a:buNone/>
            </a:pPr>
            <a:r>
              <a:rPr lang="en-US" sz="3600" b="1" i="1">
                <a:cs typeface="Times New Roman" panose="02020603050405020304" pitchFamily="18" charset="0"/>
              </a:rPr>
              <a:t>3</a:t>
            </a:r>
          </a:p>
        </p:txBody>
      </p:sp>
      <p:sp>
        <p:nvSpPr>
          <p:cNvPr id="23" name="TextBox 22">
            <a:extLst>
              <a:ext uri="{FF2B5EF4-FFF2-40B4-BE49-F238E27FC236}">
                <a16:creationId xmlns:a16="http://schemas.microsoft.com/office/drawing/2014/main" id="{33A5DAE1-24BA-2C1A-9024-1BAFCCBE03BA}"/>
              </a:ext>
            </a:extLst>
          </p:cNvPr>
          <p:cNvSpPr txBox="1"/>
          <p:nvPr/>
        </p:nvSpPr>
        <p:spPr>
          <a:xfrm>
            <a:off x="543685" y="1269303"/>
            <a:ext cx="3046141" cy="241156"/>
          </a:xfrm>
          <a:prstGeom prst="rect">
            <a:avLst/>
          </a:prstGeom>
        </p:spPr>
        <p:txBody>
          <a:bodyPr vert="horz" wrap="square" lIns="0" tIns="0" rIns="0" bIns="0" rtlCol="0">
            <a:spAutoFit/>
          </a:bodyPr>
          <a:lstStyle>
            <a:lvl1pPr marL="0" lvl="0" indent="0" defTabSz="895845" eaLnBrk="1" latinLnBrk="0" hangingPunct="1">
              <a:lnSpc>
                <a:spcPct val="100000"/>
              </a:lnSpc>
              <a:spcBef>
                <a:spcPts val="294"/>
              </a:spcBef>
              <a:spcAft>
                <a:spcPts val="294"/>
              </a:spcAft>
              <a:buFont typeface="Segoe UI" panose="020B0502040204020203" pitchFamily="34" charset="0"/>
              <a:buChar char="​"/>
              <a:defRPr lang="en-US" sz="1567" dirty="0">
                <a:latin typeface="+mn-lt"/>
                <a:cs typeface="Arial" panose="020B0604020202020204" pitchFamily="34" charset="0"/>
              </a:defRPr>
            </a:lvl1pPr>
            <a:lvl2pPr marL="176348" lvl="1" indent="-176348" defTabSz="895845" eaLnBrk="1" latinLnBrk="0" hangingPunct="1">
              <a:lnSpc>
                <a:spcPct val="100000"/>
              </a:lnSpc>
              <a:spcBef>
                <a:spcPts val="0"/>
              </a:spcBef>
              <a:spcAft>
                <a:spcPts val="294"/>
              </a:spcAft>
              <a:buClr>
                <a:schemeClr val="accent1"/>
              </a:buClr>
              <a:buSzPct val="100000"/>
              <a:buFont typeface="Arial" panose="020B0604020202020204" pitchFamily="34" charset="0"/>
              <a:buChar char="•"/>
              <a:defRPr lang="en-US" sz="1567" dirty="0">
                <a:latin typeface="+mn-lt"/>
              </a:defRPr>
            </a:lvl2pPr>
            <a:lvl3pPr marL="352695" lvl="2" indent="-176348" defTabSz="895845" eaLnBrk="1" latinLnBrk="0" hangingPunct="1">
              <a:lnSpc>
                <a:spcPct val="100000"/>
              </a:lnSpc>
              <a:spcBef>
                <a:spcPts val="0"/>
              </a:spcBef>
              <a:spcAft>
                <a:spcPts val="294"/>
              </a:spcAft>
              <a:buClr>
                <a:schemeClr val="accent1"/>
              </a:buClr>
              <a:buSzPct val="100000"/>
              <a:buFont typeface="Arial" panose="020B0604020202020204" pitchFamily="34" charset="0"/>
              <a:buChar char="•"/>
              <a:defRPr lang="en-US" sz="1567" dirty="0">
                <a:latin typeface="+mn-lt"/>
              </a:defRPr>
            </a:lvl3pPr>
            <a:lvl4pPr marL="529042" lvl="3" indent="-176348" defTabSz="895845" eaLnBrk="1" latinLnBrk="0" hangingPunct="1">
              <a:lnSpc>
                <a:spcPct val="100000"/>
              </a:lnSpc>
              <a:spcBef>
                <a:spcPts val="0"/>
              </a:spcBef>
              <a:spcAft>
                <a:spcPts val="294"/>
              </a:spcAft>
              <a:buClr>
                <a:schemeClr val="accent1"/>
              </a:buClr>
              <a:buSzPct val="100000"/>
              <a:buFont typeface="Arial" panose="020B0604020202020204" pitchFamily="34" charset="0"/>
              <a:buChar char="•"/>
              <a:defRPr lang="en-US" sz="1567" dirty="0">
                <a:latin typeface="+mn-lt"/>
              </a:defRPr>
            </a:lvl4pPr>
            <a:lvl5pPr marL="705390" lvl="4" indent="-176348" defTabSz="895845" eaLnBrk="1" latinLnBrk="0" hangingPunct="1">
              <a:lnSpc>
                <a:spcPct val="100000"/>
              </a:lnSpc>
              <a:spcBef>
                <a:spcPts val="0"/>
              </a:spcBef>
              <a:spcAft>
                <a:spcPts val="294"/>
              </a:spcAft>
              <a:buClr>
                <a:schemeClr val="accent1"/>
              </a:buClr>
              <a:buSzPct val="100000"/>
              <a:buFont typeface="Arial" panose="020B0604020202020204" pitchFamily="34" charset="0"/>
              <a:buChar char="•"/>
              <a:defRPr lang="en-US" sz="1567" dirty="0">
                <a:latin typeface="+mn-lt"/>
              </a:defRPr>
            </a:lvl5pPr>
            <a:lvl6pPr marL="1063816" indent="-167971" defTabSz="895845">
              <a:lnSpc>
                <a:spcPct val="100000"/>
              </a:lnSpc>
              <a:spcBef>
                <a:spcPts val="0"/>
              </a:spcBef>
              <a:spcAft>
                <a:spcPts val="294"/>
              </a:spcAft>
              <a:buSzPct val="100000"/>
              <a:buFont typeface="Arial" panose="020B0604020202020204" pitchFamily="34" charset="0"/>
              <a:buChar char="▫"/>
              <a:defRPr sz="1567">
                <a:latin typeface="+mn-lt"/>
                <a:cs typeface="Arial" panose="020B0604020202020204" pitchFamily="34" charset="0"/>
              </a:defRPr>
            </a:lvl6pPr>
            <a:lvl7pPr marL="1063816" indent="-167971" defTabSz="895845">
              <a:lnSpc>
                <a:spcPct val="100000"/>
              </a:lnSpc>
              <a:spcBef>
                <a:spcPts val="0"/>
              </a:spcBef>
              <a:spcAft>
                <a:spcPts val="294"/>
              </a:spcAft>
              <a:buSzPct val="100000"/>
              <a:buFont typeface="Arial" panose="020B0604020202020204" pitchFamily="34" charset="0"/>
              <a:buChar char="▫"/>
              <a:defRPr sz="1567">
                <a:latin typeface="+mn-lt"/>
                <a:cs typeface="Arial" panose="020B0604020202020204" pitchFamily="34" charset="0"/>
              </a:defRPr>
            </a:lvl7pPr>
            <a:lvl8pPr marL="1063816" indent="-167971" defTabSz="895845">
              <a:lnSpc>
                <a:spcPct val="100000"/>
              </a:lnSpc>
              <a:spcBef>
                <a:spcPts val="0"/>
              </a:spcBef>
              <a:spcAft>
                <a:spcPts val="294"/>
              </a:spcAft>
              <a:buSzPct val="100000"/>
              <a:buFont typeface="Arial" panose="020B0604020202020204" pitchFamily="34" charset="0"/>
              <a:buChar char="▫"/>
              <a:defRPr sz="1567">
                <a:latin typeface="+mn-lt"/>
                <a:cs typeface="Arial" panose="020B0604020202020204" pitchFamily="34" charset="0"/>
              </a:defRPr>
            </a:lvl8pPr>
            <a:lvl9pPr marL="1063816" indent="-167971" defTabSz="895845">
              <a:lnSpc>
                <a:spcPct val="100000"/>
              </a:lnSpc>
              <a:spcBef>
                <a:spcPts val="0"/>
              </a:spcBef>
              <a:spcAft>
                <a:spcPts val="294"/>
              </a:spcAft>
              <a:buSzPct val="100000"/>
              <a:buFont typeface="Arial" panose="020B0604020202020204" pitchFamily="34" charset="0"/>
              <a:buChar char="▫"/>
              <a:defRPr sz="1567">
                <a:latin typeface="+mn-lt"/>
                <a:cs typeface="Arial" panose="020B0604020202020204" pitchFamily="34" charset="0"/>
              </a:defRPr>
            </a:lvl9pPr>
          </a:lstStyle>
          <a:p>
            <a:r>
              <a:rPr lang="en-US" b="1" dirty="0">
                <a:cs typeface="Times New Roman" panose="02020603050405020304" pitchFamily="18" charset="0"/>
              </a:rPr>
              <a:t>Key insights from the analyses:</a:t>
            </a:r>
          </a:p>
        </p:txBody>
      </p:sp>
      <p:cxnSp>
        <p:nvCxnSpPr>
          <p:cNvPr id="24" name="Straight Connector 23">
            <a:extLst>
              <a:ext uri="{FF2B5EF4-FFF2-40B4-BE49-F238E27FC236}">
                <a16:creationId xmlns:a16="http://schemas.microsoft.com/office/drawing/2014/main" id="{6DEBCA52-A2D0-4AF7-6D72-D1B68D6010DF}"/>
              </a:ext>
            </a:extLst>
          </p:cNvPr>
          <p:cNvCxnSpPr>
            <a:cxnSpLocks/>
          </p:cNvCxnSpPr>
          <p:nvPr/>
        </p:nvCxnSpPr>
        <p:spPr>
          <a:xfrm>
            <a:off x="543685" y="1593800"/>
            <a:ext cx="10704323"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039AA18-3091-24BF-6417-7815F5157121}"/>
              </a:ext>
            </a:extLst>
          </p:cNvPr>
          <p:cNvSpPr txBox="1">
            <a:spLocks/>
          </p:cNvSpPr>
          <p:nvPr>
            <p:custDataLst>
              <p:tags r:id="rId4"/>
            </p:custDataLst>
          </p:nvPr>
        </p:nvSpPr>
        <p:spPr>
          <a:xfrm>
            <a:off x="543685" y="1839958"/>
            <a:ext cx="517138" cy="553998"/>
          </a:xfrm>
          <a:prstGeom prst="rect">
            <a:avLst/>
          </a:prstGeom>
        </p:spPr>
        <p:txBody>
          <a:bodyPr vert="horz" wrap="square" lIns="0" tIns="0" rIns="0" bIns="0" rtlCol="0" anchor="t" anchorCtr="0">
            <a:spAutoFit/>
          </a:bodyPr>
          <a:lstStyle>
            <a:lvl1pPr marL="0" lvl="0" indent="0" defTabSz="896203" eaLnBrk="1" latinLnBrk="0" hangingPunct="1">
              <a:lnSpc>
                <a:spcPct val="100000"/>
              </a:lnSpc>
              <a:spcBef>
                <a:spcPts val="294"/>
              </a:spcBef>
              <a:spcAft>
                <a:spcPts val="294"/>
              </a:spcAft>
              <a:buClr>
                <a:schemeClr val="tx1"/>
              </a:buClr>
              <a:buSzPct val="100000"/>
              <a:buFont typeface="Segoe UI" panose="020B0502040204020203" pitchFamily="34" charset="0"/>
              <a:buChar char="​"/>
              <a:defRPr lang="en-US" sz="1568" dirty="0">
                <a:latin typeface="+mn-lt"/>
                <a:cs typeface="Arial" panose="020B0604020202020204" pitchFamily="34" charset="0"/>
              </a:defRPr>
            </a:lvl1pPr>
            <a:lvl2pPr marL="224051" lvl="1" indent="-224051" defTabSz="896203" eaLnBrk="1" latinLnBrk="0" hangingPunct="1">
              <a:lnSpc>
                <a:spcPct val="100000"/>
              </a:lnSpc>
              <a:spcBef>
                <a:spcPts val="0"/>
              </a:spcBef>
              <a:spcAft>
                <a:spcPts val="294"/>
              </a:spcAft>
              <a:buClr>
                <a:schemeClr val="accent1"/>
              </a:buClr>
              <a:buSzPct val="110000"/>
              <a:buFont typeface="Wingdings" panose="05000000000000000000" pitchFamily="2" charset="2"/>
              <a:buChar char=""/>
              <a:defRPr lang="en-US" sz="1568" dirty="0">
                <a:latin typeface="+mn-lt"/>
              </a:defRPr>
            </a:lvl2pPr>
            <a:lvl3pPr marL="430178" lvl="2" indent="-206127" defTabSz="896203" eaLnBrk="1" latinLnBrk="0" hangingPunct="1">
              <a:lnSpc>
                <a:spcPct val="100000"/>
              </a:lnSpc>
              <a:spcBef>
                <a:spcPts val="0"/>
              </a:spcBef>
              <a:spcAft>
                <a:spcPts val="294"/>
              </a:spcAft>
              <a:buClr>
                <a:schemeClr val="accent1"/>
              </a:buClr>
              <a:buSzPct val="110000"/>
              <a:buFont typeface="Arial" panose="020B0604020202020204" pitchFamily="34" charset="0"/>
              <a:buChar char="‒"/>
              <a:defRPr lang="en-US" sz="1568" dirty="0">
                <a:latin typeface="+mn-lt"/>
              </a:defRPr>
            </a:lvl3pPr>
            <a:lvl4pPr marL="582532" lvl="3" indent="-152355" defTabSz="896203" eaLnBrk="1" latinLnBrk="0" hangingPunct="1">
              <a:lnSpc>
                <a:spcPct val="100000"/>
              </a:lnSpc>
              <a:spcBef>
                <a:spcPts val="0"/>
              </a:spcBef>
              <a:spcAft>
                <a:spcPts val="294"/>
              </a:spcAft>
              <a:buClr>
                <a:schemeClr val="accent1"/>
              </a:buClr>
              <a:buSzPct val="100000"/>
              <a:buFont typeface="Arial" panose="020B0604020202020204" pitchFamily="34" charset="0"/>
              <a:buChar char="•"/>
              <a:defRPr lang="en-US" sz="1568" dirty="0">
                <a:latin typeface="+mn-lt"/>
              </a:defRPr>
            </a:lvl4pPr>
            <a:lvl5pPr marL="797621" lvl="4" indent="-143393" defTabSz="896203" eaLnBrk="1" latinLnBrk="0" hangingPunct="1">
              <a:lnSpc>
                <a:spcPct val="100000"/>
              </a:lnSpc>
              <a:spcBef>
                <a:spcPts val="0"/>
              </a:spcBef>
              <a:spcAft>
                <a:spcPts val="294"/>
              </a:spcAft>
              <a:buClr>
                <a:schemeClr val="accent1"/>
              </a:buClr>
              <a:buSzPct val="100000"/>
              <a:buFont typeface="Arial" panose="020B0604020202020204" pitchFamily="34" charset="0"/>
              <a:buChar char="̶"/>
              <a:defRPr lang="en-US" sz="1568" dirty="0">
                <a:latin typeface="+mn-lt"/>
              </a:defRPr>
            </a:lvl5pPr>
            <a:lvl6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6pPr>
            <a:lvl7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7pPr>
            <a:lvl8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8pPr>
            <a:lvl9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9pPr>
          </a:lstStyle>
          <a:p>
            <a:pPr marL="0" lvl="1" indent="0">
              <a:buClr>
                <a:schemeClr val="tx1"/>
              </a:buClr>
              <a:buNone/>
            </a:pPr>
            <a:r>
              <a:rPr lang="en-US" sz="3600" b="1" i="1" dirty="0">
                <a:cs typeface="Times New Roman" panose="02020603050405020304" pitchFamily="18" charset="0"/>
              </a:rPr>
              <a:t>1</a:t>
            </a:r>
          </a:p>
        </p:txBody>
      </p:sp>
      <p:sp>
        <p:nvSpPr>
          <p:cNvPr id="26" name="TextBox 25">
            <a:extLst>
              <a:ext uri="{FF2B5EF4-FFF2-40B4-BE49-F238E27FC236}">
                <a16:creationId xmlns:a16="http://schemas.microsoft.com/office/drawing/2014/main" id="{0A53AB39-1CC5-92F4-0C44-570B1F4219FE}"/>
              </a:ext>
            </a:extLst>
          </p:cNvPr>
          <p:cNvSpPr txBox="1">
            <a:spLocks/>
          </p:cNvSpPr>
          <p:nvPr>
            <p:custDataLst>
              <p:tags r:id="rId5"/>
            </p:custDataLst>
          </p:nvPr>
        </p:nvSpPr>
        <p:spPr>
          <a:xfrm>
            <a:off x="937632" y="1839958"/>
            <a:ext cx="4103621" cy="942641"/>
          </a:xfrm>
          <a:prstGeom prst="rect">
            <a:avLst/>
          </a:prstGeom>
        </p:spPr>
        <p:txBody>
          <a:bodyPr vert="horz" wrap="square" lIns="0" tIns="0" rIns="0" bIns="0" rtlCol="0" anchor="t" anchorCtr="0">
            <a:noAutofit/>
          </a:bodyPr>
          <a:lstStyle>
            <a:lvl1pPr marL="0" lvl="0" indent="0" defTabSz="896203" eaLnBrk="1" latinLnBrk="0" hangingPunct="1">
              <a:lnSpc>
                <a:spcPct val="100000"/>
              </a:lnSpc>
              <a:spcBef>
                <a:spcPts val="294"/>
              </a:spcBef>
              <a:spcAft>
                <a:spcPts val="294"/>
              </a:spcAft>
              <a:buClr>
                <a:schemeClr val="tx1"/>
              </a:buClr>
              <a:buSzPct val="100000"/>
              <a:buFont typeface="Segoe UI" panose="020B0502040204020203" pitchFamily="34" charset="0"/>
              <a:buChar char="​"/>
              <a:defRPr lang="en-US" sz="1568" dirty="0">
                <a:latin typeface="+mn-lt"/>
                <a:cs typeface="Arial" panose="020B0604020202020204" pitchFamily="34" charset="0"/>
              </a:defRPr>
            </a:lvl1pPr>
            <a:lvl2pPr marL="224051" lvl="1" indent="-224051" defTabSz="896203" eaLnBrk="1" latinLnBrk="0" hangingPunct="1">
              <a:lnSpc>
                <a:spcPct val="100000"/>
              </a:lnSpc>
              <a:spcBef>
                <a:spcPts val="0"/>
              </a:spcBef>
              <a:spcAft>
                <a:spcPts val="294"/>
              </a:spcAft>
              <a:buClr>
                <a:schemeClr val="accent1"/>
              </a:buClr>
              <a:buSzPct val="110000"/>
              <a:buFont typeface="Wingdings" panose="05000000000000000000" pitchFamily="2" charset="2"/>
              <a:buChar char=""/>
              <a:defRPr lang="en-US" sz="1568" dirty="0">
                <a:latin typeface="+mn-lt"/>
              </a:defRPr>
            </a:lvl2pPr>
            <a:lvl3pPr marL="430178" lvl="2" indent="-206127" defTabSz="896203" eaLnBrk="1" latinLnBrk="0" hangingPunct="1">
              <a:lnSpc>
                <a:spcPct val="100000"/>
              </a:lnSpc>
              <a:spcBef>
                <a:spcPts val="0"/>
              </a:spcBef>
              <a:spcAft>
                <a:spcPts val="294"/>
              </a:spcAft>
              <a:buClr>
                <a:schemeClr val="accent1"/>
              </a:buClr>
              <a:buSzPct val="110000"/>
              <a:buFont typeface="Arial" panose="020B0604020202020204" pitchFamily="34" charset="0"/>
              <a:buChar char="‒"/>
              <a:defRPr lang="en-US" sz="1568" dirty="0">
                <a:latin typeface="+mn-lt"/>
              </a:defRPr>
            </a:lvl3pPr>
            <a:lvl4pPr marL="582532" lvl="3" indent="-152355" defTabSz="896203" eaLnBrk="1" latinLnBrk="0" hangingPunct="1">
              <a:lnSpc>
                <a:spcPct val="100000"/>
              </a:lnSpc>
              <a:spcBef>
                <a:spcPts val="0"/>
              </a:spcBef>
              <a:spcAft>
                <a:spcPts val="294"/>
              </a:spcAft>
              <a:buClr>
                <a:schemeClr val="accent1"/>
              </a:buClr>
              <a:buSzPct val="100000"/>
              <a:buFont typeface="Arial" panose="020B0604020202020204" pitchFamily="34" charset="0"/>
              <a:buChar char="•"/>
              <a:defRPr lang="en-US" sz="1568" dirty="0">
                <a:latin typeface="+mn-lt"/>
              </a:defRPr>
            </a:lvl4pPr>
            <a:lvl5pPr marL="797621" lvl="4" indent="-143393" defTabSz="896203" eaLnBrk="1" latinLnBrk="0" hangingPunct="1">
              <a:lnSpc>
                <a:spcPct val="100000"/>
              </a:lnSpc>
              <a:spcBef>
                <a:spcPts val="0"/>
              </a:spcBef>
              <a:spcAft>
                <a:spcPts val="294"/>
              </a:spcAft>
              <a:buClr>
                <a:schemeClr val="accent1"/>
              </a:buClr>
              <a:buSzPct val="100000"/>
              <a:buFont typeface="Arial" panose="020B0604020202020204" pitchFamily="34" charset="0"/>
              <a:buChar char="̶"/>
              <a:defRPr lang="en-US" sz="1568" dirty="0">
                <a:latin typeface="+mn-lt"/>
              </a:defRPr>
            </a:lvl5pPr>
            <a:lvl6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6pPr>
            <a:lvl7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7pPr>
            <a:lvl8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8pPr>
            <a:lvl9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9pPr>
          </a:lstStyle>
          <a:p>
            <a:pPr marL="0" lvl="1" indent="0">
              <a:buClr>
                <a:schemeClr val="tx1"/>
              </a:buClr>
              <a:buNone/>
            </a:pPr>
            <a:r>
              <a:rPr lang="en-US" sz="1400" b="1" dirty="0">
                <a:cs typeface="Times New Roman" panose="02020603050405020304" pitchFamily="18" charset="0"/>
              </a:rPr>
              <a:t>Product 2 has seen the highest y-o-y % drop in claims in 5 territories: </a:t>
            </a:r>
            <a:r>
              <a:rPr lang="en-US" sz="1400" dirty="0">
                <a:cs typeface="Times New Roman" panose="02020603050405020304" pitchFamily="18" charset="0"/>
              </a:rPr>
              <a:t>Atlanta, GA; LA- San Diego, CA; New York, NY; Pheonix, AZ; St. Louis, MO</a:t>
            </a:r>
          </a:p>
        </p:txBody>
      </p:sp>
      <p:sp>
        <p:nvSpPr>
          <p:cNvPr id="28" name="TextBox 27">
            <a:extLst>
              <a:ext uri="{FF2B5EF4-FFF2-40B4-BE49-F238E27FC236}">
                <a16:creationId xmlns:a16="http://schemas.microsoft.com/office/drawing/2014/main" id="{500E472F-AE44-5119-7C81-3B8EE688F8E4}"/>
              </a:ext>
            </a:extLst>
          </p:cNvPr>
          <p:cNvSpPr txBox="1"/>
          <p:nvPr/>
        </p:nvSpPr>
        <p:spPr>
          <a:xfrm>
            <a:off x="6079866" y="1269303"/>
            <a:ext cx="5168142" cy="241156"/>
          </a:xfrm>
          <a:prstGeom prst="rect">
            <a:avLst/>
          </a:prstGeom>
        </p:spPr>
        <p:txBody>
          <a:bodyPr vert="horz" wrap="square" lIns="0" tIns="0" rIns="0" bIns="0" rtlCol="0">
            <a:spAutoFit/>
          </a:bodyPr>
          <a:lstStyle>
            <a:lvl1pPr marL="0" lvl="0" indent="0" defTabSz="895845" eaLnBrk="1" latinLnBrk="0" hangingPunct="1">
              <a:lnSpc>
                <a:spcPct val="100000"/>
              </a:lnSpc>
              <a:spcBef>
                <a:spcPts val="294"/>
              </a:spcBef>
              <a:spcAft>
                <a:spcPts val="294"/>
              </a:spcAft>
              <a:buFont typeface="Segoe UI" panose="020B0502040204020203" pitchFamily="34" charset="0"/>
              <a:buChar char="​"/>
              <a:defRPr lang="en-US" sz="1567" dirty="0">
                <a:latin typeface="+mn-lt"/>
                <a:cs typeface="Arial" panose="020B0604020202020204" pitchFamily="34" charset="0"/>
              </a:defRPr>
            </a:lvl1pPr>
            <a:lvl2pPr marL="176348" lvl="1" indent="-176348" defTabSz="895845" eaLnBrk="1" latinLnBrk="0" hangingPunct="1">
              <a:lnSpc>
                <a:spcPct val="100000"/>
              </a:lnSpc>
              <a:spcBef>
                <a:spcPts val="0"/>
              </a:spcBef>
              <a:spcAft>
                <a:spcPts val="294"/>
              </a:spcAft>
              <a:buClr>
                <a:schemeClr val="accent1"/>
              </a:buClr>
              <a:buSzPct val="100000"/>
              <a:buFont typeface="Arial" panose="020B0604020202020204" pitchFamily="34" charset="0"/>
              <a:buChar char="•"/>
              <a:defRPr lang="en-US" sz="1567" dirty="0">
                <a:latin typeface="+mn-lt"/>
              </a:defRPr>
            </a:lvl2pPr>
            <a:lvl3pPr marL="352695" lvl="2" indent="-176348" defTabSz="895845" eaLnBrk="1" latinLnBrk="0" hangingPunct="1">
              <a:lnSpc>
                <a:spcPct val="100000"/>
              </a:lnSpc>
              <a:spcBef>
                <a:spcPts val="0"/>
              </a:spcBef>
              <a:spcAft>
                <a:spcPts val="294"/>
              </a:spcAft>
              <a:buClr>
                <a:schemeClr val="accent1"/>
              </a:buClr>
              <a:buSzPct val="100000"/>
              <a:buFont typeface="Arial" panose="020B0604020202020204" pitchFamily="34" charset="0"/>
              <a:buChar char="•"/>
              <a:defRPr lang="en-US" sz="1567" dirty="0">
                <a:latin typeface="+mn-lt"/>
              </a:defRPr>
            </a:lvl3pPr>
            <a:lvl4pPr marL="529042" lvl="3" indent="-176348" defTabSz="895845" eaLnBrk="1" latinLnBrk="0" hangingPunct="1">
              <a:lnSpc>
                <a:spcPct val="100000"/>
              </a:lnSpc>
              <a:spcBef>
                <a:spcPts val="0"/>
              </a:spcBef>
              <a:spcAft>
                <a:spcPts val="294"/>
              </a:spcAft>
              <a:buClr>
                <a:schemeClr val="accent1"/>
              </a:buClr>
              <a:buSzPct val="100000"/>
              <a:buFont typeface="Arial" panose="020B0604020202020204" pitchFamily="34" charset="0"/>
              <a:buChar char="•"/>
              <a:defRPr lang="en-US" sz="1567" dirty="0">
                <a:latin typeface="+mn-lt"/>
              </a:defRPr>
            </a:lvl4pPr>
            <a:lvl5pPr marL="705390" lvl="4" indent="-176348" defTabSz="895845" eaLnBrk="1" latinLnBrk="0" hangingPunct="1">
              <a:lnSpc>
                <a:spcPct val="100000"/>
              </a:lnSpc>
              <a:spcBef>
                <a:spcPts val="0"/>
              </a:spcBef>
              <a:spcAft>
                <a:spcPts val="294"/>
              </a:spcAft>
              <a:buClr>
                <a:schemeClr val="accent1"/>
              </a:buClr>
              <a:buSzPct val="100000"/>
              <a:buFont typeface="Arial" panose="020B0604020202020204" pitchFamily="34" charset="0"/>
              <a:buChar char="•"/>
              <a:defRPr lang="en-US" sz="1567" dirty="0">
                <a:latin typeface="+mn-lt"/>
              </a:defRPr>
            </a:lvl5pPr>
            <a:lvl6pPr marL="1063816" indent="-167971" defTabSz="895845">
              <a:lnSpc>
                <a:spcPct val="100000"/>
              </a:lnSpc>
              <a:spcBef>
                <a:spcPts val="0"/>
              </a:spcBef>
              <a:spcAft>
                <a:spcPts val="294"/>
              </a:spcAft>
              <a:buSzPct val="100000"/>
              <a:buFont typeface="Arial" panose="020B0604020202020204" pitchFamily="34" charset="0"/>
              <a:buChar char="▫"/>
              <a:defRPr sz="1567">
                <a:latin typeface="+mn-lt"/>
                <a:cs typeface="Arial" panose="020B0604020202020204" pitchFamily="34" charset="0"/>
              </a:defRPr>
            </a:lvl6pPr>
            <a:lvl7pPr marL="1063816" indent="-167971" defTabSz="895845">
              <a:lnSpc>
                <a:spcPct val="100000"/>
              </a:lnSpc>
              <a:spcBef>
                <a:spcPts val="0"/>
              </a:spcBef>
              <a:spcAft>
                <a:spcPts val="294"/>
              </a:spcAft>
              <a:buSzPct val="100000"/>
              <a:buFont typeface="Arial" panose="020B0604020202020204" pitchFamily="34" charset="0"/>
              <a:buChar char="▫"/>
              <a:defRPr sz="1567">
                <a:latin typeface="+mn-lt"/>
                <a:cs typeface="Arial" panose="020B0604020202020204" pitchFamily="34" charset="0"/>
              </a:defRPr>
            </a:lvl7pPr>
            <a:lvl8pPr marL="1063816" indent="-167971" defTabSz="895845">
              <a:lnSpc>
                <a:spcPct val="100000"/>
              </a:lnSpc>
              <a:spcBef>
                <a:spcPts val="0"/>
              </a:spcBef>
              <a:spcAft>
                <a:spcPts val="294"/>
              </a:spcAft>
              <a:buSzPct val="100000"/>
              <a:buFont typeface="Arial" panose="020B0604020202020204" pitchFamily="34" charset="0"/>
              <a:buChar char="▫"/>
              <a:defRPr sz="1567">
                <a:latin typeface="+mn-lt"/>
                <a:cs typeface="Arial" panose="020B0604020202020204" pitchFamily="34" charset="0"/>
              </a:defRPr>
            </a:lvl8pPr>
            <a:lvl9pPr marL="1063816" indent="-167971" defTabSz="895845">
              <a:lnSpc>
                <a:spcPct val="100000"/>
              </a:lnSpc>
              <a:spcBef>
                <a:spcPts val="0"/>
              </a:spcBef>
              <a:spcAft>
                <a:spcPts val="294"/>
              </a:spcAft>
              <a:buSzPct val="100000"/>
              <a:buFont typeface="Arial" panose="020B0604020202020204" pitchFamily="34" charset="0"/>
              <a:buChar char="▫"/>
              <a:defRPr sz="1567">
                <a:latin typeface="+mn-lt"/>
                <a:cs typeface="Arial" panose="020B0604020202020204" pitchFamily="34" charset="0"/>
              </a:defRPr>
            </a:lvl9pPr>
          </a:lstStyle>
          <a:p>
            <a:r>
              <a:rPr lang="en-US" b="1" dirty="0">
                <a:cs typeface="Times New Roman" panose="02020603050405020304" pitchFamily="18" charset="0"/>
              </a:rPr>
              <a:t>Potential rationale for decline in Product 2 claims:</a:t>
            </a:r>
          </a:p>
        </p:txBody>
      </p:sp>
      <p:sp>
        <p:nvSpPr>
          <p:cNvPr id="29" name="TextBox 28">
            <a:extLst>
              <a:ext uri="{FF2B5EF4-FFF2-40B4-BE49-F238E27FC236}">
                <a16:creationId xmlns:a16="http://schemas.microsoft.com/office/drawing/2014/main" id="{C0F468C5-B98E-D319-325C-F74FBA968677}"/>
              </a:ext>
            </a:extLst>
          </p:cNvPr>
          <p:cNvSpPr txBox="1">
            <a:spLocks/>
          </p:cNvSpPr>
          <p:nvPr>
            <p:custDataLst>
              <p:tags r:id="rId6"/>
            </p:custDataLst>
          </p:nvPr>
        </p:nvSpPr>
        <p:spPr>
          <a:xfrm>
            <a:off x="6079866" y="1839958"/>
            <a:ext cx="5168142" cy="1024334"/>
          </a:xfrm>
          <a:prstGeom prst="rect">
            <a:avLst/>
          </a:prstGeom>
        </p:spPr>
        <p:txBody>
          <a:bodyPr vert="horz" wrap="square" lIns="0" tIns="0" rIns="0" bIns="0" rtlCol="0" anchor="t" anchorCtr="0">
            <a:noAutofit/>
          </a:bodyPr>
          <a:lstStyle>
            <a:lvl1pPr marL="0" lvl="0" indent="0" defTabSz="896203" eaLnBrk="1" latinLnBrk="0" hangingPunct="1">
              <a:lnSpc>
                <a:spcPct val="100000"/>
              </a:lnSpc>
              <a:spcBef>
                <a:spcPts val="294"/>
              </a:spcBef>
              <a:spcAft>
                <a:spcPts val="294"/>
              </a:spcAft>
              <a:buClr>
                <a:schemeClr val="tx1"/>
              </a:buClr>
              <a:buSzPct val="100000"/>
              <a:buFont typeface="Segoe UI" panose="020B0502040204020203" pitchFamily="34" charset="0"/>
              <a:buChar char="​"/>
              <a:defRPr lang="en-US" sz="1568" dirty="0">
                <a:latin typeface="+mn-lt"/>
                <a:cs typeface="Arial" panose="020B0604020202020204" pitchFamily="34" charset="0"/>
              </a:defRPr>
            </a:lvl1pPr>
            <a:lvl2pPr marL="224051" lvl="1" indent="-224051" defTabSz="896203" eaLnBrk="1" latinLnBrk="0" hangingPunct="1">
              <a:lnSpc>
                <a:spcPct val="100000"/>
              </a:lnSpc>
              <a:spcBef>
                <a:spcPts val="0"/>
              </a:spcBef>
              <a:spcAft>
                <a:spcPts val="294"/>
              </a:spcAft>
              <a:buClr>
                <a:schemeClr val="accent1"/>
              </a:buClr>
              <a:buSzPct val="110000"/>
              <a:buFont typeface="Wingdings" panose="05000000000000000000" pitchFamily="2" charset="2"/>
              <a:buChar char=""/>
              <a:defRPr lang="en-US" sz="1568" dirty="0">
                <a:latin typeface="+mn-lt"/>
              </a:defRPr>
            </a:lvl2pPr>
            <a:lvl3pPr marL="430178" lvl="2" indent="-206127" defTabSz="896203" eaLnBrk="1" latinLnBrk="0" hangingPunct="1">
              <a:lnSpc>
                <a:spcPct val="100000"/>
              </a:lnSpc>
              <a:spcBef>
                <a:spcPts val="0"/>
              </a:spcBef>
              <a:spcAft>
                <a:spcPts val="294"/>
              </a:spcAft>
              <a:buClr>
                <a:schemeClr val="accent1"/>
              </a:buClr>
              <a:buSzPct val="110000"/>
              <a:buFont typeface="Arial" panose="020B0604020202020204" pitchFamily="34" charset="0"/>
              <a:buChar char="‒"/>
              <a:defRPr lang="en-US" sz="1568" dirty="0">
                <a:latin typeface="+mn-lt"/>
              </a:defRPr>
            </a:lvl3pPr>
            <a:lvl4pPr marL="582532" lvl="3" indent="-152355" defTabSz="896203" eaLnBrk="1" latinLnBrk="0" hangingPunct="1">
              <a:lnSpc>
                <a:spcPct val="100000"/>
              </a:lnSpc>
              <a:spcBef>
                <a:spcPts val="0"/>
              </a:spcBef>
              <a:spcAft>
                <a:spcPts val="294"/>
              </a:spcAft>
              <a:buClr>
                <a:schemeClr val="accent1"/>
              </a:buClr>
              <a:buSzPct val="100000"/>
              <a:buFont typeface="Arial" panose="020B0604020202020204" pitchFamily="34" charset="0"/>
              <a:buChar char="•"/>
              <a:defRPr lang="en-US" sz="1568" dirty="0">
                <a:latin typeface="+mn-lt"/>
              </a:defRPr>
            </a:lvl4pPr>
            <a:lvl5pPr marL="797621" lvl="4" indent="-143393" defTabSz="896203" eaLnBrk="1" latinLnBrk="0" hangingPunct="1">
              <a:lnSpc>
                <a:spcPct val="100000"/>
              </a:lnSpc>
              <a:spcBef>
                <a:spcPts val="0"/>
              </a:spcBef>
              <a:spcAft>
                <a:spcPts val="294"/>
              </a:spcAft>
              <a:buClr>
                <a:schemeClr val="accent1"/>
              </a:buClr>
              <a:buSzPct val="100000"/>
              <a:buFont typeface="Arial" panose="020B0604020202020204" pitchFamily="34" charset="0"/>
              <a:buChar char="̶"/>
              <a:defRPr lang="en-US" sz="1568" dirty="0">
                <a:latin typeface="+mn-lt"/>
              </a:defRPr>
            </a:lvl5pPr>
            <a:lvl6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6pPr>
            <a:lvl7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7pPr>
            <a:lvl8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8pPr>
            <a:lvl9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9pPr>
          </a:lstStyle>
          <a:p>
            <a:r>
              <a:rPr lang="en-US" sz="1400" b="1" dirty="0"/>
              <a:t>A. Sales Force Effectiveness Challenges:</a:t>
            </a:r>
            <a:endParaRPr lang="en-US" sz="1400" dirty="0"/>
          </a:p>
          <a:p>
            <a:pPr lvl="1">
              <a:spcAft>
                <a:spcPts val="600"/>
              </a:spcAft>
              <a:buClr>
                <a:schemeClr val="tx1"/>
              </a:buClr>
              <a:buFont typeface="Wingdings" panose="05000000000000000000" pitchFamily="2" charset="2"/>
              <a:buChar char="§"/>
            </a:pPr>
            <a:r>
              <a:rPr lang="en-US" sz="1400" dirty="0">
                <a:cs typeface="Times New Roman" panose="02020603050405020304" pitchFamily="18" charset="0"/>
              </a:rPr>
              <a:t>Suboptimal deployment of sales reps across key territories.</a:t>
            </a:r>
          </a:p>
          <a:p>
            <a:pPr lvl="1">
              <a:spcAft>
                <a:spcPts val="600"/>
              </a:spcAft>
              <a:buClr>
                <a:schemeClr val="tx1"/>
              </a:buClr>
              <a:buFont typeface="Wingdings" panose="05000000000000000000" pitchFamily="2" charset="2"/>
              <a:buChar char="§"/>
            </a:pPr>
            <a:r>
              <a:rPr lang="en-US" sz="1400" dirty="0">
                <a:cs typeface="Times New Roman" panose="02020603050405020304" pitchFamily="18" charset="0"/>
              </a:rPr>
              <a:t>Inadequate follow-up and relationship management by the sales team with initial prescribers</a:t>
            </a:r>
          </a:p>
          <a:p>
            <a:r>
              <a:rPr lang="en-US" sz="1400" b="1" dirty="0"/>
              <a:t>B. Distribution and Accessibility Issues:</a:t>
            </a:r>
            <a:endParaRPr lang="en-US" sz="1400" dirty="0"/>
          </a:p>
          <a:p>
            <a:pPr lvl="1">
              <a:spcAft>
                <a:spcPts val="600"/>
              </a:spcAft>
              <a:buClr>
                <a:schemeClr val="tx1"/>
              </a:buClr>
              <a:buFont typeface="Wingdings" panose="05000000000000000000" pitchFamily="2" charset="2"/>
              <a:buChar char="§"/>
            </a:pPr>
            <a:r>
              <a:rPr lang="en-US" sz="1400" dirty="0"/>
              <a:t>Supply chain inefficiencies may be reducing product availability and accessibility</a:t>
            </a:r>
            <a:endParaRPr lang="en-US" sz="1400" dirty="0">
              <a:cs typeface="Times New Roman" panose="02020603050405020304" pitchFamily="18" charset="0"/>
            </a:endParaRPr>
          </a:p>
          <a:p>
            <a:r>
              <a:rPr lang="en-US" sz="1400" b="1" dirty="0"/>
              <a:t>C. Brand Positioning and Marketing Strategy Gaps:</a:t>
            </a:r>
            <a:endParaRPr lang="en-US" sz="1400" dirty="0"/>
          </a:p>
          <a:p>
            <a:pPr lvl="1">
              <a:spcAft>
                <a:spcPts val="600"/>
              </a:spcAft>
              <a:buClr>
                <a:schemeClr val="tx1"/>
              </a:buClr>
              <a:buFont typeface="Wingdings" panose="05000000000000000000" pitchFamily="2" charset="2"/>
              <a:buChar char="§"/>
            </a:pPr>
            <a:r>
              <a:rPr lang="en-US" sz="1400" dirty="0">
                <a:cs typeface="Times New Roman" panose="02020603050405020304" pitchFamily="18" charset="0"/>
              </a:rPr>
              <a:t>Failure to convey the differentiated value proposition of Product 2 as a superior iteration of the original market leader.</a:t>
            </a:r>
          </a:p>
          <a:p>
            <a:pPr lvl="1">
              <a:spcAft>
                <a:spcPts val="600"/>
              </a:spcAft>
              <a:buClr>
                <a:schemeClr val="tx1"/>
              </a:buClr>
              <a:buFont typeface="Wingdings" panose="05000000000000000000" pitchFamily="2" charset="2"/>
              <a:buChar char="§"/>
            </a:pPr>
            <a:r>
              <a:rPr lang="en-US" sz="1400" dirty="0">
                <a:cs typeface="Times New Roman" panose="02020603050405020304" pitchFamily="18" charset="0"/>
              </a:rPr>
              <a:t>Missed opportunities to leverage existing brand equity and HCP loyalty from Product 1 to drive adoption of Product 2</a:t>
            </a:r>
          </a:p>
          <a:p>
            <a:r>
              <a:rPr lang="en-US" sz="1400" b="1" dirty="0"/>
              <a:t>D. Unexpected Pricing Concerns:</a:t>
            </a:r>
            <a:endParaRPr lang="en-US" sz="1400" dirty="0"/>
          </a:p>
          <a:p>
            <a:pPr lvl="1">
              <a:spcAft>
                <a:spcPts val="600"/>
              </a:spcAft>
              <a:buClr>
                <a:schemeClr val="tx1"/>
              </a:buClr>
              <a:buFont typeface="Wingdings" panose="05000000000000000000" pitchFamily="2" charset="2"/>
              <a:buChar char="§"/>
            </a:pPr>
            <a:r>
              <a:rPr lang="en-US" sz="1400" dirty="0">
                <a:cs typeface="Times New Roman" panose="02020603050405020304" pitchFamily="18" charset="0"/>
              </a:rPr>
              <a:t>Product 2 may be perceived as costlier alternative than its competitors, influencing prescribing behavior in favor of more economical alternatives</a:t>
            </a:r>
          </a:p>
        </p:txBody>
      </p:sp>
      <p:sp>
        <p:nvSpPr>
          <p:cNvPr id="36" name="TextBox 35">
            <a:extLst>
              <a:ext uri="{FF2B5EF4-FFF2-40B4-BE49-F238E27FC236}">
                <a16:creationId xmlns:a16="http://schemas.microsoft.com/office/drawing/2014/main" id="{3DE057E8-8031-F75F-1200-C4C4A7983E2A}"/>
              </a:ext>
            </a:extLst>
          </p:cNvPr>
          <p:cNvSpPr txBox="1">
            <a:spLocks/>
          </p:cNvSpPr>
          <p:nvPr>
            <p:custDataLst>
              <p:tags r:id="rId7"/>
            </p:custDataLst>
          </p:nvPr>
        </p:nvSpPr>
        <p:spPr>
          <a:xfrm>
            <a:off x="937632" y="3020719"/>
            <a:ext cx="4103621" cy="942641"/>
          </a:xfrm>
          <a:prstGeom prst="rect">
            <a:avLst/>
          </a:prstGeom>
        </p:spPr>
        <p:txBody>
          <a:bodyPr vert="horz" wrap="square" lIns="0" tIns="0" rIns="0" bIns="0" rtlCol="0" anchor="t" anchorCtr="0">
            <a:noAutofit/>
          </a:bodyPr>
          <a:lstStyle>
            <a:lvl1pPr marL="0" lvl="0" indent="0" defTabSz="896203" eaLnBrk="1" latinLnBrk="0" hangingPunct="1">
              <a:lnSpc>
                <a:spcPct val="100000"/>
              </a:lnSpc>
              <a:spcBef>
                <a:spcPts val="294"/>
              </a:spcBef>
              <a:spcAft>
                <a:spcPts val="294"/>
              </a:spcAft>
              <a:buClr>
                <a:schemeClr val="tx1"/>
              </a:buClr>
              <a:buSzPct val="100000"/>
              <a:buFont typeface="Segoe UI" panose="020B0502040204020203" pitchFamily="34" charset="0"/>
              <a:buChar char="​"/>
              <a:defRPr lang="en-US" sz="1568" dirty="0">
                <a:latin typeface="+mn-lt"/>
                <a:cs typeface="Arial" panose="020B0604020202020204" pitchFamily="34" charset="0"/>
              </a:defRPr>
            </a:lvl1pPr>
            <a:lvl2pPr marL="224051" lvl="1" indent="-224051" defTabSz="896203" eaLnBrk="1" latinLnBrk="0" hangingPunct="1">
              <a:lnSpc>
                <a:spcPct val="100000"/>
              </a:lnSpc>
              <a:spcBef>
                <a:spcPts val="0"/>
              </a:spcBef>
              <a:spcAft>
                <a:spcPts val="294"/>
              </a:spcAft>
              <a:buClr>
                <a:schemeClr val="accent1"/>
              </a:buClr>
              <a:buSzPct val="110000"/>
              <a:buFont typeface="Wingdings" panose="05000000000000000000" pitchFamily="2" charset="2"/>
              <a:buChar char=""/>
              <a:defRPr lang="en-US" sz="1568" dirty="0">
                <a:latin typeface="+mn-lt"/>
              </a:defRPr>
            </a:lvl2pPr>
            <a:lvl3pPr marL="430178" lvl="2" indent="-206127" defTabSz="896203" eaLnBrk="1" latinLnBrk="0" hangingPunct="1">
              <a:lnSpc>
                <a:spcPct val="100000"/>
              </a:lnSpc>
              <a:spcBef>
                <a:spcPts val="0"/>
              </a:spcBef>
              <a:spcAft>
                <a:spcPts val="294"/>
              </a:spcAft>
              <a:buClr>
                <a:schemeClr val="accent1"/>
              </a:buClr>
              <a:buSzPct val="110000"/>
              <a:buFont typeface="Arial" panose="020B0604020202020204" pitchFamily="34" charset="0"/>
              <a:buChar char="‒"/>
              <a:defRPr lang="en-US" sz="1568" dirty="0">
                <a:latin typeface="+mn-lt"/>
              </a:defRPr>
            </a:lvl3pPr>
            <a:lvl4pPr marL="582532" lvl="3" indent="-152355" defTabSz="896203" eaLnBrk="1" latinLnBrk="0" hangingPunct="1">
              <a:lnSpc>
                <a:spcPct val="100000"/>
              </a:lnSpc>
              <a:spcBef>
                <a:spcPts val="0"/>
              </a:spcBef>
              <a:spcAft>
                <a:spcPts val="294"/>
              </a:spcAft>
              <a:buClr>
                <a:schemeClr val="accent1"/>
              </a:buClr>
              <a:buSzPct val="100000"/>
              <a:buFont typeface="Arial" panose="020B0604020202020204" pitchFamily="34" charset="0"/>
              <a:buChar char="•"/>
              <a:defRPr lang="en-US" sz="1568" dirty="0">
                <a:latin typeface="+mn-lt"/>
              </a:defRPr>
            </a:lvl4pPr>
            <a:lvl5pPr marL="797621" lvl="4" indent="-143393" defTabSz="896203" eaLnBrk="1" latinLnBrk="0" hangingPunct="1">
              <a:lnSpc>
                <a:spcPct val="100000"/>
              </a:lnSpc>
              <a:spcBef>
                <a:spcPts val="0"/>
              </a:spcBef>
              <a:spcAft>
                <a:spcPts val="294"/>
              </a:spcAft>
              <a:buClr>
                <a:schemeClr val="accent1"/>
              </a:buClr>
              <a:buSzPct val="100000"/>
              <a:buFont typeface="Arial" panose="020B0604020202020204" pitchFamily="34" charset="0"/>
              <a:buChar char="̶"/>
              <a:defRPr lang="en-US" sz="1568" dirty="0">
                <a:latin typeface="+mn-lt"/>
              </a:defRPr>
            </a:lvl5pPr>
            <a:lvl6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6pPr>
            <a:lvl7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7pPr>
            <a:lvl8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8pPr>
            <a:lvl9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9pPr>
          </a:lstStyle>
          <a:p>
            <a:pPr marL="0" lvl="1" indent="0">
              <a:buClr>
                <a:schemeClr val="tx1"/>
              </a:buClr>
              <a:buNone/>
            </a:pPr>
            <a:r>
              <a:rPr lang="en-US" sz="1400" b="1" dirty="0">
                <a:cs typeface="Times New Roman" panose="02020603050405020304" pitchFamily="18" charset="0"/>
              </a:rPr>
              <a:t>HCPs with ‘Anesthesia and Cardiology’ specialties are the highest prescribers of anesthesia drugs</a:t>
            </a:r>
            <a:endParaRPr lang="en-US" sz="1400" dirty="0">
              <a:cs typeface="Times New Roman" panose="02020603050405020304" pitchFamily="18" charset="0"/>
            </a:endParaRPr>
          </a:p>
        </p:txBody>
      </p:sp>
      <p:sp>
        <p:nvSpPr>
          <p:cNvPr id="37" name="TextBox 36">
            <a:extLst>
              <a:ext uri="{FF2B5EF4-FFF2-40B4-BE49-F238E27FC236}">
                <a16:creationId xmlns:a16="http://schemas.microsoft.com/office/drawing/2014/main" id="{32C020D6-B98A-EA1A-0B37-DB1D2CE73C97}"/>
              </a:ext>
            </a:extLst>
          </p:cNvPr>
          <p:cNvSpPr txBox="1">
            <a:spLocks/>
          </p:cNvSpPr>
          <p:nvPr>
            <p:custDataLst>
              <p:tags r:id="rId8"/>
            </p:custDataLst>
          </p:nvPr>
        </p:nvSpPr>
        <p:spPr>
          <a:xfrm>
            <a:off x="937632" y="4181846"/>
            <a:ext cx="4103621" cy="942641"/>
          </a:xfrm>
          <a:prstGeom prst="rect">
            <a:avLst/>
          </a:prstGeom>
        </p:spPr>
        <p:txBody>
          <a:bodyPr vert="horz" wrap="square" lIns="0" tIns="0" rIns="0" bIns="0" rtlCol="0" anchor="t" anchorCtr="0">
            <a:noAutofit/>
          </a:bodyPr>
          <a:lstStyle>
            <a:lvl1pPr marL="0" lvl="0" indent="0" defTabSz="896203" eaLnBrk="1" latinLnBrk="0" hangingPunct="1">
              <a:lnSpc>
                <a:spcPct val="100000"/>
              </a:lnSpc>
              <a:spcBef>
                <a:spcPts val="294"/>
              </a:spcBef>
              <a:spcAft>
                <a:spcPts val="294"/>
              </a:spcAft>
              <a:buClr>
                <a:schemeClr val="tx1"/>
              </a:buClr>
              <a:buSzPct val="100000"/>
              <a:buFont typeface="Segoe UI" panose="020B0502040204020203" pitchFamily="34" charset="0"/>
              <a:buChar char="​"/>
              <a:defRPr lang="en-US" sz="1568" dirty="0">
                <a:latin typeface="+mn-lt"/>
                <a:cs typeface="Arial" panose="020B0604020202020204" pitchFamily="34" charset="0"/>
              </a:defRPr>
            </a:lvl1pPr>
            <a:lvl2pPr marL="224051" lvl="1" indent="-224051" defTabSz="896203" eaLnBrk="1" latinLnBrk="0" hangingPunct="1">
              <a:lnSpc>
                <a:spcPct val="100000"/>
              </a:lnSpc>
              <a:spcBef>
                <a:spcPts val="0"/>
              </a:spcBef>
              <a:spcAft>
                <a:spcPts val="294"/>
              </a:spcAft>
              <a:buClr>
                <a:schemeClr val="accent1"/>
              </a:buClr>
              <a:buSzPct val="110000"/>
              <a:buFont typeface="Wingdings" panose="05000000000000000000" pitchFamily="2" charset="2"/>
              <a:buChar char=""/>
              <a:defRPr lang="en-US" sz="1568" dirty="0">
                <a:latin typeface="+mn-lt"/>
              </a:defRPr>
            </a:lvl2pPr>
            <a:lvl3pPr marL="430178" lvl="2" indent="-206127" defTabSz="896203" eaLnBrk="1" latinLnBrk="0" hangingPunct="1">
              <a:lnSpc>
                <a:spcPct val="100000"/>
              </a:lnSpc>
              <a:spcBef>
                <a:spcPts val="0"/>
              </a:spcBef>
              <a:spcAft>
                <a:spcPts val="294"/>
              </a:spcAft>
              <a:buClr>
                <a:schemeClr val="accent1"/>
              </a:buClr>
              <a:buSzPct val="110000"/>
              <a:buFont typeface="Arial" panose="020B0604020202020204" pitchFamily="34" charset="0"/>
              <a:buChar char="‒"/>
              <a:defRPr lang="en-US" sz="1568" dirty="0">
                <a:latin typeface="+mn-lt"/>
              </a:defRPr>
            </a:lvl3pPr>
            <a:lvl4pPr marL="582532" lvl="3" indent="-152355" defTabSz="896203" eaLnBrk="1" latinLnBrk="0" hangingPunct="1">
              <a:lnSpc>
                <a:spcPct val="100000"/>
              </a:lnSpc>
              <a:spcBef>
                <a:spcPts val="0"/>
              </a:spcBef>
              <a:spcAft>
                <a:spcPts val="294"/>
              </a:spcAft>
              <a:buClr>
                <a:schemeClr val="accent1"/>
              </a:buClr>
              <a:buSzPct val="100000"/>
              <a:buFont typeface="Arial" panose="020B0604020202020204" pitchFamily="34" charset="0"/>
              <a:buChar char="•"/>
              <a:defRPr lang="en-US" sz="1568" dirty="0">
                <a:latin typeface="+mn-lt"/>
              </a:defRPr>
            </a:lvl4pPr>
            <a:lvl5pPr marL="797621" lvl="4" indent="-143393" defTabSz="896203" eaLnBrk="1" latinLnBrk="0" hangingPunct="1">
              <a:lnSpc>
                <a:spcPct val="100000"/>
              </a:lnSpc>
              <a:spcBef>
                <a:spcPts val="0"/>
              </a:spcBef>
              <a:spcAft>
                <a:spcPts val="294"/>
              </a:spcAft>
              <a:buClr>
                <a:schemeClr val="accent1"/>
              </a:buClr>
              <a:buSzPct val="100000"/>
              <a:buFont typeface="Arial" panose="020B0604020202020204" pitchFamily="34" charset="0"/>
              <a:buChar char="̶"/>
              <a:defRPr lang="en-US" sz="1568" dirty="0">
                <a:latin typeface="+mn-lt"/>
              </a:defRPr>
            </a:lvl5pPr>
            <a:lvl6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6pPr>
            <a:lvl7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7pPr>
            <a:lvl8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8pPr>
            <a:lvl9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9pPr>
          </a:lstStyle>
          <a:p>
            <a:pPr marL="0" lvl="1" indent="0">
              <a:buClr>
                <a:schemeClr val="tx1"/>
              </a:buClr>
              <a:buNone/>
            </a:pPr>
            <a:r>
              <a:rPr lang="en-US" sz="1400" b="1" dirty="0">
                <a:cs typeface="Times New Roman" panose="02020603050405020304" pitchFamily="18" charset="0"/>
              </a:rPr>
              <a:t>Highest claims for Anesthesia drugs are received from patients treated for diagnosis specialty ‘Diseases of Circulatory Systems’</a:t>
            </a:r>
            <a:endParaRPr lang="en-US" sz="1400" dirty="0">
              <a:cs typeface="Times New Roman" panose="02020603050405020304" pitchFamily="18" charset="0"/>
            </a:endParaRPr>
          </a:p>
        </p:txBody>
      </p:sp>
      <p:sp>
        <p:nvSpPr>
          <p:cNvPr id="38" name="TextBox 37">
            <a:extLst>
              <a:ext uri="{FF2B5EF4-FFF2-40B4-BE49-F238E27FC236}">
                <a16:creationId xmlns:a16="http://schemas.microsoft.com/office/drawing/2014/main" id="{D156E8D8-9C8D-B4AF-C429-EF16BBE99AAC}"/>
              </a:ext>
            </a:extLst>
          </p:cNvPr>
          <p:cNvSpPr txBox="1">
            <a:spLocks/>
          </p:cNvSpPr>
          <p:nvPr>
            <p:custDataLst>
              <p:tags r:id="rId9"/>
            </p:custDataLst>
          </p:nvPr>
        </p:nvSpPr>
        <p:spPr>
          <a:xfrm>
            <a:off x="543685" y="5270492"/>
            <a:ext cx="517138" cy="553998"/>
          </a:xfrm>
          <a:prstGeom prst="rect">
            <a:avLst/>
          </a:prstGeom>
        </p:spPr>
        <p:txBody>
          <a:bodyPr vert="horz" wrap="square" lIns="0" tIns="0" rIns="0" bIns="0" rtlCol="0" anchor="t" anchorCtr="0">
            <a:spAutoFit/>
          </a:bodyPr>
          <a:lstStyle>
            <a:lvl1pPr marL="0" lvl="0" indent="0" defTabSz="896203" eaLnBrk="1" latinLnBrk="0" hangingPunct="1">
              <a:lnSpc>
                <a:spcPct val="100000"/>
              </a:lnSpc>
              <a:spcBef>
                <a:spcPts val="294"/>
              </a:spcBef>
              <a:spcAft>
                <a:spcPts val="294"/>
              </a:spcAft>
              <a:buClr>
                <a:schemeClr val="tx1"/>
              </a:buClr>
              <a:buSzPct val="100000"/>
              <a:buFont typeface="Segoe UI" panose="020B0502040204020203" pitchFamily="34" charset="0"/>
              <a:buChar char="​"/>
              <a:defRPr lang="en-US" sz="1568" dirty="0">
                <a:latin typeface="+mn-lt"/>
                <a:cs typeface="Arial" panose="020B0604020202020204" pitchFamily="34" charset="0"/>
              </a:defRPr>
            </a:lvl1pPr>
            <a:lvl2pPr marL="224051" lvl="1" indent="-224051" defTabSz="896203" eaLnBrk="1" latinLnBrk="0" hangingPunct="1">
              <a:lnSpc>
                <a:spcPct val="100000"/>
              </a:lnSpc>
              <a:spcBef>
                <a:spcPts val="0"/>
              </a:spcBef>
              <a:spcAft>
                <a:spcPts val="294"/>
              </a:spcAft>
              <a:buClr>
                <a:schemeClr val="accent1"/>
              </a:buClr>
              <a:buSzPct val="110000"/>
              <a:buFont typeface="Wingdings" panose="05000000000000000000" pitchFamily="2" charset="2"/>
              <a:buChar char=""/>
              <a:defRPr lang="en-US" sz="1568" dirty="0">
                <a:latin typeface="+mn-lt"/>
              </a:defRPr>
            </a:lvl2pPr>
            <a:lvl3pPr marL="430178" lvl="2" indent="-206127" defTabSz="896203" eaLnBrk="1" latinLnBrk="0" hangingPunct="1">
              <a:lnSpc>
                <a:spcPct val="100000"/>
              </a:lnSpc>
              <a:spcBef>
                <a:spcPts val="0"/>
              </a:spcBef>
              <a:spcAft>
                <a:spcPts val="294"/>
              </a:spcAft>
              <a:buClr>
                <a:schemeClr val="accent1"/>
              </a:buClr>
              <a:buSzPct val="110000"/>
              <a:buFont typeface="Arial" panose="020B0604020202020204" pitchFamily="34" charset="0"/>
              <a:buChar char="‒"/>
              <a:defRPr lang="en-US" sz="1568" dirty="0">
                <a:latin typeface="+mn-lt"/>
              </a:defRPr>
            </a:lvl3pPr>
            <a:lvl4pPr marL="582532" lvl="3" indent="-152355" defTabSz="896203" eaLnBrk="1" latinLnBrk="0" hangingPunct="1">
              <a:lnSpc>
                <a:spcPct val="100000"/>
              </a:lnSpc>
              <a:spcBef>
                <a:spcPts val="0"/>
              </a:spcBef>
              <a:spcAft>
                <a:spcPts val="294"/>
              </a:spcAft>
              <a:buClr>
                <a:schemeClr val="accent1"/>
              </a:buClr>
              <a:buSzPct val="100000"/>
              <a:buFont typeface="Arial" panose="020B0604020202020204" pitchFamily="34" charset="0"/>
              <a:buChar char="•"/>
              <a:defRPr lang="en-US" sz="1568" dirty="0">
                <a:latin typeface="+mn-lt"/>
              </a:defRPr>
            </a:lvl4pPr>
            <a:lvl5pPr marL="797621" lvl="4" indent="-143393" defTabSz="896203" eaLnBrk="1" latinLnBrk="0" hangingPunct="1">
              <a:lnSpc>
                <a:spcPct val="100000"/>
              </a:lnSpc>
              <a:spcBef>
                <a:spcPts val="0"/>
              </a:spcBef>
              <a:spcAft>
                <a:spcPts val="294"/>
              </a:spcAft>
              <a:buClr>
                <a:schemeClr val="accent1"/>
              </a:buClr>
              <a:buSzPct val="100000"/>
              <a:buFont typeface="Arial" panose="020B0604020202020204" pitchFamily="34" charset="0"/>
              <a:buChar char="̶"/>
              <a:defRPr lang="en-US" sz="1568" dirty="0">
                <a:latin typeface="+mn-lt"/>
              </a:defRPr>
            </a:lvl5pPr>
            <a:lvl6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6pPr>
            <a:lvl7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7pPr>
            <a:lvl8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8pPr>
            <a:lvl9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9pPr>
          </a:lstStyle>
          <a:p>
            <a:pPr marL="0" lvl="1" indent="0">
              <a:buClr>
                <a:schemeClr val="tx1"/>
              </a:buClr>
              <a:buNone/>
            </a:pPr>
            <a:r>
              <a:rPr lang="en-US" sz="3600" b="1" i="1" dirty="0">
                <a:cs typeface="Times New Roman" panose="02020603050405020304" pitchFamily="18" charset="0"/>
              </a:rPr>
              <a:t>4</a:t>
            </a:r>
          </a:p>
        </p:txBody>
      </p:sp>
      <p:cxnSp>
        <p:nvCxnSpPr>
          <p:cNvPr id="14" name="Straight Connector 13">
            <a:extLst>
              <a:ext uri="{FF2B5EF4-FFF2-40B4-BE49-F238E27FC236}">
                <a16:creationId xmlns:a16="http://schemas.microsoft.com/office/drawing/2014/main" id="{35B43957-A287-E057-CBB7-E524017217FC}"/>
              </a:ext>
            </a:extLst>
          </p:cNvPr>
          <p:cNvCxnSpPr>
            <a:cxnSpLocks/>
          </p:cNvCxnSpPr>
          <p:nvPr/>
        </p:nvCxnSpPr>
        <p:spPr>
          <a:xfrm>
            <a:off x="543686" y="2864292"/>
            <a:ext cx="4856990" cy="0"/>
          </a:xfrm>
          <a:prstGeom prst="line">
            <a:avLst/>
          </a:prstGeom>
          <a:ln w="6350" cap="flat">
            <a:solidFill>
              <a:schemeClr val="bg1">
                <a:lumMod val="65000"/>
              </a:schemeClr>
            </a:solidFill>
            <a:prstDash val="lgDash"/>
            <a:miter lim="800000"/>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594939-F7A9-8480-34F7-41382854C55A}"/>
              </a:ext>
            </a:extLst>
          </p:cNvPr>
          <p:cNvCxnSpPr>
            <a:cxnSpLocks/>
          </p:cNvCxnSpPr>
          <p:nvPr/>
        </p:nvCxnSpPr>
        <p:spPr>
          <a:xfrm>
            <a:off x="543686" y="4072602"/>
            <a:ext cx="4856990" cy="0"/>
          </a:xfrm>
          <a:prstGeom prst="line">
            <a:avLst/>
          </a:prstGeom>
          <a:ln w="6350" cap="flat">
            <a:solidFill>
              <a:schemeClr val="bg1">
                <a:lumMod val="65000"/>
              </a:schemeClr>
            </a:solidFill>
            <a:prstDash val="lgDash"/>
            <a:miter lim="800000"/>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87FD353-4E11-D62B-C2B0-7829DD13ECDC}"/>
              </a:ext>
            </a:extLst>
          </p:cNvPr>
          <p:cNvCxnSpPr>
            <a:cxnSpLocks/>
          </p:cNvCxnSpPr>
          <p:nvPr/>
        </p:nvCxnSpPr>
        <p:spPr>
          <a:xfrm>
            <a:off x="543686" y="5216261"/>
            <a:ext cx="4856990" cy="0"/>
          </a:xfrm>
          <a:prstGeom prst="line">
            <a:avLst/>
          </a:prstGeom>
          <a:ln w="6350" cap="flat">
            <a:solidFill>
              <a:schemeClr val="bg1">
                <a:lumMod val="65000"/>
              </a:schemeClr>
            </a:solidFill>
            <a:prstDash val="lgDash"/>
            <a:miter lim="800000"/>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AA83E99-5B1E-94CD-FC68-FF23C1433325}"/>
              </a:ext>
            </a:extLst>
          </p:cNvPr>
          <p:cNvSpPr txBox="1">
            <a:spLocks/>
          </p:cNvSpPr>
          <p:nvPr>
            <p:custDataLst>
              <p:tags r:id="rId10"/>
            </p:custDataLst>
          </p:nvPr>
        </p:nvSpPr>
        <p:spPr>
          <a:xfrm>
            <a:off x="937632" y="5325505"/>
            <a:ext cx="4103621" cy="942641"/>
          </a:xfrm>
          <a:prstGeom prst="rect">
            <a:avLst/>
          </a:prstGeom>
        </p:spPr>
        <p:txBody>
          <a:bodyPr vert="horz" wrap="square" lIns="0" tIns="0" rIns="0" bIns="0" rtlCol="0" anchor="t" anchorCtr="0">
            <a:noAutofit/>
          </a:bodyPr>
          <a:lstStyle>
            <a:lvl1pPr marL="0" lvl="0" indent="0" defTabSz="896203" eaLnBrk="1" latinLnBrk="0" hangingPunct="1">
              <a:lnSpc>
                <a:spcPct val="100000"/>
              </a:lnSpc>
              <a:spcBef>
                <a:spcPts val="294"/>
              </a:spcBef>
              <a:spcAft>
                <a:spcPts val="294"/>
              </a:spcAft>
              <a:buClr>
                <a:schemeClr val="tx1"/>
              </a:buClr>
              <a:buSzPct val="100000"/>
              <a:buFont typeface="Segoe UI" panose="020B0502040204020203" pitchFamily="34" charset="0"/>
              <a:buChar char="​"/>
              <a:defRPr lang="en-US" sz="1568" dirty="0">
                <a:latin typeface="+mn-lt"/>
                <a:cs typeface="Arial" panose="020B0604020202020204" pitchFamily="34" charset="0"/>
              </a:defRPr>
            </a:lvl1pPr>
            <a:lvl2pPr marL="224051" lvl="1" indent="-224051" defTabSz="896203" eaLnBrk="1" latinLnBrk="0" hangingPunct="1">
              <a:lnSpc>
                <a:spcPct val="100000"/>
              </a:lnSpc>
              <a:spcBef>
                <a:spcPts val="0"/>
              </a:spcBef>
              <a:spcAft>
                <a:spcPts val="294"/>
              </a:spcAft>
              <a:buClr>
                <a:schemeClr val="accent1"/>
              </a:buClr>
              <a:buSzPct val="110000"/>
              <a:buFont typeface="Wingdings" panose="05000000000000000000" pitchFamily="2" charset="2"/>
              <a:buChar char=""/>
              <a:defRPr lang="en-US" sz="1568" dirty="0">
                <a:latin typeface="+mn-lt"/>
              </a:defRPr>
            </a:lvl2pPr>
            <a:lvl3pPr marL="430178" lvl="2" indent="-206127" defTabSz="896203" eaLnBrk="1" latinLnBrk="0" hangingPunct="1">
              <a:lnSpc>
                <a:spcPct val="100000"/>
              </a:lnSpc>
              <a:spcBef>
                <a:spcPts val="0"/>
              </a:spcBef>
              <a:spcAft>
                <a:spcPts val="294"/>
              </a:spcAft>
              <a:buClr>
                <a:schemeClr val="accent1"/>
              </a:buClr>
              <a:buSzPct val="110000"/>
              <a:buFont typeface="Arial" panose="020B0604020202020204" pitchFamily="34" charset="0"/>
              <a:buChar char="‒"/>
              <a:defRPr lang="en-US" sz="1568" dirty="0">
                <a:latin typeface="+mn-lt"/>
              </a:defRPr>
            </a:lvl3pPr>
            <a:lvl4pPr marL="582532" lvl="3" indent="-152355" defTabSz="896203" eaLnBrk="1" latinLnBrk="0" hangingPunct="1">
              <a:lnSpc>
                <a:spcPct val="100000"/>
              </a:lnSpc>
              <a:spcBef>
                <a:spcPts val="0"/>
              </a:spcBef>
              <a:spcAft>
                <a:spcPts val="294"/>
              </a:spcAft>
              <a:buClr>
                <a:schemeClr val="accent1"/>
              </a:buClr>
              <a:buSzPct val="100000"/>
              <a:buFont typeface="Arial" panose="020B0604020202020204" pitchFamily="34" charset="0"/>
              <a:buChar char="•"/>
              <a:defRPr lang="en-US" sz="1568" dirty="0">
                <a:latin typeface="+mn-lt"/>
              </a:defRPr>
            </a:lvl4pPr>
            <a:lvl5pPr marL="797621" lvl="4" indent="-143393" defTabSz="896203" eaLnBrk="1" latinLnBrk="0" hangingPunct="1">
              <a:lnSpc>
                <a:spcPct val="100000"/>
              </a:lnSpc>
              <a:spcBef>
                <a:spcPts val="0"/>
              </a:spcBef>
              <a:spcAft>
                <a:spcPts val="294"/>
              </a:spcAft>
              <a:buClr>
                <a:schemeClr val="accent1"/>
              </a:buClr>
              <a:buSzPct val="100000"/>
              <a:buFont typeface="Arial" panose="020B0604020202020204" pitchFamily="34" charset="0"/>
              <a:buChar char="̶"/>
              <a:defRPr lang="en-US" sz="1568" dirty="0">
                <a:latin typeface="+mn-lt"/>
              </a:defRPr>
            </a:lvl5pPr>
            <a:lvl6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6pPr>
            <a:lvl7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7pPr>
            <a:lvl8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8pPr>
            <a:lvl9pPr marL="1064242" indent="-168038" defTabSz="896203">
              <a:lnSpc>
                <a:spcPct val="100000"/>
              </a:lnSpc>
              <a:spcBef>
                <a:spcPts val="0"/>
              </a:spcBef>
              <a:spcAft>
                <a:spcPts val="294"/>
              </a:spcAft>
              <a:buSzPct val="100000"/>
              <a:buFont typeface="Arial" panose="020B0604020202020204" pitchFamily="34" charset="0"/>
              <a:buChar char="▫"/>
              <a:defRPr sz="1568">
                <a:latin typeface="+mn-lt"/>
                <a:cs typeface="Arial" panose="020B0604020202020204" pitchFamily="34" charset="0"/>
              </a:defRPr>
            </a:lvl9pPr>
          </a:lstStyle>
          <a:p>
            <a:pPr marL="0" lvl="1" indent="0">
              <a:buClr>
                <a:schemeClr val="tx1"/>
              </a:buClr>
              <a:buNone/>
            </a:pPr>
            <a:r>
              <a:rPr lang="en-US" sz="1400" b="1" dirty="0">
                <a:cs typeface="Times New Roman" panose="02020603050405020304" pitchFamily="18" charset="0"/>
              </a:rPr>
              <a:t>Highest claims for anesthesia drugs is received from patients above 61 years age</a:t>
            </a:r>
            <a:endParaRPr lang="en-US" sz="1400" dirty="0">
              <a:cs typeface="Times New Roman" panose="02020603050405020304" pitchFamily="18" charset="0"/>
            </a:endParaRPr>
          </a:p>
        </p:txBody>
      </p:sp>
      <p:sp>
        <p:nvSpPr>
          <p:cNvPr id="60" name="Rectangle 59">
            <a:extLst>
              <a:ext uri="{FF2B5EF4-FFF2-40B4-BE49-F238E27FC236}">
                <a16:creationId xmlns:a16="http://schemas.microsoft.com/office/drawing/2014/main" id="{63C94F65-B954-5E5E-FCDE-950A465B7DE0}"/>
              </a:ext>
            </a:extLst>
          </p:cNvPr>
          <p:cNvSpPr>
            <a:spLocks/>
          </p:cNvSpPr>
          <p:nvPr/>
        </p:nvSpPr>
        <p:spPr>
          <a:xfrm>
            <a:off x="5308002" y="1683590"/>
            <a:ext cx="218246" cy="1126472"/>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1" name="Rectangle 60">
            <a:extLst>
              <a:ext uri="{FF2B5EF4-FFF2-40B4-BE49-F238E27FC236}">
                <a16:creationId xmlns:a16="http://schemas.microsoft.com/office/drawing/2014/main" id="{1E597707-840D-C302-B857-004B45D575ED}"/>
              </a:ext>
            </a:extLst>
          </p:cNvPr>
          <p:cNvSpPr>
            <a:spLocks/>
          </p:cNvSpPr>
          <p:nvPr/>
        </p:nvSpPr>
        <p:spPr>
          <a:xfrm>
            <a:off x="5576450" y="1683590"/>
            <a:ext cx="170180" cy="1126472"/>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962250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9C52B498-D5B2-50E5-38CE-7C80C4F34B8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04" imgH="405" progId="TCLayout.ActiveDocument.1">
                  <p:embed/>
                </p:oleObj>
              </mc:Choice>
              <mc:Fallback>
                <p:oleObj name="think-cell Slide" r:id="rId6" imgW="404" imgH="405" progId="TCLayout.ActiveDocument.1">
                  <p:embed/>
                  <p:pic>
                    <p:nvPicPr>
                      <p:cNvPr id="5" name="think-cell data - do not delete" hidden="1">
                        <a:extLst>
                          <a:ext uri="{FF2B5EF4-FFF2-40B4-BE49-F238E27FC236}">
                            <a16:creationId xmlns:a16="http://schemas.microsoft.com/office/drawing/2014/main" id="{9C52B498-D5B2-50E5-38CE-7C80C4F34B8E}"/>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4A95D885-917B-DCC5-F2D7-9BBD300C6290}"/>
              </a:ext>
            </a:extLst>
          </p:cNvPr>
          <p:cNvSpPr>
            <a:spLocks noGrp="1"/>
          </p:cNvSpPr>
          <p:nvPr>
            <p:ph type="sldNum" sz="quarter" idx="12"/>
          </p:nvPr>
        </p:nvSpPr>
        <p:spPr/>
        <p:txBody>
          <a:bodyPr/>
          <a:lstStyle/>
          <a:p>
            <a:fld id="{4267CD5E-26CF-4249-8540-BB1D07FD4227}" type="slidenum">
              <a:rPr lang="en-US" smtClean="0"/>
              <a:t>14</a:t>
            </a:fld>
            <a:endParaRPr lang="en-US"/>
          </a:p>
        </p:txBody>
      </p:sp>
      <p:grpSp>
        <p:nvGrpSpPr>
          <p:cNvPr id="49" name="Group 48">
            <a:extLst>
              <a:ext uri="{FF2B5EF4-FFF2-40B4-BE49-F238E27FC236}">
                <a16:creationId xmlns:a16="http://schemas.microsoft.com/office/drawing/2014/main" id="{C90F8CF7-4434-AD9D-444C-88554B61087A}"/>
              </a:ext>
            </a:extLst>
          </p:cNvPr>
          <p:cNvGrpSpPr/>
          <p:nvPr/>
        </p:nvGrpSpPr>
        <p:grpSpPr>
          <a:xfrm>
            <a:off x="640723" y="1869970"/>
            <a:ext cx="2654927" cy="3711347"/>
            <a:chOff x="640723" y="2155720"/>
            <a:chExt cx="2845428" cy="3711347"/>
          </a:xfrm>
        </p:grpSpPr>
        <p:sp>
          <p:nvSpPr>
            <p:cNvPr id="21" name="TextBox 20">
              <a:extLst>
                <a:ext uri="{FF2B5EF4-FFF2-40B4-BE49-F238E27FC236}">
                  <a16:creationId xmlns:a16="http://schemas.microsoft.com/office/drawing/2014/main" id="{37F7221D-ED19-B4AC-7DDD-8D32950FEBDB}"/>
                </a:ext>
              </a:extLst>
            </p:cNvPr>
            <p:cNvSpPr txBox="1">
              <a:spLocks/>
            </p:cNvSpPr>
            <p:nvPr/>
          </p:nvSpPr>
          <p:spPr>
            <a:xfrm>
              <a:off x="640723" y="2827773"/>
              <a:ext cx="2845428" cy="3039294"/>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228600" marR="0" lvl="1" indent="-225425" defTabSz="914400" eaLnBrk="1" fontAlgn="auto" latinLnBrk="0" hangingPunct="1">
                <a:lnSpc>
                  <a:spcPct val="100000"/>
                </a:lnSpc>
                <a:spcBef>
                  <a:spcPts val="0"/>
                </a:spcBef>
                <a:spcAft>
                  <a:spcPts val="300"/>
                </a:spcAft>
                <a:buClr>
                  <a:srgbClr val="000000"/>
                </a:buClr>
                <a:buSzTx/>
                <a:buFont typeface="Wingdings" panose="05000000000000000000" pitchFamily="2" charset="2"/>
                <a:buChar char=""/>
                <a:tabLst/>
                <a:defRPr/>
              </a:pPr>
              <a:r>
                <a:rPr kumimoji="0" lang="en-US" sz="1300" b="1" i="0" u="none" strike="noStrike" kern="0" cap="none" spc="0" normalizeH="0" baseline="0" noProof="0" dirty="0">
                  <a:ln>
                    <a:noFill/>
                  </a:ln>
                  <a:solidFill>
                    <a:srgbClr val="000000"/>
                  </a:solidFill>
                  <a:effectLst/>
                  <a:uLnTx/>
                  <a:uFillTx/>
                  <a:cs typeface="Arial"/>
                </a:rPr>
                <a:t>Implement Targeted HCP (Healthcare Professional) Segmentation, ML model : </a:t>
              </a:r>
              <a:r>
                <a:rPr kumimoji="0" lang="en-US" sz="1300" b="0" i="0" u="none" strike="noStrike" kern="0" cap="none" spc="0" normalizeH="0" baseline="0" noProof="0" dirty="0">
                  <a:ln>
                    <a:noFill/>
                  </a:ln>
                  <a:solidFill>
                    <a:srgbClr val="000000"/>
                  </a:solidFill>
                  <a:effectLst/>
                  <a:uLnTx/>
                  <a:uFillTx/>
                  <a:cs typeface="Arial"/>
                </a:rPr>
                <a:t>Cluster HCPs by </a:t>
              </a:r>
              <a:r>
                <a:rPr kumimoji="0" lang="en-US" sz="1300" b="0" i="0" u="sng" strike="noStrike" kern="0" cap="none" spc="0" normalizeH="0" baseline="0" noProof="0" dirty="0">
                  <a:ln>
                    <a:noFill/>
                  </a:ln>
                  <a:solidFill>
                    <a:srgbClr val="000000"/>
                  </a:solidFill>
                  <a:effectLst/>
                  <a:uLnTx/>
                  <a:uFillTx/>
                  <a:cs typeface="Arial"/>
                </a:rPr>
                <a:t>specialties</a:t>
              </a:r>
              <a:r>
                <a:rPr kumimoji="0" lang="en-US" sz="1300" b="0" i="0" u="none" strike="noStrike" kern="0" cap="none" spc="0" normalizeH="0" baseline="0" noProof="0" dirty="0">
                  <a:ln>
                    <a:noFill/>
                  </a:ln>
                  <a:solidFill>
                    <a:srgbClr val="000000"/>
                  </a:solidFill>
                  <a:effectLst/>
                  <a:uLnTx/>
                  <a:uFillTx/>
                  <a:cs typeface="Arial"/>
                </a:rPr>
                <a:t>(Anesthesia &amp; Cardiology); </a:t>
              </a:r>
              <a:r>
                <a:rPr kumimoji="0" lang="en-US" sz="1300" b="0" i="0" u="sng" strike="noStrike" kern="0" cap="none" spc="0" normalizeH="0" baseline="0" noProof="0" dirty="0">
                  <a:ln>
                    <a:noFill/>
                  </a:ln>
                  <a:solidFill>
                    <a:srgbClr val="000000"/>
                  </a:solidFill>
                  <a:effectLst/>
                  <a:uLnTx/>
                  <a:uFillTx/>
                  <a:cs typeface="Arial"/>
                </a:rPr>
                <a:t>geography</a:t>
              </a:r>
              <a:r>
                <a:rPr kumimoji="0" lang="en-US" sz="1300" b="0" i="0" u="none" strike="noStrike" kern="0" cap="none" spc="0" normalizeH="0" baseline="0" noProof="0" dirty="0">
                  <a:ln>
                    <a:noFill/>
                  </a:ln>
                  <a:solidFill>
                    <a:srgbClr val="000000"/>
                  </a:solidFill>
                  <a:effectLst/>
                  <a:uLnTx/>
                  <a:uFillTx/>
                  <a:cs typeface="Arial"/>
                </a:rPr>
                <a:t>(Atlanta, LA-San Diego, NY, Pheonix, </a:t>
              </a:r>
              <a:r>
                <a:rPr kumimoji="0" lang="en-US" sz="1300" b="0" i="0" u="none" strike="noStrike" kern="0" cap="none" spc="0" normalizeH="0" baseline="0" noProof="0" dirty="0" err="1">
                  <a:ln>
                    <a:noFill/>
                  </a:ln>
                  <a:solidFill>
                    <a:srgbClr val="000000"/>
                  </a:solidFill>
                  <a:effectLst/>
                  <a:uLnTx/>
                  <a:uFillTx/>
                  <a:cs typeface="Arial"/>
                </a:rPr>
                <a:t>St.Louis</a:t>
              </a:r>
              <a:r>
                <a:rPr kumimoji="0" lang="en-US" sz="1300" b="0" i="0" u="none" strike="noStrike" kern="0" cap="none" spc="0" normalizeH="0" baseline="0" noProof="0" dirty="0">
                  <a:ln>
                    <a:noFill/>
                  </a:ln>
                  <a:solidFill>
                    <a:srgbClr val="000000"/>
                  </a:solidFill>
                  <a:effectLst/>
                  <a:uLnTx/>
                  <a:uFillTx/>
                  <a:cs typeface="Arial"/>
                </a:rPr>
                <a:t>), </a:t>
              </a:r>
              <a:r>
                <a:rPr kumimoji="0" lang="en-US" sz="1300" b="0" i="0" u="sng" strike="noStrike" kern="0" cap="none" spc="0" normalizeH="0" baseline="0" noProof="0" dirty="0">
                  <a:ln>
                    <a:noFill/>
                  </a:ln>
                  <a:solidFill>
                    <a:srgbClr val="000000"/>
                  </a:solidFill>
                  <a:effectLst/>
                  <a:uLnTx/>
                  <a:uFillTx/>
                  <a:cs typeface="Arial"/>
                </a:rPr>
                <a:t>patient demographics</a:t>
              </a:r>
              <a:r>
                <a:rPr kumimoji="0" lang="en-US" sz="1300" b="0" i="0" u="none" strike="noStrike" kern="0" cap="none" spc="0" normalizeH="0" baseline="0" noProof="0" dirty="0">
                  <a:ln>
                    <a:noFill/>
                  </a:ln>
                  <a:solidFill>
                    <a:srgbClr val="000000"/>
                  </a:solidFill>
                  <a:effectLst/>
                  <a:uLnTx/>
                  <a:uFillTx/>
                  <a:cs typeface="Arial"/>
                </a:rPr>
                <a:t>(diagnosis specialty ‘Diseases of Circulatory Systems’ and age group +61yrs)</a:t>
              </a:r>
            </a:p>
            <a:p>
              <a:pPr marL="228600" marR="0" lvl="1" indent="-225425" defTabSz="914400" eaLnBrk="1" fontAlgn="auto" latinLnBrk="0" hangingPunct="1">
                <a:lnSpc>
                  <a:spcPct val="100000"/>
                </a:lnSpc>
                <a:spcBef>
                  <a:spcPts val="0"/>
                </a:spcBef>
                <a:spcAft>
                  <a:spcPts val="300"/>
                </a:spcAft>
                <a:buClr>
                  <a:srgbClr val="000000"/>
                </a:buClr>
                <a:buSzTx/>
                <a:buFont typeface="Wingdings" panose="05000000000000000000" pitchFamily="2" charset="2"/>
                <a:buChar char=""/>
                <a:tabLst/>
                <a:defRPr/>
              </a:pPr>
              <a:r>
                <a:rPr kumimoji="0" lang="en-US" sz="1300" b="1" i="0" u="none" strike="noStrike" kern="0" cap="none" spc="0" normalizeH="0" baseline="0" noProof="0" dirty="0">
                  <a:ln>
                    <a:noFill/>
                  </a:ln>
                  <a:solidFill>
                    <a:srgbClr val="000000"/>
                  </a:solidFill>
                  <a:effectLst/>
                  <a:uLnTx/>
                  <a:uFillTx/>
                  <a:cs typeface="Arial"/>
                </a:rPr>
                <a:t>Business value: </a:t>
              </a:r>
              <a:r>
                <a:rPr kumimoji="0" lang="en-US" sz="1300" b="0" i="0" u="none" strike="noStrike" kern="0" cap="none" spc="0" normalizeH="0" baseline="0" noProof="0" dirty="0">
                  <a:ln>
                    <a:noFill/>
                  </a:ln>
                  <a:solidFill>
                    <a:srgbClr val="000000"/>
                  </a:solidFill>
                  <a:effectLst/>
                  <a:uLnTx/>
                  <a:uFillTx/>
                  <a:cs typeface="Arial"/>
                </a:rPr>
                <a:t>Helps sales teams prioritize high-potential prescribers and personalize outreach</a:t>
              </a:r>
            </a:p>
          </p:txBody>
        </p:sp>
        <p:sp>
          <p:nvSpPr>
            <p:cNvPr id="22" name="TextBox 21">
              <a:extLst>
                <a:ext uri="{FF2B5EF4-FFF2-40B4-BE49-F238E27FC236}">
                  <a16:creationId xmlns:a16="http://schemas.microsoft.com/office/drawing/2014/main" id="{B12CB4FB-4B22-8818-BA39-87D21675EF6A}"/>
                </a:ext>
              </a:extLst>
            </p:cNvPr>
            <p:cNvSpPr txBox="1">
              <a:spLocks/>
            </p:cNvSpPr>
            <p:nvPr/>
          </p:nvSpPr>
          <p:spPr>
            <a:xfrm>
              <a:off x="640723" y="2155720"/>
              <a:ext cx="2845428" cy="492443"/>
            </a:xfrm>
            <a:prstGeom prst="rect">
              <a:avLst/>
            </a:prstGeom>
          </p:spPr>
          <p:txBody>
            <a:bodyPr vert="horz" wrap="square" lIns="0" tIns="0" rIns="0" bIns="0" rtlCol="0" anchor="b">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b="1" i="0" u="none" strike="noStrike" kern="0" cap="none" spc="0" normalizeH="0" baseline="0" noProof="0" dirty="0">
                  <a:ln>
                    <a:noFill/>
                  </a:ln>
                  <a:solidFill>
                    <a:schemeClr val="tx2">
                      <a:lumMod val="60000"/>
                      <a:lumOff val="40000"/>
                    </a:schemeClr>
                  </a:solidFill>
                  <a:effectLst/>
                  <a:uLnTx/>
                  <a:uFillTx/>
                  <a:cs typeface="Arial"/>
                </a:rPr>
                <a:t>Target the right HCPs</a:t>
              </a:r>
              <a:endParaRPr kumimoji="0" lang="en-US" b="0" i="0" u="none" strike="noStrike" kern="0" cap="none" spc="0" normalizeH="0" baseline="0" noProof="0" dirty="0">
                <a:ln>
                  <a:noFill/>
                </a:ln>
                <a:solidFill>
                  <a:schemeClr val="tx2">
                    <a:lumMod val="60000"/>
                    <a:lumOff val="40000"/>
                  </a:schemeClr>
                </a:solidFill>
                <a:effectLst/>
                <a:uLnTx/>
                <a:uFillTx/>
                <a:cs typeface="Arial" panose="020B0604020202020204" pitchFamily="34" charset="0"/>
              </a:endParaRPr>
            </a:p>
          </p:txBody>
        </p:sp>
        <p:cxnSp>
          <p:nvCxnSpPr>
            <p:cNvPr id="23" name="Straight Connector 22">
              <a:extLst>
                <a:ext uri="{FF2B5EF4-FFF2-40B4-BE49-F238E27FC236}">
                  <a16:creationId xmlns:a16="http://schemas.microsoft.com/office/drawing/2014/main" id="{73C959CB-B81C-825B-CDD5-DCFA4D9547F7}"/>
                </a:ext>
              </a:extLst>
            </p:cNvPr>
            <p:cNvCxnSpPr>
              <a:cxnSpLocks/>
            </p:cNvCxnSpPr>
            <p:nvPr/>
          </p:nvCxnSpPr>
          <p:spPr>
            <a:xfrm>
              <a:off x="640723" y="2723454"/>
              <a:ext cx="2845428" cy="0"/>
            </a:xfrm>
            <a:prstGeom prst="line">
              <a:avLst/>
            </a:prstGeom>
            <a:noFill/>
            <a:ln w="12700" cap="flat" cmpd="sng" algn="ctr">
              <a:solidFill>
                <a:srgbClr val="757575"/>
              </a:solidFill>
              <a:prstDash val="solid"/>
              <a:miter lim="800000"/>
              <a:tailEnd type="none"/>
            </a:ln>
            <a:effectLst/>
          </p:spPr>
        </p:cxnSp>
      </p:grpSp>
      <p:grpSp>
        <p:nvGrpSpPr>
          <p:cNvPr id="50" name="Group 49">
            <a:extLst>
              <a:ext uri="{FF2B5EF4-FFF2-40B4-BE49-F238E27FC236}">
                <a16:creationId xmlns:a16="http://schemas.microsoft.com/office/drawing/2014/main" id="{7980D89A-D175-F205-41FB-225A1D0DE488}"/>
              </a:ext>
            </a:extLst>
          </p:cNvPr>
          <p:cNvGrpSpPr/>
          <p:nvPr/>
        </p:nvGrpSpPr>
        <p:grpSpPr>
          <a:xfrm>
            <a:off x="3487807" y="1869970"/>
            <a:ext cx="5695950" cy="4057595"/>
            <a:chOff x="3705225" y="2155720"/>
            <a:chExt cx="5419725" cy="4057595"/>
          </a:xfrm>
        </p:grpSpPr>
        <p:sp>
          <p:nvSpPr>
            <p:cNvPr id="25" name="TextBox 24">
              <a:extLst>
                <a:ext uri="{FF2B5EF4-FFF2-40B4-BE49-F238E27FC236}">
                  <a16:creationId xmlns:a16="http://schemas.microsoft.com/office/drawing/2014/main" id="{07E0B208-6E61-3513-4003-FC6FC91D5060}"/>
                </a:ext>
              </a:extLst>
            </p:cNvPr>
            <p:cNvSpPr txBox="1">
              <a:spLocks/>
            </p:cNvSpPr>
            <p:nvPr/>
          </p:nvSpPr>
          <p:spPr>
            <a:xfrm>
              <a:off x="3705225" y="2827773"/>
              <a:ext cx="5419725" cy="3385542"/>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3175" marR="0" lvl="1" indent="0" defTabSz="914400" eaLnBrk="1" fontAlgn="auto" latinLnBrk="0" hangingPunct="1">
                <a:lnSpc>
                  <a:spcPct val="100000"/>
                </a:lnSpc>
                <a:spcBef>
                  <a:spcPts val="0"/>
                </a:spcBef>
                <a:spcAft>
                  <a:spcPts val="300"/>
                </a:spcAft>
                <a:buClrTx/>
                <a:buSzTx/>
                <a:buNone/>
                <a:tabLst/>
                <a:defRPr/>
              </a:pPr>
              <a:r>
                <a:rPr kumimoji="0" lang="en-US" sz="1300" b="1" i="0" u="none" strike="noStrike" kern="0" cap="none" spc="0" normalizeH="0" baseline="0" noProof="0" dirty="0">
                  <a:ln>
                    <a:noFill/>
                  </a:ln>
                  <a:solidFill>
                    <a:srgbClr val="000000"/>
                  </a:solidFill>
                  <a:effectLst/>
                  <a:uLnTx/>
                  <a:uFillTx/>
                  <a:cs typeface="Arial"/>
                </a:rPr>
                <a:t>A. Campaign Personalization &amp; Optimization using ML model</a:t>
              </a:r>
            </a:p>
            <a:p>
              <a:pPr marL="228600" marR="0" lvl="1" indent="-225425" defTabSz="914400" eaLnBrk="1" fontAlgn="auto" latinLnBrk="0" hangingPunct="1">
                <a:lnSpc>
                  <a:spcPct val="100000"/>
                </a:lnSpc>
                <a:spcBef>
                  <a:spcPts val="0"/>
                </a:spcBef>
                <a:spcAft>
                  <a:spcPts val="300"/>
                </a:spcAft>
                <a:buClrTx/>
                <a:buSzTx/>
                <a:buFont typeface="Wingdings" panose="05000000000000000000" pitchFamily="2" charset="2"/>
                <a:buChar char=""/>
                <a:tabLst/>
                <a:defRPr/>
              </a:pPr>
              <a:r>
                <a:rPr kumimoji="0" lang="en-US" sz="1300" b="1" i="0" u="none" strike="noStrike" kern="0" cap="none" spc="0" normalizeH="0" baseline="0" noProof="0" dirty="0">
                  <a:ln>
                    <a:noFill/>
                  </a:ln>
                  <a:solidFill>
                    <a:srgbClr val="000000"/>
                  </a:solidFill>
                  <a:effectLst/>
                  <a:uLnTx/>
                  <a:uFillTx/>
                  <a:cs typeface="Arial"/>
                </a:rPr>
                <a:t>What ML does: </a:t>
              </a:r>
              <a:r>
                <a:rPr kumimoji="0" lang="en-US" sz="1300" b="0" i="0" u="none" strike="noStrike" kern="0" cap="none" spc="0" normalizeH="0" baseline="0" noProof="0" dirty="0">
                  <a:ln>
                    <a:noFill/>
                  </a:ln>
                  <a:solidFill>
                    <a:srgbClr val="000000"/>
                  </a:solidFill>
                  <a:effectLst/>
                  <a:uLnTx/>
                  <a:uFillTx/>
                  <a:cs typeface="Arial"/>
                </a:rPr>
                <a:t>Recommends optimal messaging, channels (email, rep visits, digital ads), and timing based on engagement data. (Leverage the NPP Dataset)</a:t>
              </a:r>
            </a:p>
            <a:p>
              <a:pPr marL="228600" marR="0" lvl="1" indent="-225425" defTabSz="914400" eaLnBrk="1" fontAlgn="auto" latinLnBrk="0" hangingPunct="1">
                <a:lnSpc>
                  <a:spcPct val="100000"/>
                </a:lnSpc>
                <a:spcBef>
                  <a:spcPts val="0"/>
                </a:spcBef>
                <a:spcAft>
                  <a:spcPts val="300"/>
                </a:spcAft>
                <a:buClrTx/>
                <a:buSzTx/>
                <a:buFont typeface="Wingdings" panose="05000000000000000000" pitchFamily="2" charset="2"/>
                <a:buChar char=""/>
                <a:tabLst/>
                <a:defRPr/>
              </a:pPr>
              <a:r>
                <a:rPr kumimoji="0" lang="en-US" sz="1300" b="1" i="0" u="none" strike="noStrike" kern="0" cap="none" spc="0" normalizeH="0" baseline="0" noProof="0" dirty="0">
                  <a:ln>
                    <a:noFill/>
                  </a:ln>
                  <a:solidFill>
                    <a:srgbClr val="000000"/>
                  </a:solidFill>
                  <a:effectLst/>
                  <a:uLnTx/>
                  <a:uFillTx/>
                  <a:cs typeface="Arial"/>
                </a:rPr>
                <a:t>Business value: </a:t>
              </a:r>
              <a:r>
                <a:rPr kumimoji="0" lang="en-US" sz="1300" b="0" i="0" u="none" strike="noStrike" kern="0" cap="none" spc="0" normalizeH="0" baseline="0" noProof="0" dirty="0">
                  <a:ln>
                    <a:noFill/>
                  </a:ln>
                  <a:solidFill>
                    <a:srgbClr val="000000"/>
                  </a:solidFill>
                  <a:effectLst/>
                  <a:uLnTx/>
                  <a:uFillTx/>
                  <a:cs typeface="Arial"/>
                </a:rPr>
                <a:t>Increases conversion rates and ROI on marketing spend</a:t>
              </a:r>
            </a:p>
            <a:p>
              <a:pPr>
                <a:buNone/>
              </a:pPr>
              <a:r>
                <a:rPr lang="en-US" sz="1300" b="1" dirty="0"/>
                <a:t>B. Position as the most cost-effective drug: </a:t>
              </a:r>
              <a:r>
                <a:rPr lang="en-US" sz="1300" dirty="0"/>
                <a:t>do cost analysis to evaluate 2 scenarios (using NPA extended dataset) - </a:t>
              </a:r>
            </a:p>
            <a:p>
              <a:pPr marL="228600" indent="-228600">
                <a:buAutoNum type="romanLcParenR"/>
              </a:pPr>
              <a:r>
                <a:rPr lang="en-US" sz="1300" dirty="0"/>
                <a:t>Product 2 has low cost compared to the competitors  - We use the cost advantage in our brand positioning and market our product to the HCPs</a:t>
              </a:r>
            </a:p>
            <a:p>
              <a:pPr marL="228600" indent="-228600">
                <a:buAutoNum type="romanLcParenR"/>
              </a:pPr>
              <a:r>
                <a:rPr lang="en-US" sz="1300" dirty="0"/>
                <a:t>Product 2 has higher cost than the competitors – Use our budget to issue Co-pay cards, market our product to HCPs informing them that our product has been made cost effective and increase the number of prescribers</a:t>
              </a:r>
              <a:endParaRPr lang="en-US" sz="1300" b="1" dirty="0"/>
            </a:p>
            <a:p>
              <a:pPr marL="0" indent="0">
                <a:buNone/>
              </a:pPr>
              <a:r>
                <a:rPr lang="en-US" sz="1300" b="1" dirty="0"/>
                <a:t>C. Leverage existing brand equity and HCP loyalty from Product 1: </a:t>
              </a:r>
              <a:r>
                <a:rPr lang="en-US" sz="1300" dirty="0"/>
                <a:t>Promote product 2 as the superior variant of product 1</a:t>
              </a:r>
              <a:endParaRPr lang="en-US" sz="1300" b="0" dirty="0"/>
            </a:p>
          </p:txBody>
        </p:sp>
        <p:sp>
          <p:nvSpPr>
            <p:cNvPr id="26" name="TextBox 25">
              <a:extLst>
                <a:ext uri="{FF2B5EF4-FFF2-40B4-BE49-F238E27FC236}">
                  <a16:creationId xmlns:a16="http://schemas.microsoft.com/office/drawing/2014/main" id="{6AC63DEF-5913-271A-FD7B-D1FF7B33594F}"/>
                </a:ext>
              </a:extLst>
            </p:cNvPr>
            <p:cNvSpPr txBox="1">
              <a:spLocks/>
            </p:cNvSpPr>
            <p:nvPr/>
          </p:nvSpPr>
          <p:spPr>
            <a:xfrm>
              <a:off x="3705225" y="2155720"/>
              <a:ext cx="5419725" cy="492443"/>
            </a:xfrm>
            <a:prstGeom prst="rect">
              <a:avLst/>
            </a:prstGeom>
          </p:spPr>
          <p:txBody>
            <a:bodyPr vert="horz" wrap="square" lIns="0" tIns="0" rIns="0" bIns="0" rtlCol="0" anchor="b">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b="1" i="0" u="none" strike="noStrike" kern="0" cap="none" spc="0" normalizeH="0" baseline="0" noProof="0" dirty="0">
                  <a:ln>
                    <a:noFill/>
                  </a:ln>
                  <a:solidFill>
                    <a:schemeClr val="tx2">
                      <a:lumMod val="60000"/>
                      <a:lumOff val="40000"/>
                    </a:schemeClr>
                  </a:solidFill>
                  <a:effectLst/>
                  <a:uLnTx/>
                  <a:uFillTx/>
                  <a:cs typeface="Arial" panose="020B0604020202020204" pitchFamily="34" charset="0"/>
                </a:rPr>
                <a:t>Improve Brand Positioning and Targeting</a:t>
              </a:r>
            </a:p>
          </p:txBody>
        </p:sp>
        <p:cxnSp>
          <p:nvCxnSpPr>
            <p:cNvPr id="27" name="Straight Connector 26">
              <a:extLst>
                <a:ext uri="{FF2B5EF4-FFF2-40B4-BE49-F238E27FC236}">
                  <a16:creationId xmlns:a16="http://schemas.microsoft.com/office/drawing/2014/main" id="{30F3F816-F483-BF24-0470-03FA180BAAB1}"/>
                </a:ext>
              </a:extLst>
            </p:cNvPr>
            <p:cNvCxnSpPr>
              <a:cxnSpLocks/>
            </p:cNvCxnSpPr>
            <p:nvPr/>
          </p:nvCxnSpPr>
          <p:spPr>
            <a:xfrm>
              <a:off x="3705225" y="2723454"/>
              <a:ext cx="5419725" cy="0"/>
            </a:xfrm>
            <a:prstGeom prst="line">
              <a:avLst/>
            </a:prstGeom>
            <a:noFill/>
            <a:ln w="12700" cap="flat" cmpd="sng" algn="ctr">
              <a:solidFill>
                <a:srgbClr val="757575"/>
              </a:solidFill>
              <a:prstDash val="solid"/>
              <a:miter lim="800000"/>
              <a:tailEnd type="none"/>
            </a:ln>
            <a:effectLst/>
          </p:spPr>
        </p:cxnSp>
      </p:grpSp>
      <p:grpSp>
        <p:nvGrpSpPr>
          <p:cNvPr id="51" name="Group 50">
            <a:extLst>
              <a:ext uri="{FF2B5EF4-FFF2-40B4-BE49-F238E27FC236}">
                <a16:creationId xmlns:a16="http://schemas.microsoft.com/office/drawing/2014/main" id="{A14AAB1B-5EA6-174C-48CE-9D1128A8A21C}"/>
              </a:ext>
            </a:extLst>
          </p:cNvPr>
          <p:cNvGrpSpPr/>
          <p:nvPr/>
        </p:nvGrpSpPr>
        <p:grpSpPr>
          <a:xfrm>
            <a:off x="9375913" y="1869970"/>
            <a:ext cx="2104948" cy="2472545"/>
            <a:chOff x="9375913" y="2155721"/>
            <a:chExt cx="2104948" cy="2472545"/>
          </a:xfrm>
        </p:grpSpPr>
        <p:sp>
          <p:nvSpPr>
            <p:cNvPr id="29" name="TextBox 28">
              <a:extLst>
                <a:ext uri="{FF2B5EF4-FFF2-40B4-BE49-F238E27FC236}">
                  <a16:creationId xmlns:a16="http://schemas.microsoft.com/office/drawing/2014/main" id="{2250F161-AA03-4894-B9EF-5BB2EB57CA24}"/>
                </a:ext>
              </a:extLst>
            </p:cNvPr>
            <p:cNvSpPr txBox="1">
              <a:spLocks/>
            </p:cNvSpPr>
            <p:nvPr/>
          </p:nvSpPr>
          <p:spPr>
            <a:xfrm>
              <a:off x="9375913" y="2827773"/>
              <a:ext cx="2104948" cy="1800493"/>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Font typeface="Arial" panose="020B0604020202020204" pitchFamily="34" charset="0"/>
                <a:buNone/>
              </a:pPr>
              <a:r>
                <a:rPr lang="en-US" sz="1300" b="0" dirty="0"/>
                <a:t>Use DDD dataset to</a:t>
              </a:r>
              <a:r>
                <a:rPr lang="en-US" sz="1300" dirty="0"/>
                <a:t> tracks gaps in accessibility due to low </a:t>
              </a:r>
              <a:r>
                <a:rPr lang="en-US" sz="1300" b="1" dirty="0"/>
                <a:t>volume of pharmaceutical products shipped</a:t>
              </a:r>
              <a:r>
                <a:rPr lang="en-US" sz="1300" dirty="0"/>
                <a:t> from manufacturers or wholesalers to various points of sale (pharmacies, hospitals, clinics)</a:t>
              </a:r>
              <a:endParaRPr lang="en-US" sz="1300" b="0" dirty="0"/>
            </a:p>
          </p:txBody>
        </p:sp>
        <p:sp>
          <p:nvSpPr>
            <p:cNvPr id="30" name="TextBox 29">
              <a:extLst>
                <a:ext uri="{FF2B5EF4-FFF2-40B4-BE49-F238E27FC236}">
                  <a16:creationId xmlns:a16="http://schemas.microsoft.com/office/drawing/2014/main" id="{88E71E41-C71B-D2C7-8414-F4DABE789104}"/>
                </a:ext>
              </a:extLst>
            </p:cNvPr>
            <p:cNvSpPr txBox="1">
              <a:spLocks/>
            </p:cNvSpPr>
            <p:nvPr/>
          </p:nvSpPr>
          <p:spPr>
            <a:xfrm>
              <a:off x="9375913" y="2155721"/>
              <a:ext cx="2104948" cy="492443"/>
            </a:xfrm>
            <a:prstGeom prst="rect">
              <a:avLst/>
            </a:prstGeom>
          </p:spPr>
          <p:txBody>
            <a:bodyPr vert="horz" wrap="square" lIns="0" tIns="0" rIns="0" bIns="0" rtlCol="0" anchor="b">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b="1" i="0" u="none" strike="noStrike" kern="0" cap="none" spc="0" normalizeH="0" baseline="0" noProof="0" dirty="0">
                  <a:ln>
                    <a:noFill/>
                  </a:ln>
                  <a:solidFill>
                    <a:schemeClr val="tx2">
                      <a:lumMod val="60000"/>
                      <a:lumOff val="40000"/>
                    </a:schemeClr>
                  </a:solidFill>
                  <a:effectLst/>
                  <a:uLnTx/>
                  <a:uFillTx/>
                  <a:cs typeface="Arial" panose="020B0604020202020204" pitchFamily="34" charset="0"/>
                </a:rPr>
                <a:t>Address Sales and Distribution concerns</a:t>
              </a:r>
            </a:p>
          </p:txBody>
        </p:sp>
        <p:cxnSp>
          <p:nvCxnSpPr>
            <p:cNvPr id="31" name="Straight Connector 30">
              <a:extLst>
                <a:ext uri="{FF2B5EF4-FFF2-40B4-BE49-F238E27FC236}">
                  <a16:creationId xmlns:a16="http://schemas.microsoft.com/office/drawing/2014/main" id="{043A3736-3899-60DC-F193-4E5CF533815A}"/>
                </a:ext>
              </a:extLst>
            </p:cNvPr>
            <p:cNvCxnSpPr>
              <a:cxnSpLocks/>
            </p:cNvCxnSpPr>
            <p:nvPr/>
          </p:nvCxnSpPr>
          <p:spPr>
            <a:xfrm>
              <a:off x="9375913" y="2723454"/>
              <a:ext cx="2104948" cy="0"/>
            </a:xfrm>
            <a:prstGeom prst="line">
              <a:avLst/>
            </a:prstGeom>
            <a:noFill/>
            <a:ln w="12700" cap="flat" cmpd="sng" algn="ctr">
              <a:solidFill>
                <a:srgbClr val="757575"/>
              </a:solidFill>
              <a:prstDash val="solid"/>
              <a:miter lim="800000"/>
              <a:tailEnd type="none"/>
            </a:ln>
            <a:effectLst/>
          </p:spPr>
        </p:cxnSp>
      </p:grpSp>
      <p:sp>
        <p:nvSpPr>
          <p:cNvPr id="35" name="TextBox 34">
            <a:extLst>
              <a:ext uri="{FF2B5EF4-FFF2-40B4-BE49-F238E27FC236}">
                <a16:creationId xmlns:a16="http://schemas.microsoft.com/office/drawing/2014/main" id="{60DE6188-BBEC-0879-A8F3-324D71CD069E}"/>
              </a:ext>
            </a:extLst>
          </p:cNvPr>
          <p:cNvSpPr txBox="1">
            <a:spLocks/>
          </p:cNvSpPr>
          <p:nvPr/>
        </p:nvSpPr>
        <p:spPr>
          <a:xfrm>
            <a:off x="627888" y="1144500"/>
            <a:ext cx="301365" cy="492443"/>
          </a:xfrm>
          <a:prstGeom prst="rect">
            <a:avLst/>
          </a:prstGeom>
        </p:spPr>
        <p:txBody>
          <a:bodyPr vert="horz" wrap="none" lIns="0" tIns="0" rIns="0" bIns="0" rtlCol="0" anchor="ctr"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4800" b="1" dirty="0">
                <a:solidFill>
                  <a:schemeClr val="tx2">
                    <a:lumMod val="60000"/>
                    <a:lumOff val="40000"/>
                  </a:schemeClr>
                </a:solidFill>
                <a:latin typeface="Georgia"/>
              </a:rPr>
              <a:t>1</a:t>
            </a:r>
          </a:p>
        </p:txBody>
      </p:sp>
      <p:pic>
        <p:nvPicPr>
          <p:cNvPr id="33" name="CustomIcon">
            <a:extLst>
              <a:ext uri="{FF2B5EF4-FFF2-40B4-BE49-F238E27FC236}">
                <a16:creationId xmlns:a16="http://schemas.microsoft.com/office/drawing/2014/main" id="{9E795293-D0DB-326E-A4A4-64156DF7E66A}"/>
              </a:ext>
            </a:extLst>
          </p:cNvPr>
          <p:cNvPicPr>
            <a:picLocks/>
          </p:cNvPicPr>
          <p:nvPr>
            <p:custDataLst>
              <p:tags r:id="rId2"/>
            </p:custDataLst>
          </p:nvPr>
        </p:nvPicPr>
        <p:blipFill>
          <a:blip r:embed="rId8">
            <a:extLst>
              <a:ext uri="{96DAC541-7B7A-43D3-8B79-37D633B846F1}">
                <asvg:svgBlip xmlns:asvg="http://schemas.microsoft.com/office/drawing/2016/SVG/main" r:embed="rId9"/>
              </a:ext>
            </a:extLst>
          </a:blip>
          <a:stretch>
            <a:fillRect/>
          </a:stretch>
        </p:blipFill>
        <p:spPr>
          <a:xfrm>
            <a:off x="3999201" y="1045789"/>
            <a:ext cx="689864" cy="689864"/>
          </a:xfrm>
          <a:prstGeom prst="rect">
            <a:avLst/>
          </a:prstGeom>
        </p:spPr>
      </p:pic>
      <p:sp>
        <p:nvSpPr>
          <p:cNvPr id="36" name="TextBox 35">
            <a:extLst>
              <a:ext uri="{FF2B5EF4-FFF2-40B4-BE49-F238E27FC236}">
                <a16:creationId xmlns:a16="http://schemas.microsoft.com/office/drawing/2014/main" id="{5C32DECD-409A-E5B9-3443-E07BF05FB5E5}"/>
              </a:ext>
            </a:extLst>
          </p:cNvPr>
          <p:cNvSpPr txBox="1">
            <a:spLocks/>
          </p:cNvSpPr>
          <p:nvPr/>
        </p:nvSpPr>
        <p:spPr>
          <a:xfrm>
            <a:off x="3487807" y="1144500"/>
            <a:ext cx="386324" cy="492443"/>
          </a:xfrm>
          <a:prstGeom prst="rect">
            <a:avLst/>
          </a:prstGeom>
        </p:spPr>
        <p:txBody>
          <a:bodyPr vert="horz" wrap="none" lIns="0" tIns="0" rIns="0" bIns="0" rtlCol="0" anchor="ctr"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4800" b="1" dirty="0">
                <a:solidFill>
                  <a:schemeClr val="tx2">
                    <a:lumMod val="60000"/>
                    <a:lumOff val="40000"/>
                  </a:schemeClr>
                </a:solidFill>
                <a:latin typeface="Georgia"/>
              </a:rPr>
              <a:t>2</a:t>
            </a:r>
          </a:p>
        </p:txBody>
      </p:sp>
      <p:pic>
        <p:nvPicPr>
          <p:cNvPr id="40" name="CustomIcon">
            <a:extLst>
              <a:ext uri="{FF2B5EF4-FFF2-40B4-BE49-F238E27FC236}">
                <a16:creationId xmlns:a16="http://schemas.microsoft.com/office/drawing/2014/main" id="{ADD54FFD-AC07-32B7-482E-28BC0F69B354}"/>
              </a:ext>
            </a:extLst>
          </p:cNvPr>
          <p:cNvPicPr>
            <a:picLocks noChangeAspect="1"/>
          </p:cNvPicPr>
          <p:nvPr>
            <p:custDataLst>
              <p:tags r:id="rId3"/>
            </p:custDataLst>
          </p:nvPr>
        </p:nvPicPr>
        <p:blipFill>
          <a:blip r:embed="rId10">
            <a:extLst>
              <a:ext uri="{96DAC541-7B7A-43D3-8B79-37D633B846F1}">
                <asvg:svgBlip xmlns:asvg="http://schemas.microsoft.com/office/drawing/2016/SVG/main" r:embed="rId11"/>
              </a:ext>
            </a:extLst>
          </a:blip>
          <a:stretch>
            <a:fillRect/>
          </a:stretch>
        </p:blipFill>
        <p:spPr>
          <a:xfrm>
            <a:off x="1066038" y="1085921"/>
            <a:ext cx="609600" cy="609600"/>
          </a:xfrm>
          <a:prstGeom prst="rect">
            <a:avLst/>
          </a:prstGeom>
        </p:spPr>
      </p:pic>
      <p:sp>
        <p:nvSpPr>
          <p:cNvPr id="43" name="Title 1">
            <a:extLst>
              <a:ext uri="{FF2B5EF4-FFF2-40B4-BE49-F238E27FC236}">
                <a16:creationId xmlns:a16="http://schemas.microsoft.com/office/drawing/2014/main" id="{0A489DF6-40F0-C374-7090-05081F33A564}"/>
              </a:ext>
            </a:extLst>
          </p:cNvPr>
          <p:cNvSpPr>
            <a:spLocks noGrp="1"/>
          </p:cNvSpPr>
          <p:nvPr>
            <p:ph type="title"/>
          </p:nvPr>
        </p:nvSpPr>
        <p:spPr>
          <a:xfrm>
            <a:off x="497378" y="247463"/>
            <a:ext cx="10515600" cy="758378"/>
          </a:xfrm>
        </p:spPr>
        <p:txBody>
          <a:bodyPr vert="horz">
            <a:normAutofit/>
          </a:bodyPr>
          <a:lstStyle/>
          <a:p>
            <a:r>
              <a:rPr lang="en-US" sz="3600" dirty="0">
                <a:latin typeface="+mj-lt"/>
                <a:cs typeface="Times New Roman"/>
              </a:rPr>
              <a:t>Strategic recommendations for the company</a:t>
            </a:r>
            <a:endParaRPr lang="en-US" sz="3200" dirty="0">
              <a:latin typeface="+mj-lt"/>
            </a:endParaRPr>
          </a:p>
        </p:txBody>
      </p:sp>
      <p:sp>
        <p:nvSpPr>
          <p:cNvPr id="37" name="TextBox 36">
            <a:extLst>
              <a:ext uri="{FF2B5EF4-FFF2-40B4-BE49-F238E27FC236}">
                <a16:creationId xmlns:a16="http://schemas.microsoft.com/office/drawing/2014/main" id="{48EE495B-1E6A-FAE0-E6BA-04C5ABD502F2}"/>
              </a:ext>
            </a:extLst>
          </p:cNvPr>
          <p:cNvSpPr txBox="1">
            <a:spLocks/>
          </p:cNvSpPr>
          <p:nvPr/>
        </p:nvSpPr>
        <p:spPr>
          <a:xfrm>
            <a:off x="9375913" y="1144500"/>
            <a:ext cx="384721" cy="492443"/>
          </a:xfrm>
          <a:prstGeom prst="rect">
            <a:avLst/>
          </a:prstGeom>
        </p:spPr>
        <p:txBody>
          <a:bodyPr vert="horz" wrap="none" lIns="0" tIns="0" rIns="0" bIns="0" rtlCol="0" anchor="ctr"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4800" b="1" dirty="0">
                <a:solidFill>
                  <a:schemeClr val="tx2">
                    <a:lumMod val="60000"/>
                    <a:lumOff val="40000"/>
                  </a:schemeClr>
                </a:solidFill>
                <a:latin typeface="Georgia"/>
              </a:rPr>
              <a:t>3</a:t>
            </a:r>
          </a:p>
        </p:txBody>
      </p:sp>
      <p:pic>
        <p:nvPicPr>
          <p:cNvPr id="48" name="CustomIcon">
            <a:extLst>
              <a:ext uri="{FF2B5EF4-FFF2-40B4-BE49-F238E27FC236}">
                <a16:creationId xmlns:a16="http://schemas.microsoft.com/office/drawing/2014/main" id="{581275ED-FA5E-C705-6982-462FA18C9FB0}"/>
              </a:ext>
            </a:extLst>
          </p:cNvPr>
          <p:cNvPicPr>
            <a:picLocks noChangeAspect="1"/>
          </p:cNvPicPr>
          <p:nvPr>
            <p:custDataLst>
              <p:tags r:id="rId4"/>
            </p:custDataLst>
          </p:nvPr>
        </p:nvPicPr>
        <p:blipFill>
          <a:blip r:embed="rId12">
            <a:extLst>
              <a:ext uri="{96DAC541-7B7A-43D3-8B79-37D633B846F1}">
                <asvg:svgBlip xmlns:asvg="http://schemas.microsoft.com/office/drawing/2016/SVG/main" r:embed="rId13"/>
              </a:ext>
            </a:extLst>
          </a:blip>
          <a:stretch>
            <a:fillRect/>
          </a:stretch>
        </p:blipFill>
        <p:spPr>
          <a:xfrm>
            <a:off x="9931684" y="1085921"/>
            <a:ext cx="609600" cy="609600"/>
          </a:xfrm>
          <a:prstGeom prst="rect">
            <a:avLst/>
          </a:prstGeom>
        </p:spPr>
      </p:pic>
    </p:spTree>
    <p:extLst>
      <p:ext uri="{BB962C8B-B14F-4D97-AF65-F5344CB8AC3E}">
        <p14:creationId xmlns:p14="http://schemas.microsoft.com/office/powerpoint/2010/main" val="4170467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DE8C4-EE8E-7259-59DD-DDB974896766}"/>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DD90EC0-DC0A-3071-C19B-693AF095D3F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5" name="think-cell data - do not delete" hidden="1">
                        <a:extLst>
                          <a:ext uri="{FF2B5EF4-FFF2-40B4-BE49-F238E27FC236}">
                            <a16:creationId xmlns:a16="http://schemas.microsoft.com/office/drawing/2014/main" id="{9C52B498-D5B2-50E5-38CE-7C80C4F34B8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6928BE7C-A81D-BCB3-8670-CFC672DAE0BD}"/>
              </a:ext>
            </a:extLst>
          </p:cNvPr>
          <p:cNvSpPr>
            <a:spLocks noGrp="1"/>
          </p:cNvSpPr>
          <p:nvPr>
            <p:ph type="sldNum" sz="quarter" idx="12"/>
          </p:nvPr>
        </p:nvSpPr>
        <p:spPr/>
        <p:txBody>
          <a:bodyPr/>
          <a:lstStyle/>
          <a:p>
            <a:fld id="{4267CD5E-26CF-4249-8540-BB1D07FD4227}" type="slidenum">
              <a:rPr lang="en-US" smtClean="0"/>
              <a:t>15</a:t>
            </a:fld>
            <a:endParaRPr lang="en-US"/>
          </a:p>
        </p:txBody>
      </p:sp>
      <p:sp>
        <p:nvSpPr>
          <p:cNvPr id="35" name="TextBox 34">
            <a:extLst>
              <a:ext uri="{FF2B5EF4-FFF2-40B4-BE49-F238E27FC236}">
                <a16:creationId xmlns:a16="http://schemas.microsoft.com/office/drawing/2014/main" id="{F6F6E758-839E-E646-03E3-46F067A65550}"/>
              </a:ext>
            </a:extLst>
          </p:cNvPr>
          <p:cNvSpPr txBox="1">
            <a:spLocks/>
          </p:cNvSpPr>
          <p:nvPr/>
        </p:nvSpPr>
        <p:spPr>
          <a:xfrm>
            <a:off x="627888" y="1144500"/>
            <a:ext cx="301365" cy="492443"/>
          </a:xfrm>
          <a:prstGeom prst="rect">
            <a:avLst/>
          </a:prstGeom>
        </p:spPr>
        <p:txBody>
          <a:bodyPr vert="horz" wrap="none" lIns="0" tIns="0" rIns="0" bIns="0" rtlCol="0" anchor="ctr"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4800" b="1" dirty="0">
              <a:solidFill>
                <a:schemeClr val="tx2">
                  <a:lumMod val="60000"/>
                  <a:lumOff val="40000"/>
                </a:schemeClr>
              </a:solidFill>
              <a:latin typeface="Georgia"/>
            </a:endParaRPr>
          </a:p>
        </p:txBody>
      </p:sp>
      <p:sp>
        <p:nvSpPr>
          <p:cNvPr id="43" name="Title 1">
            <a:extLst>
              <a:ext uri="{FF2B5EF4-FFF2-40B4-BE49-F238E27FC236}">
                <a16:creationId xmlns:a16="http://schemas.microsoft.com/office/drawing/2014/main" id="{0AA624BD-062F-CEEF-13C0-E7D8A0050FBF}"/>
              </a:ext>
            </a:extLst>
          </p:cNvPr>
          <p:cNvSpPr>
            <a:spLocks noGrp="1"/>
          </p:cNvSpPr>
          <p:nvPr>
            <p:ph type="title"/>
          </p:nvPr>
        </p:nvSpPr>
        <p:spPr>
          <a:xfrm>
            <a:off x="497378" y="247463"/>
            <a:ext cx="10515600" cy="758378"/>
          </a:xfrm>
        </p:spPr>
        <p:txBody>
          <a:bodyPr vert="horz">
            <a:normAutofit/>
          </a:bodyPr>
          <a:lstStyle/>
          <a:p>
            <a:r>
              <a:rPr lang="en-US" sz="3600" dirty="0">
                <a:latin typeface="+mj-lt"/>
                <a:cs typeface="Times New Roman"/>
              </a:rPr>
              <a:t>Appendix</a:t>
            </a:r>
            <a:endParaRPr lang="en-US" sz="3200" dirty="0">
              <a:latin typeface="+mj-lt"/>
            </a:endParaRPr>
          </a:p>
        </p:txBody>
      </p:sp>
      <p:sp>
        <p:nvSpPr>
          <p:cNvPr id="37" name="TextBox 36">
            <a:extLst>
              <a:ext uri="{FF2B5EF4-FFF2-40B4-BE49-F238E27FC236}">
                <a16:creationId xmlns:a16="http://schemas.microsoft.com/office/drawing/2014/main" id="{AE8E7C24-9F91-6F7C-49CF-83F215BAF677}"/>
              </a:ext>
            </a:extLst>
          </p:cNvPr>
          <p:cNvSpPr txBox="1">
            <a:spLocks/>
          </p:cNvSpPr>
          <p:nvPr/>
        </p:nvSpPr>
        <p:spPr>
          <a:xfrm>
            <a:off x="9375913" y="1144500"/>
            <a:ext cx="384721" cy="492443"/>
          </a:xfrm>
          <a:prstGeom prst="rect">
            <a:avLst/>
          </a:prstGeom>
        </p:spPr>
        <p:txBody>
          <a:bodyPr vert="horz" wrap="none" lIns="0" tIns="0" rIns="0" bIns="0" rtlCol="0" anchor="ctr"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endParaRPr lang="en-US" sz="4800" b="1" dirty="0">
              <a:solidFill>
                <a:schemeClr val="tx2">
                  <a:lumMod val="60000"/>
                  <a:lumOff val="40000"/>
                </a:schemeClr>
              </a:solidFill>
              <a:latin typeface="Georgia"/>
            </a:endParaRPr>
          </a:p>
        </p:txBody>
      </p:sp>
      <p:sp>
        <p:nvSpPr>
          <p:cNvPr id="6" name="TextBox 5">
            <a:extLst>
              <a:ext uri="{FF2B5EF4-FFF2-40B4-BE49-F238E27FC236}">
                <a16:creationId xmlns:a16="http://schemas.microsoft.com/office/drawing/2014/main" id="{1F1AA545-B392-58C9-B021-85DB52576020}"/>
              </a:ext>
            </a:extLst>
          </p:cNvPr>
          <p:cNvSpPr txBox="1"/>
          <p:nvPr/>
        </p:nvSpPr>
        <p:spPr>
          <a:xfrm>
            <a:off x="497378" y="1070801"/>
            <a:ext cx="10780222" cy="1107996"/>
          </a:xfrm>
          <a:prstGeom prst="rect">
            <a:avLst/>
          </a:prstGeom>
          <a:noFill/>
        </p:spPr>
        <p:txBody>
          <a:bodyPr wrap="square">
            <a:spAutoFit/>
          </a:bodyPr>
          <a:lstStyle/>
          <a:p>
            <a:pPr>
              <a:buNone/>
            </a:pPr>
            <a:r>
              <a:rPr lang="en-US" b="1" dirty="0"/>
              <a:t>Cost Analysis using claims data: </a:t>
            </a:r>
          </a:p>
          <a:p>
            <a:pPr marL="285750" indent="-285750">
              <a:buFont typeface="Arial" panose="020B0604020202020204" pitchFamily="34" charset="0"/>
              <a:buChar char="•"/>
            </a:pPr>
            <a:r>
              <a:rPr lang="en-US" sz="1600" dirty="0"/>
              <a:t>Used the ‘</a:t>
            </a:r>
            <a:r>
              <a:rPr lang="en-US" sz="1600" dirty="0" err="1"/>
              <a:t>clm_line_alowd_chrg_amt</a:t>
            </a:r>
            <a:r>
              <a:rPr lang="en-US" sz="1600" dirty="0"/>
              <a:t>’ from claims dataset to evaluate the allowable charge for all 4 products.</a:t>
            </a:r>
          </a:p>
          <a:p>
            <a:pPr marL="285750" indent="-285750">
              <a:buFont typeface="Arial" panose="020B0604020202020204" pitchFamily="34" charset="0"/>
              <a:buChar char="•"/>
            </a:pPr>
            <a:r>
              <a:rPr lang="en-US" sz="1600" dirty="0"/>
              <a:t>It represents the </a:t>
            </a:r>
            <a:r>
              <a:rPr lang="en-US" sz="1600" b="1" dirty="0"/>
              <a:t>amount that the insurer (payer) allows for reimbursement</a:t>
            </a:r>
            <a:r>
              <a:rPr lang="en-US" sz="1600" dirty="0"/>
              <a:t> on a </a:t>
            </a:r>
            <a:r>
              <a:rPr lang="en-US" sz="1600" b="1" dirty="0"/>
              <a:t>specific service line.</a:t>
            </a:r>
          </a:p>
          <a:p>
            <a:pPr marL="285750" indent="-285750">
              <a:buFont typeface="Arial" panose="020B0604020202020204" pitchFamily="34" charset="0"/>
              <a:buChar char="•"/>
            </a:pPr>
            <a:r>
              <a:rPr lang="en-US" sz="1600" b="1" dirty="0"/>
              <a:t>Assumption: Payer is paying equal proportion for each product claim as they are same type of drug.</a:t>
            </a:r>
            <a:endParaRPr lang="en-US" sz="1600" dirty="0"/>
          </a:p>
        </p:txBody>
      </p:sp>
      <p:graphicFrame>
        <p:nvGraphicFramePr>
          <p:cNvPr id="7" name="Table 6">
            <a:extLst>
              <a:ext uri="{FF2B5EF4-FFF2-40B4-BE49-F238E27FC236}">
                <a16:creationId xmlns:a16="http://schemas.microsoft.com/office/drawing/2014/main" id="{A61B7FA5-43D7-4FCF-5AB7-C09FA9EDECC2}"/>
              </a:ext>
            </a:extLst>
          </p:cNvPr>
          <p:cNvGraphicFramePr>
            <a:graphicFrameLocks noGrp="1"/>
          </p:cNvGraphicFramePr>
          <p:nvPr>
            <p:extLst>
              <p:ext uri="{D42A27DB-BD31-4B8C-83A1-F6EECF244321}">
                <p14:modId xmlns:p14="http://schemas.microsoft.com/office/powerpoint/2010/main" val="259051339"/>
              </p:ext>
            </p:extLst>
          </p:nvPr>
        </p:nvGraphicFramePr>
        <p:xfrm>
          <a:off x="778570" y="2252496"/>
          <a:ext cx="5177285" cy="1324166"/>
        </p:xfrm>
        <a:graphic>
          <a:graphicData uri="http://schemas.openxmlformats.org/drawingml/2006/table">
            <a:tbl>
              <a:tblPr>
                <a:tableStyleId>{5C22544A-7EE6-4342-B048-85BDC9FD1C3A}</a:tableStyleId>
              </a:tblPr>
              <a:tblGrid>
                <a:gridCol w="1035457">
                  <a:extLst>
                    <a:ext uri="{9D8B030D-6E8A-4147-A177-3AD203B41FA5}">
                      <a16:colId xmlns:a16="http://schemas.microsoft.com/office/drawing/2014/main" val="1767533030"/>
                    </a:ext>
                  </a:extLst>
                </a:gridCol>
                <a:gridCol w="1035457">
                  <a:extLst>
                    <a:ext uri="{9D8B030D-6E8A-4147-A177-3AD203B41FA5}">
                      <a16:colId xmlns:a16="http://schemas.microsoft.com/office/drawing/2014/main" val="1100032707"/>
                    </a:ext>
                  </a:extLst>
                </a:gridCol>
                <a:gridCol w="1035457">
                  <a:extLst>
                    <a:ext uri="{9D8B030D-6E8A-4147-A177-3AD203B41FA5}">
                      <a16:colId xmlns:a16="http://schemas.microsoft.com/office/drawing/2014/main" val="1429441324"/>
                    </a:ext>
                  </a:extLst>
                </a:gridCol>
                <a:gridCol w="1035457">
                  <a:extLst>
                    <a:ext uri="{9D8B030D-6E8A-4147-A177-3AD203B41FA5}">
                      <a16:colId xmlns:a16="http://schemas.microsoft.com/office/drawing/2014/main" val="3665091797"/>
                    </a:ext>
                  </a:extLst>
                </a:gridCol>
                <a:gridCol w="1035457">
                  <a:extLst>
                    <a:ext uri="{9D8B030D-6E8A-4147-A177-3AD203B41FA5}">
                      <a16:colId xmlns:a16="http://schemas.microsoft.com/office/drawing/2014/main" val="2539942833"/>
                    </a:ext>
                  </a:extLst>
                </a:gridCol>
              </a:tblGrid>
              <a:tr h="295466">
                <a:tc>
                  <a:txBody>
                    <a:bodyPr/>
                    <a:lstStyle/>
                    <a:p>
                      <a:pPr algn="ctr" fontAlgn="b"/>
                      <a:r>
                        <a:rPr lang="en-US" sz="1400" u="none" strike="noStrike" dirty="0">
                          <a:solidFill>
                            <a:schemeClr val="bg1"/>
                          </a:solidFill>
                          <a:effectLst/>
                        </a:rPr>
                        <a:t>Product</a:t>
                      </a:r>
                      <a:endParaRPr lang="en-US" sz="1400" b="0" i="0" u="none" strike="noStrike" dirty="0">
                        <a:solidFill>
                          <a:schemeClr val="bg1"/>
                        </a:solidFill>
                        <a:effectLst/>
                        <a:latin typeface="Calibri" panose="020F0502020204030204" pitchFamily="34" charset="0"/>
                      </a:endParaRPr>
                    </a:p>
                  </a:txBody>
                  <a:tcPr marL="7620" marR="7620" marT="7620" marB="0" anchor="b">
                    <a:solidFill>
                      <a:schemeClr val="accent1"/>
                    </a:solidFill>
                  </a:tcPr>
                </a:tc>
                <a:tc>
                  <a:txBody>
                    <a:bodyPr/>
                    <a:lstStyle/>
                    <a:p>
                      <a:pPr algn="ctr" fontAlgn="b"/>
                      <a:r>
                        <a:rPr lang="en-US" sz="1400" u="none" strike="noStrike" dirty="0">
                          <a:solidFill>
                            <a:schemeClr val="bg1"/>
                          </a:solidFill>
                          <a:effectLst/>
                        </a:rPr>
                        <a:t>MIN ($)</a:t>
                      </a:r>
                      <a:endParaRPr lang="en-US" sz="1400" b="0" i="0" u="none" strike="noStrike" dirty="0">
                        <a:solidFill>
                          <a:schemeClr val="bg1"/>
                        </a:solidFill>
                        <a:effectLst/>
                        <a:latin typeface="Calibri" panose="020F0502020204030204" pitchFamily="34" charset="0"/>
                      </a:endParaRPr>
                    </a:p>
                  </a:txBody>
                  <a:tcPr marL="7620" marR="7620" marT="7620" marB="0" anchor="b">
                    <a:solidFill>
                      <a:schemeClr val="accent1"/>
                    </a:solidFill>
                  </a:tcPr>
                </a:tc>
                <a:tc>
                  <a:txBody>
                    <a:bodyPr/>
                    <a:lstStyle/>
                    <a:p>
                      <a:pPr algn="ctr" fontAlgn="b"/>
                      <a:r>
                        <a:rPr lang="en-US" sz="1400" u="none" strike="noStrike" dirty="0">
                          <a:solidFill>
                            <a:schemeClr val="bg1"/>
                          </a:solidFill>
                          <a:effectLst/>
                        </a:rPr>
                        <a:t>MAX ($)</a:t>
                      </a:r>
                      <a:endParaRPr lang="en-US" sz="1400" b="0" i="0" u="none" strike="noStrike" dirty="0">
                        <a:solidFill>
                          <a:schemeClr val="bg1"/>
                        </a:solidFill>
                        <a:effectLst/>
                        <a:latin typeface="Calibri" panose="020F0502020204030204" pitchFamily="34" charset="0"/>
                      </a:endParaRPr>
                    </a:p>
                  </a:txBody>
                  <a:tcPr marL="7620" marR="7620" marT="7620" marB="0" anchor="b">
                    <a:solidFill>
                      <a:schemeClr val="accent1"/>
                    </a:solidFill>
                  </a:tcPr>
                </a:tc>
                <a:tc>
                  <a:txBody>
                    <a:bodyPr/>
                    <a:lstStyle/>
                    <a:p>
                      <a:pPr algn="ctr" fontAlgn="b"/>
                      <a:r>
                        <a:rPr lang="en-US" sz="1400" u="none" strike="noStrike" dirty="0">
                          <a:solidFill>
                            <a:schemeClr val="bg1"/>
                          </a:solidFill>
                          <a:effectLst/>
                        </a:rPr>
                        <a:t>MEAN ($)</a:t>
                      </a:r>
                      <a:endParaRPr lang="en-US" sz="1400" b="0" i="0" u="none" strike="noStrike" dirty="0">
                        <a:solidFill>
                          <a:schemeClr val="bg1"/>
                        </a:solidFill>
                        <a:effectLst/>
                        <a:latin typeface="Calibri" panose="020F0502020204030204" pitchFamily="34" charset="0"/>
                      </a:endParaRPr>
                    </a:p>
                  </a:txBody>
                  <a:tcPr marL="7620" marR="7620" marT="7620" marB="0" anchor="b">
                    <a:solidFill>
                      <a:schemeClr val="accent1"/>
                    </a:solidFill>
                  </a:tcPr>
                </a:tc>
                <a:tc>
                  <a:txBody>
                    <a:bodyPr/>
                    <a:lstStyle/>
                    <a:p>
                      <a:pPr algn="ctr" fontAlgn="b"/>
                      <a:r>
                        <a:rPr lang="en-US" sz="1400" u="none" strike="noStrike" dirty="0">
                          <a:solidFill>
                            <a:schemeClr val="bg1"/>
                          </a:solidFill>
                          <a:effectLst/>
                        </a:rPr>
                        <a:t>MEDIAN ($)</a:t>
                      </a:r>
                      <a:endParaRPr lang="en-US" sz="1400" b="0" i="0" u="none" strike="noStrike" dirty="0">
                        <a:solidFill>
                          <a:schemeClr val="bg1"/>
                        </a:solidFill>
                        <a:effectLst/>
                        <a:latin typeface="Calibri" panose="020F0502020204030204" pitchFamily="34" charset="0"/>
                      </a:endParaRPr>
                    </a:p>
                  </a:txBody>
                  <a:tcPr marL="7620" marR="7620" marT="7620" marB="0" anchor="b">
                    <a:solidFill>
                      <a:schemeClr val="accent1"/>
                    </a:solidFill>
                  </a:tcPr>
                </a:tc>
                <a:extLst>
                  <a:ext uri="{0D108BD9-81ED-4DB2-BD59-A6C34878D82A}">
                    <a16:rowId xmlns:a16="http://schemas.microsoft.com/office/drawing/2014/main" val="3803415027"/>
                  </a:ext>
                </a:extLst>
              </a:tr>
              <a:tr h="295466">
                <a:tc>
                  <a:txBody>
                    <a:bodyPr/>
                    <a:lstStyle/>
                    <a:p>
                      <a:pPr algn="ctr" fontAlgn="b"/>
                      <a:r>
                        <a:rPr lang="en-US" sz="1100" u="none" strike="noStrike" dirty="0">
                          <a:effectLst/>
                        </a:rPr>
                        <a:t>J2250 </a:t>
                      </a:r>
                    </a:p>
                    <a:p>
                      <a:pPr algn="ctr" fontAlgn="b"/>
                      <a:r>
                        <a:rPr lang="en-US" sz="1100" u="none" strike="noStrike" dirty="0">
                          <a:effectLst/>
                        </a:rPr>
                        <a:t>Product 2</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228.08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48.64929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9.225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09586011"/>
                  </a:ext>
                </a:extLst>
              </a:tr>
              <a:tr h="295466">
                <a:tc>
                  <a:txBody>
                    <a:bodyPr/>
                    <a:lstStyle/>
                    <a:p>
                      <a:pPr algn="ctr" fontAlgn="b"/>
                      <a:r>
                        <a:rPr lang="en-US" sz="1100" u="none" strike="noStrike" dirty="0">
                          <a:effectLst/>
                        </a:rPr>
                        <a:t>J3010 </a:t>
                      </a:r>
                    </a:p>
                    <a:p>
                      <a:pPr algn="ctr" fontAlgn="b"/>
                      <a:r>
                        <a:rPr lang="en-US" sz="1100" u="none" strike="noStrike" dirty="0">
                          <a:effectLst/>
                        </a:rPr>
                        <a:t>Product 3</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237.07</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63.76727</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70.32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92148202"/>
                  </a:ext>
                </a:extLst>
              </a:tr>
              <a:tr h="295466">
                <a:tc>
                  <a:txBody>
                    <a:bodyPr/>
                    <a:lstStyle/>
                    <a:p>
                      <a:pPr algn="ctr" fontAlgn="b"/>
                      <a:r>
                        <a:rPr lang="en-US" sz="1100" u="none" strike="noStrike" dirty="0">
                          <a:effectLst/>
                        </a:rPr>
                        <a:t>J2704 </a:t>
                      </a:r>
                    </a:p>
                    <a:p>
                      <a:pPr algn="ctr" fontAlgn="b"/>
                      <a:r>
                        <a:rPr lang="en-US" sz="1100" u="none" strike="noStrike" dirty="0">
                          <a:effectLst/>
                        </a:rPr>
                        <a:t>Product 4</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9.18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242.48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87.14333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92.405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00871148"/>
                  </a:ext>
                </a:extLst>
              </a:tr>
            </a:tbl>
          </a:graphicData>
        </a:graphic>
      </p:graphicFrame>
      <p:sp>
        <p:nvSpPr>
          <p:cNvPr id="9" name="TextBox 8">
            <a:extLst>
              <a:ext uri="{FF2B5EF4-FFF2-40B4-BE49-F238E27FC236}">
                <a16:creationId xmlns:a16="http://schemas.microsoft.com/office/drawing/2014/main" id="{2F013E09-63AE-4EA6-1E4E-C281D7EEDFF1}"/>
              </a:ext>
            </a:extLst>
          </p:cNvPr>
          <p:cNvSpPr txBox="1"/>
          <p:nvPr/>
        </p:nvSpPr>
        <p:spPr>
          <a:xfrm>
            <a:off x="497377" y="3659190"/>
            <a:ext cx="10136755" cy="1477328"/>
          </a:xfrm>
          <a:prstGeom prst="rect">
            <a:avLst/>
          </a:prstGeom>
          <a:noFill/>
        </p:spPr>
        <p:txBody>
          <a:bodyPr wrap="square">
            <a:spAutoFit/>
          </a:bodyPr>
          <a:lstStyle/>
          <a:p>
            <a:pPr>
              <a:buNone/>
            </a:pPr>
            <a:r>
              <a:rPr lang="en-US" b="1" dirty="0"/>
              <a:t>Additional HCPs with Anesthesiology as specialty</a:t>
            </a:r>
          </a:p>
          <a:p>
            <a:pPr marL="285750" indent="-285750">
              <a:buFont typeface="Arial" panose="020B0604020202020204" pitchFamily="34" charset="0"/>
              <a:buChar char="•"/>
            </a:pPr>
            <a:r>
              <a:rPr lang="en-US" dirty="0"/>
              <a:t>Other than the HCPs who are currently prescribing any of these 4 products, these are additional 200 HCPs who are anesthesiologists not prescribing any of these drugs. We can target these new HCPs in the later phase of marketing (after we have exhausted targeting the HCPs in the currently list)</a:t>
            </a:r>
          </a:p>
        </p:txBody>
      </p:sp>
    </p:spTree>
    <p:extLst>
      <p:ext uri="{BB962C8B-B14F-4D97-AF65-F5344CB8AC3E}">
        <p14:creationId xmlns:p14="http://schemas.microsoft.com/office/powerpoint/2010/main" val="1846513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7B4B4-5768-C466-0149-51FE6378FB2E}"/>
              </a:ext>
            </a:extLst>
          </p:cNvPr>
          <p:cNvSpPr>
            <a:spLocks noGrp="1"/>
          </p:cNvSpPr>
          <p:nvPr>
            <p:ph type="title"/>
          </p:nvPr>
        </p:nvSpPr>
        <p:spPr>
          <a:xfrm>
            <a:off x="5068685" y="2826459"/>
            <a:ext cx="2054629" cy="602541"/>
          </a:xfrm>
        </p:spPr>
        <p:txBody>
          <a:bodyPr>
            <a:noAutofit/>
          </a:bodyPr>
          <a:lstStyle/>
          <a:p>
            <a:r>
              <a:rPr lang="en-US" sz="6000"/>
              <a:t>Q&amp;A</a:t>
            </a:r>
          </a:p>
        </p:txBody>
      </p:sp>
    </p:spTree>
    <p:extLst>
      <p:ext uri="{BB962C8B-B14F-4D97-AF65-F5344CB8AC3E}">
        <p14:creationId xmlns:p14="http://schemas.microsoft.com/office/powerpoint/2010/main" val="3144820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991F3-1821-3D31-168F-48F8CACCB53B}"/>
              </a:ext>
            </a:extLst>
          </p:cNvPr>
          <p:cNvSpPr>
            <a:spLocks noGrp="1"/>
          </p:cNvSpPr>
          <p:nvPr>
            <p:ph type="ctrTitle"/>
          </p:nvPr>
        </p:nvSpPr>
        <p:spPr/>
        <p:txBody>
          <a:bodyPr/>
          <a:lstStyle/>
          <a:p>
            <a:r>
              <a:rPr lang="en-US">
                <a:latin typeface="Arial Nova" panose="020B0504020202020204" pitchFamily="34" charset="0"/>
              </a:rPr>
              <a:t>Thank you!</a:t>
            </a:r>
          </a:p>
        </p:txBody>
      </p:sp>
    </p:spTree>
    <p:extLst>
      <p:ext uri="{BB962C8B-B14F-4D97-AF65-F5344CB8AC3E}">
        <p14:creationId xmlns:p14="http://schemas.microsoft.com/office/powerpoint/2010/main" val="1956404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2DBBE1-2196-3683-2F8C-35F931AE46E2}"/>
              </a:ext>
            </a:extLst>
          </p:cNvPr>
          <p:cNvSpPr/>
          <p:nvPr/>
        </p:nvSpPr>
        <p:spPr>
          <a:xfrm>
            <a:off x="3840480" y="0"/>
            <a:ext cx="835152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8" name="Title 1">
            <a:extLst>
              <a:ext uri="{FF2B5EF4-FFF2-40B4-BE49-F238E27FC236}">
                <a16:creationId xmlns:a16="http://schemas.microsoft.com/office/drawing/2014/main" id="{EEE06D34-92FD-5E73-661A-920EA7D17899}"/>
              </a:ext>
            </a:extLst>
          </p:cNvPr>
          <p:cNvSpPr txBox="1">
            <a:spLocks/>
          </p:cNvSpPr>
          <p:nvPr/>
        </p:nvSpPr>
        <p:spPr>
          <a:xfrm>
            <a:off x="658410" y="2948267"/>
            <a:ext cx="2562987" cy="769441"/>
          </a:xfrm>
          <a:prstGeom prst="rect">
            <a:avLst/>
          </a:prstGeom>
        </p:spPr>
        <p:txBody>
          <a:bodyPr vert="horz" lIns="91440" tIns="45720" rIns="91440" bIns="45720" rtlCol="0" anchor="b">
            <a:noAutofit/>
          </a:bodyPr>
          <a:lstStyle>
            <a:lvl1pPr algn="r" defTabSz="914354" rtl="0" eaLnBrk="1" latinLnBrk="0" hangingPunct="1">
              <a:lnSpc>
                <a:spcPct val="90000"/>
              </a:lnSpc>
              <a:spcBef>
                <a:spcPct val="0"/>
              </a:spcBef>
              <a:buNone/>
              <a:defRPr sz="5400" b="0" i="0" kern="1200">
                <a:solidFill>
                  <a:schemeClr val="bg1"/>
                </a:solidFill>
                <a:latin typeface="Saira Condensed Condensed Light" pitchFamily="2" charset="77"/>
                <a:ea typeface="+mj-ea"/>
                <a:cs typeface="+mj-cs"/>
              </a:defRPr>
            </a:lvl1pPr>
          </a:lstStyle>
          <a:p>
            <a:pPr marL="0" marR="0" lvl="0" indent="0" algn="r" defTabSz="914354"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a:ln>
                  <a:noFill/>
                </a:ln>
                <a:solidFill>
                  <a:srgbClr val="363D45"/>
                </a:solidFill>
                <a:effectLst/>
                <a:uLnTx/>
                <a:uFillTx/>
                <a:latin typeface="Arial Nova" panose="020B0504020202020204" pitchFamily="34" charset="0"/>
                <a:ea typeface="+mj-ea"/>
                <a:cs typeface="+mj-cs"/>
              </a:rPr>
              <a:t>Executive Summary</a:t>
            </a:r>
          </a:p>
        </p:txBody>
      </p:sp>
      <p:sp>
        <p:nvSpPr>
          <p:cNvPr id="9" name="TextBox 8">
            <a:extLst>
              <a:ext uri="{FF2B5EF4-FFF2-40B4-BE49-F238E27FC236}">
                <a16:creationId xmlns:a16="http://schemas.microsoft.com/office/drawing/2014/main" id="{215B5CA6-7765-FE20-18FF-12487BCF256C}"/>
              </a:ext>
            </a:extLst>
          </p:cNvPr>
          <p:cNvSpPr txBox="1"/>
          <p:nvPr/>
        </p:nvSpPr>
        <p:spPr>
          <a:xfrm>
            <a:off x="4032504" y="347472"/>
            <a:ext cx="7946136" cy="6108192"/>
          </a:xfrm>
          <a:prstGeom prst="rect">
            <a:avLst/>
          </a:prstGeom>
          <a:ln w="6350">
            <a:noFill/>
            <a:miter lim="800000"/>
          </a:ln>
        </p:spPr>
        <p:txBody>
          <a:bodyPr vert="horz" wrap="square" lIns="0" tIns="0" rIns="0" bIns="0" rtlCol="0" anchor="t">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PROBLEM STATEMENT: </a:t>
            </a: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Our company introduced new variant Product 2 (J2250) and wanted to cannibalized our original Product 1(J1885). However, Product 3 (J3010) and Product 4(J2704) re-capturing the market at a rapid rate, while sales of Product 2 are decreasing over the years.</a:t>
            </a: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BUSINESS SOLUTION:</a:t>
            </a:r>
          </a:p>
          <a:p>
            <a:pPr>
              <a:spcBef>
                <a:spcPts val="300"/>
              </a:spcBef>
              <a:spcAft>
                <a:spcPts val="300"/>
              </a:spcAft>
              <a:defRPr/>
            </a:pPr>
            <a:r>
              <a:rPr lang="en-US" sz="1600" b="1" dirty="0">
                <a:solidFill>
                  <a:srgbClr val="FFFFFF"/>
                </a:solidFill>
                <a:latin typeface="Times New Roman" panose="02020603050405020304" pitchFamily="18" charset="0"/>
                <a:cs typeface="Times New Roman" panose="02020603050405020304" pitchFamily="18" charset="0"/>
              </a:rPr>
              <a:t>We propose focusing on the right doctors, increasing our presence in key territories, and making Product 2 easier and more affordable to prescribe. This includes stronger brand messaging, better support for prescribers, and resolving any access or pricing issues.</a:t>
            </a:r>
          </a:p>
          <a:p>
            <a:pPr>
              <a:spcBef>
                <a:spcPts val="300"/>
              </a:spcBef>
              <a:spcAft>
                <a:spcPts val="300"/>
              </a:spcAft>
              <a:defRPr/>
            </a:pPr>
            <a:endParaRPr kumimoji="0" lang="en-US" sz="1600" b="0"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BUSINESS IMPACT:</a:t>
            </a:r>
          </a:p>
          <a:p>
            <a:pPr>
              <a:spcBef>
                <a:spcPts val="300"/>
              </a:spcBef>
              <a:spcAft>
                <a:spcPts val="300"/>
              </a:spcAft>
              <a:buNone/>
              <a:defRPr/>
            </a:pPr>
            <a:r>
              <a:rPr lang="en-US" sz="1600" b="1" dirty="0">
                <a:solidFill>
                  <a:srgbClr val="FFFFFF"/>
                </a:solidFill>
                <a:latin typeface="Times New Roman" panose="02020603050405020304" pitchFamily="18" charset="0"/>
                <a:cs typeface="Times New Roman" panose="02020603050405020304" pitchFamily="18" charset="0"/>
              </a:rPr>
              <a:t>This solution will</a:t>
            </a:r>
          </a:p>
          <a:p>
            <a:pPr>
              <a:spcBef>
                <a:spcPts val="300"/>
              </a:spcBef>
              <a:spcAft>
                <a:spcPts val="300"/>
              </a:spcAft>
              <a:defRPr/>
            </a:pPr>
            <a:r>
              <a:rPr lang="en-US" sz="1600" b="1" dirty="0">
                <a:solidFill>
                  <a:srgbClr val="FFFFFF"/>
                </a:solidFill>
                <a:latin typeface="Times New Roman" panose="02020603050405020304" pitchFamily="18" charset="0"/>
                <a:cs typeface="Times New Roman" panose="02020603050405020304" pitchFamily="18" charset="0"/>
              </a:rPr>
              <a:t>Enhance: Doctor trust and usage of Product 2 by making it more visible, accessible, and appealing.</a:t>
            </a:r>
          </a:p>
          <a:p>
            <a:pPr>
              <a:spcBef>
                <a:spcPts val="300"/>
              </a:spcBef>
              <a:spcAft>
                <a:spcPts val="300"/>
              </a:spcAft>
              <a:defRPr/>
            </a:pPr>
            <a:r>
              <a:rPr lang="en-US" sz="1600" b="1" dirty="0">
                <a:solidFill>
                  <a:srgbClr val="FFFFFF"/>
                </a:solidFill>
                <a:latin typeface="Times New Roman" panose="02020603050405020304" pitchFamily="18" charset="0"/>
                <a:cs typeface="Times New Roman" panose="02020603050405020304" pitchFamily="18" charset="0"/>
              </a:rPr>
              <a:t>Reduce: Loss of market share—by aiming to win back about 10% of doctors and 30% of patients who’ve switched to other brands.</a:t>
            </a:r>
          </a:p>
          <a:p>
            <a:pPr>
              <a:spcBef>
                <a:spcPts val="300"/>
              </a:spcBef>
              <a:spcAft>
                <a:spcPts val="300"/>
              </a:spcAft>
              <a:defRPr/>
            </a:pPr>
            <a:r>
              <a:rPr lang="en-US" sz="1600" b="1" dirty="0">
                <a:solidFill>
                  <a:srgbClr val="FFFFFF"/>
                </a:solidFill>
                <a:latin typeface="Times New Roman" panose="02020603050405020304" pitchFamily="18" charset="0"/>
                <a:cs typeface="Times New Roman" panose="02020603050405020304" pitchFamily="18" charset="0"/>
              </a:rPr>
              <a:t>Support: Sales and marketing goals like reaching the right doctors, improving brand messaging, and using budgets more effectively.</a:t>
            </a:r>
          </a:p>
          <a:p>
            <a:pPr>
              <a:spcBef>
                <a:spcPts val="300"/>
              </a:spcBef>
              <a:spcAft>
                <a:spcPts val="300"/>
              </a:spcAft>
              <a:defRPr/>
            </a:pPr>
            <a:r>
              <a:rPr lang="en-US" sz="1600" b="1" dirty="0">
                <a:solidFill>
                  <a:srgbClr val="FFFFFF"/>
                </a:solidFill>
                <a:latin typeface="Times New Roman" panose="02020603050405020304" pitchFamily="18" charset="0"/>
                <a:cs typeface="Times New Roman" panose="02020603050405020304" pitchFamily="18" charset="0"/>
              </a:rPr>
              <a:t>Solve: It helps fix why Product 2 is falling behind—by getting it in front of more doctors, removing barriers to access, and making it a clearer choice over competitors.</a:t>
            </a:r>
          </a:p>
          <a:p>
            <a:pPr marR="0" lvl="0" algn="l" defTabSz="914400" rtl="0" eaLnBrk="1" fontAlgn="auto" latinLnBrk="0" hangingPunct="1">
              <a:lnSpc>
                <a:spcPct val="100000"/>
              </a:lnSpc>
              <a:spcBef>
                <a:spcPts val="300"/>
              </a:spcBef>
              <a:spcAft>
                <a:spcPts val="300"/>
              </a:spcAft>
              <a:buClrTx/>
              <a:buSzTx/>
              <a:tabLst/>
              <a:defRPr/>
            </a:pPr>
            <a:endParaRPr kumimoji="0" lang="en-US" sz="18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Avenir Next LT Pro"/>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venir Next LT Pro" panose="020B0504020202020204" pitchFamily="34" charset="0"/>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Avenir Next LT Pro" panose="020B0504020202020204" pitchFamily="34" charset="0"/>
              <a:ea typeface="+mn-ea"/>
              <a:cs typeface="+mn-cs"/>
            </a:endParaRPr>
          </a:p>
        </p:txBody>
      </p:sp>
    </p:spTree>
    <p:extLst>
      <p:ext uri="{BB962C8B-B14F-4D97-AF65-F5344CB8AC3E}">
        <p14:creationId xmlns:p14="http://schemas.microsoft.com/office/powerpoint/2010/main" val="389186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1EE1-1179-6903-EB6B-E3B8F49A76AD}"/>
              </a:ext>
            </a:extLst>
          </p:cNvPr>
          <p:cNvSpPr>
            <a:spLocks noGrp="1"/>
          </p:cNvSpPr>
          <p:nvPr>
            <p:ph type="title"/>
          </p:nvPr>
        </p:nvSpPr>
        <p:spPr>
          <a:xfrm>
            <a:off x="497378" y="247463"/>
            <a:ext cx="10515600" cy="758378"/>
          </a:xfrm>
        </p:spPr>
        <p:txBody>
          <a:bodyPr>
            <a:normAutofit/>
          </a:bodyPr>
          <a:lstStyle/>
          <a:p>
            <a:r>
              <a:rPr lang="en-US" sz="3600" dirty="0">
                <a:latin typeface="Times New Roman"/>
                <a:cs typeface="Times New Roman"/>
              </a:rPr>
              <a:t>Problem Summary</a:t>
            </a:r>
          </a:p>
        </p:txBody>
      </p:sp>
      <p:sp>
        <p:nvSpPr>
          <p:cNvPr id="3" name="Title 1">
            <a:extLst>
              <a:ext uri="{FF2B5EF4-FFF2-40B4-BE49-F238E27FC236}">
                <a16:creationId xmlns:a16="http://schemas.microsoft.com/office/drawing/2014/main" id="{4A252ADB-6C85-D359-AE6A-34F89C1AECEB}"/>
              </a:ext>
            </a:extLst>
          </p:cNvPr>
          <p:cNvSpPr txBox="1">
            <a:spLocks/>
          </p:cNvSpPr>
          <p:nvPr/>
        </p:nvSpPr>
        <p:spPr>
          <a:xfrm>
            <a:off x="346426" y="541449"/>
            <a:ext cx="4015849" cy="659394"/>
          </a:xfrm>
          <a:prstGeom prst="rect">
            <a:avLst/>
          </a:prstGeom>
        </p:spPr>
        <p:txBody>
          <a:bodyPr vert="horz" lIns="91440" tIns="45720" rIns="91440" bIns="45720" rtlCol="0" anchor="t">
            <a:normAutofit/>
          </a:bodyPr>
          <a:lstStyle>
            <a:lvl1pPr algn="l" defTabSz="914354" rtl="0" eaLnBrk="1" latinLnBrk="0" hangingPunct="1">
              <a:lnSpc>
                <a:spcPct val="90000"/>
              </a:lnSpc>
              <a:spcBef>
                <a:spcPct val="0"/>
              </a:spcBef>
              <a:buNone/>
              <a:defRPr sz="4000" b="1" i="0" kern="1200">
                <a:solidFill>
                  <a:schemeClr val="tx1"/>
                </a:solidFill>
                <a:latin typeface="Arial Nova" panose="020B0504020202020204" pitchFamily="34" charset="0"/>
                <a:ea typeface="+mj-ea"/>
                <a:cs typeface="+mj-cs"/>
              </a:defRPr>
            </a:lvl1pPr>
          </a:lstStyle>
          <a:p>
            <a:endParaRPr lang="en-US" sz="3600" dirty="0">
              <a:latin typeface="Times New Roman"/>
              <a:cs typeface="Times New Roman"/>
            </a:endParaRPr>
          </a:p>
        </p:txBody>
      </p:sp>
      <p:sp>
        <p:nvSpPr>
          <p:cNvPr id="4" name="Content Placeholder 2">
            <a:extLst>
              <a:ext uri="{FF2B5EF4-FFF2-40B4-BE49-F238E27FC236}">
                <a16:creationId xmlns:a16="http://schemas.microsoft.com/office/drawing/2014/main" id="{B1991344-1076-8ABD-59CE-6CCB5C6FCAA5}"/>
              </a:ext>
            </a:extLst>
          </p:cNvPr>
          <p:cNvSpPr>
            <a:spLocks noGrp="1"/>
          </p:cNvSpPr>
          <p:nvPr>
            <p:ph idx="1"/>
          </p:nvPr>
        </p:nvSpPr>
        <p:spPr>
          <a:xfrm>
            <a:off x="342917" y="1299827"/>
            <a:ext cx="5444382" cy="4247557"/>
          </a:xfrm>
        </p:spPr>
        <p:txBody>
          <a:bodyPr vert="horz" lIns="91440" tIns="45720" rIns="91440" bIns="45720" rtlCol="0" anchor="t">
            <a:noAutofit/>
          </a:bodyPr>
          <a:lstStyle/>
          <a:p>
            <a:pPr marL="0" indent="0" algn="just">
              <a:buNone/>
            </a:pPr>
            <a:r>
              <a:rPr lang="en-US" sz="1600" dirty="0">
                <a:latin typeface="Times New Roman"/>
                <a:cs typeface="Times New Roman"/>
              </a:rPr>
              <a:t>Steps to conduct Root Cause Analysis of why Product 3 is performing better than Product 2 based on following steps:</a:t>
            </a:r>
          </a:p>
          <a:p>
            <a:pPr marL="0" indent="0" algn="just">
              <a:buNone/>
            </a:pPr>
            <a:endParaRPr lang="en-US" sz="1600" dirty="0">
              <a:latin typeface="Times New Roman"/>
              <a:cs typeface="Times New Roman"/>
            </a:endParaRPr>
          </a:p>
          <a:p>
            <a:pPr marL="0" indent="0" algn="just" defTabSz="914400">
              <a:buFont typeface="Arial" panose="020B0604020202020204" pitchFamily="34" charset="0"/>
              <a:buNone/>
            </a:pPr>
            <a:r>
              <a:rPr lang="en-US" sz="1600" dirty="0">
                <a:latin typeface="Times New Roman"/>
                <a:cs typeface="Times New Roman"/>
              </a:rPr>
              <a:t>I. Assess Market Dynamics and Competitive Landscape</a:t>
            </a:r>
          </a:p>
          <a:p>
            <a:pPr marL="0" indent="0" algn="just" defTabSz="914400">
              <a:buNone/>
            </a:pPr>
            <a:r>
              <a:rPr lang="en-US" sz="1600" dirty="0" err="1">
                <a:latin typeface="Times New Roman"/>
                <a:cs typeface="Times New Roman"/>
              </a:rPr>
              <a:t>i</a:t>
            </a:r>
            <a:r>
              <a:rPr lang="en-US" sz="1600" dirty="0">
                <a:latin typeface="Times New Roman"/>
                <a:cs typeface="Times New Roman"/>
              </a:rPr>
              <a:t>)    Calculating share of claims, HCPs, and patients per product.</a:t>
            </a:r>
          </a:p>
          <a:p>
            <a:pPr marL="0" indent="0" algn="just" defTabSz="914400">
              <a:buFont typeface="Arial" panose="020B0604020202020204" pitchFamily="34" charset="0"/>
              <a:buNone/>
            </a:pPr>
            <a:r>
              <a:rPr lang="en-US" sz="1600" dirty="0">
                <a:latin typeface="Times New Roman"/>
                <a:cs typeface="Times New Roman"/>
              </a:rPr>
              <a:t>ii)   Identifying top 5 territories with largest drops in claims for Product 2</a:t>
            </a:r>
          </a:p>
          <a:p>
            <a:pPr marL="0" indent="0" algn="just" defTabSz="914400">
              <a:buFont typeface="Arial" panose="020B0604020202020204" pitchFamily="34" charset="0"/>
              <a:buNone/>
            </a:pPr>
            <a:endParaRPr lang="en-US" sz="1600" dirty="0">
              <a:latin typeface="Times New Roman"/>
              <a:cs typeface="Times New Roman"/>
            </a:endParaRPr>
          </a:p>
          <a:p>
            <a:pPr marL="0" indent="0" algn="just" defTabSz="914400">
              <a:buFont typeface="Arial" panose="020B0604020202020204" pitchFamily="34" charset="0"/>
              <a:buNone/>
            </a:pPr>
            <a:r>
              <a:rPr lang="en-US" sz="1600" dirty="0">
                <a:latin typeface="Times New Roman"/>
                <a:cs typeface="Times New Roman"/>
              </a:rPr>
              <a:t>II. Identify Key Market Driver Trends</a:t>
            </a:r>
          </a:p>
          <a:p>
            <a:pPr marL="0" indent="0" algn="just" defTabSz="914400">
              <a:buFont typeface="Arial" panose="020B0604020202020204" pitchFamily="34" charset="0"/>
              <a:buNone/>
            </a:pPr>
            <a:r>
              <a:rPr lang="en-US" sz="1600" dirty="0" err="1">
                <a:latin typeface="Times New Roman"/>
                <a:cs typeface="Times New Roman"/>
              </a:rPr>
              <a:t>i</a:t>
            </a:r>
            <a:r>
              <a:rPr lang="en-US" sz="1600" dirty="0">
                <a:latin typeface="Times New Roman"/>
                <a:cs typeface="Times New Roman"/>
              </a:rPr>
              <a:t>)   Mapped patient diagnosis and HCP specialty trends</a:t>
            </a:r>
          </a:p>
          <a:p>
            <a:pPr marL="0" indent="0" algn="just" defTabSz="914400">
              <a:buFont typeface="Arial" panose="020B0604020202020204" pitchFamily="34" charset="0"/>
              <a:buNone/>
            </a:pPr>
            <a:r>
              <a:rPr lang="en-US" sz="1600" dirty="0">
                <a:latin typeface="Times New Roman"/>
                <a:cs typeface="Times New Roman"/>
              </a:rPr>
              <a:t>ii)   Analyzed patient demographics, especially age distribution across brands</a:t>
            </a:r>
          </a:p>
          <a:p>
            <a:pPr marL="0" indent="0" algn="just" defTabSz="914400">
              <a:buFont typeface="Arial" panose="020B0604020202020204" pitchFamily="34" charset="0"/>
              <a:buNone/>
            </a:pPr>
            <a:r>
              <a:rPr lang="en-US" sz="1600" dirty="0">
                <a:latin typeface="Times New Roman"/>
                <a:cs typeface="Times New Roman"/>
              </a:rPr>
              <a:t>iii)   Tracked new vs. continuing prescribers for each brand from 2016–2018.</a:t>
            </a:r>
          </a:p>
          <a:p>
            <a:pPr marL="0" indent="0" algn="just">
              <a:buNone/>
            </a:pPr>
            <a:endParaRPr lang="en-US" sz="1600" dirty="0">
              <a:latin typeface="Times New Roman"/>
              <a:cs typeface="Times New Roman"/>
            </a:endParaRPr>
          </a:p>
        </p:txBody>
      </p:sp>
      <p:sp>
        <p:nvSpPr>
          <p:cNvPr id="5" name="Content Placeholder 2">
            <a:extLst>
              <a:ext uri="{FF2B5EF4-FFF2-40B4-BE49-F238E27FC236}">
                <a16:creationId xmlns:a16="http://schemas.microsoft.com/office/drawing/2014/main" id="{FE410127-1980-62EE-EE5B-EBA7A0C26E5F}"/>
              </a:ext>
            </a:extLst>
          </p:cNvPr>
          <p:cNvSpPr txBox="1">
            <a:spLocks/>
          </p:cNvSpPr>
          <p:nvPr/>
        </p:nvSpPr>
        <p:spPr>
          <a:xfrm>
            <a:off x="6276889" y="1005841"/>
            <a:ext cx="5568685" cy="424755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indent="-400050" algn="just">
              <a:buFont typeface="Arial" panose="020B0604020202020204" pitchFamily="34" charset="0"/>
              <a:buAutoNum type="romanLcParenR"/>
            </a:pPr>
            <a:endParaRPr lang="en-US" sz="1600" dirty="0">
              <a:latin typeface="Times New Roman"/>
              <a:cs typeface="Times New Roman"/>
            </a:endParaRPr>
          </a:p>
          <a:p>
            <a:pPr marL="0" indent="0" algn="just">
              <a:buNone/>
            </a:pPr>
            <a:r>
              <a:rPr lang="en-US" sz="1600" dirty="0">
                <a:latin typeface="Times New Roman"/>
                <a:cs typeface="Times New Roman"/>
              </a:rPr>
              <a:t>III. Uncover Data Gaps and Future Exploration Areas</a:t>
            </a:r>
          </a:p>
          <a:p>
            <a:pPr marL="400050" indent="-400050" algn="just">
              <a:buAutoNum type="romanLcParenR"/>
            </a:pPr>
            <a:r>
              <a:rPr lang="en-US" sz="1600" dirty="0">
                <a:latin typeface="Times New Roman"/>
                <a:cs typeface="Times New Roman"/>
              </a:rPr>
              <a:t>Define other data acquisition needs to enhance decision-making</a:t>
            </a:r>
          </a:p>
          <a:p>
            <a:pPr marL="400050" indent="-400050" algn="just">
              <a:buAutoNum type="romanLcParenR"/>
            </a:pPr>
            <a:endParaRPr lang="en-US" sz="1600" dirty="0">
              <a:latin typeface="Times New Roman"/>
              <a:cs typeface="Times New Roman"/>
            </a:endParaRPr>
          </a:p>
          <a:p>
            <a:pPr marL="0" indent="0" algn="just">
              <a:buNone/>
            </a:pPr>
            <a:r>
              <a:rPr lang="en-US" sz="1600" dirty="0">
                <a:latin typeface="Times New Roman"/>
                <a:cs typeface="Times New Roman"/>
              </a:rPr>
              <a:t>IV. Inferences and Possible Reasons/ Rationale</a:t>
            </a:r>
          </a:p>
          <a:p>
            <a:pPr marL="0" indent="0" algn="just">
              <a:buNone/>
            </a:pPr>
            <a:endParaRPr lang="en-US" sz="1600" dirty="0">
              <a:latin typeface="Times New Roman"/>
              <a:cs typeface="Times New Roman"/>
            </a:endParaRPr>
          </a:p>
          <a:p>
            <a:pPr marL="0" indent="0" algn="just">
              <a:buNone/>
            </a:pPr>
            <a:r>
              <a:rPr lang="en-US" sz="1600" dirty="0">
                <a:latin typeface="Times New Roman"/>
                <a:cs typeface="Times New Roman"/>
              </a:rPr>
              <a:t>V. Listing and prioritizing Recommendations</a:t>
            </a:r>
          </a:p>
          <a:p>
            <a:pPr marL="0" indent="0" algn="just">
              <a:buNone/>
            </a:pPr>
            <a:r>
              <a:rPr lang="en-US" sz="1600" dirty="0" err="1">
                <a:latin typeface="Times New Roman"/>
                <a:cs typeface="Times New Roman"/>
              </a:rPr>
              <a:t>i</a:t>
            </a:r>
            <a:r>
              <a:rPr lang="en-US" sz="1600" dirty="0">
                <a:latin typeface="Times New Roman"/>
                <a:cs typeface="Times New Roman"/>
              </a:rPr>
              <a:t>)    Changes in sales force distribution and positioning</a:t>
            </a:r>
          </a:p>
          <a:p>
            <a:pPr marL="0" indent="0" algn="just">
              <a:buNone/>
            </a:pPr>
            <a:r>
              <a:rPr lang="en-US" sz="1600" dirty="0">
                <a:latin typeface="Times New Roman"/>
                <a:cs typeface="Times New Roman"/>
              </a:rPr>
              <a:t>ii)   Strategies for customer targeting and brand positioning </a:t>
            </a:r>
          </a:p>
          <a:p>
            <a:pPr marL="0" indent="0" algn="just">
              <a:buNone/>
            </a:pPr>
            <a:endParaRPr lang="en-US" sz="1600" dirty="0">
              <a:latin typeface="Times New Roman"/>
              <a:cs typeface="Times New Roman"/>
            </a:endParaRPr>
          </a:p>
          <a:p>
            <a:pPr marL="0" indent="0" algn="just">
              <a:buNone/>
            </a:pPr>
            <a:endParaRPr lang="en-US" sz="1600" dirty="0">
              <a:latin typeface="Times New Roman"/>
              <a:cs typeface="Times New Roman"/>
            </a:endParaRPr>
          </a:p>
          <a:p>
            <a:pPr marL="0" indent="0" algn="just">
              <a:buNone/>
            </a:pPr>
            <a:endParaRPr lang="en-US" sz="1600" dirty="0">
              <a:latin typeface="Times New Roman"/>
              <a:cs typeface="Times New Roman"/>
            </a:endParaRPr>
          </a:p>
          <a:p>
            <a:pPr marL="0" indent="0" algn="just">
              <a:buNone/>
            </a:pPr>
            <a:endParaRPr lang="en-US" sz="1600" dirty="0">
              <a:latin typeface="Times New Roman"/>
              <a:cs typeface="Times New Roman"/>
            </a:endParaRPr>
          </a:p>
          <a:p>
            <a:pPr marL="0" indent="0" algn="just">
              <a:buNone/>
            </a:pPr>
            <a:endParaRPr lang="en-US" sz="1600" dirty="0">
              <a:latin typeface="Times New Roman"/>
              <a:cs typeface="Times New Roman"/>
            </a:endParaRPr>
          </a:p>
        </p:txBody>
      </p:sp>
    </p:spTree>
    <p:extLst>
      <p:ext uri="{BB962C8B-B14F-4D97-AF65-F5344CB8AC3E}">
        <p14:creationId xmlns:p14="http://schemas.microsoft.com/office/powerpoint/2010/main" val="2114943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90738-EF5B-2070-6E0A-ACD9AE2FD8A5}"/>
              </a:ext>
            </a:extLst>
          </p:cNvPr>
          <p:cNvSpPr>
            <a:spLocks noGrp="1"/>
          </p:cNvSpPr>
          <p:nvPr>
            <p:ph type="title"/>
          </p:nvPr>
        </p:nvSpPr>
        <p:spPr>
          <a:xfrm>
            <a:off x="340259" y="224507"/>
            <a:ext cx="10515600" cy="789482"/>
          </a:xfrm>
        </p:spPr>
        <p:txBody>
          <a:bodyPr>
            <a:normAutofit/>
          </a:bodyPr>
          <a:lstStyle/>
          <a:p>
            <a:r>
              <a:rPr lang="en-US" sz="3600"/>
              <a:t>Market Basket</a:t>
            </a:r>
          </a:p>
        </p:txBody>
      </p:sp>
      <p:graphicFrame>
        <p:nvGraphicFramePr>
          <p:cNvPr id="4" name="Content Placeholder 3">
            <a:extLst>
              <a:ext uri="{FF2B5EF4-FFF2-40B4-BE49-F238E27FC236}">
                <a16:creationId xmlns:a16="http://schemas.microsoft.com/office/drawing/2014/main" id="{1C2059C0-5F1E-2A0B-167D-A4E03881BFAD}"/>
              </a:ext>
            </a:extLst>
          </p:cNvPr>
          <p:cNvGraphicFramePr>
            <a:graphicFrameLocks noGrp="1"/>
          </p:cNvGraphicFramePr>
          <p:nvPr>
            <p:ph idx="1"/>
            <p:extLst>
              <p:ext uri="{D42A27DB-BD31-4B8C-83A1-F6EECF244321}">
                <p14:modId xmlns:p14="http://schemas.microsoft.com/office/powerpoint/2010/main" val="2913409274"/>
              </p:ext>
            </p:extLst>
          </p:nvPr>
        </p:nvGraphicFramePr>
        <p:xfrm>
          <a:off x="2531804" y="2096145"/>
          <a:ext cx="8889021" cy="3494454"/>
        </p:xfrm>
        <a:graphic>
          <a:graphicData uri="http://schemas.openxmlformats.org/drawingml/2006/table">
            <a:tbl>
              <a:tblPr firstRow="1" firstCol="1" bandRow="1">
                <a:tableStyleId>{2D5ABB26-0587-4C30-8999-92F81FD0307C}</a:tableStyleId>
              </a:tblPr>
              <a:tblGrid>
                <a:gridCol w="2066191">
                  <a:extLst>
                    <a:ext uri="{9D8B030D-6E8A-4147-A177-3AD203B41FA5}">
                      <a16:colId xmlns:a16="http://schemas.microsoft.com/office/drawing/2014/main" val="2148771978"/>
                    </a:ext>
                  </a:extLst>
                </a:gridCol>
                <a:gridCol w="1551842">
                  <a:extLst>
                    <a:ext uri="{9D8B030D-6E8A-4147-A177-3AD203B41FA5}">
                      <a16:colId xmlns:a16="http://schemas.microsoft.com/office/drawing/2014/main" val="537844269"/>
                    </a:ext>
                  </a:extLst>
                </a:gridCol>
                <a:gridCol w="2165350">
                  <a:extLst>
                    <a:ext uri="{9D8B030D-6E8A-4147-A177-3AD203B41FA5}">
                      <a16:colId xmlns:a16="http://schemas.microsoft.com/office/drawing/2014/main" val="1766536737"/>
                    </a:ext>
                  </a:extLst>
                </a:gridCol>
                <a:gridCol w="3105638">
                  <a:extLst>
                    <a:ext uri="{9D8B030D-6E8A-4147-A177-3AD203B41FA5}">
                      <a16:colId xmlns:a16="http://schemas.microsoft.com/office/drawing/2014/main" val="3571370853"/>
                    </a:ext>
                  </a:extLst>
                </a:gridCol>
              </a:tblGrid>
              <a:tr h="860018">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Market Leader</a:t>
                      </a:r>
                    </a:p>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(Our old product)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gn="ctr">
                        <a:lnSpc>
                          <a:spcPct val="3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J1885</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gn="ctr">
                        <a:lnSpc>
                          <a:spcPct val="300000"/>
                        </a:lnSpc>
                        <a:spcBef>
                          <a:spcPts val="0"/>
                        </a:spcBef>
                        <a:spcAft>
                          <a:spcPts val="0"/>
                        </a:spcAft>
                      </a:pPr>
                      <a:r>
                        <a:rPr lang="en-US" sz="1200">
                          <a:effectLst/>
                          <a:latin typeface="Times New Roman" panose="02020603050405020304" pitchFamily="18" charset="0"/>
                          <a:cs typeface="Times New Roman" panose="02020603050405020304" pitchFamily="18" charset="0"/>
                        </a:rPr>
                        <a:t>ketorolac tromethamine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200">
                          <a:effectLst/>
                          <a:latin typeface="Times New Roman" panose="02020603050405020304" pitchFamily="18" charset="0"/>
                          <a:cs typeface="Times New Roman" panose="02020603050405020304" pitchFamily="18" charset="0"/>
                        </a:rPr>
                        <a:t>Ketorolac is used for the short-term treatment of moderate to severe pain in adults. It is usually used before or after medical procedures or after surgery</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4702752"/>
                  </a:ext>
                </a:extLst>
              </a:tr>
              <a:tr h="860018">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Variant Brand</a:t>
                      </a:r>
                    </a:p>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(Our new product)</a:t>
                      </a: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3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J2250</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3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midazolam hydrochloride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200">
                          <a:effectLst/>
                          <a:latin typeface="Times New Roman" panose="02020603050405020304" pitchFamily="18" charset="0"/>
                          <a:cs typeface="Times New Roman" panose="02020603050405020304" pitchFamily="18" charset="0"/>
                        </a:rPr>
                        <a:t>Intravenously injected for induction of general anesthesia</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2560353"/>
                  </a:ext>
                </a:extLst>
              </a:tr>
              <a:tr h="860018">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Main Competitor Brand</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300000"/>
                        </a:lnSpc>
                        <a:spcBef>
                          <a:spcPts val="0"/>
                        </a:spcBef>
                        <a:spcAft>
                          <a:spcPts val="0"/>
                        </a:spcAft>
                      </a:pPr>
                      <a:r>
                        <a:rPr lang="en-US" sz="1200">
                          <a:effectLst/>
                          <a:latin typeface="Times New Roman" panose="02020603050405020304" pitchFamily="18" charset="0"/>
                          <a:cs typeface="Times New Roman" panose="02020603050405020304" pitchFamily="18" charset="0"/>
                        </a:rPr>
                        <a:t>J3010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3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fentanyl citrate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For analgesic action of short duration during the anesthetic periods, premedication, induction and maintenance, and in the immediate postoperative period (recovery room) as the need arises</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6403468"/>
                  </a:ext>
                </a:extLst>
              </a:tr>
              <a:tr h="860018">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Alternative Competitor Brand</a:t>
                      </a: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gn="ctr">
                        <a:lnSpc>
                          <a:spcPct val="300000"/>
                        </a:lnSpc>
                        <a:spcBef>
                          <a:spcPts val="0"/>
                        </a:spcBef>
                        <a:spcAft>
                          <a:spcPts val="0"/>
                        </a:spcAft>
                      </a:pPr>
                      <a:r>
                        <a:rPr lang="en-US" sz="1200">
                          <a:effectLst/>
                          <a:latin typeface="Times New Roman" panose="02020603050405020304" pitchFamily="18" charset="0"/>
                          <a:cs typeface="Times New Roman" panose="02020603050405020304" pitchFamily="18" charset="0"/>
                        </a:rPr>
                        <a:t>J2704</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gn="ctr">
                        <a:lnSpc>
                          <a:spcPct val="300000"/>
                        </a:lnSpc>
                        <a:spcBef>
                          <a:spcPts val="0"/>
                        </a:spcBef>
                        <a:spcAft>
                          <a:spcPts val="0"/>
                        </a:spcAft>
                      </a:pPr>
                      <a:r>
                        <a:rPr lang="en-US" sz="1200">
                          <a:effectLst/>
                          <a:latin typeface="Times New Roman" panose="02020603050405020304" pitchFamily="18" charset="0"/>
                          <a:cs typeface="Times New Roman" panose="02020603050405020304" pitchFamily="18" charset="0"/>
                        </a:rPr>
                        <a:t>propofol </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gn="just">
                        <a:lnSpc>
                          <a:spcPct val="100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Propofol injection is used to help you relax or sleep before and during surgery or other medical procedures. This medicine is an anesthetic and a sedative </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63268699"/>
                  </a:ext>
                </a:extLst>
              </a:tr>
            </a:tbl>
          </a:graphicData>
        </a:graphic>
      </p:graphicFrame>
      <p:sp>
        <p:nvSpPr>
          <p:cNvPr id="3" name="Arrow: Pentagon 2">
            <a:extLst>
              <a:ext uri="{FF2B5EF4-FFF2-40B4-BE49-F238E27FC236}">
                <a16:creationId xmlns:a16="http://schemas.microsoft.com/office/drawing/2014/main" id="{AB84B5E0-2A8F-91BA-A2F7-E02E0EA89153}"/>
              </a:ext>
            </a:extLst>
          </p:cNvPr>
          <p:cNvSpPr/>
          <p:nvPr/>
        </p:nvSpPr>
        <p:spPr>
          <a:xfrm>
            <a:off x="439232" y="2306156"/>
            <a:ext cx="1978265" cy="413239"/>
          </a:xfrm>
          <a:prstGeom prst="homePlat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US" b="1" err="1">
                <a:effectLst>
                  <a:outerShdw blurRad="50800" dist="38100" dir="18900000" algn="bl" rotWithShape="0">
                    <a:prstClr val="black">
                      <a:alpha val="40000"/>
                    </a:prstClr>
                  </a:outerShdw>
                </a:effectLst>
              </a:rPr>
              <a:t>Ketotrom</a:t>
            </a:r>
            <a:endParaRPr lang="en-US" b="1">
              <a:effectLst>
                <a:outerShdw blurRad="50800" dist="38100" dir="18900000" algn="bl" rotWithShape="0">
                  <a:prstClr val="black">
                    <a:alpha val="40000"/>
                  </a:prstClr>
                </a:outerShdw>
              </a:effectLst>
            </a:endParaRPr>
          </a:p>
        </p:txBody>
      </p:sp>
      <p:sp>
        <p:nvSpPr>
          <p:cNvPr id="5" name="Arrow: Pentagon 4">
            <a:extLst>
              <a:ext uri="{FF2B5EF4-FFF2-40B4-BE49-F238E27FC236}">
                <a16:creationId xmlns:a16="http://schemas.microsoft.com/office/drawing/2014/main" id="{F224A457-46BD-4A54-5BDE-B45C8B5D0B7C}"/>
              </a:ext>
            </a:extLst>
          </p:cNvPr>
          <p:cNvSpPr/>
          <p:nvPr/>
        </p:nvSpPr>
        <p:spPr>
          <a:xfrm>
            <a:off x="439228" y="3181213"/>
            <a:ext cx="1978269" cy="413239"/>
          </a:xfrm>
          <a:prstGeom prst="homePlat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US" b="1" err="1">
                <a:effectLst>
                  <a:outerShdw blurRad="50800" dist="38100" dir="18900000" algn="bl" rotWithShape="0">
                    <a:prstClr val="black">
                      <a:alpha val="40000"/>
                    </a:prstClr>
                  </a:outerShdw>
                </a:effectLst>
              </a:rPr>
              <a:t>Midoride</a:t>
            </a:r>
            <a:endParaRPr lang="en-US" b="1">
              <a:effectLst>
                <a:outerShdw blurRad="50800" dist="38100" dir="18900000" algn="bl" rotWithShape="0">
                  <a:prstClr val="black">
                    <a:alpha val="40000"/>
                  </a:prstClr>
                </a:outerShdw>
              </a:effectLst>
            </a:endParaRPr>
          </a:p>
        </p:txBody>
      </p:sp>
      <p:sp>
        <p:nvSpPr>
          <p:cNvPr id="6" name="Arrow: Pentagon 5">
            <a:extLst>
              <a:ext uri="{FF2B5EF4-FFF2-40B4-BE49-F238E27FC236}">
                <a16:creationId xmlns:a16="http://schemas.microsoft.com/office/drawing/2014/main" id="{07DC03BE-FAA6-41AF-EEC4-EF2236589B07}"/>
              </a:ext>
            </a:extLst>
          </p:cNvPr>
          <p:cNvSpPr/>
          <p:nvPr/>
        </p:nvSpPr>
        <p:spPr>
          <a:xfrm>
            <a:off x="439228" y="4053393"/>
            <a:ext cx="1978269" cy="413239"/>
          </a:xfrm>
          <a:prstGeom prst="homePlat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US" b="1" err="1">
                <a:effectLst>
                  <a:outerShdw blurRad="50800" dist="38100" dir="18900000" algn="bl" rotWithShape="0">
                    <a:prstClr val="black">
                      <a:alpha val="40000"/>
                    </a:prstClr>
                  </a:outerShdw>
                </a:effectLst>
              </a:rPr>
              <a:t>Fentirate</a:t>
            </a:r>
            <a:endParaRPr lang="en-US" b="1">
              <a:effectLst>
                <a:outerShdw blurRad="50800" dist="38100" dir="18900000" algn="bl" rotWithShape="0">
                  <a:prstClr val="black">
                    <a:alpha val="40000"/>
                  </a:prstClr>
                </a:outerShdw>
              </a:effectLst>
            </a:endParaRPr>
          </a:p>
        </p:txBody>
      </p:sp>
      <p:sp>
        <p:nvSpPr>
          <p:cNvPr id="7" name="Arrow: Pentagon 6">
            <a:extLst>
              <a:ext uri="{FF2B5EF4-FFF2-40B4-BE49-F238E27FC236}">
                <a16:creationId xmlns:a16="http://schemas.microsoft.com/office/drawing/2014/main" id="{364773BA-FB7C-6B75-6287-0310A20AF1B1}"/>
              </a:ext>
            </a:extLst>
          </p:cNvPr>
          <p:cNvSpPr/>
          <p:nvPr/>
        </p:nvSpPr>
        <p:spPr>
          <a:xfrm>
            <a:off x="439228" y="4925573"/>
            <a:ext cx="1978269" cy="413239"/>
          </a:xfrm>
          <a:prstGeom prst="homePlate">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3">
            <a:schemeClr val="lt1"/>
          </a:lnRef>
          <a:fillRef idx="1">
            <a:schemeClr val="accent1"/>
          </a:fillRef>
          <a:effectRef idx="1">
            <a:schemeClr val="accent1"/>
          </a:effectRef>
          <a:fontRef idx="minor">
            <a:schemeClr val="lt1"/>
          </a:fontRef>
        </p:style>
        <p:txBody>
          <a:bodyPr rtlCol="0" anchor="ctr"/>
          <a:lstStyle/>
          <a:p>
            <a:pPr algn="ctr"/>
            <a:r>
              <a:rPr lang="en-US" b="1" err="1">
                <a:effectLst>
                  <a:outerShdw blurRad="50800" dist="38100" dir="18900000" algn="bl" rotWithShape="0">
                    <a:prstClr val="black">
                      <a:alpha val="40000"/>
                    </a:prstClr>
                  </a:outerShdw>
                </a:effectLst>
              </a:rPr>
              <a:t>Profativ</a:t>
            </a:r>
            <a:endParaRPr lang="en-US" b="1">
              <a:effectLst>
                <a:outerShdw blurRad="50800" dist="38100" dir="18900000" algn="bl" rotWithShape="0">
                  <a:prstClr val="black">
                    <a:alpha val="40000"/>
                  </a:prstClr>
                </a:outerShdw>
              </a:effectLst>
            </a:endParaRPr>
          </a:p>
        </p:txBody>
      </p:sp>
      <p:sp>
        <p:nvSpPr>
          <p:cNvPr id="8" name="Rectangle: Rounded Corners 7">
            <a:extLst>
              <a:ext uri="{FF2B5EF4-FFF2-40B4-BE49-F238E27FC236}">
                <a16:creationId xmlns:a16="http://schemas.microsoft.com/office/drawing/2014/main" id="{A0443279-08B4-9EC7-A1A3-C1C6A2979C4F}"/>
              </a:ext>
            </a:extLst>
          </p:cNvPr>
          <p:cNvSpPr/>
          <p:nvPr/>
        </p:nvSpPr>
        <p:spPr>
          <a:xfrm>
            <a:off x="2602141" y="1391279"/>
            <a:ext cx="1890345" cy="626887"/>
          </a:xfrm>
          <a:prstGeom prst="roundRect">
            <a:avLst/>
          </a:prstGeom>
          <a:ln w="38100">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1"/>
          </a:fillRef>
          <a:effectRef idx="1">
            <a:schemeClr val="accent1"/>
          </a:effectRef>
          <a:fontRef idx="minor">
            <a:schemeClr val="lt1"/>
          </a:fontRef>
        </p:style>
        <p:txBody>
          <a:bodyPr rtlCol="0" anchor="ctr"/>
          <a:lstStyle/>
          <a:p>
            <a:pPr algn="ctr"/>
            <a:r>
              <a:rPr lang="en-US" b="1">
                <a:effectLst>
                  <a:outerShdw blurRad="50800" dist="38100" dir="18900000" algn="bl" rotWithShape="0">
                    <a:prstClr val="black">
                      <a:alpha val="40000"/>
                    </a:prstClr>
                  </a:outerShdw>
                </a:effectLst>
              </a:rPr>
              <a:t>Brand</a:t>
            </a:r>
          </a:p>
          <a:p>
            <a:pPr algn="ctr"/>
            <a:r>
              <a:rPr lang="en-US" b="1">
                <a:effectLst>
                  <a:outerShdw blurRad="50800" dist="38100" dir="18900000" algn="bl" rotWithShape="0">
                    <a:prstClr val="black">
                      <a:alpha val="40000"/>
                    </a:prstClr>
                  </a:outerShdw>
                </a:effectLst>
              </a:rPr>
              <a:t>Relationship</a:t>
            </a:r>
          </a:p>
        </p:txBody>
      </p:sp>
      <p:sp>
        <p:nvSpPr>
          <p:cNvPr id="9" name="Rectangle: Rounded Corners 8">
            <a:extLst>
              <a:ext uri="{FF2B5EF4-FFF2-40B4-BE49-F238E27FC236}">
                <a16:creationId xmlns:a16="http://schemas.microsoft.com/office/drawing/2014/main" id="{F4AB296C-11C0-C92A-96EE-BDECCA8E42A2}"/>
              </a:ext>
            </a:extLst>
          </p:cNvPr>
          <p:cNvSpPr/>
          <p:nvPr/>
        </p:nvSpPr>
        <p:spPr>
          <a:xfrm>
            <a:off x="4672729" y="1390462"/>
            <a:ext cx="1388207" cy="626887"/>
          </a:xfrm>
          <a:prstGeom prst="roundRect">
            <a:avLst/>
          </a:prstGeom>
          <a:ln w="38100">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1"/>
          </a:fillRef>
          <a:effectRef idx="1">
            <a:schemeClr val="accent1"/>
          </a:effectRef>
          <a:fontRef idx="minor">
            <a:schemeClr val="lt1"/>
          </a:fontRef>
        </p:style>
        <p:txBody>
          <a:bodyPr rtlCol="0" anchor="ctr"/>
          <a:lstStyle/>
          <a:p>
            <a:pPr algn="ctr"/>
            <a:r>
              <a:rPr lang="en-US" b="1">
                <a:effectLst>
                  <a:outerShdw blurRad="50800" dist="38100" dir="18900000" algn="bl" rotWithShape="0">
                    <a:prstClr val="black">
                      <a:alpha val="40000"/>
                    </a:prstClr>
                  </a:outerShdw>
                </a:effectLst>
              </a:rPr>
              <a:t>Procedure</a:t>
            </a:r>
          </a:p>
          <a:p>
            <a:pPr algn="ctr"/>
            <a:r>
              <a:rPr lang="en-US" b="1">
                <a:effectLst>
                  <a:outerShdw blurRad="50800" dist="38100" dir="18900000" algn="bl" rotWithShape="0">
                    <a:prstClr val="black">
                      <a:alpha val="40000"/>
                    </a:prstClr>
                  </a:outerShdw>
                </a:effectLst>
              </a:rPr>
              <a:t>Code</a:t>
            </a:r>
          </a:p>
        </p:txBody>
      </p:sp>
      <p:sp>
        <p:nvSpPr>
          <p:cNvPr id="10" name="Rectangle: Rounded Corners 9">
            <a:extLst>
              <a:ext uri="{FF2B5EF4-FFF2-40B4-BE49-F238E27FC236}">
                <a16:creationId xmlns:a16="http://schemas.microsoft.com/office/drawing/2014/main" id="{4A30E7D3-BFE8-D681-2423-89D40A8D2383}"/>
              </a:ext>
            </a:extLst>
          </p:cNvPr>
          <p:cNvSpPr/>
          <p:nvPr/>
        </p:nvSpPr>
        <p:spPr>
          <a:xfrm>
            <a:off x="6241179" y="1390460"/>
            <a:ext cx="1978269" cy="626887"/>
          </a:xfrm>
          <a:prstGeom prst="roundRect">
            <a:avLst/>
          </a:prstGeom>
          <a:ln w="38100">
            <a:noFill/>
            <a:prstDash val="soli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1"/>
          </a:fillRef>
          <a:effectRef idx="1">
            <a:schemeClr val="accent1"/>
          </a:effectRef>
          <a:fontRef idx="minor">
            <a:schemeClr val="lt1"/>
          </a:fontRef>
        </p:style>
        <p:txBody>
          <a:bodyPr rtlCol="0" anchor="ctr"/>
          <a:lstStyle/>
          <a:p>
            <a:pPr algn="ctr"/>
            <a:r>
              <a:rPr lang="en-US" b="1">
                <a:effectLst>
                  <a:outerShdw blurRad="50800" dist="38100" dir="18900000" algn="bl" rotWithShape="0">
                    <a:prstClr val="black">
                      <a:alpha val="40000"/>
                    </a:prstClr>
                  </a:outerShdw>
                </a:effectLst>
              </a:rPr>
              <a:t>Generic Name</a:t>
            </a:r>
          </a:p>
        </p:txBody>
      </p:sp>
      <p:sp>
        <p:nvSpPr>
          <p:cNvPr id="11" name="Rectangle: Rounded Corners 10">
            <a:extLst>
              <a:ext uri="{FF2B5EF4-FFF2-40B4-BE49-F238E27FC236}">
                <a16:creationId xmlns:a16="http://schemas.microsoft.com/office/drawing/2014/main" id="{BC5F4B5B-3979-0DD3-98C4-B29AD8CE42EB}"/>
              </a:ext>
            </a:extLst>
          </p:cNvPr>
          <p:cNvSpPr/>
          <p:nvPr/>
        </p:nvSpPr>
        <p:spPr>
          <a:xfrm>
            <a:off x="8731851" y="1390461"/>
            <a:ext cx="2259624" cy="626886"/>
          </a:xfrm>
          <a:prstGeom prst="roundRect">
            <a:avLst/>
          </a:prstGeom>
          <a:ln w="381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1"/>
          </a:fillRef>
          <a:effectRef idx="1">
            <a:schemeClr val="accent1"/>
          </a:effectRef>
          <a:fontRef idx="minor">
            <a:schemeClr val="lt1"/>
          </a:fontRef>
        </p:style>
        <p:txBody>
          <a:bodyPr rtlCol="0" anchor="ctr"/>
          <a:lstStyle/>
          <a:p>
            <a:pPr algn="ctr"/>
            <a:r>
              <a:rPr lang="en-US" b="1">
                <a:effectLst>
                  <a:outerShdw blurRad="50800" dist="38100" dir="18900000" algn="bl" rotWithShape="0">
                    <a:prstClr val="black">
                      <a:alpha val="40000"/>
                    </a:prstClr>
                  </a:outerShdw>
                </a:effectLst>
              </a:rPr>
              <a:t>Product Description</a:t>
            </a:r>
          </a:p>
        </p:txBody>
      </p:sp>
    </p:spTree>
    <p:extLst>
      <p:ext uri="{BB962C8B-B14F-4D97-AF65-F5344CB8AC3E}">
        <p14:creationId xmlns:p14="http://schemas.microsoft.com/office/powerpoint/2010/main" val="4067251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C7BD5-D030-6DFB-15CC-C82FBC5E7D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786E67-8437-5462-8637-F2061BFF16FC}"/>
              </a:ext>
            </a:extLst>
          </p:cNvPr>
          <p:cNvSpPr>
            <a:spLocks noGrp="1"/>
          </p:cNvSpPr>
          <p:nvPr>
            <p:ph type="title"/>
          </p:nvPr>
        </p:nvSpPr>
        <p:spPr>
          <a:xfrm>
            <a:off x="294640" y="128017"/>
            <a:ext cx="11748007" cy="1562672"/>
          </a:xfrm>
        </p:spPr>
        <p:txBody>
          <a:bodyPr anchor="t">
            <a:normAutofit/>
          </a:bodyPr>
          <a:lstStyle/>
          <a:p>
            <a:r>
              <a:rPr lang="en-US" sz="3600" dirty="0"/>
              <a:t>Assess Market Dynamics and Competitive Landscape</a:t>
            </a:r>
          </a:p>
        </p:txBody>
      </p:sp>
      <p:sp>
        <p:nvSpPr>
          <p:cNvPr id="10" name="Slide Number Placeholder 4">
            <a:extLst>
              <a:ext uri="{FF2B5EF4-FFF2-40B4-BE49-F238E27FC236}">
                <a16:creationId xmlns:a16="http://schemas.microsoft.com/office/drawing/2014/main" id="{2FA87D0D-2F6E-C88C-3A4F-8D0D26F51370}"/>
              </a:ext>
            </a:extLst>
          </p:cNvPr>
          <p:cNvSpPr>
            <a:spLocks noGrp="1"/>
          </p:cNvSpPr>
          <p:nvPr>
            <p:ph type="sldNum" sz="quarter" idx="12"/>
          </p:nvPr>
        </p:nvSpPr>
        <p:spPr>
          <a:xfrm>
            <a:off x="9375913" y="6276840"/>
            <a:ext cx="2743200" cy="365125"/>
          </a:xfrm>
        </p:spPr>
        <p:txBody>
          <a:bodyPr/>
          <a:lstStyle/>
          <a:p>
            <a:pPr>
              <a:spcAft>
                <a:spcPts val="600"/>
              </a:spcAft>
            </a:pPr>
            <a:fld id="{4267CD5E-26CF-4249-8540-BB1D07FD4227}" type="slidenum">
              <a:rPr lang="en-US" smtClean="0"/>
              <a:pPr>
                <a:spcAft>
                  <a:spcPts val="600"/>
                </a:spcAft>
              </a:pPr>
              <a:t>5</a:t>
            </a:fld>
            <a:endParaRPr lang="en-US"/>
          </a:p>
        </p:txBody>
      </p:sp>
      <p:sp>
        <p:nvSpPr>
          <p:cNvPr id="11" name="TextBox 10">
            <a:extLst>
              <a:ext uri="{FF2B5EF4-FFF2-40B4-BE49-F238E27FC236}">
                <a16:creationId xmlns:a16="http://schemas.microsoft.com/office/drawing/2014/main" id="{84C6EA59-D052-6A01-6C44-98BB4A06E85E}"/>
              </a:ext>
            </a:extLst>
          </p:cNvPr>
          <p:cNvSpPr txBox="1"/>
          <p:nvPr/>
        </p:nvSpPr>
        <p:spPr>
          <a:xfrm>
            <a:off x="413740" y="4376001"/>
            <a:ext cx="11494833" cy="2226828"/>
          </a:xfrm>
          <a:prstGeom prst="rect">
            <a:avLst/>
          </a:prstGeom>
          <a:noFill/>
        </p:spPr>
        <p:txBody>
          <a:bodyPr wrap="square">
            <a:spAutoFit/>
          </a:bodyPr>
          <a:lstStyle/>
          <a:p>
            <a:pPr>
              <a:buNone/>
            </a:pPr>
            <a:r>
              <a:rPr lang="en-US" sz="1600" b="1" dirty="0">
                <a:latin typeface="Times New Roman" panose="02020603050405020304" pitchFamily="18" charset="0"/>
                <a:cs typeface="Times New Roman" panose="02020603050405020304" pitchFamily="18" charset="0"/>
              </a:rPr>
              <a:t>Observations:</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Product 2’s claims dropped from </a:t>
            </a:r>
            <a:r>
              <a:rPr lang="en-US" sz="1600" b="1" dirty="0">
                <a:latin typeface="Times New Roman" panose="02020603050405020304" pitchFamily="18" charset="0"/>
                <a:cs typeface="Times New Roman" panose="02020603050405020304" pitchFamily="18" charset="0"/>
              </a:rPr>
              <a:t>10.2% in 2016</a:t>
            </a:r>
            <a:r>
              <a:rPr lang="en-US" sz="1600" dirty="0">
                <a:latin typeface="Times New Roman" panose="02020603050405020304" pitchFamily="18" charset="0"/>
                <a:cs typeface="Times New Roman" panose="02020603050405020304" pitchFamily="18" charset="0"/>
              </a:rPr>
              <a:t> to </a:t>
            </a:r>
            <a:r>
              <a:rPr lang="en-US" sz="1600" b="1" dirty="0">
                <a:latin typeface="Times New Roman" panose="02020603050405020304" pitchFamily="18" charset="0"/>
                <a:cs typeface="Times New Roman" panose="02020603050405020304" pitchFamily="18" charset="0"/>
              </a:rPr>
              <a:t>5.3% in 2018</a:t>
            </a:r>
            <a:r>
              <a:rPr lang="en-US" sz="1600" dirty="0">
                <a:latin typeface="Times New Roman" panose="02020603050405020304" pitchFamily="18" charset="0"/>
                <a:cs typeface="Times New Roman" panose="02020603050405020304" pitchFamily="18" charset="0"/>
              </a:rPr>
              <a:t>; HCP share fell from </a:t>
            </a:r>
            <a:r>
              <a:rPr lang="en-US" sz="1600" b="1" dirty="0">
                <a:latin typeface="Times New Roman" panose="02020603050405020304" pitchFamily="18" charset="0"/>
                <a:cs typeface="Times New Roman" panose="02020603050405020304" pitchFamily="18" charset="0"/>
              </a:rPr>
              <a:t>23.9% to 15.5%</a:t>
            </a:r>
            <a:r>
              <a:rPr lang="en-US" sz="16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Product 3 doubled its claims from </a:t>
            </a:r>
            <a:r>
              <a:rPr lang="en-US" sz="1600" b="1" dirty="0">
                <a:latin typeface="Times New Roman" panose="02020603050405020304" pitchFamily="18" charset="0"/>
                <a:cs typeface="Times New Roman" panose="02020603050405020304" pitchFamily="18" charset="0"/>
              </a:rPr>
              <a:t>14.4% to 28.5%</a:t>
            </a:r>
            <a:r>
              <a:rPr lang="en-US" sz="1600" dirty="0">
                <a:latin typeface="Times New Roman" panose="02020603050405020304" pitchFamily="18" charset="0"/>
                <a:cs typeface="Times New Roman" panose="02020603050405020304" pitchFamily="18" charset="0"/>
              </a:rPr>
              <a:t> and increased HCP share from </a:t>
            </a:r>
            <a:r>
              <a:rPr lang="en-US" sz="1600" b="1" dirty="0">
                <a:latin typeface="Times New Roman" panose="02020603050405020304" pitchFamily="18" charset="0"/>
                <a:cs typeface="Times New Roman" panose="02020603050405020304" pitchFamily="18" charset="0"/>
              </a:rPr>
              <a:t>16.7% to 32.2%</a:t>
            </a:r>
            <a:r>
              <a:rPr lang="en-US" sz="16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Product 4 grew steadily, with HCP share rising from </a:t>
            </a:r>
            <a:r>
              <a:rPr lang="en-US" sz="1600" b="1" dirty="0">
                <a:latin typeface="Times New Roman" panose="02020603050405020304" pitchFamily="18" charset="0"/>
                <a:cs typeface="Times New Roman" panose="02020603050405020304" pitchFamily="18" charset="0"/>
              </a:rPr>
              <a:t>5.9% to 18.1%</a:t>
            </a:r>
            <a:r>
              <a:rPr lang="en-US" sz="1600" dirty="0">
                <a:latin typeface="Times New Roman" panose="02020603050405020304" pitchFamily="18" charset="0"/>
                <a:cs typeface="Times New Roman" panose="02020603050405020304" pitchFamily="18" charset="0"/>
              </a:rPr>
              <a:t>.</a:t>
            </a:r>
          </a:p>
          <a:p>
            <a:pPr>
              <a:buNone/>
            </a:pPr>
            <a:r>
              <a:rPr lang="en-US" sz="1600" b="1" dirty="0">
                <a:latin typeface="Times New Roman" panose="02020603050405020304" pitchFamily="18" charset="0"/>
                <a:cs typeface="Times New Roman" panose="02020603050405020304" pitchFamily="18" charset="0"/>
              </a:rPr>
              <a:t>Key Insights:</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Product 2 is losing share despite overall market growth in HCPs and patients.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Competitors are aggressively expanding prescriber and patient bases.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Decline is likely due to internal issues—not external market conditions.</a:t>
            </a:r>
          </a:p>
          <a:p>
            <a:pPr>
              <a:lnSpc>
                <a:spcPts val="1425"/>
              </a:lnSpc>
            </a:pPr>
            <a:endParaRPr lang="en-US" sz="1000" b="0" dirty="0">
              <a:solidFill>
                <a:srgbClr val="000000"/>
              </a:solidFill>
              <a:effectLst/>
              <a:latin typeface="Times New Roman" panose="02020603050405020304" pitchFamily="18" charset="0"/>
              <a:cs typeface="Times New Roman" panose="02020603050405020304" pitchFamily="18" charset="0"/>
            </a:endParaRPr>
          </a:p>
        </p:txBody>
      </p:sp>
      <p:pic>
        <p:nvPicPr>
          <p:cNvPr id="8" name="Picture 7" descr="A chart showing a number of bars&#10;&#10;AI-generated content may be incorrect.">
            <a:extLst>
              <a:ext uri="{FF2B5EF4-FFF2-40B4-BE49-F238E27FC236}">
                <a16:creationId xmlns:a16="http://schemas.microsoft.com/office/drawing/2014/main" id="{A50F27DC-000C-B8B6-DF59-0B0BD4EC2F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657" y="838209"/>
            <a:ext cx="5365555" cy="3537792"/>
          </a:xfrm>
          <a:prstGeom prst="rect">
            <a:avLst/>
          </a:prstGeom>
        </p:spPr>
      </p:pic>
      <p:pic>
        <p:nvPicPr>
          <p:cNvPr id="19" name="Content Placeholder 18" descr="A graph showing a number of stacked bar graphs&#10;&#10;AI-generated content may be incorrect.">
            <a:extLst>
              <a:ext uri="{FF2B5EF4-FFF2-40B4-BE49-F238E27FC236}">
                <a16:creationId xmlns:a16="http://schemas.microsoft.com/office/drawing/2014/main" id="{023EF00B-47C5-6C1A-4DCF-0B610015BED8}"/>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6016752" y="867983"/>
            <a:ext cx="5385815" cy="3665640"/>
          </a:xfrm>
        </p:spPr>
      </p:pic>
    </p:spTree>
    <p:extLst>
      <p:ext uri="{BB962C8B-B14F-4D97-AF65-F5344CB8AC3E}">
        <p14:creationId xmlns:p14="http://schemas.microsoft.com/office/powerpoint/2010/main" val="570294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4648D-EF37-9A22-D375-6178AFF200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49001C-DDB5-5370-1417-0932B348A7E9}"/>
              </a:ext>
            </a:extLst>
          </p:cNvPr>
          <p:cNvSpPr>
            <a:spLocks noGrp="1"/>
          </p:cNvSpPr>
          <p:nvPr>
            <p:ph type="title"/>
          </p:nvPr>
        </p:nvSpPr>
        <p:spPr>
          <a:xfrm>
            <a:off x="473998" y="119447"/>
            <a:ext cx="10515600" cy="758378"/>
          </a:xfrm>
        </p:spPr>
        <p:txBody>
          <a:bodyPr>
            <a:normAutofit fontScale="90000"/>
          </a:bodyPr>
          <a:lstStyle/>
          <a:p>
            <a:r>
              <a:rPr lang="en-US" sz="3600" dirty="0"/>
              <a:t>Assess Market Dynamics and Competitive Landscape</a:t>
            </a:r>
            <a:endParaRPr lang="en-US" sz="3200" dirty="0"/>
          </a:p>
        </p:txBody>
      </p:sp>
      <p:pic>
        <p:nvPicPr>
          <p:cNvPr id="4" name="Picture 3" descr="A graph with numbers and a bar chart&#10;&#10;AI-generated content may be incorrect.">
            <a:extLst>
              <a:ext uri="{FF2B5EF4-FFF2-40B4-BE49-F238E27FC236}">
                <a16:creationId xmlns:a16="http://schemas.microsoft.com/office/drawing/2014/main" id="{03C7E933-ADA4-D58B-5A8F-C31C844491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378" y="744125"/>
            <a:ext cx="5046172" cy="3587183"/>
          </a:xfrm>
          <a:prstGeom prst="rect">
            <a:avLst/>
          </a:prstGeom>
        </p:spPr>
      </p:pic>
      <p:pic>
        <p:nvPicPr>
          <p:cNvPr id="6" name="Picture 5" descr="A graph showing different colored bars&#10;&#10;AI-generated content may be incorrect.">
            <a:extLst>
              <a:ext uri="{FF2B5EF4-FFF2-40B4-BE49-F238E27FC236}">
                <a16:creationId xmlns:a16="http://schemas.microsoft.com/office/drawing/2014/main" id="{CB100942-441F-F76F-A90D-8FB0C393AD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8434" y="771792"/>
            <a:ext cx="5046172" cy="3559516"/>
          </a:xfrm>
          <a:prstGeom prst="rect">
            <a:avLst/>
          </a:prstGeom>
        </p:spPr>
      </p:pic>
      <p:sp>
        <p:nvSpPr>
          <p:cNvPr id="8" name="TextBox 7">
            <a:extLst>
              <a:ext uri="{FF2B5EF4-FFF2-40B4-BE49-F238E27FC236}">
                <a16:creationId xmlns:a16="http://schemas.microsoft.com/office/drawing/2014/main" id="{BD1E8DC6-1341-810D-3908-4B937BDCD4B1}"/>
              </a:ext>
            </a:extLst>
          </p:cNvPr>
          <p:cNvSpPr txBox="1"/>
          <p:nvPr/>
        </p:nvSpPr>
        <p:spPr>
          <a:xfrm>
            <a:off x="473998" y="4331308"/>
            <a:ext cx="11408872" cy="233910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2 is losing ground:</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HCPs prescribing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J2250 dropped by 21%</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patients by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30%</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while Product 1 (J1885) showed no real growth.</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Competitors are surging:</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3 (J3010) saw a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36% rise in HCPs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136% in patients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Product 4 (J2704) exploded with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2.7 times more HCPs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3.79 </a:t>
            </a:r>
            <a:r>
              <a:rPr lang="en-US" altLang="en-US" sz="1600" b="1" dirty="0">
                <a:latin typeface="Times New Roman" panose="02020603050405020304" pitchFamily="18" charset="0"/>
                <a:cs typeface="Times New Roman" panose="02020603050405020304" pitchFamily="18" charset="0"/>
              </a:rPr>
              <a:t>times</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more patients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takeaway:</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Even as the overall market grows,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products are losing share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pointing to internal issues like brand positioning, HCP engagement, or access—not market demand</a:t>
            </a: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790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1A789-F626-FA62-6F9D-71302A86F7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C6A311-1DAF-3D84-B42A-CA0ECCFDD0B0}"/>
              </a:ext>
            </a:extLst>
          </p:cNvPr>
          <p:cNvSpPr>
            <a:spLocks noGrp="1"/>
          </p:cNvSpPr>
          <p:nvPr>
            <p:ph type="title"/>
          </p:nvPr>
        </p:nvSpPr>
        <p:spPr>
          <a:xfrm>
            <a:off x="497378" y="247463"/>
            <a:ext cx="10515600" cy="758378"/>
          </a:xfrm>
        </p:spPr>
        <p:txBody>
          <a:bodyPr>
            <a:normAutofit fontScale="90000"/>
          </a:bodyPr>
          <a:lstStyle/>
          <a:p>
            <a:r>
              <a:rPr lang="en-US" sz="3600" dirty="0"/>
              <a:t>Assess Market Dynamics and Competitive Landscape</a:t>
            </a:r>
            <a:endParaRPr lang="en-US" sz="3200" dirty="0"/>
          </a:p>
        </p:txBody>
      </p:sp>
      <p:pic>
        <p:nvPicPr>
          <p:cNvPr id="4" name="Picture 3">
            <a:extLst>
              <a:ext uri="{FF2B5EF4-FFF2-40B4-BE49-F238E27FC236}">
                <a16:creationId xmlns:a16="http://schemas.microsoft.com/office/drawing/2014/main" id="{F23DCEB9-0426-9152-B938-F16048828CFF}"/>
              </a:ext>
            </a:extLst>
          </p:cNvPr>
          <p:cNvPicPr>
            <a:picLocks noChangeAspect="1"/>
          </p:cNvPicPr>
          <p:nvPr/>
        </p:nvPicPr>
        <p:blipFill>
          <a:blip r:embed="rId2"/>
          <a:stretch>
            <a:fillRect/>
          </a:stretch>
        </p:blipFill>
        <p:spPr>
          <a:xfrm>
            <a:off x="183307" y="928756"/>
            <a:ext cx="5912693" cy="2847837"/>
          </a:xfrm>
          <a:prstGeom prst="rect">
            <a:avLst/>
          </a:prstGeom>
        </p:spPr>
      </p:pic>
      <p:pic>
        <p:nvPicPr>
          <p:cNvPr id="6" name="Picture 5">
            <a:extLst>
              <a:ext uri="{FF2B5EF4-FFF2-40B4-BE49-F238E27FC236}">
                <a16:creationId xmlns:a16="http://schemas.microsoft.com/office/drawing/2014/main" id="{40DE2E44-A4BD-699D-5AF3-7139F0984CDC}"/>
              </a:ext>
            </a:extLst>
          </p:cNvPr>
          <p:cNvPicPr>
            <a:picLocks noChangeAspect="1"/>
          </p:cNvPicPr>
          <p:nvPr/>
        </p:nvPicPr>
        <p:blipFill>
          <a:blip r:embed="rId3"/>
          <a:stretch>
            <a:fillRect/>
          </a:stretch>
        </p:blipFill>
        <p:spPr>
          <a:xfrm>
            <a:off x="6304138" y="851669"/>
            <a:ext cx="5887862" cy="2847838"/>
          </a:xfrm>
          <a:prstGeom prst="rect">
            <a:avLst/>
          </a:prstGeom>
        </p:spPr>
      </p:pic>
      <p:sp>
        <p:nvSpPr>
          <p:cNvPr id="10" name="TextBox 9">
            <a:extLst>
              <a:ext uri="{FF2B5EF4-FFF2-40B4-BE49-F238E27FC236}">
                <a16:creationId xmlns:a16="http://schemas.microsoft.com/office/drawing/2014/main" id="{2AEA59D2-0DBC-CD1B-0737-EACD189E5071}"/>
              </a:ext>
            </a:extLst>
          </p:cNvPr>
          <p:cNvSpPr txBox="1"/>
          <p:nvPr/>
        </p:nvSpPr>
        <p:spPr>
          <a:xfrm>
            <a:off x="395778" y="4035553"/>
            <a:ext cx="11694622" cy="2092881"/>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Observations: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average number of claims and patients per HCP are identical, indicating that each HCP typically prescribes an anesthesia drug to at least one patient annually.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Among the four HCPCS codes analyzed, </a:t>
            </a:r>
            <a:r>
              <a:rPr lang="en-US" sz="1600" b="1" dirty="0">
                <a:latin typeface="Times New Roman" panose="02020603050405020304" pitchFamily="18" charset="0"/>
                <a:cs typeface="Times New Roman" panose="02020603050405020304" pitchFamily="18" charset="0"/>
              </a:rPr>
              <a:t>J1885</a:t>
            </a:r>
            <a:r>
              <a:rPr lang="en-US" sz="1600" dirty="0">
                <a:latin typeface="Times New Roman" panose="02020603050405020304" pitchFamily="18" charset="0"/>
                <a:cs typeface="Times New Roman" panose="02020603050405020304" pitchFamily="18" charset="0"/>
              </a:rPr>
              <a:t> consistently shows the highest average claims and patient count per HCP, confirming its status as the most widely used product. </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J3010</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J2250</a:t>
            </a:r>
            <a:r>
              <a:rPr lang="en-US" sz="1600" dirty="0">
                <a:latin typeface="Times New Roman" panose="02020603050405020304" pitchFamily="18" charset="0"/>
                <a:cs typeface="Times New Roman" panose="02020603050405020304" pitchFamily="18" charset="0"/>
              </a:rPr>
              <a:t> demonstrate steady growth, consistently gaining market share.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contrast, </a:t>
            </a:r>
            <a:r>
              <a:rPr lang="en-US" sz="1600" b="1" dirty="0">
                <a:latin typeface="Times New Roman" panose="02020603050405020304" pitchFamily="18" charset="0"/>
                <a:cs typeface="Times New Roman" panose="02020603050405020304" pitchFamily="18" charset="0"/>
              </a:rPr>
              <a:t>Product 2</a:t>
            </a:r>
            <a:r>
              <a:rPr lang="en-US" sz="1600" dirty="0">
                <a:latin typeface="Times New Roman" panose="02020603050405020304" pitchFamily="18" charset="0"/>
                <a:cs typeface="Times New Roman" panose="02020603050405020304" pitchFamily="18" charset="0"/>
              </a:rPr>
              <a:t> shows a consistent decline in performance over the years.</a:t>
            </a:r>
          </a:p>
          <a:p>
            <a:pPr algn="l"/>
            <a:endParaRPr lang="en-US" b="0" i="0" dirty="0">
              <a:solidFill>
                <a:srgbClr val="1F1F1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7084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257B9-2810-31B2-9AF9-C34029352A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3B8197-DCBD-91D7-B18C-00EADB327674}"/>
              </a:ext>
            </a:extLst>
          </p:cNvPr>
          <p:cNvSpPr>
            <a:spLocks noGrp="1"/>
          </p:cNvSpPr>
          <p:nvPr>
            <p:ph type="title"/>
          </p:nvPr>
        </p:nvSpPr>
        <p:spPr>
          <a:xfrm>
            <a:off x="497378" y="247463"/>
            <a:ext cx="10515600" cy="758378"/>
          </a:xfrm>
        </p:spPr>
        <p:txBody>
          <a:bodyPr>
            <a:normAutofit fontScale="90000"/>
          </a:bodyPr>
          <a:lstStyle/>
          <a:p>
            <a:r>
              <a:rPr lang="en-US" sz="3600" dirty="0"/>
              <a:t>Assess Market Dynamics and Competitive Landscape</a:t>
            </a:r>
            <a:endParaRPr lang="en-US" sz="3200" dirty="0"/>
          </a:p>
        </p:txBody>
      </p:sp>
      <p:sp>
        <p:nvSpPr>
          <p:cNvPr id="3" name="TextBox 2">
            <a:extLst>
              <a:ext uri="{FF2B5EF4-FFF2-40B4-BE49-F238E27FC236}">
                <a16:creationId xmlns:a16="http://schemas.microsoft.com/office/drawing/2014/main" id="{BB015DC3-38DA-9600-852E-DE91161DEBB5}"/>
              </a:ext>
            </a:extLst>
          </p:cNvPr>
          <p:cNvSpPr txBox="1"/>
          <p:nvPr/>
        </p:nvSpPr>
        <p:spPr>
          <a:xfrm>
            <a:off x="376214" y="4299002"/>
            <a:ext cx="11439571" cy="1323439"/>
          </a:xfrm>
          <a:prstGeom prst="rect">
            <a:avLst/>
          </a:prstGeom>
          <a:noFill/>
        </p:spPr>
        <p:txBody>
          <a:bodyPr wrap="square">
            <a:spAutoFit/>
          </a:bodyPr>
          <a:lstStyle/>
          <a:p>
            <a:r>
              <a:rPr lang="en-US" sz="1600" dirty="0">
                <a:solidFill>
                  <a:schemeClr val="tx1">
                    <a:lumMod val="50000"/>
                  </a:schemeClr>
                </a:solidFill>
                <a:latin typeface="Times New Roman" panose="02020603050405020304" pitchFamily="18" charset="0"/>
                <a:cs typeface="Times New Roman" panose="02020603050405020304" pitchFamily="18" charset="0"/>
              </a:rPr>
              <a:t>Product 2 has seen a decline in every territory compared to its competitors who have gained a significant increase.</a:t>
            </a:r>
            <a:endParaRPr lang="en-US" sz="1600" b="1" dirty="0">
              <a:latin typeface="Times New Roman" panose="02020603050405020304" pitchFamily="18" charset="0"/>
              <a:cs typeface="Times New Roman" panose="02020603050405020304" pitchFamily="18" charset="0"/>
            </a:endParaRPr>
          </a:p>
          <a:p>
            <a:pPr>
              <a:buNone/>
            </a:pPr>
            <a:r>
              <a:rPr lang="en-US" sz="1600" b="1" dirty="0">
                <a:latin typeface="Times New Roman" panose="02020603050405020304" pitchFamily="18" charset="0"/>
                <a:cs typeface="Times New Roman" panose="02020603050405020304" pitchFamily="18" charset="0"/>
              </a:rPr>
              <a:t>Observations:</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Market demand for anesthesia drugs is growing in the entire country.</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HCP adoption is also increasing year over year.</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decline in </a:t>
            </a:r>
            <a:r>
              <a:rPr lang="en-US" sz="1600" b="1" dirty="0">
                <a:latin typeface="Times New Roman" panose="02020603050405020304" pitchFamily="18" charset="0"/>
                <a:cs typeface="Times New Roman" panose="02020603050405020304" pitchFamily="18" charset="0"/>
              </a:rPr>
              <a:t>Product 2</a:t>
            </a:r>
            <a:r>
              <a:rPr lang="en-US" sz="1600" dirty="0">
                <a:latin typeface="Times New Roman" panose="02020603050405020304" pitchFamily="18" charset="0"/>
                <a:cs typeface="Times New Roman" panose="02020603050405020304" pitchFamily="18" charset="0"/>
              </a:rPr>
              <a:t> usage is not due to unfavorable market conditions but likely other internal or competitive factors</a:t>
            </a:r>
          </a:p>
        </p:txBody>
      </p:sp>
      <p:pic>
        <p:nvPicPr>
          <p:cNvPr id="6" name="Picture 5" descr="A graph of different colored bars&#10;&#10;AI-generated content may be incorrect.">
            <a:extLst>
              <a:ext uri="{FF2B5EF4-FFF2-40B4-BE49-F238E27FC236}">
                <a16:creationId xmlns:a16="http://schemas.microsoft.com/office/drawing/2014/main" id="{168713FA-506B-337A-0565-623D20F7E4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070" y="755146"/>
            <a:ext cx="5814106" cy="3380838"/>
          </a:xfrm>
          <a:prstGeom prst="rect">
            <a:avLst/>
          </a:prstGeom>
        </p:spPr>
      </p:pic>
      <p:pic>
        <p:nvPicPr>
          <p:cNvPr id="9" name="Picture 8" descr="A graph of different colored bars&#10;&#10;AI-generated content may be incorrect.">
            <a:extLst>
              <a:ext uri="{FF2B5EF4-FFF2-40B4-BE49-F238E27FC236}">
                <a16:creationId xmlns:a16="http://schemas.microsoft.com/office/drawing/2014/main" id="{421CE35B-3728-B814-8D4F-BE14EF3BE1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8419" y="874622"/>
            <a:ext cx="5393841" cy="3141885"/>
          </a:xfrm>
          <a:prstGeom prst="rect">
            <a:avLst/>
          </a:prstGeom>
        </p:spPr>
      </p:pic>
      <p:sp>
        <p:nvSpPr>
          <p:cNvPr id="4" name="TextBox 3">
            <a:extLst>
              <a:ext uri="{FF2B5EF4-FFF2-40B4-BE49-F238E27FC236}">
                <a16:creationId xmlns:a16="http://schemas.microsoft.com/office/drawing/2014/main" id="{83727D4A-D4CB-5369-7771-230E99FE939B}"/>
              </a:ext>
            </a:extLst>
          </p:cNvPr>
          <p:cNvSpPr txBox="1"/>
          <p:nvPr/>
        </p:nvSpPr>
        <p:spPr>
          <a:xfrm>
            <a:off x="497378" y="694935"/>
            <a:ext cx="1103715" cy="261610"/>
          </a:xfrm>
          <a:prstGeom prst="rect">
            <a:avLst/>
          </a:prstGeom>
          <a:noFill/>
        </p:spPr>
        <p:txBody>
          <a:bodyPr wrap="square" rtlCol="0">
            <a:spAutoFit/>
          </a:bodyPr>
          <a:lstStyle/>
          <a:p>
            <a:r>
              <a:rPr lang="en-US" sz="1100" dirty="0"/>
              <a:t>Product 2 -  </a:t>
            </a:r>
          </a:p>
        </p:txBody>
      </p:sp>
      <p:sp>
        <p:nvSpPr>
          <p:cNvPr id="5" name="TextBox 4">
            <a:extLst>
              <a:ext uri="{FF2B5EF4-FFF2-40B4-BE49-F238E27FC236}">
                <a16:creationId xmlns:a16="http://schemas.microsoft.com/office/drawing/2014/main" id="{222ACA2B-1E54-7631-E173-F28ADA2FAF8D}"/>
              </a:ext>
            </a:extLst>
          </p:cNvPr>
          <p:cNvSpPr txBox="1"/>
          <p:nvPr/>
        </p:nvSpPr>
        <p:spPr>
          <a:xfrm>
            <a:off x="6500245" y="825740"/>
            <a:ext cx="1103715" cy="261610"/>
          </a:xfrm>
          <a:prstGeom prst="rect">
            <a:avLst/>
          </a:prstGeom>
          <a:noFill/>
        </p:spPr>
        <p:txBody>
          <a:bodyPr wrap="square" rtlCol="0">
            <a:spAutoFit/>
          </a:bodyPr>
          <a:lstStyle/>
          <a:p>
            <a:r>
              <a:rPr lang="en-US" sz="1100" dirty="0"/>
              <a:t>Product 3 -  </a:t>
            </a:r>
          </a:p>
        </p:txBody>
      </p:sp>
    </p:spTree>
    <p:extLst>
      <p:ext uri="{BB962C8B-B14F-4D97-AF65-F5344CB8AC3E}">
        <p14:creationId xmlns:p14="http://schemas.microsoft.com/office/powerpoint/2010/main" val="3419610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FDD209-7826-945A-1433-A6F5F833C8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75747F-75D6-6271-3A91-1B566B5CE91F}"/>
              </a:ext>
            </a:extLst>
          </p:cNvPr>
          <p:cNvSpPr>
            <a:spLocks noGrp="1"/>
          </p:cNvSpPr>
          <p:nvPr>
            <p:ph type="title"/>
          </p:nvPr>
        </p:nvSpPr>
        <p:spPr>
          <a:xfrm>
            <a:off x="497378" y="247463"/>
            <a:ext cx="10515600" cy="758378"/>
          </a:xfrm>
        </p:spPr>
        <p:txBody>
          <a:bodyPr>
            <a:normAutofit/>
          </a:bodyPr>
          <a:lstStyle/>
          <a:p>
            <a:r>
              <a:rPr lang="en-US" sz="3600" dirty="0">
                <a:latin typeface="Times New Roman"/>
                <a:cs typeface="Times New Roman"/>
              </a:rPr>
              <a:t>Identify Key Market Driver Trends</a:t>
            </a:r>
            <a:endParaRPr lang="en-US" sz="3200" dirty="0"/>
          </a:p>
        </p:txBody>
      </p:sp>
      <p:pic>
        <p:nvPicPr>
          <p:cNvPr id="8" name="Picture 7">
            <a:extLst>
              <a:ext uri="{FF2B5EF4-FFF2-40B4-BE49-F238E27FC236}">
                <a16:creationId xmlns:a16="http://schemas.microsoft.com/office/drawing/2014/main" id="{DD63023E-975B-610C-162F-3E34BF5FE80A}"/>
              </a:ext>
            </a:extLst>
          </p:cNvPr>
          <p:cNvPicPr>
            <a:picLocks noChangeAspect="1"/>
          </p:cNvPicPr>
          <p:nvPr/>
        </p:nvPicPr>
        <p:blipFill>
          <a:blip r:embed="rId2"/>
          <a:stretch>
            <a:fillRect/>
          </a:stretch>
        </p:blipFill>
        <p:spPr>
          <a:xfrm>
            <a:off x="7163237" y="913484"/>
            <a:ext cx="5028763" cy="3452910"/>
          </a:xfrm>
          <a:prstGeom prst="rect">
            <a:avLst/>
          </a:prstGeom>
        </p:spPr>
      </p:pic>
      <p:pic>
        <p:nvPicPr>
          <p:cNvPr id="10" name="Picture 9">
            <a:extLst>
              <a:ext uri="{FF2B5EF4-FFF2-40B4-BE49-F238E27FC236}">
                <a16:creationId xmlns:a16="http://schemas.microsoft.com/office/drawing/2014/main" id="{F8A9CA23-973D-D327-9152-97855F6706D1}"/>
              </a:ext>
            </a:extLst>
          </p:cNvPr>
          <p:cNvPicPr>
            <a:picLocks noChangeAspect="1"/>
          </p:cNvPicPr>
          <p:nvPr/>
        </p:nvPicPr>
        <p:blipFill>
          <a:blip r:embed="rId3"/>
          <a:stretch>
            <a:fillRect/>
          </a:stretch>
        </p:blipFill>
        <p:spPr>
          <a:xfrm>
            <a:off x="497377" y="845841"/>
            <a:ext cx="6665859" cy="3588197"/>
          </a:xfrm>
          <a:prstGeom prst="rect">
            <a:avLst/>
          </a:prstGeom>
        </p:spPr>
      </p:pic>
      <p:sp>
        <p:nvSpPr>
          <p:cNvPr id="3" name="TextBox 2">
            <a:extLst>
              <a:ext uri="{FF2B5EF4-FFF2-40B4-BE49-F238E27FC236}">
                <a16:creationId xmlns:a16="http://schemas.microsoft.com/office/drawing/2014/main" id="{08446988-6AA9-9446-968E-C4E184E158FD}"/>
              </a:ext>
            </a:extLst>
          </p:cNvPr>
          <p:cNvSpPr txBox="1"/>
          <p:nvPr/>
        </p:nvSpPr>
        <p:spPr>
          <a:xfrm>
            <a:off x="497377" y="4501681"/>
            <a:ext cx="11439571" cy="1354217"/>
          </a:xfrm>
          <a:prstGeom prst="rect">
            <a:avLst/>
          </a:prstGeom>
          <a:noFill/>
        </p:spPr>
        <p:txBody>
          <a:bodyPr wrap="square">
            <a:spAutoFit/>
          </a:bodyPr>
          <a:lstStyle/>
          <a:p>
            <a:r>
              <a:rPr lang="en-US" sz="1600" b="1" dirty="0">
                <a:solidFill>
                  <a:schemeClr val="tx1">
                    <a:lumMod val="50000"/>
                  </a:schemeClr>
                </a:solidFill>
                <a:latin typeface="Times New Roman" panose="02020603050405020304" pitchFamily="18" charset="0"/>
                <a:cs typeface="Times New Roman" panose="02020603050405020304" pitchFamily="18" charset="0"/>
              </a:rPr>
              <a:t>Observations</a:t>
            </a:r>
          </a:p>
          <a:p>
            <a:pPr marL="285750" indent="-285750">
              <a:buFont typeface="Arial" panose="020B0604020202020204" pitchFamily="34" charset="0"/>
              <a:buChar char="•"/>
            </a:pPr>
            <a:r>
              <a:rPr lang="en-US" sz="1600" dirty="0">
                <a:solidFill>
                  <a:schemeClr val="tx1">
                    <a:lumMod val="50000"/>
                  </a:schemeClr>
                </a:solidFill>
                <a:latin typeface="Times New Roman" panose="02020603050405020304" pitchFamily="18" charset="0"/>
                <a:cs typeface="Times New Roman" panose="02020603050405020304" pitchFamily="18" charset="0"/>
              </a:rPr>
              <a:t>Patients being treated for ‘Diseases of Circulatory Systems’ are the highest number of patients to whom HCPs prescribe anesthesia drugs</a:t>
            </a:r>
          </a:p>
          <a:p>
            <a:pPr marL="285750" indent="-285750">
              <a:buFont typeface="Arial" panose="020B0604020202020204" pitchFamily="34" charset="0"/>
              <a:buChar char="•"/>
            </a:pPr>
            <a:r>
              <a:rPr lang="en-US" sz="1600" dirty="0">
                <a:solidFill>
                  <a:schemeClr val="tx1">
                    <a:lumMod val="50000"/>
                  </a:schemeClr>
                </a:solidFill>
                <a:latin typeface="Times New Roman" panose="02020603050405020304" pitchFamily="18" charset="0"/>
                <a:cs typeface="Times New Roman" panose="02020603050405020304" pitchFamily="18" charset="0"/>
              </a:rPr>
              <a:t>HCPs who are Anesthesiologists prescribe these anesthesia drugs the most, followed by Cardiologists.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247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1LEVEL" val="0"/>
  <p:tag name="2LEVEL" val="0"/>
  <p:tag name="3LEVEL" val="0"/>
  <p:tag name="4LEVEL" val="0"/>
  <p:tag name="5LEVEL" val="0"/>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NAME" val="CustomIcon"/>
</p:tagLst>
</file>

<file path=ppt/tags/tag13.xml><?xml version="1.0" encoding="utf-8"?>
<p:tagLst xmlns:a="http://schemas.openxmlformats.org/drawingml/2006/main" xmlns:r="http://schemas.openxmlformats.org/officeDocument/2006/relationships" xmlns:p="http://schemas.openxmlformats.org/presentationml/2006/main">
  <p:tag name="NAME" val="CustomIcon"/>
</p:tagLst>
</file>

<file path=ppt/tags/tag14.xml><?xml version="1.0" encoding="utf-8"?>
<p:tagLst xmlns:a="http://schemas.openxmlformats.org/drawingml/2006/main" xmlns:r="http://schemas.openxmlformats.org/officeDocument/2006/relationships" xmlns:p="http://schemas.openxmlformats.org/presentationml/2006/main">
  <p:tag name="NAME" val="CustomIcon"/>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1LEVEL" val="0"/>
  <p:tag name="2LEVEL" val="0"/>
  <p:tag name="3LEVEL" val="0"/>
  <p:tag name="4LEVEL" val="0"/>
  <p:tag name="5LEVEL" val="0"/>
</p:tagLst>
</file>

<file path=ppt/tags/tag3.xml><?xml version="1.0" encoding="utf-8"?>
<p:tagLst xmlns:a="http://schemas.openxmlformats.org/drawingml/2006/main" xmlns:r="http://schemas.openxmlformats.org/officeDocument/2006/relationships" xmlns:p="http://schemas.openxmlformats.org/presentationml/2006/main">
  <p:tag name="1LEVEL" val="0"/>
  <p:tag name="2LEVEL" val="0"/>
  <p:tag name="3LEVEL" val="0"/>
  <p:tag name="4LEVEL" val="0"/>
  <p:tag name="5LEVEL" val="0"/>
</p:tagLst>
</file>

<file path=ppt/tags/tag4.xml><?xml version="1.0" encoding="utf-8"?>
<p:tagLst xmlns:a="http://schemas.openxmlformats.org/drawingml/2006/main" xmlns:r="http://schemas.openxmlformats.org/officeDocument/2006/relationships" xmlns:p="http://schemas.openxmlformats.org/presentationml/2006/main">
  <p:tag name="1LEVEL" val="0"/>
  <p:tag name="2LEVEL" val="0"/>
  <p:tag name="3LEVEL" val="0"/>
  <p:tag name="4LEVEL" val="0"/>
  <p:tag name="5LEVEL" val="0"/>
</p:tagLst>
</file>

<file path=ppt/tags/tag5.xml><?xml version="1.0" encoding="utf-8"?>
<p:tagLst xmlns:a="http://schemas.openxmlformats.org/drawingml/2006/main" xmlns:r="http://schemas.openxmlformats.org/officeDocument/2006/relationships" xmlns:p="http://schemas.openxmlformats.org/presentationml/2006/main">
  <p:tag name="1LEVEL" val="0"/>
  <p:tag name="2LEVEL" val="0"/>
  <p:tag name="3LEVEL" val="0"/>
  <p:tag name="4LEVEL" val="0"/>
  <p:tag name="5LEVEL" val="0"/>
</p:tagLst>
</file>

<file path=ppt/tags/tag6.xml><?xml version="1.0" encoding="utf-8"?>
<p:tagLst xmlns:a="http://schemas.openxmlformats.org/drawingml/2006/main" xmlns:r="http://schemas.openxmlformats.org/officeDocument/2006/relationships" xmlns:p="http://schemas.openxmlformats.org/presentationml/2006/main">
  <p:tag name="1LEVEL" val="0"/>
  <p:tag name="2LEVEL" val="0"/>
  <p:tag name="3LEVEL" val="0"/>
  <p:tag name="4LEVEL" val="0"/>
  <p:tag name="5LEVEL" val="0"/>
</p:tagLst>
</file>

<file path=ppt/tags/tag7.xml><?xml version="1.0" encoding="utf-8"?>
<p:tagLst xmlns:a="http://schemas.openxmlformats.org/drawingml/2006/main" xmlns:r="http://schemas.openxmlformats.org/officeDocument/2006/relationships" xmlns:p="http://schemas.openxmlformats.org/presentationml/2006/main">
  <p:tag name="1LEVEL" val="0"/>
  <p:tag name="2LEVEL" val="0"/>
  <p:tag name="3LEVEL" val="0"/>
  <p:tag name="4LEVEL" val="0"/>
  <p:tag name="5LEVEL" val="0"/>
</p:tagLst>
</file>

<file path=ppt/tags/tag8.xml><?xml version="1.0" encoding="utf-8"?>
<p:tagLst xmlns:a="http://schemas.openxmlformats.org/drawingml/2006/main" xmlns:r="http://schemas.openxmlformats.org/officeDocument/2006/relationships" xmlns:p="http://schemas.openxmlformats.org/presentationml/2006/main">
  <p:tag name="1LEVEL" val="0"/>
  <p:tag name="2LEVEL" val="0"/>
  <p:tag name="3LEVEL" val="0"/>
  <p:tag name="4LEVEL" val="0"/>
  <p:tag name="5LEVEL" val="0"/>
</p:tagLst>
</file>

<file path=ppt/tags/tag9.xml><?xml version="1.0" encoding="utf-8"?>
<p:tagLst xmlns:a="http://schemas.openxmlformats.org/drawingml/2006/main" xmlns:r="http://schemas.openxmlformats.org/officeDocument/2006/relationships" xmlns:p="http://schemas.openxmlformats.org/presentationml/2006/main">
  <p:tag name="1LEVEL" val="0"/>
  <p:tag name="2LEVEL" val="0"/>
  <p:tag name="3LEVEL" val="0"/>
  <p:tag name="4LEVEL" val="0"/>
  <p:tag name="5LEVEL" val="0"/>
</p:tagLst>
</file>

<file path=ppt/theme/theme1.xml><?xml version="1.0" encoding="utf-8"?>
<a:theme xmlns:a="http://schemas.openxmlformats.org/drawingml/2006/main" name="1_Office Theme">
  <a:themeElements>
    <a:clrScheme name="Stevens">
      <a:dk1>
        <a:srgbClr val="363D45"/>
      </a:dk1>
      <a:lt1>
        <a:srgbClr val="FFFFFF"/>
      </a:lt1>
      <a:dk2>
        <a:srgbClr val="00427F"/>
      </a:dk2>
      <a:lt2>
        <a:srgbClr val="E3E5E6"/>
      </a:lt2>
      <a:accent1>
        <a:srgbClr val="A32537"/>
      </a:accent1>
      <a:accent2>
        <a:srgbClr val="4895CF"/>
      </a:accent2>
      <a:accent3>
        <a:srgbClr val="EBC73A"/>
      </a:accent3>
      <a:accent4>
        <a:srgbClr val="E6832E"/>
      </a:accent4>
      <a:accent5>
        <a:srgbClr val="E7F2FB"/>
      </a:accent5>
      <a:accent6>
        <a:srgbClr val="FFF2E8"/>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2099</TotalTime>
  <Words>1953</Words>
  <Application>Microsoft Office PowerPoint</Application>
  <PresentationFormat>Widescreen</PresentationFormat>
  <Paragraphs>195</Paragraphs>
  <Slides>17</Slides>
  <Notes>1</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32" baseType="lpstr">
      <vt:lpstr>Arial</vt:lpstr>
      <vt:lpstr>Arial Nova</vt:lpstr>
      <vt:lpstr>Avenir Next LT Pro</vt:lpstr>
      <vt:lpstr>Calibri</vt:lpstr>
      <vt:lpstr>Georgia</vt:lpstr>
      <vt:lpstr>IBM Plex Sans</vt:lpstr>
      <vt:lpstr>IBM Plex Sans Light</vt:lpstr>
      <vt:lpstr>IBM Plex Sans SemiBold</vt:lpstr>
      <vt:lpstr>Saira Condensed Condensed Light</vt:lpstr>
      <vt:lpstr>Segoe UI</vt:lpstr>
      <vt:lpstr>System Font Regular</vt:lpstr>
      <vt:lpstr>Times New Roman</vt:lpstr>
      <vt:lpstr>Wingdings</vt:lpstr>
      <vt:lpstr>1_Office Theme</vt:lpstr>
      <vt:lpstr>think-cell Slide</vt:lpstr>
      <vt:lpstr>Combatting Market Erosion  An Analytics-Based Strategy for Variant Injectable Anesthetic  Brand</vt:lpstr>
      <vt:lpstr>PowerPoint Presentation</vt:lpstr>
      <vt:lpstr>Problem Summary</vt:lpstr>
      <vt:lpstr>Market Basket</vt:lpstr>
      <vt:lpstr>Assess Market Dynamics and Competitive Landscape</vt:lpstr>
      <vt:lpstr>Assess Market Dynamics and Competitive Landscape</vt:lpstr>
      <vt:lpstr>Assess Market Dynamics and Competitive Landscape</vt:lpstr>
      <vt:lpstr>Assess Market Dynamics and Competitive Landscape</vt:lpstr>
      <vt:lpstr>Identify Key Market Driver Trends</vt:lpstr>
      <vt:lpstr>Identify Key Market Driver Trends</vt:lpstr>
      <vt:lpstr>Identify Key Market Driver Trends</vt:lpstr>
      <vt:lpstr>Uncover Data Gaps and Future Exploration Areas</vt:lpstr>
      <vt:lpstr>Summary of key insights and potential rationale for decline of our product</vt:lpstr>
      <vt:lpstr>Strategic recommendations for the company</vt:lpstr>
      <vt:lpstr>Appendix</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teja bandi</dc:creator>
  <cp:lastModifiedBy>Apurva Gandhi</cp:lastModifiedBy>
  <cp:revision>34</cp:revision>
  <dcterms:created xsi:type="dcterms:W3CDTF">2023-11-15T18:54:42Z</dcterms:created>
  <dcterms:modified xsi:type="dcterms:W3CDTF">2025-05-22T02:27:40Z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3fd474-4f3c-44ed-88fb-5cc4bd2471bf_Enabled">
    <vt:lpwstr>true</vt:lpwstr>
  </property>
  <property fmtid="{D5CDD505-2E9C-101B-9397-08002B2CF9AE}" pid="3" name="MSIP_Label_a73fd474-4f3c-44ed-88fb-5cc4bd2471bf_SetDate">
    <vt:lpwstr>2025-05-08T20:51:07Z</vt:lpwstr>
  </property>
  <property fmtid="{D5CDD505-2E9C-101B-9397-08002B2CF9AE}" pid="4" name="MSIP_Label_a73fd474-4f3c-44ed-88fb-5cc4bd2471bf_Method">
    <vt:lpwstr>Standard</vt:lpwstr>
  </property>
  <property fmtid="{D5CDD505-2E9C-101B-9397-08002B2CF9AE}" pid="5" name="MSIP_Label_a73fd474-4f3c-44ed-88fb-5cc4bd2471bf_Name">
    <vt:lpwstr>defa4170-0d19-0005-0004-bc88714345d2</vt:lpwstr>
  </property>
  <property fmtid="{D5CDD505-2E9C-101B-9397-08002B2CF9AE}" pid="6" name="MSIP_Label_a73fd474-4f3c-44ed-88fb-5cc4bd2471bf_SiteId">
    <vt:lpwstr>8d1a69ec-03b5-4345-ae21-dad112f5fb4f</vt:lpwstr>
  </property>
  <property fmtid="{D5CDD505-2E9C-101B-9397-08002B2CF9AE}" pid="7" name="MSIP_Label_a73fd474-4f3c-44ed-88fb-5cc4bd2471bf_ActionId">
    <vt:lpwstr>56b8f379-59d5-4307-b261-cbfb8c0d2ae8</vt:lpwstr>
  </property>
  <property fmtid="{D5CDD505-2E9C-101B-9397-08002B2CF9AE}" pid="8" name="MSIP_Label_a73fd474-4f3c-44ed-88fb-5cc4bd2471bf_ContentBits">
    <vt:lpwstr>0</vt:lpwstr>
  </property>
  <property fmtid="{D5CDD505-2E9C-101B-9397-08002B2CF9AE}" pid="9" name="MSIP_Label_a73fd474-4f3c-44ed-88fb-5cc4bd2471bf_Tag">
    <vt:lpwstr>10, 3, 0, 1</vt:lpwstr>
  </property>
</Properties>
</file>