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36" r:id="rId1"/>
  </p:sldMasterIdLst>
  <p:notesMasterIdLst>
    <p:notesMasterId r:id="rId25"/>
  </p:notesMasterIdLst>
  <p:sldIdLst>
    <p:sldId id="256" r:id="rId2"/>
    <p:sldId id="257" r:id="rId3"/>
    <p:sldId id="258" r:id="rId4"/>
    <p:sldId id="271" r:id="rId5"/>
    <p:sldId id="272" r:id="rId6"/>
    <p:sldId id="290" r:id="rId7"/>
    <p:sldId id="270" r:id="rId8"/>
    <p:sldId id="276" r:id="rId9"/>
    <p:sldId id="285" r:id="rId10"/>
    <p:sldId id="275" r:id="rId11"/>
    <p:sldId id="283" r:id="rId12"/>
    <p:sldId id="273" r:id="rId13"/>
    <p:sldId id="279" r:id="rId14"/>
    <p:sldId id="277" r:id="rId15"/>
    <p:sldId id="278" r:id="rId16"/>
    <p:sldId id="284" r:id="rId17"/>
    <p:sldId id="286" r:id="rId18"/>
    <p:sldId id="288" r:id="rId19"/>
    <p:sldId id="289" r:id="rId20"/>
    <p:sldId id="280" r:id="rId21"/>
    <p:sldId id="287" r:id="rId22"/>
    <p:sldId id="282" r:id="rId23"/>
    <p:sldId id="266"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936"/>
    <p:restoredTop sz="96530"/>
  </p:normalViewPr>
  <p:slideViewPr>
    <p:cSldViewPr snapToGrid="0">
      <p:cViewPr>
        <p:scale>
          <a:sx n="91" d="100"/>
          <a:sy n="91" d="100"/>
        </p:scale>
        <p:origin x="96" y="16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purv\Desktop\Stevens%20Material\Sem%202\658%20-%20Social%20Networking\NYPD_Complaint_Data_Current__Year_To_Date__vam%20(version%201).xlsb.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[NYPD_Complaint_Data_Current__Year_To_Date__vam (version 1).xlsb.xlsx]Sheet2!PivotTable2</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Total crimes per borough per week</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Sheet2!$B$3:$B$4</c:f>
              <c:strCache>
                <c:ptCount val="1"/>
                <c:pt idx="0">
                  <c:v>BRONX</c:v>
                </c:pt>
              </c:strCache>
            </c:strRef>
          </c:tx>
          <c:spPr>
            <a:ln w="28575" cap="rnd">
              <a:solidFill>
                <a:schemeClr val="accent1"/>
              </a:solidFill>
              <a:round/>
            </a:ln>
            <a:effectLst/>
          </c:spPr>
          <c:marker>
            <c:symbol val="none"/>
          </c:marker>
          <c:cat>
            <c:strRef>
              <c:f>Sheet2!$A$5:$A$58</c:f>
              <c:strCache>
                <c:ptCount val="53"/>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strCache>
            </c:strRef>
          </c:cat>
          <c:val>
            <c:numRef>
              <c:f>Sheet2!$B$5:$B$58</c:f>
              <c:numCache>
                <c:formatCode>General</c:formatCode>
                <c:ptCount val="53"/>
                <c:pt idx="0">
                  <c:v>1998</c:v>
                </c:pt>
                <c:pt idx="1">
                  <c:v>2394</c:v>
                </c:pt>
                <c:pt idx="2">
                  <c:v>2237</c:v>
                </c:pt>
                <c:pt idx="3">
                  <c:v>2374</c:v>
                </c:pt>
                <c:pt idx="4">
                  <c:v>2435</c:v>
                </c:pt>
                <c:pt idx="5">
                  <c:v>2492</c:v>
                </c:pt>
                <c:pt idx="6">
                  <c:v>2279</c:v>
                </c:pt>
                <c:pt idx="7">
                  <c:v>2164</c:v>
                </c:pt>
                <c:pt idx="8">
                  <c:v>2202</c:v>
                </c:pt>
                <c:pt idx="9">
                  <c:v>2323</c:v>
                </c:pt>
                <c:pt idx="10">
                  <c:v>2412</c:v>
                </c:pt>
                <c:pt idx="11">
                  <c:v>2380</c:v>
                </c:pt>
                <c:pt idx="12">
                  <c:v>2165</c:v>
                </c:pt>
                <c:pt idx="13">
                  <c:v>2191</c:v>
                </c:pt>
                <c:pt idx="14">
                  <c:v>2277</c:v>
                </c:pt>
                <c:pt idx="15">
                  <c:v>2383</c:v>
                </c:pt>
                <c:pt idx="16">
                  <c:v>2221</c:v>
                </c:pt>
                <c:pt idx="17">
                  <c:v>2374</c:v>
                </c:pt>
                <c:pt idx="18">
                  <c:v>2326</c:v>
                </c:pt>
                <c:pt idx="19">
                  <c:v>2410</c:v>
                </c:pt>
                <c:pt idx="20">
                  <c:v>2597</c:v>
                </c:pt>
                <c:pt idx="21">
                  <c:v>2466</c:v>
                </c:pt>
                <c:pt idx="22">
                  <c:v>2453</c:v>
                </c:pt>
                <c:pt idx="23">
                  <c:v>2533</c:v>
                </c:pt>
                <c:pt idx="24">
                  <c:v>2470</c:v>
                </c:pt>
                <c:pt idx="25">
                  <c:v>2467</c:v>
                </c:pt>
                <c:pt idx="26">
                  <c:v>2431</c:v>
                </c:pt>
                <c:pt idx="27">
                  <c:v>2624</c:v>
                </c:pt>
                <c:pt idx="28">
                  <c:v>2468</c:v>
                </c:pt>
                <c:pt idx="29">
                  <c:v>2627</c:v>
                </c:pt>
                <c:pt idx="30">
                  <c:v>2639</c:v>
                </c:pt>
                <c:pt idx="31">
                  <c:v>2396</c:v>
                </c:pt>
                <c:pt idx="32">
                  <c:v>2463</c:v>
                </c:pt>
                <c:pt idx="33">
                  <c:v>2446</c:v>
                </c:pt>
                <c:pt idx="34">
                  <c:v>2509</c:v>
                </c:pt>
                <c:pt idx="35">
                  <c:v>2420</c:v>
                </c:pt>
                <c:pt idx="36">
                  <c:v>2611</c:v>
                </c:pt>
                <c:pt idx="37">
                  <c:v>2658</c:v>
                </c:pt>
                <c:pt idx="38">
                  <c:v>2267</c:v>
                </c:pt>
                <c:pt idx="39">
                  <c:v>2623</c:v>
                </c:pt>
                <c:pt idx="40">
                  <c:v>2506</c:v>
                </c:pt>
                <c:pt idx="41">
                  <c:v>2295</c:v>
                </c:pt>
                <c:pt idx="42">
                  <c:v>2546</c:v>
                </c:pt>
                <c:pt idx="43">
                  <c:v>2498</c:v>
                </c:pt>
                <c:pt idx="44">
                  <c:v>2550</c:v>
                </c:pt>
                <c:pt idx="45">
                  <c:v>2436</c:v>
                </c:pt>
                <c:pt idx="46">
                  <c:v>2425</c:v>
                </c:pt>
                <c:pt idx="47">
                  <c:v>2371</c:v>
                </c:pt>
                <c:pt idx="48">
                  <c:v>2386</c:v>
                </c:pt>
                <c:pt idx="49">
                  <c:v>2293</c:v>
                </c:pt>
                <c:pt idx="50">
                  <c:v>2300</c:v>
                </c:pt>
                <c:pt idx="51">
                  <c:v>1965</c:v>
                </c:pt>
                <c:pt idx="52">
                  <c:v>895</c:v>
                </c:pt>
              </c:numCache>
            </c:numRef>
          </c:val>
          <c:smooth val="0"/>
          <c:extLst>
            <c:ext xmlns:c16="http://schemas.microsoft.com/office/drawing/2014/chart" uri="{C3380CC4-5D6E-409C-BE32-E72D297353CC}">
              <c16:uniqueId val="{00000000-0C25-49A9-8DF8-9D612E08F66B}"/>
            </c:ext>
          </c:extLst>
        </c:ser>
        <c:ser>
          <c:idx val="1"/>
          <c:order val="1"/>
          <c:tx>
            <c:strRef>
              <c:f>Sheet2!$C$3:$C$4</c:f>
              <c:strCache>
                <c:ptCount val="1"/>
                <c:pt idx="0">
                  <c:v>BROOKLYN</c:v>
                </c:pt>
              </c:strCache>
            </c:strRef>
          </c:tx>
          <c:spPr>
            <a:ln w="28575" cap="rnd">
              <a:solidFill>
                <a:schemeClr val="accent2"/>
              </a:solidFill>
              <a:round/>
            </a:ln>
            <a:effectLst/>
          </c:spPr>
          <c:marker>
            <c:symbol val="none"/>
          </c:marker>
          <c:cat>
            <c:strRef>
              <c:f>Sheet2!$A$5:$A$58</c:f>
              <c:strCache>
                <c:ptCount val="53"/>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strCache>
            </c:strRef>
          </c:cat>
          <c:val>
            <c:numRef>
              <c:f>Sheet2!$C$5:$C$58</c:f>
              <c:numCache>
                <c:formatCode>General</c:formatCode>
                <c:ptCount val="53"/>
                <c:pt idx="0">
                  <c:v>2555</c:v>
                </c:pt>
                <c:pt idx="1">
                  <c:v>2850</c:v>
                </c:pt>
                <c:pt idx="2">
                  <c:v>2716</c:v>
                </c:pt>
                <c:pt idx="3">
                  <c:v>3069</c:v>
                </c:pt>
                <c:pt idx="4">
                  <c:v>3068</c:v>
                </c:pt>
                <c:pt idx="5">
                  <c:v>3084</c:v>
                </c:pt>
                <c:pt idx="6">
                  <c:v>2755</c:v>
                </c:pt>
                <c:pt idx="7">
                  <c:v>2893</c:v>
                </c:pt>
                <c:pt idx="8">
                  <c:v>2891</c:v>
                </c:pt>
                <c:pt idx="9">
                  <c:v>2947</c:v>
                </c:pt>
                <c:pt idx="10">
                  <c:v>3052</c:v>
                </c:pt>
                <c:pt idx="11">
                  <c:v>2856</c:v>
                </c:pt>
                <c:pt idx="12">
                  <c:v>2808</c:v>
                </c:pt>
                <c:pt idx="13">
                  <c:v>2873</c:v>
                </c:pt>
                <c:pt idx="14">
                  <c:v>2983</c:v>
                </c:pt>
                <c:pt idx="15">
                  <c:v>3060</c:v>
                </c:pt>
                <c:pt idx="16">
                  <c:v>2874</c:v>
                </c:pt>
                <c:pt idx="17">
                  <c:v>3085</c:v>
                </c:pt>
                <c:pt idx="18">
                  <c:v>3074</c:v>
                </c:pt>
                <c:pt idx="19">
                  <c:v>3157</c:v>
                </c:pt>
                <c:pt idx="20">
                  <c:v>3316</c:v>
                </c:pt>
                <c:pt idx="21">
                  <c:v>3225</c:v>
                </c:pt>
                <c:pt idx="22">
                  <c:v>3428</c:v>
                </c:pt>
                <c:pt idx="23">
                  <c:v>3338</c:v>
                </c:pt>
                <c:pt idx="24">
                  <c:v>3272</c:v>
                </c:pt>
                <c:pt idx="25">
                  <c:v>3267</c:v>
                </c:pt>
                <c:pt idx="26">
                  <c:v>3070</c:v>
                </c:pt>
                <c:pt idx="27">
                  <c:v>3158</c:v>
                </c:pt>
                <c:pt idx="28">
                  <c:v>2964</c:v>
                </c:pt>
                <c:pt idx="29">
                  <c:v>3142</c:v>
                </c:pt>
                <c:pt idx="30">
                  <c:v>3049</c:v>
                </c:pt>
                <c:pt idx="31">
                  <c:v>3120</c:v>
                </c:pt>
                <c:pt idx="32">
                  <c:v>3198</c:v>
                </c:pt>
                <c:pt idx="33">
                  <c:v>3089</c:v>
                </c:pt>
                <c:pt idx="34">
                  <c:v>3202</c:v>
                </c:pt>
                <c:pt idx="35">
                  <c:v>3134</c:v>
                </c:pt>
                <c:pt idx="36">
                  <c:v>3088</c:v>
                </c:pt>
                <c:pt idx="37">
                  <c:v>3335</c:v>
                </c:pt>
                <c:pt idx="38">
                  <c:v>3120</c:v>
                </c:pt>
                <c:pt idx="39">
                  <c:v>3178</c:v>
                </c:pt>
                <c:pt idx="40">
                  <c:v>3228</c:v>
                </c:pt>
                <c:pt idx="41">
                  <c:v>2990</c:v>
                </c:pt>
                <c:pt idx="42">
                  <c:v>3296</c:v>
                </c:pt>
                <c:pt idx="43">
                  <c:v>3146</c:v>
                </c:pt>
                <c:pt idx="44">
                  <c:v>3225</c:v>
                </c:pt>
                <c:pt idx="45">
                  <c:v>3048</c:v>
                </c:pt>
                <c:pt idx="46">
                  <c:v>2973</c:v>
                </c:pt>
                <c:pt idx="47">
                  <c:v>2820</c:v>
                </c:pt>
                <c:pt idx="48">
                  <c:v>3008</c:v>
                </c:pt>
                <c:pt idx="49">
                  <c:v>2873</c:v>
                </c:pt>
                <c:pt idx="50">
                  <c:v>2748</c:v>
                </c:pt>
                <c:pt idx="51">
                  <c:v>2291</c:v>
                </c:pt>
                <c:pt idx="52">
                  <c:v>1211</c:v>
                </c:pt>
              </c:numCache>
            </c:numRef>
          </c:val>
          <c:smooth val="0"/>
          <c:extLst>
            <c:ext xmlns:c16="http://schemas.microsoft.com/office/drawing/2014/chart" uri="{C3380CC4-5D6E-409C-BE32-E72D297353CC}">
              <c16:uniqueId val="{00000001-0C25-49A9-8DF8-9D612E08F66B}"/>
            </c:ext>
          </c:extLst>
        </c:ser>
        <c:ser>
          <c:idx val="2"/>
          <c:order val="2"/>
          <c:tx>
            <c:strRef>
              <c:f>Sheet2!$D$3:$D$4</c:f>
              <c:strCache>
                <c:ptCount val="1"/>
                <c:pt idx="0">
                  <c:v>MANHATTAN</c:v>
                </c:pt>
              </c:strCache>
            </c:strRef>
          </c:tx>
          <c:spPr>
            <a:ln w="28575" cap="rnd">
              <a:solidFill>
                <a:schemeClr val="accent3"/>
              </a:solidFill>
              <a:round/>
            </a:ln>
            <a:effectLst/>
          </c:spPr>
          <c:marker>
            <c:symbol val="none"/>
          </c:marker>
          <c:cat>
            <c:strRef>
              <c:f>Sheet2!$A$5:$A$58</c:f>
              <c:strCache>
                <c:ptCount val="53"/>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strCache>
            </c:strRef>
          </c:cat>
          <c:val>
            <c:numRef>
              <c:f>Sheet2!$D$5:$D$58</c:f>
              <c:numCache>
                <c:formatCode>General</c:formatCode>
                <c:ptCount val="53"/>
                <c:pt idx="0">
                  <c:v>2117</c:v>
                </c:pt>
                <c:pt idx="1">
                  <c:v>2598</c:v>
                </c:pt>
                <c:pt idx="2">
                  <c:v>2345</c:v>
                </c:pt>
                <c:pt idx="3">
                  <c:v>2653</c:v>
                </c:pt>
                <c:pt idx="4">
                  <c:v>2533</c:v>
                </c:pt>
                <c:pt idx="5">
                  <c:v>2620</c:v>
                </c:pt>
                <c:pt idx="6">
                  <c:v>2423</c:v>
                </c:pt>
                <c:pt idx="7">
                  <c:v>2488</c:v>
                </c:pt>
                <c:pt idx="8">
                  <c:v>2359</c:v>
                </c:pt>
                <c:pt idx="9">
                  <c:v>2535</c:v>
                </c:pt>
                <c:pt idx="10">
                  <c:v>2722</c:v>
                </c:pt>
                <c:pt idx="11">
                  <c:v>2605</c:v>
                </c:pt>
                <c:pt idx="12">
                  <c:v>2343</c:v>
                </c:pt>
                <c:pt idx="13">
                  <c:v>2371</c:v>
                </c:pt>
                <c:pt idx="14">
                  <c:v>2621</c:v>
                </c:pt>
                <c:pt idx="15">
                  <c:v>2652</c:v>
                </c:pt>
                <c:pt idx="16">
                  <c:v>2657</c:v>
                </c:pt>
                <c:pt idx="17">
                  <c:v>2683</c:v>
                </c:pt>
                <c:pt idx="18">
                  <c:v>2684</c:v>
                </c:pt>
                <c:pt idx="19">
                  <c:v>2651</c:v>
                </c:pt>
                <c:pt idx="20">
                  <c:v>2850</c:v>
                </c:pt>
                <c:pt idx="21">
                  <c:v>2685</c:v>
                </c:pt>
                <c:pt idx="22">
                  <c:v>2729</c:v>
                </c:pt>
                <c:pt idx="23">
                  <c:v>2676</c:v>
                </c:pt>
                <c:pt idx="24">
                  <c:v>2649</c:v>
                </c:pt>
                <c:pt idx="25">
                  <c:v>2712</c:v>
                </c:pt>
                <c:pt idx="26">
                  <c:v>2583</c:v>
                </c:pt>
                <c:pt idx="27">
                  <c:v>2777</c:v>
                </c:pt>
                <c:pt idx="28">
                  <c:v>2737</c:v>
                </c:pt>
                <c:pt idx="29">
                  <c:v>2844</c:v>
                </c:pt>
                <c:pt idx="30">
                  <c:v>2834</c:v>
                </c:pt>
                <c:pt idx="31">
                  <c:v>2685</c:v>
                </c:pt>
                <c:pt idx="32">
                  <c:v>2852</c:v>
                </c:pt>
                <c:pt idx="33">
                  <c:v>2817</c:v>
                </c:pt>
                <c:pt idx="34">
                  <c:v>2615</c:v>
                </c:pt>
                <c:pt idx="35">
                  <c:v>2645</c:v>
                </c:pt>
                <c:pt idx="36">
                  <c:v>2890</c:v>
                </c:pt>
                <c:pt idx="37">
                  <c:v>2957</c:v>
                </c:pt>
                <c:pt idx="38">
                  <c:v>2852</c:v>
                </c:pt>
                <c:pt idx="39">
                  <c:v>2713</c:v>
                </c:pt>
                <c:pt idx="40">
                  <c:v>2827</c:v>
                </c:pt>
                <c:pt idx="41">
                  <c:v>2774</c:v>
                </c:pt>
                <c:pt idx="42">
                  <c:v>2891</c:v>
                </c:pt>
                <c:pt idx="43">
                  <c:v>2872</c:v>
                </c:pt>
                <c:pt idx="44">
                  <c:v>2859</c:v>
                </c:pt>
                <c:pt idx="45">
                  <c:v>2827</c:v>
                </c:pt>
                <c:pt idx="46">
                  <c:v>2780</c:v>
                </c:pt>
                <c:pt idx="47">
                  <c:v>2398</c:v>
                </c:pt>
                <c:pt idx="48">
                  <c:v>2594</c:v>
                </c:pt>
                <c:pt idx="49">
                  <c:v>2499</c:v>
                </c:pt>
                <c:pt idx="50">
                  <c:v>2615</c:v>
                </c:pt>
                <c:pt idx="51">
                  <c:v>1955</c:v>
                </c:pt>
                <c:pt idx="52">
                  <c:v>991</c:v>
                </c:pt>
              </c:numCache>
            </c:numRef>
          </c:val>
          <c:smooth val="0"/>
          <c:extLst>
            <c:ext xmlns:c16="http://schemas.microsoft.com/office/drawing/2014/chart" uri="{C3380CC4-5D6E-409C-BE32-E72D297353CC}">
              <c16:uniqueId val="{00000002-0C25-49A9-8DF8-9D612E08F66B}"/>
            </c:ext>
          </c:extLst>
        </c:ser>
        <c:ser>
          <c:idx val="3"/>
          <c:order val="3"/>
          <c:tx>
            <c:strRef>
              <c:f>Sheet2!$E$3:$E$4</c:f>
              <c:strCache>
                <c:ptCount val="1"/>
                <c:pt idx="0">
                  <c:v>QUEENS</c:v>
                </c:pt>
              </c:strCache>
            </c:strRef>
          </c:tx>
          <c:spPr>
            <a:ln w="28575" cap="rnd">
              <a:solidFill>
                <a:schemeClr val="accent4"/>
              </a:solidFill>
              <a:round/>
            </a:ln>
            <a:effectLst/>
          </c:spPr>
          <c:marker>
            <c:symbol val="none"/>
          </c:marker>
          <c:cat>
            <c:strRef>
              <c:f>Sheet2!$A$5:$A$58</c:f>
              <c:strCache>
                <c:ptCount val="53"/>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strCache>
            </c:strRef>
          </c:cat>
          <c:val>
            <c:numRef>
              <c:f>Sheet2!$E$5:$E$58</c:f>
              <c:numCache>
                <c:formatCode>General</c:formatCode>
                <c:ptCount val="53"/>
                <c:pt idx="0">
                  <c:v>2031</c:v>
                </c:pt>
                <c:pt idx="1">
                  <c:v>2415</c:v>
                </c:pt>
                <c:pt idx="2">
                  <c:v>2184</c:v>
                </c:pt>
                <c:pt idx="3">
                  <c:v>2362</c:v>
                </c:pt>
                <c:pt idx="4">
                  <c:v>2573</c:v>
                </c:pt>
                <c:pt idx="5">
                  <c:v>2426</c:v>
                </c:pt>
                <c:pt idx="6">
                  <c:v>2349</c:v>
                </c:pt>
                <c:pt idx="7">
                  <c:v>2331</c:v>
                </c:pt>
                <c:pt idx="8">
                  <c:v>2408</c:v>
                </c:pt>
                <c:pt idx="9">
                  <c:v>2397</c:v>
                </c:pt>
                <c:pt idx="10">
                  <c:v>2374</c:v>
                </c:pt>
                <c:pt idx="11">
                  <c:v>2410</c:v>
                </c:pt>
                <c:pt idx="12">
                  <c:v>2179</c:v>
                </c:pt>
                <c:pt idx="13">
                  <c:v>2276</c:v>
                </c:pt>
                <c:pt idx="14">
                  <c:v>2403</c:v>
                </c:pt>
                <c:pt idx="15">
                  <c:v>2474</c:v>
                </c:pt>
                <c:pt idx="16">
                  <c:v>2374</c:v>
                </c:pt>
                <c:pt idx="17">
                  <c:v>2481</c:v>
                </c:pt>
                <c:pt idx="18">
                  <c:v>2380</c:v>
                </c:pt>
                <c:pt idx="19">
                  <c:v>2490</c:v>
                </c:pt>
                <c:pt idx="20">
                  <c:v>2581</c:v>
                </c:pt>
                <c:pt idx="21">
                  <c:v>2454</c:v>
                </c:pt>
                <c:pt idx="22">
                  <c:v>2634</c:v>
                </c:pt>
                <c:pt idx="23">
                  <c:v>2576</c:v>
                </c:pt>
                <c:pt idx="24">
                  <c:v>2706</c:v>
                </c:pt>
                <c:pt idx="25">
                  <c:v>2736</c:v>
                </c:pt>
                <c:pt idx="26">
                  <c:v>2739</c:v>
                </c:pt>
                <c:pt idx="27">
                  <c:v>2606</c:v>
                </c:pt>
                <c:pt idx="28">
                  <c:v>2551</c:v>
                </c:pt>
                <c:pt idx="29">
                  <c:v>2689</c:v>
                </c:pt>
                <c:pt idx="30">
                  <c:v>2610</c:v>
                </c:pt>
                <c:pt idx="31">
                  <c:v>2592</c:v>
                </c:pt>
                <c:pt idx="32">
                  <c:v>2544</c:v>
                </c:pt>
                <c:pt idx="33">
                  <c:v>2567</c:v>
                </c:pt>
                <c:pt idx="34">
                  <c:v>2503</c:v>
                </c:pt>
                <c:pt idx="35">
                  <c:v>2496</c:v>
                </c:pt>
                <c:pt idx="36">
                  <c:v>2615</c:v>
                </c:pt>
                <c:pt idx="37">
                  <c:v>2603</c:v>
                </c:pt>
                <c:pt idx="38">
                  <c:v>2457</c:v>
                </c:pt>
                <c:pt idx="39">
                  <c:v>2510</c:v>
                </c:pt>
                <c:pt idx="40">
                  <c:v>2441</c:v>
                </c:pt>
                <c:pt idx="41">
                  <c:v>2501</c:v>
                </c:pt>
                <c:pt idx="42">
                  <c:v>2504</c:v>
                </c:pt>
                <c:pt idx="43">
                  <c:v>2412</c:v>
                </c:pt>
                <c:pt idx="44">
                  <c:v>2436</c:v>
                </c:pt>
                <c:pt idx="45">
                  <c:v>2439</c:v>
                </c:pt>
                <c:pt idx="46">
                  <c:v>2411</c:v>
                </c:pt>
                <c:pt idx="47">
                  <c:v>2230</c:v>
                </c:pt>
                <c:pt idx="48">
                  <c:v>2281</c:v>
                </c:pt>
                <c:pt idx="49">
                  <c:v>2183</c:v>
                </c:pt>
                <c:pt idx="50">
                  <c:v>2318</c:v>
                </c:pt>
                <c:pt idx="51">
                  <c:v>2004</c:v>
                </c:pt>
                <c:pt idx="52">
                  <c:v>918</c:v>
                </c:pt>
              </c:numCache>
            </c:numRef>
          </c:val>
          <c:smooth val="0"/>
          <c:extLst>
            <c:ext xmlns:c16="http://schemas.microsoft.com/office/drawing/2014/chart" uri="{C3380CC4-5D6E-409C-BE32-E72D297353CC}">
              <c16:uniqueId val="{00000003-0C25-49A9-8DF8-9D612E08F66B}"/>
            </c:ext>
          </c:extLst>
        </c:ser>
        <c:ser>
          <c:idx val="4"/>
          <c:order val="4"/>
          <c:tx>
            <c:strRef>
              <c:f>Sheet2!$F$3:$F$4</c:f>
              <c:strCache>
                <c:ptCount val="1"/>
                <c:pt idx="0">
                  <c:v>STATEN ISLAND</c:v>
                </c:pt>
              </c:strCache>
            </c:strRef>
          </c:tx>
          <c:spPr>
            <a:ln w="28575" cap="rnd">
              <a:solidFill>
                <a:schemeClr val="accent5"/>
              </a:solidFill>
              <a:round/>
            </a:ln>
            <a:effectLst/>
          </c:spPr>
          <c:marker>
            <c:symbol val="none"/>
          </c:marker>
          <c:cat>
            <c:strRef>
              <c:f>Sheet2!$A$5:$A$58</c:f>
              <c:strCache>
                <c:ptCount val="53"/>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strCache>
            </c:strRef>
          </c:cat>
          <c:val>
            <c:numRef>
              <c:f>Sheet2!$F$5:$F$58</c:f>
              <c:numCache>
                <c:formatCode>General</c:formatCode>
                <c:ptCount val="53"/>
                <c:pt idx="0">
                  <c:v>429</c:v>
                </c:pt>
                <c:pt idx="1">
                  <c:v>459</c:v>
                </c:pt>
                <c:pt idx="2">
                  <c:v>439</c:v>
                </c:pt>
                <c:pt idx="3">
                  <c:v>457</c:v>
                </c:pt>
                <c:pt idx="4">
                  <c:v>480</c:v>
                </c:pt>
                <c:pt idx="5">
                  <c:v>465</c:v>
                </c:pt>
                <c:pt idx="6">
                  <c:v>490</c:v>
                </c:pt>
                <c:pt idx="7">
                  <c:v>466</c:v>
                </c:pt>
                <c:pt idx="8">
                  <c:v>496</c:v>
                </c:pt>
                <c:pt idx="9">
                  <c:v>511</c:v>
                </c:pt>
                <c:pt idx="10">
                  <c:v>531</c:v>
                </c:pt>
                <c:pt idx="11">
                  <c:v>472</c:v>
                </c:pt>
                <c:pt idx="12">
                  <c:v>467</c:v>
                </c:pt>
                <c:pt idx="13">
                  <c:v>453</c:v>
                </c:pt>
                <c:pt idx="14">
                  <c:v>490</c:v>
                </c:pt>
                <c:pt idx="15">
                  <c:v>495</c:v>
                </c:pt>
                <c:pt idx="16">
                  <c:v>455</c:v>
                </c:pt>
                <c:pt idx="17">
                  <c:v>499</c:v>
                </c:pt>
                <c:pt idx="18">
                  <c:v>460</c:v>
                </c:pt>
                <c:pt idx="19">
                  <c:v>487</c:v>
                </c:pt>
                <c:pt idx="20">
                  <c:v>528</c:v>
                </c:pt>
                <c:pt idx="21">
                  <c:v>472</c:v>
                </c:pt>
                <c:pt idx="22">
                  <c:v>489</c:v>
                </c:pt>
                <c:pt idx="23">
                  <c:v>531</c:v>
                </c:pt>
                <c:pt idx="24">
                  <c:v>507</c:v>
                </c:pt>
                <c:pt idx="25">
                  <c:v>504</c:v>
                </c:pt>
                <c:pt idx="26">
                  <c:v>476</c:v>
                </c:pt>
                <c:pt idx="27">
                  <c:v>480</c:v>
                </c:pt>
                <c:pt idx="28">
                  <c:v>441</c:v>
                </c:pt>
                <c:pt idx="29">
                  <c:v>474</c:v>
                </c:pt>
                <c:pt idx="30">
                  <c:v>453</c:v>
                </c:pt>
                <c:pt idx="31">
                  <c:v>405</c:v>
                </c:pt>
                <c:pt idx="32">
                  <c:v>485</c:v>
                </c:pt>
                <c:pt idx="33">
                  <c:v>467</c:v>
                </c:pt>
                <c:pt idx="34">
                  <c:v>430</c:v>
                </c:pt>
                <c:pt idx="35">
                  <c:v>460</c:v>
                </c:pt>
                <c:pt idx="36">
                  <c:v>485</c:v>
                </c:pt>
                <c:pt idx="37">
                  <c:v>522</c:v>
                </c:pt>
                <c:pt idx="38">
                  <c:v>460</c:v>
                </c:pt>
                <c:pt idx="39">
                  <c:v>446</c:v>
                </c:pt>
                <c:pt idx="40">
                  <c:v>509</c:v>
                </c:pt>
                <c:pt idx="41">
                  <c:v>474</c:v>
                </c:pt>
                <c:pt idx="42">
                  <c:v>515</c:v>
                </c:pt>
                <c:pt idx="43">
                  <c:v>425</c:v>
                </c:pt>
                <c:pt idx="44">
                  <c:v>435</c:v>
                </c:pt>
                <c:pt idx="45">
                  <c:v>463</c:v>
                </c:pt>
                <c:pt idx="46">
                  <c:v>439</c:v>
                </c:pt>
                <c:pt idx="47">
                  <c:v>399</c:v>
                </c:pt>
                <c:pt idx="48">
                  <c:v>459</c:v>
                </c:pt>
                <c:pt idx="49">
                  <c:v>424</c:v>
                </c:pt>
                <c:pt idx="50">
                  <c:v>457</c:v>
                </c:pt>
                <c:pt idx="51">
                  <c:v>380</c:v>
                </c:pt>
                <c:pt idx="52">
                  <c:v>199</c:v>
                </c:pt>
              </c:numCache>
            </c:numRef>
          </c:val>
          <c:smooth val="0"/>
          <c:extLst>
            <c:ext xmlns:c16="http://schemas.microsoft.com/office/drawing/2014/chart" uri="{C3380CC4-5D6E-409C-BE32-E72D297353CC}">
              <c16:uniqueId val="{00000004-0C25-49A9-8DF8-9D612E08F66B}"/>
            </c:ext>
          </c:extLst>
        </c:ser>
        <c:dLbls>
          <c:dLblPos val="t"/>
          <c:showLegendKey val="0"/>
          <c:showVal val="0"/>
          <c:showCatName val="0"/>
          <c:showSerName val="0"/>
          <c:showPercent val="0"/>
          <c:showBubbleSize val="0"/>
        </c:dLbls>
        <c:smooth val="0"/>
        <c:axId val="848614768"/>
        <c:axId val="848629648"/>
      </c:lineChart>
      <c:catAx>
        <c:axId val="848614768"/>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Week</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8629648"/>
        <c:crosses val="autoZero"/>
        <c:auto val="1"/>
        <c:lblAlgn val="ctr"/>
        <c:lblOffset val="100"/>
        <c:noMultiLvlLbl val="0"/>
      </c:catAx>
      <c:valAx>
        <c:axId val="8486296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Number of complaints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486147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CF7550-EE1B-5D40-9E29-7D4B9394FA6E}" type="datetimeFigureOut">
              <a:rPr lang="en-US" smtClean="0"/>
              <a:t>5/5/2025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73041F-3DE9-D34A-919A-9D41ACE22359}" type="slidenum">
              <a:rPr lang="en-US" smtClean="0"/>
              <a:t>‹#›</a:t>
            </a:fld>
            <a:endParaRPr lang="en-US"/>
          </a:p>
        </p:txBody>
      </p:sp>
    </p:spTree>
    <p:extLst>
      <p:ext uri="{BB962C8B-B14F-4D97-AF65-F5344CB8AC3E}">
        <p14:creationId xmlns:p14="http://schemas.microsoft.com/office/powerpoint/2010/main" val="1677214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73041F-3DE9-D34A-919A-9D41ACE22359}" type="slidenum">
              <a:rPr lang="en-US" smtClean="0"/>
              <a:t>1</a:t>
            </a:fld>
            <a:endParaRPr lang="en-US"/>
          </a:p>
        </p:txBody>
      </p:sp>
    </p:spTree>
    <p:extLst>
      <p:ext uri="{BB962C8B-B14F-4D97-AF65-F5344CB8AC3E}">
        <p14:creationId xmlns:p14="http://schemas.microsoft.com/office/powerpoint/2010/main" val="919380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AE4980-964D-9FC6-C50F-EAB2001123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CA0F50-587A-FA7B-A830-934CCF1C12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EE6128-4A60-92D2-3519-BB572FE8AD7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AppleSystemUIFont"/>
            </a:endParaRPr>
          </a:p>
          <a:p>
            <a:endParaRPr lang="en-US" dirty="0"/>
          </a:p>
        </p:txBody>
      </p:sp>
      <p:sp>
        <p:nvSpPr>
          <p:cNvPr id="4" name="Slide Number Placeholder 3">
            <a:extLst>
              <a:ext uri="{FF2B5EF4-FFF2-40B4-BE49-F238E27FC236}">
                <a16:creationId xmlns:a16="http://schemas.microsoft.com/office/drawing/2014/main" id="{05FF7C02-A27B-B764-A59E-91300FF078A1}"/>
              </a:ext>
            </a:extLst>
          </p:cNvPr>
          <p:cNvSpPr>
            <a:spLocks noGrp="1"/>
          </p:cNvSpPr>
          <p:nvPr>
            <p:ph type="sldNum" sz="quarter" idx="5"/>
          </p:nvPr>
        </p:nvSpPr>
        <p:spPr/>
        <p:txBody>
          <a:bodyPr/>
          <a:lstStyle/>
          <a:p>
            <a:fld id="{5473041F-3DE9-D34A-919A-9D41ACE22359}" type="slidenum">
              <a:rPr lang="en-US" smtClean="0"/>
              <a:t>14</a:t>
            </a:fld>
            <a:endParaRPr lang="en-US"/>
          </a:p>
        </p:txBody>
      </p:sp>
    </p:spTree>
    <p:extLst>
      <p:ext uri="{BB962C8B-B14F-4D97-AF65-F5344CB8AC3E}">
        <p14:creationId xmlns:p14="http://schemas.microsoft.com/office/powerpoint/2010/main" val="28779462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4FDF3-E204-D369-50D1-0805A5487E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5CC20A-72FC-835D-D9CA-5DA0728379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ED441E-E5E1-8ACB-419A-185465BEDD66}"/>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AppleSystemUIFont"/>
            </a:endParaRPr>
          </a:p>
          <a:p>
            <a:endParaRPr lang="en-US" dirty="0"/>
          </a:p>
        </p:txBody>
      </p:sp>
      <p:sp>
        <p:nvSpPr>
          <p:cNvPr id="4" name="Slide Number Placeholder 3">
            <a:extLst>
              <a:ext uri="{FF2B5EF4-FFF2-40B4-BE49-F238E27FC236}">
                <a16:creationId xmlns:a16="http://schemas.microsoft.com/office/drawing/2014/main" id="{61513971-63FC-0144-54B3-2A8F3FAFC448}"/>
              </a:ext>
            </a:extLst>
          </p:cNvPr>
          <p:cNvSpPr>
            <a:spLocks noGrp="1"/>
          </p:cNvSpPr>
          <p:nvPr>
            <p:ph type="sldNum" sz="quarter" idx="5"/>
          </p:nvPr>
        </p:nvSpPr>
        <p:spPr/>
        <p:txBody>
          <a:bodyPr/>
          <a:lstStyle/>
          <a:p>
            <a:fld id="{5473041F-3DE9-D34A-919A-9D41ACE22359}" type="slidenum">
              <a:rPr lang="en-US" smtClean="0"/>
              <a:t>15</a:t>
            </a:fld>
            <a:endParaRPr lang="en-US"/>
          </a:p>
        </p:txBody>
      </p:sp>
    </p:spTree>
    <p:extLst>
      <p:ext uri="{BB962C8B-B14F-4D97-AF65-F5344CB8AC3E}">
        <p14:creationId xmlns:p14="http://schemas.microsoft.com/office/powerpoint/2010/main" val="3208476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E956CB-CFED-2196-1C3A-4FB253A454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CD6541-65D7-A069-77D9-B9F611505C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583F63-BD4C-A9CC-EDAF-80260B542DC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AppleSystemUIFont"/>
            </a:endParaRPr>
          </a:p>
          <a:p>
            <a:endParaRPr lang="en-US" dirty="0"/>
          </a:p>
        </p:txBody>
      </p:sp>
      <p:sp>
        <p:nvSpPr>
          <p:cNvPr id="4" name="Slide Number Placeholder 3">
            <a:extLst>
              <a:ext uri="{FF2B5EF4-FFF2-40B4-BE49-F238E27FC236}">
                <a16:creationId xmlns:a16="http://schemas.microsoft.com/office/drawing/2014/main" id="{FB30CEEC-89D1-5F80-1703-7C94B38C41A0}"/>
              </a:ext>
            </a:extLst>
          </p:cNvPr>
          <p:cNvSpPr>
            <a:spLocks noGrp="1"/>
          </p:cNvSpPr>
          <p:nvPr>
            <p:ph type="sldNum" sz="quarter" idx="5"/>
          </p:nvPr>
        </p:nvSpPr>
        <p:spPr/>
        <p:txBody>
          <a:bodyPr/>
          <a:lstStyle/>
          <a:p>
            <a:fld id="{5473041F-3DE9-D34A-919A-9D41ACE22359}" type="slidenum">
              <a:rPr lang="en-US" smtClean="0"/>
              <a:t>16</a:t>
            </a:fld>
            <a:endParaRPr lang="en-US"/>
          </a:p>
        </p:txBody>
      </p:sp>
    </p:spTree>
    <p:extLst>
      <p:ext uri="{BB962C8B-B14F-4D97-AF65-F5344CB8AC3E}">
        <p14:creationId xmlns:p14="http://schemas.microsoft.com/office/powerpoint/2010/main" val="25864384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7DD13-FC47-F392-2D1F-B8576701DF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8A05E7-D35E-C978-A15E-0B1B8AF36F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B3343F-0B45-75A6-DCD4-7AA7AA701D1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AppleSystemUIFont"/>
            </a:endParaRPr>
          </a:p>
          <a:p>
            <a:endParaRPr lang="en-US" dirty="0"/>
          </a:p>
        </p:txBody>
      </p:sp>
      <p:sp>
        <p:nvSpPr>
          <p:cNvPr id="4" name="Slide Number Placeholder 3">
            <a:extLst>
              <a:ext uri="{FF2B5EF4-FFF2-40B4-BE49-F238E27FC236}">
                <a16:creationId xmlns:a16="http://schemas.microsoft.com/office/drawing/2014/main" id="{D97C5F9A-183A-9C9D-4567-4814CBAD317F}"/>
              </a:ext>
            </a:extLst>
          </p:cNvPr>
          <p:cNvSpPr>
            <a:spLocks noGrp="1"/>
          </p:cNvSpPr>
          <p:nvPr>
            <p:ph type="sldNum" sz="quarter" idx="5"/>
          </p:nvPr>
        </p:nvSpPr>
        <p:spPr/>
        <p:txBody>
          <a:bodyPr/>
          <a:lstStyle/>
          <a:p>
            <a:fld id="{5473041F-3DE9-D34A-919A-9D41ACE22359}" type="slidenum">
              <a:rPr lang="en-US" smtClean="0"/>
              <a:t>17</a:t>
            </a:fld>
            <a:endParaRPr lang="en-US"/>
          </a:p>
        </p:txBody>
      </p:sp>
    </p:spTree>
    <p:extLst>
      <p:ext uri="{BB962C8B-B14F-4D97-AF65-F5344CB8AC3E}">
        <p14:creationId xmlns:p14="http://schemas.microsoft.com/office/powerpoint/2010/main" val="26573245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90669C-9651-9668-9959-F2CF18E779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3B876A-C4D6-F199-9B02-86DD9E9FFF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A494AA-1C18-9173-D180-AD625103EC3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AppleSystemUIFont"/>
            </a:endParaRPr>
          </a:p>
          <a:p>
            <a:endParaRPr lang="en-US" dirty="0"/>
          </a:p>
        </p:txBody>
      </p:sp>
      <p:sp>
        <p:nvSpPr>
          <p:cNvPr id="4" name="Slide Number Placeholder 3">
            <a:extLst>
              <a:ext uri="{FF2B5EF4-FFF2-40B4-BE49-F238E27FC236}">
                <a16:creationId xmlns:a16="http://schemas.microsoft.com/office/drawing/2014/main" id="{3BC5DE7B-9808-9394-6378-0D9677074618}"/>
              </a:ext>
            </a:extLst>
          </p:cNvPr>
          <p:cNvSpPr>
            <a:spLocks noGrp="1"/>
          </p:cNvSpPr>
          <p:nvPr>
            <p:ph type="sldNum" sz="quarter" idx="5"/>
          </p:nvPr>
        </p:nvSpPr>
        <p:spPr/>
        <p:txBody>
          <a:bodyPr/>
          <a:lstStyle/>
          <a:p>
            <a:fld id="{5473041F-3DE9-D34A-919A-9D41ACE22359}" type="slidenum">
              <a:rPr lang="en-US" smtClean="0"/>
              <a:t>18</a:t>
            </a:fld>
            <a:endParaRPr lang="en-US"/>
          </a:p>
        </p:txBody>
      </p:sp>
    </p:spTree>
    <p:extLst>
      <p:ext uri="{BB962C8B-B14F-4D97-AF65-F5344CB8AC3E}">
        <p14:creationId xmlns:p14="http://schemas.microsoft.com/office/powerpoint/2010/main" val="33247602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EF363-A572-EE43-8926-BDB1D6D67A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AD30F2-6CA4-9F6F-2450-3B23DDB57D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0EBAF7-0203-E4E6-0079-35D27D23D8C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AppleSystemUIFont"/>
            </a:endParaRPr>
          </a:p>
          <a:p>
            <a:endParaRPr lang="en-US" dirty="0"/>
          </a:p>
        </p:txBody>
      </p:sp>
      <p:sp>
        <p:nvSpPr>
          <p:cNvPr id="4" name="Slide Number Placeholder 3">
            <a:extLst>
              <a:ext uri="{FF2B5EF4-FFF2-40B4-BE49-F238E27FC236}">
                <a16:creationId xmlns:a16="http://schemas.microsoft.com/office/drawing/2014/main" id="{7FD6A224-1E1C-93BE-774A-129A3E195587}"/>
              </a:ext>
            </a:extLst>
          </p:cNvPr>
          <p:cNvSpPr>
            <a:spLocks noGrp="1"/>
          </p:cNvSpPr>
          <p:nvPr>
            <p:ph type="sldNum" sz="quarter" idx="5"/>
          </p:nvPr>
        </p:nvSpPr>
        <p:spPr/>
        <p:txBody>
          <a:bodyPr/>
          <a:lstStyle/>
          <a:p>
            <a:fld id="{5473041F-3DE9-D34A-919A-9D41ACE22359}" type="slidenum">
              <a:rPr lang="en-US" smtClean="0"/>
              <a:t>19</a:t>
            </a:fld>
            <a:endParaRPr lang="en-US"/>
          </a:p>
        </p:txBody>
      </p:sp>
    </p:spTree>
    <p:extLst>
      <p:ext uri="{BB962C8B-B14F-4D97-AF65-F5344CB8AC3E}">
        <p14:creationId xmlns:p14="http://schemas.microsoft.com/office/powerpoint/2010/main" val="6244619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5B88CC-B757-BD75-C4B4-15D462D513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E10DB0-89D5-9471-9ED0-D1D737C134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1D98A9-CE52-4DBD-D3FA-4A5868190BB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AppleSystemUIFont"/>
            </a:endParaRPr>
          </a:p>
          <a:p>
            <a:endParaRPr lang="en-US" dirty="0"/>
          </a:p>
        </p:txBody>
      </p:sp>
      <p:sp>
        <p:nvSpPr>
          <p:cNvPr id="4" name="Slide Number Placeholder 3">
            <a:extLst>
              <a:ext uri="{FF2B5EF4-FFF2-40B4-BE49-F238E27FC236}">
                <a16:creationId xmlns:a16="http://schemas.microsoft.com/office/drawing/2014/main" id="{774213A4-BB00-6B5F-1141-934A1BED1521}"/>
              </a:ext>
            </a:extLst>
          </p:cNvPr>
          <p:cNvSpPr>
            <a:spLocks noGrp="1"/>
          </p:cNvSpPr>
          <p:nvPr>
            <p:ph type="sldNum" sz="quarter" idx="5"/>
          </p:nvPr>
        </p:nvSpPr>
        <p:spPr/>
        <p:txBody>
          <a:bodyPr/>
          <a:lstStyle/>
          <a:p>
            <a:fld id="{5473041F-3DE9-D34A-919A-9D41ACE22359}" type="slidenum">
              <a:rPr lang="en-US" smtClean="0"/>
              <a:t>20</a:t>
            </a:fld>
            <a:endParaRPr lang="en-US"/>
          </a:p>
        </p:txBody>
      </p:sp>
    </p:spTree>
    <p:extLst>
      <p:ext uri="{BB962C8B-B14F-4D97-AF65-F5344CB8AC3E}">
        <p14:creationId xmlns:p14="http://schemas.microsoft.com/office/powerpoint/2010/main" val="1999821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143E9A-C95B-C354-6B96-39CD749FA9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688D01-2602-AFBC-3FEF-55166CC08A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26A3FA-A7F0-1D43-8065-A1B77B93988D}"/>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AppleSystemUIFont"/>
            </a:endParaRPr>
          </a:p>
          <a:p>
            <a:endParaRPr lang="en-US" dirty="0"/>
          </a:p>
        </p:txBody>
      </p:sp>
      <p:sp>
        <p:nvSpPr>
          <p:cNvPr id="4" name="Slide Number Placeholder 3">
            <a:extLst>
              <a:ext uri="{FF2B5EF4-FFF2-40B4-BE49-F238E27FC236}">
                <a16:creationId xmlns:a16="http://schemas.microsoft.com/office/drawing/2014/main" id="{7485BBFF-C98A-E1CC-ABCC-3565C6F125A3}"/>
              </a:ext>
            </a:extLst>
          </p:cNvPr>
          <p:cNvSpPr>
            <a:spLocks noGrp="1"/>
          </p:cNvSpPr>
          <p:nvPr>
            <p:ph type="sldNum" sz="quarter" idx="5"/>
          </p:nvPr>
        </p:nvSpPr>
        <p:spPr/>
        <p:txBody>
          <a:bodyPr/>
          <a:lstStyle/>
          <a:p>
            <a:fld id="{5473041F-3DE9-D34A-919A-9D41ACE22359}" type="slidenum">
              <a:rPr lang="en-US" smtClean="0"/>
              <a:t>21</a:t>
            </a:fld>
            <a:endParaRPr lang="en-US"/>
          </a:p>
        </p:txBody>
      </p:sp>
    </p:spTree>
    <p:extLst>
      <p:ext uri="{BB962C8B-B14F-4D97-AF65-F5344CB8AC3E}">
        <p14:creationId xmlns:p14="http://schemas.microsoft.com/office/powerpoint/2010/main" val="28917253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322D36-43D0-7419-4B8C-E75CF9C1B9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49A441-1ED8-7D36-B820-699DBEB08B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39A652-B6A5-C5EC-E494-5956393678D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AppleSystemUIFont"/>
            </a:endParaRPr>
          </a:p>
          <a:p>
            <a:endParaRPr lang="en-US" dirty="0"/>
          </a:p>
        </p:txBody>
      </p:sp>
      <p:sp>
        <p:nvSpPr>
          <p:cNvPr id="4" name="Slide Number Placeholder 3">
            <a:extLst>
              <a:ext uri="{FF2B5EF4-FFF2-40B4-BE49-F238E27FC236}">
                <a16:creationId xmlns:a16="http://schemas.microsoft.com/office/drawing/2014/main" id="{CFD19974-8346-56CE-2DE3-0771F2AD2E08}"/>
              </a:ext>
            </a:extLst>
          </p:cNvPr>
          <p:cNvSpPr>
            <a:spLocks noGrp="1"/>
          </p:cNvSpPr>
          <p:nvPr>
            <p:ph type="sldNum" sz="quarter" idx="5"/>
          </p:nvPr>
        </p:nvSpPr>
        <p:spPr/>
        <p:txBody>
          <a:bodyPr/>
          <a:lstStyle/>
          <a:p>
            <a:fld id="{5473041F-3DE9-D34A-919A-9D41ACE22359}" type="slidenum">
              <a:rPr lang="en-US" smtClean="0"/>
              <a:t>22</a:t>
            </a:fld>
            <a:endParaRPr lang="en-US"/>
          </a:p>
        </p:txBody>
      </p:sp>
    </p:spTree>
    <p:extLst>
      <p:ext uri="{BB962C8B-B14F-4D97-AF65-F5344CB8AC3E}">
        <p14:creationId xmlns:p14="http://schemas.microsoft.com/office/powerpoint/2010/main" val="270521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73041F-3DE9-D34A-919A-9D41ACE22359}" type="slidenum">
              <a:rPr lang="en-US" smtClean="0"/>
              <a:t>23</a:t>
            </a:fld>
            <a:endParaRPr lang="en-US"/>
          </a:p>
        </p:txBody>
      </p:sp>
    </p:spTree>
    <p:extLst>
      <p:ext uri="{BB962C8B-B14F-4D97-AF65-F5344CB8AC3E}">
        <p14:creationId xmlns:p14="http://schemas.microsoft.com/office/powerpoint/2010/main" val="3962108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AppleSystemUIFont"/>
            </a:endParaRPr>
          </a:p>
          <a:p>
            <a:endParaRPr lang="en-US" dirty="0"/>
          </a:p>
        </p:txBody>
      </p:sp>
      <p:sp>
        <p:nvSpPr>
          <p:cNvPr id="4" name="Slide Number Placeholder 3"/>
          <p:cNvSpPr>
            <a:spLocks noGrp="1"/>
          </p:cNvSpPr>
          <p:nvPr>
            <p:ph type="sldNum" sz="quarter" idx="5"/>
          </p:nvPr>
        </p:nvSpPr>
        <p:spPr/>
        <p:txBody>
          <a:bodyPr/>
          <a:lstStyle/>
          <a:p>
            <a:fld id="{5473041F-3DE9-D34A-919A-9D41ACE22359}" type="slidenum">
              <a:rPr lang="en-US" smtClean="0"/>
              <a:t>2</a:t>
            </a:fld>
            <a:endParaRPr lang="en-US"/>
          </a:p>
        </p:txBody>
      </p:sp>
    </p:spTree>
    <p:extLst>
      <p:ext uri="{BB962C8B-B14F-4D97-AF65-F5344CB8AC3E}">
        <p14:creationId xmlns:p14="http://schemas.microsoft.com/office/powerpoint/2010/main" val="941202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73041F-3DE9-D34A-919A-9D41ACE22359}" type="slidenum">
              <a:rPr lang="en-US" smtClean="0"/>
              <a:t>3</a:t>
            </a:fld>
            <a:endParaRPr lang="en-US"/>
          </a:p>
        </p:txBody>
      </p:sp>
    </p:spTree>
    <p:extLst>
      <p:ext uri="{BB962C8B-B14F-4D97-AF65-F5344CB8AC3E}">
        <p14:creationId xmlns:p14="http://schemas.microsoft.com/office/powerpoint/2010/main" val="17848834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3912C2-C7E4-3BB9-7724-998C644168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267143-8A99-2D9B-8648-73228C2852E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539B47-ECD0-0A6B-9030-BB9ECDC8695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AppleSystemUIFont"/>
            </a:endParaRPr>
          </a:p>
          <a:p>
            <a:endParaRPr lang="en-US" dirty="0"/>
          </a:p>
        </p:txBody>
      </p:sp>
      <p:sp>
        <p:nvSpPr>
          <p:cNvPr id="4" name="Slide Number Placeholder 3">
            <a:extLst>
              <a:ext uri="{FF2B5EF4-FFF2-40B4-BE49-F238E27FC236}">
                <a16:creationId xmlns:a16="http://schemas.microsoft.com/office/drawing/2014/main" id="{811C7899-4709-4222-5F3A-0552F5717F55}"/>
              </a:ext>
            </a:extLst>
          </p:cNvPr>
          <p:cNvSpPr>
            <a:spLocks noGrp="1"/>
          </p:cNvSpPr>
          <p:nvPr>
            <p:ph type="sldNum" sz="quarter" idx="5"/>
          </p:nvPr>
        </p:nvSpPr>
        <p:spPr/>
        <p:txBody>
          <a:bodyPr/>
          <a:lstStyle/>
          <a:p>
            <a:fld id="{5473041F-3DE9-D34A-919A-9D41ACE22359}" type="slidenum">
              <a:rPr lang="en-US" smtClean="0"/>
              <a:t>4</a:t>
            </a:fld>
            <a:endParaRPr lang="en-US"/>
          </a:p>
        </p:txBody>
      </p:sp>
    </p:spTree>
    <p:extLst>
      <p:ext uri="{BB962C8B-B14F-4D97-AF65-F5344CB8AC3E}">
        <p14:creationId xmlns:p14="http://schemas.microsoft.com/office/powerpoint/2010/main" val="17340558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2C5770-0451-564A-9623-6D1BCEF92E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C0CB9C-7168-C7B3-D5BF-1A36AE9EE0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E7AA99-B6F8-699B-567B-E438A102C89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AppleSystemUIFont"/>
            </a:endParaRPr>
          </a:p>
          <a:p>
            <a:endParaRPr lang="en-US" dirty="0"/>
          </a:p>
        </p:txBody>
      </p:sp>
      <p:sp>
        <p:nvSpPr>
          <p:cNvPr id="4" name="Slide Number Placeholder 3">
            <a:extLst>
              <a:ext uri="{FF2B5EF4-FFF2-40B4-BE49-F238E27FC236}">
                <a16:creationId xmlns:a16="http://schemas.microsoft.com/office/drawing/2014/main" id="{E67927C7-88FA-CA74-4EEE-453D43D08E3B}"/>
              </a:ext>
            </a:extLst>
          </p:cNvPr>
          <p:cNvSpPr>
            <a:spLocks noGrp="1"/>
          </p:cNvSpPr>
          <p:nvPr>
            <p:ph type="sldNum" sz="quarter" idx="5"/>
          </p:nvPr>
        </p:nvSpPr>
        <p:spPr/>
        <p:txBody>
          <a:bodyPr/>
          <a:lstStyle/>
          <a:p>
            <a:fld id="{5473041F-3DE9-D34A-919A-9D41ACE22359}" type="slidenum">
              <a:rPr lang="en-US" smtClean="0"/>
              <a:t>5</a:t>
            </a:fld>
            <a:endParaRPr lang="en-US"/>
          </a:p>
        </p:txBody>
      </p:sp>
    </p:spTree>
    <p:extLst>
      <p:ext uri="{BB962C8B-B14F-4D97-AF65-F5344CB8AC3E}">
        <p14:creationId xmlns:p14="http://schemas.microsoft.com/office/powerpoint/2010/main" val="1543543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E727F-BD10-AA45-573E-8B7790EBF4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006FFA-9058-3469-B4BE-5579AE914D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9A84B7-A857-EE1F-DAA2-04A663FDEC8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AppleSystemUIFont"/>
            </a:endParaRPr>
          </a:p>
          <a:p>
            <a:endParaRPr lang="en-US" dirty="0"/>
          </a:p>
        </p:txBody>
      </p:sp>
      <p:sp>
        <p:nvSpPr>
          <p:cNvPr id="4" name="Slide Number Placeholder 3">
            <a:extLst>
              <a:ext uri="{FF2B5EF4-FFF2-40B4-BE49-F238E27FC236}">
                <a16:creationId xmlns:a16="http://schemas.microsoft.com/office/drawing/2014/main" id="{BA252649-B10D-71CA-33A6-FBE3E7BFCDA0}"/>
              </a:ext>
            </a:extLst>
          </p:cNvPr>
          <p:cNvSpPr>
            <a:spLocks noGrp="1"/>
          </p:cNvSpPr>
          <p:nvPr>
            <p:ph type="sldNum" sz="quarter" idx="5"/>
          </p:nvPr>
        </p:nvSpPr>
        <p:spPr/>
        <p:txBody>
          <a:bodyPr/>
          <a:lstStyle/>
          <a:p>
            <a:fld id="{5473041F-3DE9-D34A-919A-9D41ACE22359}" type="slidenum">
              <a:rPr lang="en-US" smtClean="0"/>
              <a:t>10</a:t>
            </a:fld>
            <a:endParaRPr lang="en-US"/>
          </a:p>
        </p:txBody>
      </p:sp>
    </p:spTree>
    <p:extLst>
      <p:ext uri="{BB962C8B-B14F-4D97-AF65-F5344CB8AC3E}">
        <p14:creationId xmlns:p14="http://schemas.microsoft.com/office/powerpoint/2010/main" val="12571167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7956D-3B14-76FD-25D6-9BA3BD5CA9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2021EC-66ED-35CA-1980-A8B2D88E7A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F6A326-D873-D3D5-8419-AFACCC0FF19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AppleSystemUIFont"/>
            </a:endParaRPr>
          </a:p>
          <a:p>
            <a:endParaRPr lang="en-US" dirty="0"/>
          </a:p>
        </p:txBody>
      </p:sp>
      <p:sp>
        <p:nvSpPr>
          <p:cNvPr id="4" name="Slide Number Placeholder 3">
            <a:extLst>
              <a:ext uri="{FF2B5EF4-FFF2-40B4-BE49-F238E27FC236}">
                <a16:creationId xmlns:a16="http://schemas.microsoft.com/office/drawing/2014/main" id="{636236BC-C5E8-166B-D4A1-42DC24584101}"/>
              </a:ext>
            </a:extLst>
          </p:cNvPr>
          <p:cNvSpPr>
            <a:spLocks noGrp="1"/>
          </p:cNvSpPr>
          <p:nvPr>
            <p:ph type="sldNum" sz="quarter" idx="5"/>
          </p:nvPr>
        </p:nvSpPr>
        <p:spPr/>
        <p:txBody>
          <a:bodyPr/>
          <a:lstStyle/>
          <a:p>
            <a:fld id="{5473041F-3DE9-D34A-919A-9D41ACE22359}" type="slidenum">
              <a:rPr lang="en-US" smtClean="0"/>
              <a:t>11</a:t>
            </a:fld>
            <a:endParaRPr lang="en-US"/>
          </a:p>
        </p:txBody>
      </p:sp>
    </p:spTree>
    <p:extLst>
      <p:ext uri="{BB962C8B-B14F-4D97-AF65-F5344CB8AC3E}">
        <p14:creationId xmlns:p14="http://schemas.microsoft.com/office/powerpoint/2010/main" val="3990002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4B542-4B37-4232-AE83-D1461D0C4E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6064F7-CC74-7067-94F4-075B898F40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E1EC98-0310-95EF-E819-4F7E6302F2D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AppleSystemUIFont"/>
            </a:endParaRPr>
          </a:p>
          <a:p>
            <a:endParaRPr lang="en-US" dirty="0"/>
          </a:p>
        </p:txBody>
      </p:sp>
      <p:sp>
        <p:nvSpPr>
          <p:cNvPr id="4" name="Slide Number Placeholder 3">
            <a:extLst>
              <a:ext uri="{FF2B5EF4-FFF2-40B4-BE49-F238E27FC236}">
                <a16:creationId xmlns:a16="http://schemas.microsoft.com/office/drawing/2014/main" id="{3F1F535F-D279-84D1-A094-735F4C40BFF9}"/>
              </a:ext>
            </a:extLst>
          </p:cNvPr>
          <p:cNvSpPr>
            <a:spLocks noGrp="1"/>
          </p:cNvSpPr>
          <p:nvPr>
            <p:ph type="sldNum" sz="quarter" idx="5"/>
          </p:nvPr>
        </p:nvSpPr>
        <p:spPr/>
        <p:txBody>
          <a:bodyPr/>
          <a:lstStyle/>
          <a:p>
            <a:fld id="{5473041F-3DE9-D34A-919A-9D41ACE22359}" type="slidenum">
              <a:rPr lang="en-US" smtClean="0"/>
              <a:t>12</a:t>
            </a:fld>
            <a:endParaRPr lang="en-US"/>
          </a:p>
        </p:txBody>
      </p:sp>
    </p:spTree>
    <p:extLst>
      <p:ext uri="{BB962C8B-B14F-4D97-AF65-F5344CB8AC3E}">
        <p14:creationId xmlns:p14="http://schemas.microsoft.com/office/powerpoint/2010/main" val="10468875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C3AD6C-E685-F10C-EB23-D2F8A24031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3F3BE8-4852-AFC7-C41F-0912BBBC9E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387CCE-7F5C-F523-99E7-3A4AC3E8307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E0E0E"/>
              </a:solidFill>
              <a:effectLst/>
              <a:latin typeface=".AppleSystemUIFont"/>
            </a:endParaRPr>
          </a:p>
          <a:p>
            <a:endParaRPr lang="en-US" dirty="0"/>
          </a:p>
        </p:txBody>
      </p:sp>
      <p:sp>
        <p:nvSpPr>
          <p:cNvPr id="4" name="Slide Number Placeholder 3">
            <a:extLst>
              <a:ext uri="{FF2B5EF4-FFF2-40B4-BE49-F238E27FC236}">
                <a16:creationId xmlns:a16="http://schemas.microsoft.com/office/drawing/2014/main" id="{DC67CCF7-0B48-A4F8-D0A0-255B4A9D55DC}"/>
              </a:ext>
            </a:extLst>
          </p:cNvPr>
          <p:cNvSpPr>
            <a:spLocks noGrp="1"/>
          </p:cNvSpPr>
          <p:nvPr>
            <p:ph type="sldNum" sz="quarter" idx="5"/>
          </p:nvPr>
        </p:nvSpPr>
        <p:spPr/>
        <p:txBody>
          <a:bodyPr/>
          <a:lstStyle/>
          <a:p>
            <a:fld id="{5473041F-3DE9-D34A-919A-9D41ACE22359}" type="slidenum">
              <a:rPr lang="en-US" smtClean="0"/>
              <a:t>13</a:t>
            </a:fld>
            <a:endParaRPr lang="en-US"/>
          </a:p>
        </p:txBody>
      </p:sp>
    </p:spTree>
    <p:extLst>
      <p:ext uri="{BB962C8B-B14F-4D97-AF65-F5344CB8AC3E}">
        <p14:creationId xmlns:p14="http://schemas.microsoft.com/office/powerpoint/2010/main" val="62665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lgn="r"/>
            <a:fld id="{3F9AFA87-1417-4992-ABD9-27C3BC8CC883}" type="datetimeFigureOut">
              <a:rPr lang="en-US" smtClean="0"/>
              <a:pPr algn="r"/>
              <a:t>5/5/2025</a:t>
            </a:fld>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26681055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3118144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952399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9AFA87-1417-4992-ABD9-27C3BC8CC883}"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5426423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AFA87-1417-4992-ABD9-27C3BC8CC883}"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8343485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9AFA87-1417-4992-ABD9-27C3BC8CC883}" type="datetimeFigureOut">
              <a:rPr lang="en-US" smtClean="0"/>
              <a:t>5/5/2025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dirty="0"/>
          </a:p>
        </p:txBody>
      </p:sp>
    </p:spTree>
    <p:extLst>
      <p:ext uri="{BB962C8B-B14F-4D97-AF65-F5344CB8AC3E}">
        <p14:creationId xmlns:p14="http://schemas.microsoft.com/office/powerpoint/2010/main" val="1929898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9AFA87-1417-4992-ABD9-27C3BC8CC883}" type="datetimeFigureOut">
              <a:rPr lang="en-US" smtClean="0"/>
              <a:t>5/5/2025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291109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F9AFA87-1417-4992-ABD9-27C3BC8CC883}" type="datetimeFigureOut">
              <a:rPr lang="en-US" smtClean="0"/>
              <a:t>5/5/2025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254661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9AFA87-1417-4992-ABD9-27C3BC8CC883}" type="datetimeFigureOut">
              <a:rPr lang="en-US" smtClean="0"/>
              <a:t>5/5/2025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3881878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9AFA87-1417-4992-ABD9-27C3BC8CC883}"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1302039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F9AFA87-1417-4992-ABD9-27C3BC8CC883}" type="datetimeFigureOut">
              <a:rPr lang="en-US" smtClean="0"/>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B1E4CB7-CB13-4810-BF18-BE31AFC64F93}" type="slidenum">
              <a:rPr lang="en-US" smtClean="0"/>
              <a:t>‹#›</a:t>
            </a:fld>
            <a:endParaRPr lang="en-US"/>
          </a:p>
        </p:txBody>
      </p:sp>
    </p:spTree>
    <p:extLst>
      <p:ext uri="{BB962C8B-B14F-4D97-AF65-F5344CB8AC3E}">
        <p14:creationId xmlns:p14="http://schemas.microsoft.com/office/powerpoint/2010/main" val="2263491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pPr algn="r"/>
            <a:fld id="{3F9AFA87-1417-4992-ABD9-27C3BC8CC883}" type="datetimeFigureOut">
              <a:rPr lang="en-US" smtClean="0"/>
              <a:pPr algn="r"/>
              <a:t>5/5/2025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sz="1000"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1E4CB7-CB13-4810-BF18-BE31AFC64F93}" type="slidenum">
              <a:rPr lang="en-US" smtClean="0"/>
              <a:pPr/>
              <a:t>‹#›</a:t>
            </a:fld>
            <a:endParaRPr lang="en-US" sz="1000" dirty="0"/>
          </a:p>
        </p:txBody>
      </p:sp>
    </p:spTree>
    <p:extLst>
      <p:ext uri="{BB962C8B-B14F-4D97-AF65-F5344CB8AC3E}">
        <p14:creationId xmlns:p14="http://schemas.microsoft.com/office/powerpoint/2010/main" val="68069714"/>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2.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4063EC9-33FF-019B-E4DA-37D0F605A561}"/>
              </a:ext>
            </a:extLst>
          </p:cNvPr>
          <p:cNvSpPr>
            <a:spLocks noGrp="1"/>
          </p:cNvSpPr>
          <p:nvPr>
            <p:ph type="subTitle" idx="1"/>
          </p:nvPr>
        </p:nvSpPr>
        <p:spPr>
          <a:xfrm>
            <a:off x="224072" y="2266325"/>
            <a:ext cx="5462280" cy="1422631"/>
          </a:xfrm>
        </p:spPr>
        <p:txBody>
          <a:bodyPr anchor="t">
            <a:noAutofit/>
          </a:bodyPr>
          <a:lstStyle/>
          <a:p>
            <a:pPr algn="l"/>
            <a:r>
              <a:rPr lang="en-US" sz="4400" b="1" dirty="0">
                <a:effectLst/>
                <a:latin typeface=".AppleSystemUIFont"/>
              </a:rPr>
              <a:t>Evaluating the safest borough in New York</a:t>
            </a:r>
          </a:p>
          <a:p>
            <a:pPr algn="l"/>
            <a:endParaRPr lang="en-US" sz="4400" b="1" dirty="0">
              <a:effectLst/>
              <a:latin typeface=".AppleSystemUIFont"/>
            </a:endParaRPr>
          </a:p>
        </p:txBody>
      </p:sp>
      <p:sp>
        <p:nvSpPr>
          <p:cNvPr id="5" name="TextBox 4">
            <a:extLst>
              <a:ext uri="{FF2B5EF4-FFF2-40B4-BE49-F238E27FC236}">
                <a16:creationId xmlns:a16="http://schemas.microsoft.com/office/drawing/2014/main" id="{2A4C6EF5-A6A8-777C-C86F-CDEE1057600B}"/>
              </a:ext>
            </a:extLst>
          </p:cNvPr>
          <p:cNvSpPr txBox="1"/>
          <p:nvPr/>
        </p:nvSpPr>
        <p:spPr>
          <a:xfrm>
            <a:off x="408630" y="5123473"/>
            <a:ext cx="3518598" cy="1283428"/>
          </a:xfrm>
          <a:prstGeom prst="rect">
            <a:avLst/>
          </a:prstGeom>
          <a:noFill/>
        </p:spPr>
        <p:txBody>
          <a:bodyPr wrap="square" rtlCol="0" anchor="t">
            <a:spAutoFit/>
          </a:bodyPr>
          <a:lstStyle/>
          <a:p>
            <a:pPr>
              <a:lnSpc>
                <a:spcPct val="110000"/>
              </a:lnSpc>
            </a:pPr>
            <a:r>
              <a:rPr lang="en-US" sz="1800" dirty="0"/>
              <a:t>Social Network Analysis</a:t>
            </a:r>
          </a:p>
          <a:p>
            <a:pPr>
              <a:lnSpc>
                <a:spcPct val="110000"/>
              </a:lnSpc>
            </a:pPr>
            <a:r>
              <a:rPr lang="en-US" sz="1800" dirty="0"/>
              <a:t>Presented By – Apurva Gandhi</a:t>
            </a:r>
          </a:p>
          <a:p>
            <a:pPr>
              <a:lnSpc>
                <a:spcPct val="110000"/>
              </a:lnSpc>
            </a:pPr>
            <a:r>
              <a:rPr lang="en-US" sz="1800" dirty="0"/>
              <a:t>CWID 20034075</a:t>
            </a:r>
          </a:p>
          <a:p>
            <a:pPr algn="r">
              <a:spcAft>
                <a:spcPts val="600"/>
              </a:spcAft>
            </a:pPr>
            <a:endParaRPr lang="en-US" dirty="0"/>
          </a:p>
        </p:txBody>
      </p:sp>
      <p:pic>
        <p:nvPicPr>
          <p:cNvPr id="7" name="Picture 6" descr="A black and red logo&#10;&#10;Description automatically generated">
            <a:extLst>
              <a:ext uri="{FF2B5EF4-FFF2-40B4-BE49-F238E27FC236}">
                <a16:creationId xmlns:a16="http://schemas.microsoft.com/office/drawing/2014/main" id="{8B4F366C-FECE-A57D-7E4B-5E6E041D990B}"/>
              </a:ext>
            </a:extLst>
          </p:cNvPr>
          <p:cNvPicPr>
            <a:picLocks noChangeAspect="1"/>
          </p:cNvPicPr>
          <p:nvPr/>
        </p:nvPicPr>
        <p:blipFill>
          <a:blip r:embed="rId3"/>
          <a:stretch>
            <a:fillRect/>
          </a:stretch>
        </p:blipFill>
        <p:spPr>
          <a:xfrm>
            <a:off x="349729" y="208583"/>
            <a:ext cx="2210874" cy="941832"/>
          </a:xfrm>
          <a:prstGeom prst="rect">
            <a:avLst/>
          </a:prstGeom>
        </p:spPr>
      </p:pic>
      <p:pic>
        <p:nvPicPr>
          <p:cNvPr id="6" name="Picture 5">
            <a:extLst>
              <a:ext uri="{FF2B5EF4-FFF2-40B4-BE49-F238E27FC236}">
                <a16:creationId xmlns:a16="http://schemas.microsoft.com/office/drawing/2014/main" id="{17100C50-704C-34E6-D1C6-DAD5A1814826}"/>
              </a:ext>
            </a:extLst>
          </p:cNvPr>
          <p:cNvPicPr>
            <a:picLocks noChangeAspect="1"/>
          </p:cNvPicPr>
          <p:nvPr/>
        </p:nvPicPr>
        <p:blipFill>
          <a:blip r:embed="rId4"/>
          <a:stretch>
            <a:fillRect/>
          </a:stretch>
        </p:blipFill>
        <p:spPr>
          <a:xfrm>
            <a:off x="6096000" y="999434"/>
            <a:ext cx="5462280" cy="5379044"/>
          </a:xfrm>
          <a:prstGeom prst="rect">
            <a:avLst/>
          </a:prstGeom>
        </p:spPr>
      </p:pic>
    </p:spTree>
    <p:extLst>
      <p:ext uri="{BB962C8B-B14F-4D97-AF65-F5344CB8AC3E}">
        <p14:creationId xmlns:p14="http://schemas.microsoft.com/office/powerpoint/2010/main" val="974321460"/>
      </p:ext>
    </p:extLst>
  </p:cSld>
  <p:clrMapOvr>
    <a:masterClrMapping/>
  </p:clrMapOvr>
  <mc:AlternateContent xmlns:mc="http://schemas.openxmlformats.org/markup-compatibility/2006" xmlns:p14="http://schemas.microsoft.com/office/powerpoint/2010/main">
    <mc:Choice Requires="p14">
      <p:transition spd="slow" p14:dur="2000" advTm="31996"/>
    </mc:Choice>
    <mc:Fallback xmlns="">
      <p:transition spd="slow" advTm="31996"/>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0C9B14E-811C-A63D-E746-D59301D85C91}"/>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DCAD671-4836-DB19-732F-EDD31E99E6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12502A8B-530F-55F8-F4AB-3790F3DA46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6B2B32-C9FC-FD31-452E-7C6DF840D630}"/>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Data after Filtering</a:t>
            </a:r>
          </a:p>
        </p:txBody>
      </p:sp>
      <p:sp>
        <p:nvSpPr>
          <p:cNvPr id="26" name="Arc 25">
            <a:extLst>
              <a:ext uri="{FF2B5EF4-FFF2-40B4-BE49-F238E27FC236}">
                <a16:creationId xmlns:a16="http://schemas.microsoft.com/office/drawing/2014/main" id="{38B41B75-FA54-DEEB-2E32-FFA20693D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2AEB89FA-A35E-7487-2DB9-1A573B6FDA46}"/>
              </a:ext>
            </a:extLst>
          </p:cNvPr>
          <p:cNvSpPr>
            <a:spLocks noGrp="1"/>
          </p:cNvSpPr>
          <p:nvPr>
            <p:ph idx="1"/>
          </p:nvPr>
        </p:nvSpPr>
        <p:spPr>
          <a:xfrm>
            <a:off x="4447308" y="591344"/>
            <a:ext cx="6906491" cy="5585619"/>
          </a:xfrm>
        </p:spPr>
        <p:txBody>
          <a:bodyPr anchor="ctr">
            <a:normAutofit/>
          </a:bodyPr>
          <a:lstStyle/>
          <a:p>
            <a:r>
              <a:rPr lang="en-US" sz="2000" dirty="0"/>
              <a:t>Total rows:59829 (Filtering out all the rows with null values in any of the 14 columns)column</a:t>
            </a:r>
          </a:p>
          <a:p>
            <a:r>
              <a:rPr lang="en-US" sz="2000" dirty="0"/>
              <a:t>Filtered for months: November and December 2024</a:t>
            </a:r>
          </a:p>
          <a:p>
            <a:r>
              <a:rPr lang="en-US" sz="2000" dirty="0"/>
              <a:t>Borough names: Manhattan, Brooklyn, Bronx, Queens, Staten Island</a:t>
            </a:r>
          </a:p>
          <a:p>
            <a:r>
              <a:rPr lang="en-US" sz="2000" dirty="0"/>
              <a:t>Filtered only for crime successfully committed</a:t>
            </a:r>
          </a:p>
          <a:p>
            <a:endParaRPr lang="en-US" sz="2000" dirty="0"/>
          </a:p>
        </p:txBody>
      </p:sp>
    </p:spTree>
    <p:extLst>
      <p:ext uri="{BB962C8B-B14F-4D97-AF65-F5344CB8AC3E}">
        <p14:creationId xmlns:p14="http://schemas.microsoft.com/office/powerpoint/2010/main" val="3228125689"/>
      </p:ext>
    </p:extLst>
  </p:cSld>
  <p:clrMapOvr>
    <a:masterClrMapping/>
  </p:clrMapOvr>
  <mc:AlternateContent xmlns:mc="http://schemas.openxmlformats.org/markup-compatibility/2006">
    <mc:Choice xmlns:p14="http://schemas.microsoft.com/office/powerpoint/2010/main" Requires="p14">
      <p:transition spd="slow" p14:dur="2000" advTm="64536"/>
    </mc:Choice>
    <mc:Fallback>
      <p:transition spd="slow" advTm="64536"/>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490E3D0-F9F8-6A81-12EE-11514C3E21F9}"/>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F93B5B-3AD6-8AE2-6139-59D04CC8FBC1}"/>
              </a:ext>
            </a:extLst>
          </p:cNvPr>
          <p:cNvSpPr>
            <a:spLocks noGrp="1"/>
          </p:cNvSpPr>
          <p:nvPr>
            <p:ph type="title"/>
          </p:nvPr>
        </p:nvSpPr>
        <p:spPr>
          <a:xfrm>
            <a:off x="630935" y="639520"/>
            <a:ext cx="4595405" cy="1719072"/>
          </a:xfrm>
        </p:spPr>
        <p:txBody>
          <a:bodyPr anchor="b">
            <a:noAutofit/>
          </a:bodyPr>
          <a:lstStyle/>
          <a:p>
            <a:r>
              <a:rPr lang="en-US" dirty="0"/>
              <a:t>Gephi Social Network Diagram for Crime Data</a:t>
            </a:r>
          </a:p>
        </p:txBody>
      </p:sp>
      <p:sp>
        <p:nvSpPr>
          <p:cNvPr id="3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8D0A25BD-A042-A376-8455-7BF6EC842A60}"/>
              </a:ext>
            </a:extLst>
          </p:cNvPr>
          <p:cNvSpPr>
            <a:spLocks noGrp="1"/>
          </p:cNvSpPr>
          <p:nvPr>
            <p:ph idx="1"/>
          </p:nvPr>
        </p:nvSpPr>
        <p:spPr>
          <a:xfrm>
            <a:off x="630936" y="2807208"/>
            <a:ext cx="3429000" cy="3410712"/>
          </a:xfrm>
        </p:spPr>
        <p:txBody>
          <a:bodyPr anchor="t">
            <a:normAutofit/>
          </a:bodyPr>
          <a:lstStyle/>
          <a:p>
            <a:pPr marL="0" indent="0">
              <a:buNone/>
            </a:pPr>
            <a:r>
              <a:rPr lang="en-US" sz="2200" dirty="0"/>
              <a:t>Nodes: </a:t>
            </a:r>
          </a:p>
          <a:p>
            <a:pPr marL="0" indent="0">
              <a:buNone/>
            </a:pPr>
            <a:r>
              <a:rPr lang="en-US" sz="2200" dirty="0"/>
              <a:t>1. Borough Name</a:t>
            </a:r>
          </a:p>
          <a:p>
            <a:pPr marL="0" indent="0">
              <a:buNone/>
            </a:pPr>
            <a:r>
              <a:rPr lang="en-US" sz="2200" dirty="0"/>
              <a:t>2. Type of crime (felony, violation, misdemeanor)</a:t>
            </a:r>
          </a:p>
          <a:p>
            <a:pPr marL="0" indent="0">
              <a:buNone/>
            </a:pPr>
            <a:r>
              <a:rPr lang="en-US" sz="2200" dirty="0"/>
              <a:t>Edges:</a:t>
            </a:r>
          </a:p>
          <a:p>
            <a:pPr marL="0" indent="0">
              <a:buNone/>
            </a:pPr>
            <a:r>
              <a:rPr lang="en-US" sz="2200" dirty="0"/>
              <a:t>Frequency of each type of crime in each borough</a:t>
            </a:r>
          </a:p>
        </p:txBody>
      </p:sp>
      <p:pic>
        <p:nvPicPr>
          <p:cNvPr id="7" name="Picture 6">
            <a:extLst>
              <a:ext uri="{FF2B5EF4-FFF2-40B4-BE49-F238E27FC236}">
                <a16:creationId xmlns:a16="http://schemas.microsoft.com/office/drawing/2014/main" id="{E3C60507-C8ED-D912-551E-9303A760BCEF}"/>
              </a:ext>
            </a:extLst>
          </p:cNvPr>
          <p:cNvPicPr>
            <a:picLocks noChangeAspect="1"/>
          </p:cNvPicPr>
          <p:nvPr/>
        </p:nvPicPr>
        <p:blipFill>
          <a:blip r:embed="rId3"/>
          <a:stretch>
            <a:fillRect/>
          </a:stretch>
        </p:blipFill>
        <p:spPr>
          <a:xfrm>
            <a:off x="5082937" y="640080"/>
            <a:ext cx="6046438" cy="5577840"/>
          </a:xfrm>
          <a:prstGeom prst="rect">
            <a:avLst/>
          </a:prstGeom>
        </p:spPr>
      </p:pic>
      <p:sp>
        <p:nvSpPr>
          <p:cNvPr id="8" name="TextBox 7">
            <a:extLst>
              <a:ext uri="{FF2B5EF4-FFF2-40B4-BE49-F238E27FC236}">
                <a16:creationId xmlns:a16="http://schemas.microsoft.com/office/drawing/2014/main" id="{C88168F4-5B86-85D5-E996-E2A57A8BDF12}"/>
              </a:ext>
            </a:extLst>
          </p:cNvPr>
          <p:cNvSpPr txBox="1"/>
          <p:nvPr/>
        </p:nvSpPr>
        <p:spPr>
          <a:xfrm>
            <a:off x="7264866" y="5736555"/>
            <a:ext cx="528506" cy="276999"/>
          </a:xfrm>
          <a:prstGeom prst="rect">
            <a:avLst/>
          </a:prstGeom>
          <a:noFill/>
        </p:spPr>
        <p:txBody>
          <a:bodyPr wrap="square" rtlCol="0">
            <a:spAutoFit/>
          </a:bodyPr>
          <a:lstStyle/>
          <a:p>
            <a:pPr algn="ctr"/>
            <a:r>
              <a:rPr lang="en-US" sz="1200" dirty="0"/>
              <a:t>6108</a:t>
            </a:r>
          </a:p>
        </p:txBody>
      </p:sp>
      <p:sp>
        <p:nvSpPr>
          <p:cNvPr id="9" name="TextBox 8">
            <a:extLst>
              <a:ext uri="{FF2B5EF4-FFF2-40B4-BE49-F238E27FC236}">
                <a16:creationId xmlns:a16="http://schemas.microsoft.com/office/drawing/2014/main" id="{B6FF97F8-3D65-819E-1337-70CCF54DC497}"/>
              </a:ext>
            </a:extLst>
          </p:cNvPr>
          <p:cNvSpPr txBox="1"/>
          <p:nvPr/>
        </p:nvSpPr>
        <p:spPr>
          <a:xfrm>
            <a:off x="6736360" y="4512564"/>
            <a:ext cx="528506" cy="276999"/>
          </a:xfrm>
          <a:prstGeom prst="rect">
            <a:avLst/>
          </a:prstGeom>
          <a:noFill/>
        </p:spPr>
        <p:txBody>
          <a:bodyPr wrap="square" rtlCol="0">
            <a:spAutoFit/>
          </a:bodyPr>
          <a:lstStyle/>
          <a:p>
            <a:pPr algn="ctr"/>
            <a:r>
              <a:rPr lang="en-US" sz="1200" dirty="0"/>
              <a:t>6889</a:t>
            </a:r>
          </a:p>
        </p:txBody>
      </p:sp>
      <p:sp>
        <p:nvSpPr>
          <p:cNvPr id="10" name="TextBox 9">
            <a:extLst>
              <a:ext uri="{FF2B5EF4-FFF2-40B4-BE49-F238E27FC236}">
                <a16:creationId xmlns:a16="http://schemas.microsoft.com/office/drawing/2014/main" id="{35D4867F-1782-157B-1786-79A81DEA1CB7}"/>
              </a:ext>
            </a:extLst>
          </p:cNvPr>
          <p:cNvSpPr txBox="1"/>
          <p:nvPr/>
        </p:nvSpPr>
        <p:spPr>
          <a:xfrm>
            <a:off x="7214532" y="4789563"/>
            <a:ext cx="528506" cy="276999"/>
          </a:xfrm>
          <a:prstGeom prst="rect">
            <a:avLst/>
          </a:prstGeom>
          <a:noFill/>
        </p:spPr>
        <p:txBody>
          <a:bodyPr wrap="square" rtlCol="0">
            <a:spAutoFit/>
          </a:bodyPr>
          <a:lstStyle/>
          <a:p>
            <a:pPr algn="ctr"/>
            <a:r>
              <a:rPr lang="en-US" sz="1200" dirty="0"/>
              <a:t>6548</a:t>
            </a:r>
          </a:p>
        </p:txBody>
      </p:sp>
      <p:sp>
        <p:nvSpPr>
          <p:cNvPr id="11" name="TextBox 10">
            <a:extLst>
              <a:ext uri="{FF2B5EF4-FFF2-40B4-BE49-F238E27FC236}">
                <a16:creationId xmlns:a16="http://schemas.microsoft.com/office/drawing/2014/main" id="{899B56E3-BAB4-ABCD-DF62-1D0DD42B1749}"/>
              </a:ext>
            </a:extLst>
          </p:cNvPr>
          <p:cNvSpPr txBox="1"/>
          <p:nvPr/>
        </p:nvSpPr>
        <p:spPr>
          <a:xfrm>
            <a:off x="5696354" y="4512563"/>
            <a:ext cx="528506" cy="276999"/>
          </a:xfrm>
          <a:prstGeom prst="rect">
            <a:avLst/>
          </a:prstGeom>
          <a:noFill/>
        </p:spPr>
        <p:txBody>
          <a:bodyPr wrap="square" rtlCol="0">
            <a:spAutoFit/>
          </a:bodyPr>
          <a:lstStyle/>
          <a:p>
            <a:pPr algn="ctr"/>
            <a:r>
              <a:rPr lang="en-US" sz="1200" dirty="0"/>
              <a:t>5601</a:t>
            </a:r>
          </a:p>
        </p:txBody>
      </p:sp>
      <p:sp>
        <p:nvSpPr>
          <p:cNvPr id="13" name="TextBox 12">
            <a:extLst>
              <a:ext uri="{FF2B5EF4-FFF2-40B4-BE49-F238E27FC236}">
                <a16:creationId xmlns:a16="http://schemas.microsoft.com/office/drawing/2014/main" id="{A511AD21-64A0-1EA3-0BF7-A9CEE7398A02}"/>
              </a:ext>
            </a:extLst>
          </p:cNvPr>
          <p:cNvSpPr txBox="1"/>
          <p:nvPr/>
        </p:nvSpPr>
        <p:spPr>
          <a:xfrm>
            <a:off x="7366932" y="5270365"/>
            <a:ext cx="528506" cy="276999"/>
          </a:xfrm>
          <a:prstGeom prst="rect">
            <a:avLst/>
          </a:prstGeom>
          <a:noFill/>
        </p:spPr>
        <p:txBody>
          <a:bodyPr wrap="square" rtlCol="0">
            <a:spAutoFit/>
          </a:bodyPr>
          <a:lstStyle/>
          <a:p>
            <a:pPr algn="ctr"/>
            <a:r>
              <a:rPr lang="en-US" sz="1200" dirty="0"/>
              <a:t>858</a:t>
            </a:r>
          </a:p>
        </p:txBody>
      </p:sp>
      <p:sp>
        <p:nvSpPr>
          <p:cNvPr id="14" name="TextBox 13">
            <a:extLst>
              <a:ext uri="{FF2B5EF4-FFF2-40B4-BE49-F238E27FC236}">
                <a16:creationId xmlns:a16="http://schemas.microsoft.com/office/drawing/2014/main" id="{D3331586-EED6-C530-5B5F-63094602E51B}"/>
              </a:ext>
            </a:extLst>
          </p:cNvPr>
          <p:cNvSpPr txBox="1"/>
          <p:nvPr/>
        </p:nvSpPr>
        <p:spPr>
          <a:xfrm>
            <a:off x="6838426" y="3084207"/>
            <a:ext cx="528506" cy="276999"/>
          </a:xfrm>
          <a:prstGeom prst="rect">
            <a:avLst/>
          </a:prstGeom>
          <a:noFill/>
        </p:spPr>
        <p:txBody>
          <a:bodyPr wrap="square" rtlCol="0">
            <a:spAutoFit/>
          </a:bodyPr>
          <a:lstStyle/>
          <a:p>
            <a:pPr algn="ctr"/>
            <a:r>
              <a:rPr lang="en-US" sz="1200" dirty="0"/>
              <a:t>3028</a:t>
            </a:r>
          </a:p>
        </p:txBody>
      </p:sp>
      <p:sp>
        <p:nvSpPr>
          <p:cNvPr id="15" name="TextBox 14">
            <a:extLst>
              <a:ext uri="{FF2B5EF4-FFF2-40B4-BE49-F238E27FC236}">
                <a16:creationId xmlns:a16="http://schemas.microsoft.com/office/drawing/2014/main" id="{0BDE2965-C838-0B37-21CD-759AD091AFA7}"/>
              </a:ext>
            </a:extLst>
          </p:cNvPr>
          <p:cNvSpPr txBox="1"/>
          <p:nvPr/>
        </p:nvSpPr>
        <p:spPr>
          <a:xfrm>
            <a:off x="7214532" y="1723644"/>
            <a:ext cx="528506" cy="276999"/>
          </a:xfrm>
          <a:prstGeom prst="rect">
            <a:avLst/>
          </a:prstGeom>
          <a:noFill/>
        </p:spPr>
        <p:txBody>
          <a:bodyPr wrap="square" rtlCol="0">
            <a:spAutoFit/>
          </a:bodyPr>
          <a:lstStyle/>
          <a:p>
            <a:pPr algn="ctr"/>
            <a:r>
              <a:rPr lang="en-US" sz="1200" dirty="0"/>
              <a:t>2694</a:t>
            </a:r>
          </a:p>
        </p:txBody>
      </p:sp>
      <p:sp>
        <p:nvSpPr>
          <p:cNvPr id="16" name="TextBox 15">
            <a:extLst>
              <a:ext uri="{FF2B5EF4-FFF2-40B4-BE49-F238E27FC236}">
                <a16:creationId xmlns:a16="http://schemas.microsoft.com/office/drawing/2014/main" id="{313CF754-6F27-9E0A-15C5-25F909EF0A4F}"/>
              </a:ext>
            </a:extLst>
          </p:cNvPr>
          <p:cNvSpPr txBox="1"/>
          <p:nvPr/>
        </p:nvSpPr>
        <p:spPr>
          <a:xfrm>
            <a:off x="5831747" y="2220092"/>
            <a:ext cx="528506" cy="276999"/>
          </a:xfrm>
          <a:prstGeom prst="rect">
            <a:avLst/>
          </a:prstGeom>
          <a:noFill/>
        </p:spPr>
        <p:txBody>
          <a:bodyPr wrap="square" rtlCol="0">
            <a:spAutoFit/>
          </a:bodyPr>
          <a:lstStyle/>
          <a:p>
            <a:pPr algn="ctr"/>
            <a:r>
              <a:rPr lang="en-US" sz="1200" dirty="0"/>
              <a:t>2938</a:t>
            </a:r>
          </a:p>
        </p:txBody>
      </p:sp>
      <p:sp>
        <p:nvSpPr>
          <p:cNvPr id="17" name="TextBox 16">
            <a:extLst>
              <a:ext uri="{FF2B5EF4-FFF2-40B4-BE49-F238E27FC236}">
                <a16:creationId xmlns:a16="http://schemas.microsoft.com/office/drawing/2014/main" id="{6DC33139-DE42-2D59-C3A4-AB220FBD86D4}"/>
              </a:ext>
            </a:extLst>
          </p:cNvPr>
          <p:cNvSpPr txBox="1"/>
          <p:nvPr/>
        </p:nvSpPr>
        <p:spPr>
          <a:xfrm>
            <a:off x="7478785" y="3290500"/>
            <a:ext cx="528506" cy="276999"/>
          </a:xfrm>
          <a:prstGeom prst="rect">
            <a:avLst/>
          </a:prstGeom>
          <a:noFill/>
        </p:spPr>
        <p:txBody>
          <a:bodyPr wrap="square" rtlCol="0">
            <a:spAutoFit/>
          </a:bodyPr>
          <a:lstStyle/>
          <a:p>
            <a:pPr algn="ctr"/>
            <a:r>
              <a:rPr lang="en-US" sz="1200" dirty="0"/>
              <a:t>4007</a:t>
            </a:r>
          </a:p>
        </p:txBody>
      </p:sp>
      <p:sp>
        <p:nvSpPr>
          <p:cNvPr id="18" name="TextBox 17">
            <a:extLst>
              <a:ext uri="{FF2B5EF4-FFF2-40B4-BE49-F238E27FC236}">
                <a16:creationId xmlns:a16="http://schemas.microsoft.com/office/drawing/2014/main" id="{0C85810D-57FC-CE14-2FC7-7A72D025CC68}"/>
              </a:ext>
            </a:extLst>
          </p:cNvPr>
          <p:cNvSpPr txBox="1"/>
          <p:nvPr/>
        </p:nvSpPr>
        <p:spPr>
          <a:xfrm>
            <a:off x="7004807" y="2000642"/>
            <a:ext cx="528506" cy="276999"/>
          </a:xfrm>
          <a:prstGeom prst="rect">
            <a:avLst/>
          </a:prstGeom>
          <a:noFill/>
        </p:spPr>
        <p:txBody>
          <a:bodyPr wrap="square" rtlCol="0">
            <a:spAutoFit/>
          </a:bodyPr>
          <a:lstStyle/>
          <a:p>
            <a:pPr algn="ctr"/>
            <a:r>
              <a:rPr lang="en-US" sz="1200" dirty="0"/>
              <a:t>755</a:t>
            </a:r>
          </a:p>
        </p:txBody>
      </p:sp>
      <p:sp>
        <p:nvSpPr>
          <p:cNvPr id="19" name="TextBox 18">
            <a:extLst>
              <a:ext uri="{FF2B5EF4-FFF2-40B4-BE49-F238E27FC236}">
                <a16:creationId xmlns:a16="http://schemas.microsoft.com/office/drawing/2014/main" id="{A703B8BF-D603-9A47-FCC0-8F822AC8EECB}"/>
              </a:ext>
            </a:extLst>
          </p:cNvPr>
          <p:cNvSpPr txBox="1"/>
          <p:nvPr/>
        </p:nvSpPr>
        <p:spPr>
          <a:xfrm>
            <a:off x="10045024" y="2358591"/>
            <a:ext cx="608994" cy="276999"/>
          </a:xfrm>
          <a:prstGeom prst="rect">
            <a:avLst/>
          </a:prstGeom>
          <a:noFill/>
        </p:spPr>
        <p:txBody>
          <a:bodyPr wrap="square" rtlCol="0">
            <a:spAutoFit/>
          </a:bodyPr>
          <a:lstStyle/>
          <a:p>
            <a:pPr algn="ctr"/>
            <a:r>
              <a:rPr lang="en-US" sz="1200" dirty="0"/>
              <a:t>11672</a:t>
            </a:r>
          </a:p>
        </p:txBody>
      </p:sp>
      <p:sp>
        <p:nvSpPr>
          <p:cNvPr id="20" name="TextBox 19">
            <a:extLst>
              <a:ext uri="{FF2B5EF4-FFF2-40B4-BE49-F238E27FC236}">
                <a16:creationId xmlns:a16="http://schemas.microsoft.com/office/drawing/2014/main" id="{66AAD597-EF99-3693-5EA5-D77C75A290E5}"/>
              </a:ext>
            </a:extLst>
          </p:cNvPr>
          <p:cNvSpPr txBox="1"/>
          <p:nvPr/>
        </p:nvSpPr>
        <p:spPr>
          <a:xfrm>
            <a:off x="7895438" y="1687259"/>
            <a:ext cx="608994" cy="276999"/>
          </a:xfrm>
          <a:prstGeom prst="rect">
            <a:avLst/>
          </a:prstGeom>
          <a:noFill/>
        </p:spPr>
        <p:txBody>
          <a:bodyPr wrap="square" rtlCol="0">
            <a:spAutoFit/>
          </a:bodyPr>
          <a:lstStyle/>
          <a:p>
            <a:pPr algn="ctr"/>
            <a:r>
              <a:rPr lang="en-US" sz="1200" dirty="0"/>
              <a:t>9933</a:t>
            </a:r>
          </a:p>
        </p:txBody>
      </p:sp>
      <p:sp>
        <p:nvSpPr>
          <p:cNvPr id="21" name="TextBox 20">
            <a:extLst>
              <a:ext uri="{FF2B5EF4-FFF2-40B4-BE49-F238E27FC236}">
                <a16:creationId xmlns:a16="http://schemas.microsoft.com/office/drawing/2014/main" id="{911BF523-624F-54BF-F792-22511B10E495}"/>
              </a:ext>
            </a:extLst>
          </p:cNvPr>
          <p:cNvSpPr txBox="1"/>
          <p:nvPr/>
        </p:nvSpPr>
        <p:spPr>
          <a:xfrm>
            <a:off x="8106156" y="2435256"/>
            <a:ext cx="608994" cy="276999"/>
          </a:xfrm>
          <a:prstGeom prst="rect">
            <a:avLst/>
          </a:prstGeom>
          <a:noFill/>
        </p:spPr>
        <p:txBody>
          <a:bodyPr wrap="square" rtlCol="0">
            <a:spAutoFit/>
          </a:bodyPr>
          <a:lstStyle/>
          <a:p>
            <a:pPr algn="ctr"/>
            <a:r>
              <a:rPr lang="en-US" sz="1200" dirty="0"/>
              <a:t>12586</a:t>
            </a:r>
          </a:p>
        </p:txBody>
      </p:sp>
      <p:sp>
        <p:nvSpPr>
          <p:cNvPr id="22" name="TextBox 21">
            <a:extLst>
              <a:ext uri="{FF2B5EF4-FFF2-40B4-BE49-F238E27FC236}">
                <a16:creationId xmlns:a16="http://schemas.microsoft.com/office/drawing/2014/main" id="{69D9D103-F58D-29E5-424E-A2D1765EDFC0}"/>
              </a:ext>
            </a:extLst>
          </p:cNvPr>
          <p:cNvSpPr txBox="1"/>
          <p:nvPr/>
        </p:nvSpPr>
        <p:spPr>
          <a:xfrm>
            <a:off x="8415537" y="2869594"/>
            <a:ext cx="608994" cy="276999"/>
          </a:xfrm>
          <a:prstGeom prst="rect">
            <a:avLst/>
          </a:prstGeom>
          <a:noFill/>
        </p:spPr>
        <p:txBody>
          <a:bodyPr wrap="square" rtlCol="0">
            <a:spAutoFit/>
          </a:bodyPr>
          <a:lstStyle/>
          <a:p>
            <a:pPr algn="ctr"/>
            <a:r>
              <a:rPr lang="en-US" sz="1200" dirty="0"/>
              <a:t>9875</a:t>
            </a:r>
          </a:p>
        </p:txBody>
      </p:sp>
      <p:sp>
        <p:nvSpPr>
          <p:cNvPr id="23" name="TextBox 22">
            <a:extLst>
              <a:ext uri="{FF2B5EF4-FFF2-40B4-BE49-F238E27FC236}">
                <a16:creationId xmlns:a16="http://schemas.microsoft.com/office/drawing/2014/main" id="{EA9F92A4-F2BA-113F-ED6E-27468E9713D3}"/>
              </a:ext>
            </a:extLst>
          </p:cNvPr>
          <p:cNvSpPr txBox="1"/>
          <p:nvPr/>
        </p:nvSpPr>
        <p:spPr>
          <a:xfrm>
            <a:off x="8737613" y="1931149"/>
            <a:ext cx="608994" cy="276999"/>
          </a:xfrm>
          <a:prstGeom prst="rect">
            <a:avLst/>
          </a:prstGeom>
          <a:noFill/>
        </p:spPr>
        <p:txBody>
          <a:bodyPr wrap="square" rtlCol="0">
            <a:spAutoFit/>
          </a:bodyPr>
          <a:lstStyle/>
          <a:p>
            <a:pPr algn="ctr"/>
            <a:r>
              <a:rPr lang="en-US" sz="1200" dirty="0"/>
              <a:t>1939</a:t>
            </a:r>
          </a:p>
        </p:txBody>
      </p:sp>
    </p:spTree>
    <p:extLst>
      <p:ext uri="{BB962C8B-B14F-4D97-AF65-F5344CB8AC3E}">
        <p14:creationId xmlns:p14="http://schemas.microsoft.com/office/powerpoint/2010/main" val="3711920612"/>
      </p:ext>
    </p:extLst>
  </p:cSld>
  <p:clrMapOvr>
    <a:masterClrMapping/>
  </p:clrMapOvr>
  <mc:AlternateContent xmlns:mc="http://schemas.openxmlformats.org/markup-compatibility/2006">
    <mc:Choice xmlns:p14="http://schemas.microsoft.com/office/powerpoint/2010/main" Requires="p14">
      <p:transition spd="slow" p14:dur="2000" advTm="64536"/>
    </mc:Choice>
    <mc:Fallback>
      <p:transition spd="slow" advTm="64536"/>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DE1D57A-53DF-6861-64E7-23DEEAC147BF}"/>
            </a:ext>
          </a:extLst>
        </p:cNvPr>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CB1FA1-5E71-C00C-DE71-9A49EA912EAB}"/>
              </a:ext>
            </a:extLst>
          </p:cNvPr>
          <p:cNvSpPr>
            <a:spLocks noGrp="1"/>
          </p:cNvSpPr>
          <p:nvPr>
            <p:ph type="title"/>
          </p:nvPr>
        </p:nvSpPr>
        <p:spPr>
          <a:xfrm>
            <a:off x="630935" y="639520"/>
            <a:ext cx="4083677" cy="1719072"/>
          </a:xfrm>
        </p:spPr>
        <p:txBody>
          <a:bodyPr anchor="b">
            <a:noAutofit/>
          </a:bodyPr>
          <a:lstStyle/>
          <a:p>
            <a:r>
              <a:rPr lang="en-US" dirty="0"/>
              <a:t>Analyzing the safest borough</a:t>
            </a:r>
          </a:p>
        </p:txBody>
      </p:sp>
      <p:sp>
        <p:nvSpPr>
          <p:cNvPr id="49"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9">
            <a:extLst>
              <a:ext uri="{FF2B5EF4-FFF2-40B4-BE49-F238E27FC236}">
                <a16:creationId xmlns:a16="http://schemas.microsoft.com/office/drawing/2014/main" id="{D49E92A9-BCB8-180C-2513-284DCBF0A805}"/>
              </a:ext>
            </a:extLst>
          </p:cNvPr>
          <p:cNvSpPr>
            <a:spLocks noGrp="1"/>
          </p:cNvSpPr>
          <p:nvPr>
            <p:ph idx="1"/>
          </p:nvPr>
        </p:nvSpPr>
        <p:spPr>
          <a:xfrm>
            <a:off x="630936" y="2807208"/>
            <a:ext cx="3429000" cy="3410712"/>
          </a:xfrm>
        </p:spPr>
        <p:txBody>
          <a:bodyPr anchor="t">
            <a:normAutofit/>
          </a:bodyPr>
          <a:lstStyle/>
          <a:p>
            <a:r>
              <a:rPr lang="en-US" sz="2200" dirty="0"/>
              <a:t>Brooklyn has the highest number of total complaints, while Staten Island has the least number of complaints  in the month of November and December Combined</a:t>
            </a:r>
          </a:p>
        </p:txBody>
      </p:sp>
      <p:pic>
        <p:nvPicPr>
          <p:cNvPr id="9" name="Picture 8">
            <a:extLst>
              <a:ext uri="{FF2B5EF4-FFF2-40B4-BE49-F238E27FC236}">
                <a16:creationId xmlns:a16="http://schemas.microsoft.com/office/drawing/2014/main" id="{127E5F67-69D0-801C-7EC0-A89A47198F71}"/>
              </a:ext>
            </a:extLst>
          </p:cNvPr>
          <p:cNvPicPr>
            <a:picLocks noChangeAspect="1"/>
          </p:cNvPicPr>
          <p:nvPr/>
        </p:nvPicPr>
        <p:blipFill>
          <a:blip r:embed="rId3"/>
          <a:stretch>
            <a:fillRect/>
          </a:stretch>
        </p:blipFill>
        <p:spPr>
          <a:xfrm>
            <a:off x="4982726" y="37509"/>
            <a:ext cx="6873836" cy="6820491"/>
          </a:xfrm>
          <a:prstGeom prst="rect">
            <a:avLst/>
          </a:prstGeom>
        </p:spPr>
      </p:pic>
    </p:spTree>
    <p:extLst>
      <p:ext uri="{BB962C8B-B14F-4D97-AF65-F5344CB8AC3E}">
        <p14:creationId xmlns:p14="http://schemas.microsoft.com/office/powerpoint/2010/main" val="4081111858"/>
      </p:ext>
    </p:extLst>
  </p:cSld>
  <p:clrMapOvr>
    <a:masterClrMapping/>
  </p:clrMapOvr>
  <mc:AlternateContent xmlns:mc="http://schemas.openxmlformats.org/markup-compatibility/2006">
    <mc:Choice xmlns:p14="http://schemas.microsoft.com/office/powerpoint/2010/main" Requires="p14">
      <p:transition spd="slow" p14:dur="2000" advTm="64536"/>
    </mc:Choice>
    <mc:Fallback>
      <p:transition spd="slow" advTm="6453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F10C1F-6C57-8D23-C100-38CE95F5A8A6}"/>
            </a:ext>
          </a:extLst>
        </p:cNvPr>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FA69CAC7-DF20-C687-9617-FE408E55D8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sketch line">
            <a:extLst>
              <a:ext uri="{FF2B5EF4-FFF2-40B4-BE49-F238E27FC236}">
                <a16:creationId xmlns:a16="http://schemas.microsoft.com/office/drawing/2014/main" id="{C48623C9-2EDB-DE77-38A7-FD749EC6CF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9">
            <a:extLst>
              <a:ext uri="{FF2B5EF4-FFF2-40B4-BE49-F238E27FC236}">
                <a16:creationId xmlns:a16="http://schemas.microsoft.com/office/drawing/2014/main" id="{E54EFDD6-A585-E1B7-A3B9-CD6D222A3B4A}"/>
              </a:ext>
            </a:extLst>
          </p:cNvPr>
          <p:cNvSpPr>
            <a:spLocks noGrp="1"/>
          </p:cNvSpPr>
          <p:nvPr>
            <p:ph idx="1"/>
          </p:nvPr>
        </p:nvSpPr>
        <p:spPr>
          <a:xfrm>
            <a:off x="630936" y="2807208"/>
            <a:ext cx="3429000" cy="3410712"/>
          </a:xfrm>
        </p:spPr>
        <p:txBody>
          <a:bodyPr anchor="t">
            <a:normAutofit/>
          </a:bodyPr>
          <a:lstStyle/>
          <a:p>
            <a:r>
              <a:rPr lang="en-US" sz="2200" dirty="0"/>
              <a:t>The trend of total complaints follows for complaints specific to ‘Violations’.</a:t>
            </a:r>
          </a:p>
        </p:txBody>
      </p:sp>
      <p:pic>
        <p:nvPicPr>
          <p:cNvPr id="4" name="Picture 3">
            <a:extLst>
              <a:ext uri="{FF2B5EF4-FFF2-40B4-BE49-F238E27FC236}">
                <a16:creationId xmlns:a16="http://schemas.microsoft.com/office/drawing/2014/main" id="{DF961ED6-6E3D-677A-26D3-45BEF97FF4F4}"/>
              </a:ext>
            </a:extLst>
          </p:cNvPr>
          <p:cNvPicPr>
            <a:picLocks noChangeAspect="1"/>
          </p:cNvPicPr>
          <p:nvPr/>
        </p:nvPicPr>
        <p:blipFill>
          <a:blip r:embed="rId3"/>
          <a:stretch>
            <a:fillRect/>
          </a:stretch>
        </p:blipFill>
        <p:spPr>
          <a:xfrm>
            <a:off x="4990779" y="16778"/>
            <a:ext cx="6858594" cy="6721422"/>
          </a:xfrm>
          <a:prstGeom prst="rect">
            <a:avLst/>
          </a:prstGeom>
        </p:spPr>
      </p:pic>
      <p:sp>
        <p:nvSpPr>
          <p:cNvPr id="8" name="Title 1">
            <a:extLst>
              <a:ext uri="{FF2B5EF4-FFF2-40B4-BE49-F238E27FC236}">
                <a16:creationId xmlns:a16="http://schemas.microsoft.com/office/drawing/2014/main" id="{A7ADF6EF-5902-871F-78C5-4C2718D1D4C3}"/>
              </a:ext>
            </a:extLst>
          </p:cNvPr>
          <p:cNvSpPr txBox="1">
            <a:spLocks/>
          </p:cNvSpPr>
          <p:nvPr/>
        </p:nvSpPr>
        <p:spPr>
          <a:xfrm>
            <a:off x="630935" y="639520"/>
            <a:ext cx="4083677" cy="171907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Analyzing the safest borough</a:t>
            </a:r>
          </a:p>
        </p:txBody>
      </p:sp>
    </p:spTree>
    <p:extLst>
      <p:ext uri="{BB962C8B-B14F-4D97-AF65-F5344CB8AC3E}">
        <p14:creationId xmlns:p14="http://schemas.microsoft.com/office/powerpoint/2010/main" val="3954217733"/>
      </p:ext>
    </p:extLst>
  </p:cSld>
  <p:clrMapOvr>
    <a:masterClrMapping/>
  </p:clrMapOvr>
  <mc:AlternateContent xmlns:mc="http://schemas.openxmlformats.org/markup-compatibility/2006">
    <mc:Choice xmlns:p14="http://schemas.microsoft.com/office/powerpoint/2010/main" Requires="p14">
      <p:transition spd="slow" p14:dur="2000" advTm="64536"/>
    </mc:Choice>
    <mc:Fallback>
      <p:transition spd="slow" advTm="64536"/>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01B2CA-C299-9A52-EA84-3B1752D08E74}"/>
            </a:ext>
          </a:extLst>
        </p:cNvPr>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478D5D29-0311-9E0D-F5B0-297E335FEA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8141516-B3A3-2918-0936-E1B8481635DA}"/>
              </a:ext>
            </a:extLst>
          </p:cNvPr>
          <p:cNvSpPr>
            <a:spLocks noGrp="1"/>
          </p:cNvSpPr>
          <p:nvPr>
            <p:ph type="title"/>
          </p:nvPr>
        </p:nvSpPr>
        <p:spPr>
          <a:xfrm>
            <a:off x="630936" y="639520"/>
            <a:ext cx="3873952" cy="1719072"/>
          </a:xfrm>
        </p:spPr>
        <p:txBody>
          <a:bodyPr anchor="b">
            <a:noAutofit/>
          </a:bodyPr>
          <a:lstStyle/>
          <a:p>
            <a:r>
              <a:rPr lang="en-US" dirty="0"/>
              <a:t>Analyzing the safest borough</a:t>
            </a:r>
          </a:p>
        </p:txBody>
      </p:sp>
      <p:sp>
        <p:nvSpPr>
          <p:cNvPr id="49" name="sketch line">
            <a:extLst>
              <a:ext uri="{FF2B5EF4-FFF2-40B4-BE49-F238E27FC236}">
                <a16:creationId xmlns:a16="http://schemas.microsoft.com/office/drawing/2014/main" id="{53193ABB-FBFA-8E6A-56D4-418C905E2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9">
            <a:extLst>
              <a:ext uri="{FF2B5EF4-FFF2-40B4-BE49-F238E27FC236}">
                <a16:creationId xmlns:a16="http://schemas.microsoft.com/office/drawing/2014/main" id="{B9DC4AD7-4519-EEC9-AB31-B20673045FB2}"/>
              </a:ext>
            </a:extLst>
          </p:cNvPr>
          <p:cNvSpPr>
            <a:spLocks noGrp="1"/>
          </p:cNvSpPr>
          <p:nvPr>
            <p:ph idx="1"/>
          </p:nvPr>
        </p:nvSpPr>
        <p:spPr>
          <a:xfrm>
            <a:off x="630936" y="2807208"/>
            <a:ext cx="3429000" cy="3410712"/>
          </a:xfrm>
        </p:spPr>
        <p:txBody>
          <a:bodyPr anchor="t">
            <a:normAutofit/>
          </a:bodyPr>
          <a:lstStyle/>
          <a:p>
            <a:r>
              <a:rPr lang="en-US" sz="2200" dirty="0"/>
              <a:t>The trend of total complaints follows for complaints specific to ‘Felonies’.</a:t>
            </a:r>
          </a:p>
          <a:p>
            <a:r>
              <a:rPr lang="en-US" sz="2200" dirty="0"/>
              <a:t>However, number of complaints for felony are higher than number of complaints for violation.</a:t>
            </a:r>
          </a:p>
        </p:txBody>
      </p:sp>
      <p:pic>
        <p:nvPicPr>
          <p:cNvPr id="11" name="Picture 10">
            <a:extLst>
              <a:ext uri="{FF2B5EF4-FFF2-40B4-BE49-F238E27FC236}">
                <a16:creationId xmlns:a16="http://schemas.microsoft.com/office/drawing/2014/main" id="{8AB68FE7-0862-BB8F-3063-5E587B34DF16}"/>
              </a:ext>
            </a:extLst>
          </p:cNvPr>
          <p:cNvPicPr>
            <a:picLocks noChangeAspect="1"/>
          </p:cNvPicPr>
          <p:nvPr/>
        </p:nvPicPr>
        <p:blipFill>
          <a:blip r:embed="rId3"/>
          <a:stretch>
            <a:fillRect/>
          </a:stretch>
        </p:blipFill>
        <p:spPr>
          <a:xfrm>
            <a:off x="4957559" y="33996"/>
            <a:ext cx="6942422" cy="6790008"/>
          </a:xfrm>
          <a:prstGeom prst="rect">
            <a:avLst/>
          </a:prstGeom>
        </p:spPr>
      </p:pic>
    </p:spTree>
    <p:extLst>
      <p:ext uri="{BB962C8B-B14F-4D97-AF65-F5344CB8AC3E}">
        <p14:creationId xmlns:p14="http://schemas.microsoft.com/office/powerpoint/2010/main" val="877833710"/>
      </p:ext>
    </p:extLst>
  </p:cSld>
  <p:clrMapOvr>
    <a:masterClrMapping/>
  </p:clrMapOvr>
  <mc:AlternateContent xmlns:mc="http://schemas.openxmlformats.org/markup-compatibility/2006">
    <mc:Choice xmlns:p14="http://schemas.microsoft.com/office/powerpoint/2010/main" Requires="p14">
      <p:transition spd="slow" p14:dur="2000" advTm="64536"/>
    </mc:Choice>
    <mc:Fallback>
      <p:transition spd="slow" advTm="64536"/>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ADF3A82-3F7F-92B6-C07E-1D443F3A868D}"/>
            </a:ext>
          </a:extLst>
        </p:cNvPr>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BB7D714C-AEF7-B943-BAC3-5B5F8F1808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DA274F-C44C-7AA7-F939-77ABC33BBF01}"/>
              </a:ext>
            </a:extLst>
          </p:cNvPr>
          <p:cNvSpPr>
            <a:spLocks noGrp="1"/>
          </p:cNvSpPr>
          <p:nvPr>
            <p:ph type="title"/>
          </p:nvPr>
        </p:nvSpPr>
        <p:spPr>
          <a:xfrm>
            <a:off x="630936" y="639520"/>
            <a:ext cx="3915900" cy="1719072"/>
          </a:xfrm>
        </p:spPr>
        <p:txBody>
          <a:bodyPr anchor="b">
            <a:noAutofit/>
          </a:bodyPr>
          <a:lstStyle/>
          <a:p>
            <a:r>
              <a:rPr lang="en-US" dirty="0"/>
              <a:t>Analyzing the safest borough</a:t>
            </a:r>
          </a:p>
        </p:txBody>
      </p:sp>
      <p:sp>
        <p:nvSpPr>
          <p:cNvPr id="49" name="sketch line">
            <a:extLst>
              <a:ext uri="{FF2B5EF4-FFF2-40B4-BE49-F238E27FC236}">
                <a16:creationId xmlns:a16="http://schemas.microsoft.com/office/drawing/2014/main" id="{1A8BD3F9-6C55-8934-2EE7-33FCC8BA11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9">
            <a:extLst>
              <a:ext uri="{FF2B5EF4-FFF2-40B4-BE49-F238E27FC236}">
                <a16:creationId xmlns:a16="http://schemas.microsoft.com/office/drawing/2014/main" id="{B74BA749-34F9-3533-2B47-07D2CCE00539}"/>
              </a:ext>
            </a:extLst>
          </p:cNvPr>
          <p:cNvSpPr>
            <a:spLocks noGrp="1"/>
          </p:cNvSpPr>
          <p:nvPr>
            <p:ph idx="1"/>
          </p:nvPr>
        </p:nvSpPr>
        <p:spPr>
          <a:xfrm>
            <a:off x="630936" y="2807208"/>
            <a:ext cx="3429000" cy="3410712"/>
          </a:xfrm>
        </p:spPr>
        <p:txBody>
          <a:bodyPr anchor="t">
            <a:normAutofit/>
          </a:bodyPr>
          <a:lstStyle/>
          <a:p>
            <a:r>
              <a:rPr lang="en-US" sz="2200" dirty="0"/>
              <a:t>The trend of total complaints follows for complaints specific to ‘Misdemeanor’.</a:t>
            </a:r>
          </a:p>
          <a:p>
            <a:r>
              <a:rPr lang="en-US" sz="2200" dirty="0"/>
              <a:t>We can also see that the number of complaints in each borough is highest for misdemeanor compared to felonies and violations</a:t>
            </a:r>
          </a:p>
        </p:txBody>
      </p:sp>
      <p:pic>
        <p:nvPicPr>
          <p:cNvPr id="7" name="Picture 6">
            <a:extLst>
              <a:ext uri="{FF2B5EF4-FFF2-40B4-BE49-F238E27FC236}">
                <a16:creationId xmlns:a16="http://schemas.microsoft.com/office/drawing/2014/main" id="{0A4E0138-17E2-0A82-C6F5-12446883FB51}"/>
              </a:ext>
            </a:extLst>
          </p:cNvPr>
          <p:cNvPicPr>
            <a:picLocks noChangeAspect="1"/>
          </p:cNvPicPr>
          <p:nvPr/>
        </p:nvPicPr>
        <p:blipFill>
          <a:blip r:embed="rId3"/>
          <a:stretch>
            <a:fillRect/>
          </a:stretch>
        </p:blipFill>
        <p:spPr>
          <a:xfrm>
            <a:off x="4898207" y="0"/>
            <a:ext cx="6942422" cy="6797629"/>
          </a:xfrm>
          <a:prstGeom prst="rect">
            <a:avLst/>
          </a:prstGeom>
        </p:spPr>
      </p:pic>
    </p:spTree>
    <p:extLst>
      <p:ext uri="{BB962C8B-B14F-4D97-AF65-F5344CB8AC3E}">
        <p14:creationId xmlns:p14="http://schemas.microsoft.com/office/powerpoint/2010/main" val="2879358270"/>
      </p:ext>
    </p:extLst>
  </p:cSld>
  <p:clrMapOvr>
    <a:masterClrMapping/>
  </p:clrMapOvr>
  <mc:AlternateContent xmlns:mc="http://schemas.openxmlformats.org/markup-compatibility/2006">
    <mc:Choice xmlns:p14="http://schemas.microsoft.com/office/powerpoint/2010/main" Requires="p14">
      <p:transition spd="slow" p14:dur="2000" advTm="64536"/>
    </mc:Choice>
    <mc:Fallback>
      <p:transition spd="slow" advTm="64536"/>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58AB309-5919-A757-6CB4-707BE9834598}"/>
            </a:ext>
          </a:extLst>
        </p:cNvPr>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8C528892-B7AB-9074-6255-6DB0365DF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592C13-C563-BC05-F120-F2E97BF11AA9}"/>
              </a:ext>
            </a:extLst>
          </p:cNvPr>
          <p:cNvSpPr>
            <a:spLocks noGrp="1"/>
          </p:cNvSpPr>
          <p:nvPr>
            <p:ph type="title"/>
          </p:nvPr>
        </p:nvSpPr>
        <p:spPr>
          <a:xfrm>
            <a:off x="630936" y="639520"/>
            <a:ext cx="9209350" cy="1719072"/>
          </a:xfrm>
        </p:spPr>
        <p:txBody>
          <a:bodyPr anchor="b">
            <a:normAutofit/>
          </a:bodyPr>
          <a:lstStyle/>
          <a:p>
            <a:r>
              <a:rPr lang="en-US" dirty="0"/>
              <a:t>Future Analysis Possible: (Currently Out of Scope for this study) </a:t>
            </a:r>
          </a:p>
        </p:txBody>
      </p:sp>
      <p:sp>
        <p:nvSpPr>
          <p:cNvPr id="49" name="sketch line">
            <a:extLst>
              <a:ext uri="{FF2B5EF4-FFF2-40B4-BE49-F238E27FC236}">
                <a16:creationId xmlns:a16="http://schemas.microsoft.com/office/drawing/2014/main" id="{EE4BE85F-9BF7-BD62-7CAF-B45CC91671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9">
            <a:extLst>
              <a:ext uri="{FF2B5EF4-FFF2-40B4-BE49-F238E27FC236}">
                <a16:creationId xmlns:a16="http://schemas.microsoft.com/office/drawing/2014/main" id="{1BD4C69C-2205-6A2C-6F83-FE8602828663}"/>
              </a:ext>
            </a:extLst>
          </p:cNvPr>
          <p:cNvSpPr>
            <a:spLocks noGrp="1"/>
          </p:cNvSpPr>
          <p:nvPr>
            <p:ph idx="1"/>
          </p:nvPr>
        </p:nvSpPr>
        <p:spPr>
          <a:xfrm>
            <a:off x="630935" y="2807208"/>
            <a:ext cx="10635479" cy="3410712"/>
          </a:xfrm>
        </p:spPr>
        <p:txBody>
          <a:bodyPr anchor="t">
            <a:normAutofit/>
          </a:bodyPr>
          <a:lstStyle/>
          <a:p>
            <a:r>
              <a:rPr lang="en-US" sz="2200" dirty="0"/>
              <a:t>Further analysis can be done by the authorities to investigate :</a:t>
            </a:r>
          </a:p>
          <a:p>
            <a:pPr marL="457200" indent="-457200">
              <a:buAutoNum type="arabicParenR"/>
            </a:pPr>
            <a:r>
              <a:rPr lang="en-US" sz="2200" dirty="0"/>
              <a:t>Why are the number of misdemeanor so high?</a:t>
            </a:r>
          </a:p>
          <a:p>
            <a:pPr marL="457200" indent="-457200">
              <a:buAutoNum type="arabicParenR"/>
            </a:pPr>
            <a:r>
              <a:rPr lang="en-US" sz="2200" dirty="0"/>
              <a:t>Are the penalties or punishments not strict enough ?</a:t>
            </a:r>
          </a:p>
          <a:p>
            <a:pPr marL="457200" indent="-457200">
              <a:buAutoNum type="arabicParenR"/>
            </a:pPr>
            <a:r>
              <a:rPr lang="en-US" sz="2200" dirty="0"/>
              <a:t>Do we need to give any civic trainings or run awareness drives to change people’s behavior ?</a:t>
            </a:r>
          </a:p>
          <a:p>
            <a:pPr marL="457200" indent="-457200">
              <a:buAutoNum type="arabicParenR"/>
            </a:pPr>
            <a:r>
              <a:rPr lang="en-US" sz="2200" dirty="0"/>
              <a:t>How can we make the victims more vigilant?</a:t>
            </a:r>
          </a:p>
        </p:txBody>
      </p:sp>
    </p:spTree>
    <p:extLst>
      <p:ext uri="{BB962C8B-B14F-4D97-AF65-F5344CB8AC3E}">
        <p14:creationId xmlns:p14="http://schemas.microsoft.com/office/powerpoint/2010/main" val="3478412106"/>
      </p:ext>
    </p:extLst>
  </p:cSld>
  <p:clrMapOvr>
    <a:masterClrMapping/>
  </p:clrMapOvr>
  <mc:AlternateContent xmlns:mc="http://schemas.openxmlformats.org/markup-compatibility/2006">
    <mc:Choice xmlns:p14="http://schemas.microsoft.com/office/powerpoint/2010/main" Requires="p14">
      <p:transition spd="slow" p14:dur="2000" advTm="64536"/>
    </mc:Choice>
    <mc:Fallback>
      <p:transition spd="slow" advTm="64536"/>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FCAA62-DB19-BB24-267D-F5DCC81979B3}"/>
            </a:ext>
          </a:extLst>
        </p:cNvPr>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CFD712D0-FDDB-1F01-8F85-BAF0E203AF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696A35-0D27-2D02-187D-A328D78A8D50}"/>
              </a:ext>
            </a:extLst>
          </p:cNvPr>
          <p:cNvSpPr>
            <a:spLocks noGrp="1"/>
          </p:cNvSpPr>
          <p:nvPr>
            <p:ph type="title"/>
          </p:nvPr>
        </p:nvSpPr>
        <p:spPr>
          <a:xfrm>
            <a:off x="765965" y="640080"/>
            <a:ext cx="7086130" cy="1719072"/>
          </a:xfrm>
        </p:spPr>
        <p:txBody>
          <a:bodyPr anchor="b">
            <a:normAutofit/>
          </a:bodyPr>
          <a:lstStyle/>
          <a:p>
            <a:r>
              <a:rPr lang="en-US" dirty="0"/>
              <a:t>Initial Insights from the study</a:t>
            </a:r>
          </a:p>
        </p:txBody>
      </p:sp>
      <p:sp>
        <p:nvSpPr>
          <p:cNvPr id="49" name="sketch line">
            <a:extLst>
              <a:ext uri="{FF2B5EF4-FFF2-40B4-BE49-F238E27FC236}">
                <a16:creationId xmlns:a16="http://schemas.microsoft.com/office/drawing/2014/main" id="{0AFDA801-0171-8059-843E-75E3050E24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9">
            <a:extLst>
              <a:ext uri="{FF2B5EF4-FFF2-40B4-BE49-F238E27FC236}">
                <a16:creationId xmlns:a16="http://schemas.microsoft.com/office/drawing/2014/main" id="{6A929FF9-8A0F-AF68-C2B9-2E585A3540FD}"/>
              </a:ext>
            </a:extLst>
          </p:cNvPr>
          <p:cNvSpPr>
            <a:spLocks noGrp="1"/>
          </p:cNvSpPr>
          <p:nvPr>
            <p:ph idx="1"/>
          </p:nvPr>
        </p:nvSpPr>
        <p:spPr>
          <a:xfrm>
            <a:off x="630935" y="2807208"/>
            <a:ext cx="10635479" cy="3410712"/>
          </a:xfrm>
        </p:spPr>
        <p:txBody>
          <a:bodyPr anchor="t">
            <a:normAutofit/>
          </a:bodyPr>
          <a:lstStyle/>
          <a:p>
            <a:r>
              <a:rPr lang="en-US" sz="2200" dirty="0"/>
              <a:t>Based on the number of crimes, we can see that Staten Island is the safest Borough although its crime per capita is the highest. Whereas the number of crimes reported in Brooklyn are highest but its crime per capita is lowest.</a:t>
            </a:r>
          </a:p>
          <a:p>
            <a:r>
              <a:rPr lang="en-US" sz="2200" dirty="0"/>
              <a:t>Further location analysis in each borough can help us delineate which street/ precinct is the safest in each borough for people to reside in.</a:t>
            </a:r>
          </a:p>
        </p:txBody>
      </p:sp>
    </p:spTree>
    <p:extLst>
      <p:ext uri="{BB962C8B-B14F-4D97-AF65-F5344CB8AC3E}">
        <p14:creationId xmlns:p14="http://schemas.microsoft.com/office/powerpoint/2010/main" val="2066461687"/>
      </p:ext>
    </p:extLst>
  </p:cSld>
  <p:clrMapOvr>
    <a:masterClrMapping/>
  </p:clrMapOvr>
  <mc:AlternateContent xmlns:mc="http://schemas.openxmlformats.org/markup-compatibility/2006">
    <mc:Choice xmlns:p14="http://schemas.microsoft.com/office/powerpoint/2010/main" Requires="p14">
      <p:transition spd="slow" p14:dur="2000" advTm="64536"/>
    </mc:Choice>
    <mc:Fallback>
      <p:transition spd="slow" advTm="64536"/>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43AA53D-BCCC-EA9E-3C04-0980BA2DE8D7}"/>
            </a:ext>
          </a:extLst>
        </p:cNvPr>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CAF8215A-6FEB-3B35-DE24-B8602EAFD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FD757AD-4D03-FEA3-E29B-3297EB59C7B2}"/>
              </a:ext>
            </a:extLst>
          </p:cNvPr>
          <p:cNvSpPr>
            <a:spLocks noGrp="1"/>
          </p:cNvSpPr>
          <p:nvPr>
            <p:ph type="title"/>
          </p:nvPr>
        </p:nvSpPr>
        <p:spPr>
          <a:xfrm>
            <a:off x="630935" y="639520"/>
            <a:ext cx="7976170" cy="1719072"/>
          </a:xfrm>
        </p:spPr>
        <p:txBody>
          <a:bodyPr anchor="b">
            <a:noAutofit/>
          </a:bodyPr>
          <a:lstStyle/>
          <a:p>
            <a:r>
              <a:rPr lang="en-US" dirty="0"/>
              <a:t>Time Analysis of Crimes</a:t>
            </a:r>
          </a:p>
        </p:txBody>
      </p:sp>
      <p:sp>
        <p:nvSpPr>
          <p:cNvPr id="49" name="sketch line">
            <a:extLst>
              <a:ext uri="{FF2B5EF4-FFF2-40B4-BE49-F238E27FC236}">
                <a16:creationId xmlns:a16="http://schemas.microsoft.com/office/drawing/2014/main" id="{F733780D-D158-9A57-F556-4ABCB9B9DD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9">
            <a:extLst>
              <a:ext uri="{FF2B5EF4-FFF2-40B4-BE49-F238E27FC236}">
                <a16:creationId xmlns:a16="http://schemas.microsoft.com/office/drawing/2014/main" id="{3CC4F86E-08C0-2A96-8565-903BEBBA6E59}"/>
              </a:ext>
            </a:extLst>
          </p:cNvPr>
          <p:cNvSpPr>
            <a:spLocks noGrp="1"/>
          </p:cNvSpPr>
          <p:nvPr>
            <p:ph idx="1"/>
          </p:nvPr>
        </p:nvSpPr>
        <p:spPr>
          <a:xfrm>
            <a:off x="630935" y="2807208"/>
            <a:ext cx="4391275" cy="3410712"/>
          </a:xfrm>
        </p:spPr>
        <p:txBody>
          <a:bodyPr anchor="t">
            <a:noAutofit/>
          </a:bodyPr>
          <a:lstStyle/>
          <a:p>
            <a:pPr marL="0" indent="0">
              <a:buNone/>
            </a:pPr>
            <a:r>
              <a:rPr lang="en-US" sz="2200" dirty="0"/>
              <a:t>Hypothesis: Majority Crimes are committed at night.</a:t>
            </a:r>
          </a:p>
          <a:p>
            <a:r>
              <a:rPr lang="en-US" sz="2200" dirty="0"/>
              <a:t>Majority of crimes are committed between 3pm – 8pm in Brooklyn, 1pm-7pm in Manhattan, 1pm to 9pm in Bronx, 3pm to 8pm in Queens and 1 pm to 9pm in Staten Island.</a:t>
            </a:r>
          </a:p>
          <a:p>
            <a:r>
              <a:rPr lang="en-US" sz="2200" dirty="0"/>
              <a:t>Majority crimes are committed in the day light between 3 to 7pm which negates the hypothesis.</a:t>
            </a:r>
          </a:p>
        </p:txBody>
      </p:sp>
      <p:pic>
        <p:nvPicPr>
          <p:cNvPr id="6" name="Picture 5">
            <a:extLst>
              <a:ext uri="{FF2B5EF4-FFF2-40B4-BE49-F238E27FC236}">
                <a16:creationId xmlns:a16="http://schemas.microsoft.com/office/drawing/2014/main" id="{60DC4C01-66EB-3DA6-40CF-8FB79A939ED0}"/>
              </a:ext>
            </a:extLst>
          </p:cNvPr>
          <p:cNvPicPr>
            <a:picLocks noChangeAspect="1"/>
          </p:cNvPicPr>
          <p:nvPr/>
        </p:nvPicPr>
        <p:blipFill>
          <a:blip r:embed="rId3"/>
          <a:stretch>
            <a:fillRect/>
          </a:stretch>
        </p:blipFill>
        <p:spPr>
          <a:xfrm>
            <a:off x="5443007" y="3379952"/>
            <a:ext cx="6328196" cy="2725148"/>
          </a:xfrm>
          <a:prstGeom prst="rect">
            <a:avLst/>
          </a:prstGeom>
          <a:ln>
            <a:solidFill>
              <a:schemeClr val="tx1"/>
            </a:solidFill>
          </a:ln>
        </p:spPr>
      </p:pic>
      <p:sp>
        <p:nvSpPr>
          <p:cNvPr id="7" name="TextBox 6">
            <a:extLst>
              <a:ext uri="{FF2B5EF4-FFF2-40B4-BE49-F238E27FC236}">
                <a16:creationId xmlns:a16="http://schemas.microsoft.com/office/drawing/2014/main" id="{3D11A48B-E2BE-FD7E-CEA2-D91E6206E926}"/>
              </a:ext>
            </a:extLst>
          </p:cNvPr>
          <p:cNvSpPr txBox="1"/>
          <p:nvPr/>
        </p:nvSpPr>
        <p:spPr>
          <a:xfrm>
            <a:off x="6151757" y="3444427"/>
            <a:ext cx="4492187" cy="323165"/>
          </a:xfrm>
          <a:prstGeom prst="rect">
            <a:avLst/>
          </a:prstGeom>
          <a:solidFill>
            <a:schemeClr val="bg1"/>
          </a:solidFill>
        </p:spPr>
        <p:txBody>
          <a:bodyPr wrap="square" rtlCol="0">
            <a:spAutoFit/>
          </a:bodyPr>
          <a:lstStyle/>
          <a:p>
            <a:r>
              <a:rPr lang="en-US" sz="1500" dirty="0"/>
              <a:t>Total Number of crimes reported per hour in NY</a:t>
            </a:r>
          </a:p>
        </p:txBody>
      </p:sp>
    </p:spTree>
    <p:extLst>
      <p:ext uri="{BB962C8B-B14F-4D97-AF65-F5344CB8AC3E}">
        <p14:creationId xmlns:p14="http://schemas.microsoft.com/office/powerpoint/2010/main" val="882675311"/>
      </p:ext>
    </p:extLst>
  </p:cSld>
  <p:clrMapOvr>
    <a:masterClrMapping/>
  </p:clrMapOvr>
  <mc:AlternateContent xmlns:mc="http://schemas.openxmlformats.org/markup-compatibility/2006">
    <mc:Choice xmlns:p14="http://schemas.microsoft.com/office/powerpoint/2010/main" Requires="p14">
      <p:transition spd="slow" p14:dur="2000" advTm="64536"/>
    </mc:Choice>
    <mc:Fallback>
      <p:transition spd="slow" advTm="64536"/>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CBD4E34-5E7B-28AF-6CB9-0AA58F619335}"/>
            </a:ext>
          </a:extLst>
        </p:cNvPr>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6C8BA8F5-A8C1-397A-21B3-7178437A9C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A380A9-3825-F27C-DA0D-AD5F1AEF9D59}"/>
              </a:ext>
            </a:extLst>
          </p:cNvPr>
          <p:cNvSpPr>
            <a:spLocks noGrp="1"/>
          </p:cNvSpPr>
          <p:nvPr>
            <p:ph type="title"/>
          </p:nvPr>
        </p:nvSpPr>
        <p:spPr>
          <a:xfrm>
            <a:off x="630935" y="639520"/>
            <a:ext cx="9343576" cy="1719072"/>
          </a:xfrm>
        </p:spPr>
        <p:txBody>
          <a:bodyPr anchor="b">
            <a:normAutofit/>
          </a:bodyPr>
          <a:lstStyle/>
          <a:p>
            <a:r>
              <a:rPr lang="en-US" dirty="0"/>
              <a:t>Recommendations based on Initial Data observation</a:t>
            </a:r>
          </a:p>
        </p:txBody>
      </p:sp>
      <p:sp>
        <p:nvSpPr>
          <p:cNvPr id="49" name="sketch line">
            <a:extLst>
              <a:ext uri="{FF2B5EF4-FFF2-40B4-BE49-F238E27FC236}">
                <a16:creationId xmlns:a16="http://schemas.microsoft.com/office/drawing/2014/main" id="{72C81148-FA81-90F8-1563-BB478D3BEA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7973B5AB-D851-C76D-B23B-42DBA1D370FB}"/>
              </a:ext>
            </a:extLst>
          </p:cNvPr>
          <p:cNvSpPr>
            <a:spLocks noGrp="1"/>
          </p:cNvSpPr>
          <p:nvPr>
            <p:ph idx="1"/>
          </p:nvPr>
        </p:nvSpPr>
        <p:spPr>
          <a:xfrm>
            <a:off x="838200" y="2998111"/>
            <a:ext cx="10515600" cy="3178851"/>
          </a:xfrm>
        </p:spPr>
        <p:txBody>
          <a:bodyPr/>
          <a:lstStyle/>
          <a:p>
            <a:r>
              <a:rPr lang="en-US" sz="2800" dirty="0"/>
              <a:t>The peak times when crimes are committed coincide with the office timings and hence residents need to ensure proper surveillance devices are in place (e.g. </a:t>
            </a:r>
            <a:r>
              <a:rPr lang="en-US" dirty="0"/>
              <a:t>alarm systems, cameras)</a:t>
            </a:r>
          </a:p>
          <a:p>
            <a:r>
              <a:rPr lang="en-US" dirty="0"/>
              <a:t>Local police authorities need to be more vigilant during these hours of the day and can patrol the areas where crimes are reported more frequently.</a:t>
            </a:r>
          </a:p>
        </p:txBody>
      </p:sp>
    </p:spTree>
    <p:extLst>
      <p:ext uri="{BB962C8B-B14F-4D97-AF65-F5344CB8AC3E}">
        <p14:creationId xmlns:p14="http://schemas.microsoft.com/office/powerpoint/2010/main" val="978750230"/>
      </p:ext>
    </p:extLst>
  </p:cSld>
  <p:clrMapOvr>
    <a:masterClrMapping/>
  </p:clrMapOvr>
  <mc:AlternateContent xmlns:mc="http://schemas.openxmlformats.org/markup-compatibility/2006">
    <mc:Choice xmlns:p14="http://schemas.microsoft.com/office/powerpoint/2010/main" Requires="p14">
      <p:transition spd="slow" p14:dur="2000" advTm="64536"/>
    </mc:Choice>
    <mc:Fallback>
      <p:transition spd="slow" advTm="64536"/>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27CAC8-74C6-7C05-A520-0278E0244AF8}"/>
              </a:ext>
            </a:extLst>
          </p:cNvPr>
          <p:cNvSpPr>
            <a:spLocks noGrp="1"/>
          </p:cNvSpPr>
          <p:nvPr>
            <p:ph type="title"/>
          </p:nvPr>
        </p:nvSpPr>
        <p:spPr>
          <a:xfrm>
            <a:off x="630936" y="639520"/>
            <a:ext cx="3429000" cy="1719072"/>
          </a:xfrm>
        </p:spPr>
        <p:txBody>
          <a:bodyPr anchor="b">
            <a:normAutofit/>
          </a:bodyPr>
          <a:lstStyle/>
          <a:p>
            <a:r>
              <a:rPr lang="en-US" dirty="0"/>
              <a:t>Problem Statement</a:t>
            </a:r>
          </a:p>
        </p:txBody>
      </p:sp>
      <p:sp>
        <p:nvSpPr>
          <p:cNvPr id="2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FC3302D-E6C3-7AFD-57BF-628E8E2B198B}"/>
              </a:ext>
            </a:extLst>
          </p:cNvPr>
          <p:cNvSpPr>
            <a:spLocks noGrp="1"/>
          </p:cNvSpPr>
          <p:nvPr>
            <p:ph idx="1"/>
          </p:nvPr>
        </p:nvSpPr>
        <p:spPr>
          <a:xfrm>
            <a:off x="630936" y="2807208"/>
            <a:ext cx="10123750" cy="3410712"/>
          </a:xfrm>
        </p:spPr>
        <p:txBody>
          <a:bodyPr anchor="t">
            <a:normAutofit/>
          </a:bodyPr>
          <a:lstStyle/>
          <a:p>
            <a:pPr marL="0" indent="0">
              <a:buNone/>
            </a:pPr>
            <a:r>
              <a:rPr lang="en-US" sz="2000" dirty="0"/>
              <a:t>To assess public safety across New York City’s boroughs by analyzing the ‘NYPD_Complaint_Data_Year_To_Date_2024’ dataset, on crime patterns, hotspots, and safer time windows</a:t>
            </a:r>
          </a:p>
          <a:p>
            <a:endParaRPr lang="en-US" sz="2000" dirty="0"/>
          </a:p>
          <a:p>
            <a:pPr marL="0" indent="0">
              <a:buNone/>
            </a:pPr>
            <a:r>
              <a:rPr lang="en-US" sz="2400" b="1" dirty="0"/>
              <a:t>Context:</a:t>
            </a:r>
          </a:p>
          <a:p>
            <a:pPr marL="0" indent="0">
              <a:buNone/>
            </a:pPr>
            <a:r>
              <a:rPr lang="en-US" sz="2000" dirty="0"/>
              <a:t>New York City continues to attract millions of residents and tourists each year, making public safety a critical component of urban planning, tourism strategy, and community well-being. Understanding crime trends at the borough level, across time periods, and by type of victim or crime can support more targeted policy responses and personal safety recommendations.</a:t>
            </a:r>
          </a:p>
          <a:p>
            <a:pPr marL="0" indent="0">
              <a:buNone/>
            </a:pPr>
            <a:endParaRPr lang="en-US" sz="2000" dirty="0"/>
          </a:p>
        </p:txBody>
      </p:sp>
    </p:spTree>
    <p:extLst>
      <p:ext uri="{BB962C8B-B14F-4D97-AF65-F5344CB8AC3E}">
        <p14:creationId xmlns:p14="http://schemas.microsoft.com/office/powerpoint/2010/main" val="1062606944"/>
      </p:ext>
    </p:extLst>
  </p:cSld>
  <p:clrMapOvr>
    <a:masterClrMapping/>
  </p:clrMapOvr>
  <mc:AlternateContent xmlns:mc="http://schemas.openxmlformats.org/markup-compatibility/2006" xmlns:p14="http://schemas.microsoft.com/office/powerpoint/2010/main">
    <mc:Choice Requires="p14">
      <p:transition spd="slow" p14:dur="2000" advTm="64536"/>
    </mc:Choice>
    <mc:Fallback xmlns="">
      <p:transition spd="slow" advTm="6453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030F530-C869-DEA1-D9E1-D1E2D82DB4E0}"/>
            </a:ext>
          </a:extLst>
        </p:cNvPr>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E4E8C8BD-3A2D-AF5A-220A-BA85112DE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0E5486-D113-BF5E-53DA-C2D896340D25}"/>
              </a:ext>
            </a:extLst>
          </p:cNvPr>
          <p:cNvSpPr>
            <a:spLocks noGrp="1"/>
          </p:cNvSpPr>
          <p:nvPr>
            <p:ph type="title"/>
          </p:nvPr>
        </p:nvSpPr>
        <p:spPr>
          <a:xfrm>
            <a:off x="630936" y="639520"/>
            <a:ext cx="4192734" cy="1719072"/>
          </a:xfrm>
        </p:spPr>
        <p:txBody>
          <a:bodyPr anchor="b">
            <a:normAutofit/>
          </a:bodyPr>
          <a:lstStyle/>
          <a:p>
            <a:r>
              <a:rPr lang="en-US" dirty="0"/>
              <a:t>Suspect Profiling</a:t>
            </a:r>
          </a:p>
        </p:txBody>
      </p:sp>
      <p:sp>
        <p:nvSpPr>
          <p:cNvPr id="49" name="sketch line">
            <a:extLst>
              <a:ext uri="{FF2B5EF4-FFF2-40B4-BE49-F238E27FC236}">
                <a16:creationId xmlns:a16="http://schemas.microsoft.com/office/drawing/2014/main" id="{E2DDE997-8043-F777-568B-F4C2F3EF3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9">
            <a:extLst>
              <a:ext uri="{FF2B5EF4-FFF2-40B4-BE49-F238E27FC236}">
                <a16:creationId xmlns:a16="http://schemas.microsoft.com/office/drawing/2014/main" id="{42080EF6-8999-5B43-560E-9DFBC4DF1094}"/>
              </a:ext>
            </a:extLst>
          </p:cNvPr>
          <p:cNvSpPr>
            <a:spLocks noGrp="1"/>
          </p:cNvSpPr>
          <p:nvPr>
            <p:ph idx="1"/>
          </p:nvPr>
        </p:nvSpPr>
        <p:spPr>
          <a:xfrm>
            <a:off x="630935" y="2807208"/>
            <a:ext cx="4813519" cy="3410712"/>
          </a:xfrm>
        </p:spPr>
        <p:txBody>
          <a:bodyPr anchor="t">
            <a:normAutofit/>
          </a:bodyPr>
          <a:lstStyle/>
          <a:p>
            <a:pPr marL="0" indent="0">
              <a:buNone/>
            </a:pPr>
            <a:r>
              <a:rPr lang="en-US" sz="2200" dirty="0"/>
              <a:t>Observation:</a:t>
            </a:r>
          </a:p>
          <a:p>
            <a:r>
              <a:rPr lang="en-US" sz="2400" dirty="0"/>
              <a:t>Based on the number of complaint that described the suspect profile, we can see that majority or suspects are male.</a:t>
            </a:r>
          </a:p>
          <a:p>
            <a:r>
              <a:rPr lang="en-US" sz="2400" dirty="0"/>
              <a:t>Also, highest number of suspects belong to the age bracket 25-44 years and race ‘Black Race’.</a:t>
            </a:r>
          </a:p>
          <a:p>
            <a:pPr marL="0" indent="0">
              <a:buNone/>
            </a:pPr>
            <a:endParaRPr lang="en-US" sz="2200" dirty="0"/>
          </a:p>
        </p:txBody>
      </p:sp>
      <p:sp>
        <p:nvSpPr>
          <p:cNvPr id="6" name="Content Placeholder 29">
            <a:extLst>
              <a:ext uri="{FF2B5EF4-FFF2-40B4-BE49-F238E27FC236}">
                <a16:creationId xmlns:a16="http://schemas.microsoft.com/office/drawing/2014/main" id="{B1875B4C-5606-D69D-16E2-4784C0974E77}"/>
              </a:ext>
            </a:extLst>
          </p:cNvPr>
          <p:cNvSpPr txBox="1">
            <a:spLocks/>
          </p:cNvSpPr>
          <p:nvPr/>
        </p:nvSpPr>
        <p:spPr>
          <a:xfrm>
            <a:off x="6046028" y="6217920"/>
            <a:ext cx="6145972" cy="553497"/>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900" dirty="0"/>
              <a:t>Note: Many complaints had no profiling of the suspects. Analyzing the profile only where the exact profiles of the suspects is known.</a:t>
            </a:r>
          </a:p>
        </p:txBody>
      </p:sp>
      <p:pic>
        <p:nvPicPr>
          <p:cNvPr id="8" name="Picture 7">
            <a:extLst>
              <a:ext uri="{FF2B5EF4-FFF2-40B4-BE49-F238E27FC236}">
                <a16:creationId xmlns:a16="http://schemas.microsoft.com/office/drawing/2014/main" id="{07DF26D1-8C35-6577-89E6-0EDF58175C74}"/>
              </a:ext>
            </a:extLst>
          </p:cNvPr>
          <p:cNvPicPr>
            <a:picLocks noChangeAspect="1"/>
          </p:cNvPicPr>
          <p:nvPr/>
        </p:nvPicPr>
        <p:blipFill>
          <a:blip r:embed="rId3"/>
          <a:stretch>
            <a:fillRect/>
          </a:stretch>
        </p:blipFill>
        <p:spPr>
          <a:xfrm>
            <a:off x="5511889" y="207446"/>
            <a:ext cx="6302286" cy="5806943"/>
          </a:xfrm>
          <a:prstGeom prst="rect">
            <a:avLst/>
          </a:prstGeom>
        </p:spPr>
      </p:pic>
    </p:spTree>
    <p:extLst>
      <p:ext uri="{BB962C8B-B14F-4D97-AF65-F5344CB8AC3E}">
        <p14:creationId xmlns:p14="http://schemas.microsoft.com/office/powerpoint/2010/main" val="1561417107"/>
      </p:ext>
    </p:extLst>
  </p:cSld>
  <p:clrMapOvr>
    <a:masterClrMapping/>
  </p:clrMapOvr>
  <mc:AlternateContent xmlns:mc="http://schemas.openxmlformats.org/markup-compatibility/2006">
    <mc:Choice xmlns:p14="http://schemas.microsoft.com/office/powerpoint/2010/main" Requires="p14">
      <p:transition spd="slow" p14:dur="2000" advTm="64536"/>
    </mc:Choice>
    <mc:Fallback>
      <p:transition spd="slow" advTm="6453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A81A922-E1A0-D5E1-FF32-BBD811088890}"/>
            </a:ext>
          </a:extLst>
        </p:cNvPr>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DC17DA6D-1509-D9FE-1DC2-2FCFF2D2E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E8ED38-DDCB-1B73-DB72-53A85A328786}"/>
              </a:ext>
            </a:extLst>
          </p:cNvPr>
          <p:cNvSpPr>
            <a:spLocks noGrp="1"/>
          </p:cNvSpPr>
          <p:nvPr>
            <p:ph type="title"/>
          </p:nvPr>
        </p:nvSpPr>
        <p:spPr>
          <a:xfrm>
            <a:off x="630935" y="639520"/>
            <a:ext cx="3983009" cy="1719072"/>
          </a:xfrm>
        </p:spPr>
        <p:txBody>
          <a:bodyPr anchor="b">
            <a:normAutofit/>
          </a:bodyPr>
          <a:lstStyle/>
          <a:p>
            <a:r>
              <a:rPr lang="en-US" dirty="0"/>
              <a:t>Victim Profiling</a:t>
            </a:r>
          </a:p>
        </p:txBody>
      </p:sp>
      <p:sp>
        <p:nvSpPr>
          <p:cNvPr id="49" name="sketch line">
            <a:extLst>
              <a:ext uri="{FF2B5EF4-FFF2-40B4-BE49-F238E27FC236}">
                <a16:creationId xmlns:a16="http://schemas.microsoft.com/office/drawing/2014/main" id="{897C64C8-2EBE-3988-3439-025E423099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9">
            <a:extLst>
              <a:ext uri="{FF2B5EF4-FFF2-40B4-BE49-F238E27FC236}">
                <a16:creationId xmlns:a16="http://schemas.microsoft.com/office/drawing/2014/main" id="{1F3B3AA5-0C11-C647-E528-D94A63ADE1D1}"/>
              </a:ext>
            </a:extLst>
          </p:cNvPr>
          <p:cNvSpPr>
            <a:spLocks noGrp="1"/>
          </p:cNvSpPr>
          <p:nvPr>
            <p:ph idx="1"/>
          </p:nvPr>
        </p:nvSpPr>
        <p:spPr>
          <a:xfrm>
            <a:off x="630935" y="2807208"/>
            <a:ext cx="4813519" cy="3410712"/>
          </a:xfrm>
        </p:spPr>
        <p:txBody>
          <a:bodyPr anchor="t">
            <a:normAutofit fontScale="92500" lnSpcReduction="10000"/>
          </a:bodyPr>
          <a:lstStyle/>
          <a:p>
            <a:pPr marL="0" indent="0">
              <a:buNone/>
            </a:pPr>
            <a:r>
              <a:rPr lang="en-US" sz="2200" dirty="0"/>
              <a:t>Observation:</a:t>
            </a:r>
          </a:p>
          <a:p>
            <a:r>
              <a:rPr lang="en-US" sz="2400" dirty="0"/>
              <a:t>Female and Male in the Age bracket 25-44 years are major targets followed by age group 44-65 years.</a:t>
            </a:r>
          </a:p>
          <a:p>
            <a:r>
              <a:rPr lang="en-US" sz="2400" dirty="0"/>
              <a:t>We can conclude from the graph that individuals belonging to ‘Black and White Hispanic’ Race are common victims.</a:t>
            </a:r>
          </a:p>
          <a:p>
            <a:r>
              <a:rPr lang="en-US" sz="2400" dirty="0"/>
              <a:t>Female victim are more than male victims.</a:t>
            </a:r>
          </a:p>
          <a:p>
            <a:pPr marL="0" indent="0">
              <a:buNone/>
            </a:pPr>
            <a:endParaRPr lang="en-US" sz="2200" dirty="0"/>
          </a:p>
        </p:txBody>
      </p:sp>
      <p:pic>
        <p:nvPicPr>
          <p:cNvPr id="4" name="Picture 3">
            <a:extLst>
              <a:ext uri="{FF2B5EF4-FFF2-40B4-BE49-F238E27FC236}">
                <a16:creationId xmlns:a16="http://schemas.microsoft.com/office/drawing/2014/main" id="{4310D1D2-A80E-ECE6-5CCA-DF4B347A3792}"/>
              </a:ext>
            </a:extLst>
          </p:cNvPr>
          <p:cNvPicPr>
            <a:picLocks noChangeAspect="1"/>
          </p:cNvPicPr>
          <p:nvPr/>
        </p:nvPicPr>
        <p:blipFill>
          <a:blip r:embed="rId3"/>
          <a:stretch>
            <a:fillRect/>
          </a:stretch>
        </p:blipFill>
        <p:spPr>
          <a:xfrm>
            <a:off x="5645791" y="314145"/>
            <a:ext cx="6378429" cy="6329936"/>
          </a:xfrm>
          <a:prstGeom prst="rect">
            <a:avLst/>
          </a:prstGeom>
          <a:ln>
            <a:solidFill>
              <a:schemeClr val="tx1"/>
            </a:solidFill>
          </a:ln>
        </p:spPr>
      </p:pic>
    </p:spTree>
    <p:extLst>
      <p:ext uri="{BB962C8B-B14F-4D97-AF65-F5344CB8AC3E}">
        <p14:creationId xmlns:p14="http://schemas.microsoft.com/office/powerpoint/2010/main" val="718964675"/>
      </p:ext>
    </p:extLst>
  </p:cSld>
  <p:clrMapOvr>
    <a:masterClrMapping/>
  </p:clrMapOvr>
  <mc:AlternateContent xmlns:mc="http://schemas.openxmlformats.org/markup-compatibility/2006">
    <mc:Choice xmlns:p14="http://schemas.microsoft.com/office/powerpoint/2010/main" Requires="p14">
      <p:transition spd="slow" p14:dur="2000" advTm="64536"/>
    </mc:Choice>
    <mc:Fallback>
      <p:transition spd="slow" advTm="64536"/>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E708E93-0C76-C38E-3843-FA9F08A9AF28}"/>
            </a:ext>
          </a:extLst>
        </p:cNvPr>
        <p:cNvGrpSpPr/>
        <p:nvPr/>
      </p:nvGrpSpPr>
      <p:grpSpPr>
        <a:xfrm>
          <a:off x="0" y="0"/>
          <a:ext cx="0" cy="0"/>
          <a:chOff x="0" y="0"/>
          <a:chExt cx="0" cy="0"/>
        </a:xfrm>
      </p:grpSpPr>
      <p:sp useBgFill="1">
        <p:nvSpPr>
          <p:cNvPr id="47" name="Rectangle 46">
            <a:extLst>
              <a:ext uri="{FF2B5EF4-FFF2-40B4-BE49-F238E27FC236}">
                <a16:creationId xmlns:a16="http://schemas.microsoft.com/office/drawing/2014/main" id="{0426091D-F9C9-12F0-4EAD-083EFE8886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B87F33-C79B-45A6-16D7-CBB464B06B3D}"/>
              </a:ext>
            </a:extLst>
          </p:cNvPr>
          <p:cNvSpPr>
            <a:spLocks noGrp="1"/>
          </p:cNvSpPr>
          <p:nvPr>
            <p:ph type="title"/>
          </p:nvPr>
        </p:nvSpPr>
        <p:spPr>
          <a:xfrm>
            <a:off x="630935" y="639520"/>
            <a:ext cx="4998077" cy="1719072"/>
          </a:xfrm>
        </p:spPr>
        <p:txBody>
          <a:bodyPr anchor="b">
            <a:normAutofit/>
          </a:bodyPr>
          <a:lstStyle/>
          <a:p>
            <a:r>
              <a:rPr lang="en-US" dirty="0"/>
              <a:t>Recommendations:</a:t>
            </a:r>
          </a:p>
        </p:txBody>
      </p:sp>
      <p:sp>
        <p:nvSpPr>
          <p:cNvPr id="49" name="sketch line">
            <a:extLst>
              <a:ext uri="{FF2B5EF4-FFF2-40B4-BE49-F238E27FC236}">
                <a16:creationId xmlns:a16="http://schemas.microsoft.com/office/drawing/2014/main" id="{627FAA63-3DC1-3D68-818A-7CA13E561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Content Placeholder 29">
            <a:extLst>
              <a:ext uri="{FF2B5EF4-FFF2-40B4-BE49-F238E27FC236}">
                <a16:creationId xmlns:a16="http://schemas.microsoft.com/office/drawing/2014/main" id="{5A8E33BD-B4E8-797B-0F21-7853562FEB71}"/>
              </a:ext>
            </a:extLst>
          </p:cNvPr>
          <p:cNvSpPr>
            <a:spLocks noGrp="1"/>
          </p:cNvSpPr>
          <p:nvPr>
            <p:ph idx="1"/>
          </p:nvPr>
        </p:nvSpPr>
        <p:spPr>
          <a:xfrm>
            <a:off x="630935" y="3033625"/>
            <a:ext cx="11080095" cy="2897392"/>
          </a:xfrm>
        </p:spPr>
        <p:txBody>
          <a:bodyPr anchor="t">
            <a:normAutofit/>
          </a:bodyPr>
          <a:lstStyle/>
          <a:p>
            <a:r>
              <a:rPr lang="en-US" sz="2200" dirty="0"/>
              <a:t>Analyzing the suspect profiles and victim profiles can help the government understand the reason behind the crimes and the psychology of the criminals.</a:t>
            </a:r>
          </a:p>
          <a:p>
            <a:r>
              <a:rPr lang="en-US" sz="2200" dirty="0"/>
              <a:t>Analyzing the victim profiles can help us generate awareness amongst the residents and tourists.</a:t>
            </a:r>
          </a:p>
        </p:txBody>
      </p:sp>
    </p:spTree>
    <p:extLst>
      <p:ext uri="{BB962C8B-B14F-4D97-AF65-F5344CB8AC3E}">
        <p14:creationId xmlns:p14="http://schemas.microsoft.com/office/powerpoint/2010/main" val="3520829988"/>
      </p:ext>
    </p:extLst>
  </p:cSld>
  <p:clrMapOvr>
    <a:masterClrMapping/>
  </p:clrMapOvr>
  <mc:AlternateContent xmlns:mc="http://schemas.openxmlformats.org/markup-compatibility/2006">
    <mc:Choice xmlns:p14="http://schemas.microsoft.com/office/powerpoint/2010/main" Requires="p14">
      <p:transition spd="slow" p14:dur="2000" advTm="64536"/>
    </mc:Choice>
    <mc:Fallback>
      <p:transition spd="slow" advTm="64536"/>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Smiling Face with No Fill">
            <a:extLst>
              <a:ext uri="{FF2B5EF4-FFF2-40B4-BE49-F238E27FC236}">
                <a16:creationId xmlns:a16="http://schemas.microsoft.com/office/drawing/2014/main" id="{395E265E-FA0E-D867-6866-ECAC3BDD8D3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64988" y="1744515"/>
            <a:ext cx="3368969" cy="3368969"/>
          </a:xfrm>
          <a:prstGeom prst="rect">
            <a:avLst/>
          </a:prstGeom>
        </p:spPr>
      </p:pic>
      <p:sp>
        <p:nvSpPr>
          <p:cNvPr id="31" name="Freeform: Shape 30">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09FFADA-BCAC-6BC6-5C4A-5659AE808BA5}"/>
              </a:ext>
            </a:extLst>
          </p:cNvPr>
          <p:cNvSpPr>
            <a:spLocks noGrp="1"/>
          </p:cNvSpPr>
          <p:nvPr>
            <p:ph type="title"/>
          </p:nvPr>
        </p:nvSpPr>
        <p:spPr>
          <a:xfrm>
            <a:off x="5622061" y="762538"/>
            <a:ext cx="5649349" cy="3199862"/>
          </a:xfrm>
        </p:spPr>
        <p:txBody>
          <a:bodyPr vert="horz" lIns="91440" tIns="45720" rIns="91440" bIns="45720" rtlCol="0" anchor="b">
            <a:normAutofit/>
          </a:bodyPr>
          <a:lstStyle/>
          <a:p>
            <a:r>
              <a:rPr lang="en-US" sz="6600" kern="1200">
                <a:solidFill>
                  <a:srgbClr val="FFFFFF"/>
                </a:solidFill>
                <a:latin typeface="+mj-lt"/>
                <a:ea typeface="+mj-ea"/>
                <a:cs typeface="+mj-cs"/>
              </a:rPr>
              <a:t>THANK YOU!</a:t>
            </a:r>
          </a:p>
        </p:txBody>
      </p:sp>
      <p:sp>
        <p:nvSpPr>
          <p:cNvPr id="33"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7682" y="4043302"/>
            <a:ext cx="5303520" cy="18288"/>
          </a:xfrm>
          <a:custGeom>
            <a:avLst/>
            <a:gdLst>
              <a:gd name="connsiteX0" fmla="*/ 0 w 5303520"/>
              <a:gd name="connsiteY0" fmla="*/ 0 h 18288"/>
              <a:gd name="connsiteX1" fmla="*/ 556870 w 5303520"/>
              <a:gd name="connsiteY1" fmla="*/ 0 h 18288"/>
              <a:gd name="connsiteX2" fmla="*/ 1272845 w 5303520"/>
              <a:gd name="connsiteY2" fmla="*/ 0 h 18288"/>
              <a:gd name="connsiteX3" fmla="*/ 1882750 w 5303520"/>
              <a:gd name="connsiteY3" fmla="*/ 0 h 18288"/>
              <a:gd name="connsiteX4" fmla="*/ 2439619 w 5303520"/>
              <a:gd name="connsiteY4" fmla="*/ 0 h 18288"/>
              <a:gd name="connsiteX5" fmla="*/ 3155594 w 5303520"/>
              <a:gd name="connsiteY5" fmla="*/ 0 h 18288"/>
              <a:gd name="connsiteX6" fmla="*/ 3818534 w 5303520"/>
              <a:gd name="connsiteY6" fmla="*/ 0 h 18288"/>
              <a:gd name="connsiteX7" fmla="*/ 4481474 w 5303520"/>
              <a:gd name="connsiteY7" fmla="*/ 0 h 18288"/>
              <a:gd name="connsiteX8" fmla="*/ 5303520 w 5303520"/>
              <a:gd name="connsiteY8" fmla="*/ 0 h 18288"/>
              <a:gd name="connsiteX9" fmla="*/ 5303520 w 5303520"/>
              <a:gd name="connsiteY9" fmla="*/ 18288 h 18288"/>
              <a:gd name="connsiteX10" fmla="*/ 4746650 w 5303520"/>
              <a:gd name="connsiteY10" fmla="*/ 18288 h 18288"/>
              <a:gd name="connsiteX11" fmla="*/ 4242816 w 5303520"/>
              <a:gd name="connsiteY11" fmla="*/ 18288 h 18288"/>
              <a:gd name="connsiteX12" fmla="*/ 3526841 w 5303520"/>
              <a:gd name="connsiteY12" fmla="*/ 18288 h 18288"/>
              <a:gd name="connsiteX13" fmla="*/ 2969971 w 5303520"/>
              <a:gd name="connsiteY13" fmla="*/ 18288 h 18288"/>
              <a:gd name="connsiteX14" fmla="*/ 2253996 w 5303520"/>
              <a:gd name="connsiteY14" fmla="*/ 18288 h 18288"/>
              <a:gd name="connsiteX15" fmla="*/ 1484986 w 5303520"/>
              <a:gd name="connsiteY15" fmla="*/ 18288 h 18288"/>
              <a:gd name="connsiteX16" fmla="*/ 875081 w 5303520"/>
              <a:gd name="connsiteY16" fmla="*/ 18288 h 18288"/>
              <a:gd name="connsiteX17" fmla="*/ 0 w 5303520"/>
              <a:gd name="connsiteY17" fmla="*/ 18288 h 18288"/>
              <a:gd name="connsiteX18" fmla="*/ 0 w 530352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18288"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4050" y="6954"/>
                  <a:pt x="5304254" y="12839"/>
                  <a:pt x="5303520" y="18288"/>
                </a:cubicBezTo>
                <a:cubicBezTo>
                  <a:pt x="5132450" y="501"/>
                  <a:pt x="4953391" y="18714"/>
                  <a:pt x="4746650" y="18288"/>
                </a:cubicBezTo>
                <a:cubicBezTo>
                  <a:pt x="4539909" y="17863"/>
                  <a:pt x="4361261" y="7168"/>
                  <a:pt x="4242816" y="18288"/>
                </a:cubicBezTo>
                <a:cubicBezTo>
                  <a:pt x="4124371" y="29408"/>
                  <a:pt x="3754907" y="21026"/>
                  <a:pt x="3526841" y="18288"/>
                </a:cubicBezTo>
                <a:cubicBezTo>
                  <a:pt x="3298775" y="15550"/>
                  <a:pt x="3164473" y="3913"/>
                  <a:pt x="2969971" y="18288"/>
                </a:cubicBezTo>
                <a:cubicBezTo>
                  <a:pt x="2775469" y="32664"/>
                  <a:pt x="2608536" y="2050"/>
                  <a:pt x="2253996" y="18288"/>
                </a:cubicBezTo>
                <a:cubicBezTo>
                  <a:pt x="1899456" y="34526"/>
                  <a:pt x="1752044" y="28789"/>
                  <a:pt x="1484986" y="18288"/>
                </a:cubicBezTo>
                <a:cubicBezTo>
                  <a:pt x="1217928" y="7788"/>
                  <a:pt x="1060609" y="-4784"/>
                  <a:pt x="875081" y="18288"/>
                </a:cubicBezTo>
                <a:cubicBezTo>
                  <a:pt x="689553" y="41360"/>
                  <a:pt x="188846" y="25228"/>
                  <a:pt x="0" y="18288"/>
                </a:cubicBezTo>
                <a:cubicBezTo>
                  <a:pt x="-570" y="9279"/>
                  <a:pt x="132" y="5100"/>
                  <a:pt x="0" y="0"/>
                </a:cubicBezTo>
                <a:close/>
              </a:path>
              <a:path w="5303520" h="18288"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2837" y="5414"/>
                  <a:pt x="5302800" y="12510"/>
                  <a:pt x="5303520" y="18288"/>
                </a:cubicBezTo>
                <a:cubicBezTo>
                  <a:pt x="5082751" y="18456"/>
                  <a:pt x="4993374" y="24100"/>
                  <a:pt x="4746650" y="18288"/>
                </a:cubicBezTo>
                <a:cubicBezTo>
                  <a:pt x="4499926" y="12477"/>
                  <a:pt x="4368648" y="-7187"/>
                  <a:pt x="4083710" y="18288"/>
                </a:cubicBezTo>
                <a:cubicBezTo>
                  <a:pt x="3798772" y="43763"/>
                  <a:pt x="3729434" y="5501"/>
                  <a:pt x="3473806" y="18288"/>
                </a:cubicBezTo>
                <a:cubicBezTo>
                  <a:pt x="3218178" y="31075"/>
                  <a:pt x="3056855" y="30003"/>
                  <a:pt x="2704795" y="18288"/>
                </a:cubicBezTo>
                <a:cubicBezTo>
                  <a:pt x="2352735" y="6573"/>
                  <a:pt x="2319447" y="29257"/>
                  <a:pt x="1935785" y="18288"/>
                </a:cubicBezTo>
                <a:cubicBezTo>
                  <a:pt x="1552123" y="7320"/>
                  <a:pt x="1532619" y="-467"/>
                  <a:pt x="1378915" y="18288"/>
                </a:cubicBezTo>
                <a:cubicBezTo>
                  <a:pt x="1225211" y="37043"/>
                  <a:pt x="1038692" y="34308"/>
                  <a:pt x="715975" y="18288"/>
                </a:cubicBezTo>
                <a:cubicBezTo>
                  <a:pt x="393258" y="2268"/>
                  <a:pt x="303768" y="26944"/>
                  <a:pt x="0" y="18288"/>
                </a:cubicBezTo>
                <a:cubicBezTo>
                  <a:pt x="-306" y="11061"/>
                  <a:pt x="-655" y="7751"/>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199772"/>
      </p:ext>
    </p:extLst>
  </p:cSld>
  <p:clrMapOvr>
    <a:masterClrMapping/>
  </p:clrMapOvr>
  <mc:AlternateContent xmlns:mc="http://schemas.openxmlformats.org/markup-compatibility/2006" xmlns:p14="http://schemas.microsoft.com/office/powerpoint/2010/main">
    <mc:Choice Requires="p14">
      <p:transition spd="slow" p14:dur="2000" advTm="5815"/>
    </mc:Choice>
    <mc:Fallback xmlns="">
      <p:transition spd="slow" advTm="581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7222D8-74E6-A9F8-94FB-3CDD8AE9F154}"/>
              </a:ext>
            </a:extLst>
          </p:cNvPr>
          <p:cNvSpPr>
            <a:spLocks noGrp="1"/>
          </p:cNvSpPr>
          <p:nvPr>
            <p:ph type="title"/>
          </p:nvPr>
        </p:nvSpPr>
        <p:spPr>
          <a:xfrm>
            <a:off x="841248" y="548640"/>
            <a:ext cx="3600860" cy="5431536"/>
          </a:xfrm>
        </p:spPr>
        <p:txBody>
          <a:bodyPr>
            <a:normAutofit/>
          </a:bodyPr>
          <a:lstStyle/>
          <a:p>
            <a:r>
              <a:rPr lang="en-US" dirty="0"/>
              <a:t>Project Objectives</a:t>
            </a:r>
          </a:p>
        </p:txBody>
      </p:sp>
      <p:sp>
        <p:nvSpPr>
          <p:cNvPr id="10"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8EB49E-26AF-B43D-0314-EED0CFCE5767}"/>
              </a:ext>
            </a:extLst>
          </p:cNvPr>
          <p:cNvSpPr>
            <a:spLocks noGrp="1"/>
          </p:cNvSpPr>
          <p:nvPr>
            <p:ph idx="1"/>
          </p:nvPr>
        </p:nvSpPr>
        <p:spPr>
          <a:xfrm>
            <a:off x="5126418" y="552091"/>
            <a:ext cx="6224335" cy="5431536"/>
          </a:xfrm>
        </p:spPr>
        <p:txBody>
          <a:bodyPr anchor="ctr">
            <a:normAutofit/>
          </a:bodyPr>
          <a:lstStyle/>
          <a:p>
            <a:pPr marL="0" indent="0">
              <a:spcBef>
                <a:spcPts val="900"/>
              </a:spcBef>
              <a:buNone/>
            </a:pPr>
            <a:r>
              <a:rPr lang="en-US" sz="2200" b="1" dirty="0">
                <a:effectLst/>
                <a:latin typeface=".AppleSystemUIFont"/>
              </a:rPr>
              <a:t>Identify Influencing Factors</a:t>
            </a:r>
            <a:r>
              <a:rPr lang="en-US" sz="2200" dirty="0">
                <a:effectLst/>
                <a:latin typeface=".AppleSystemUIFont"/>
              </a:rPr>
              <a:t>:</a:t>
            </a:r>
          </a:p>
          <a:p>
            <a:pPr marL="0" indent="0">
              <a:spcBef>
                <a:spcPts val="900"/>
              </a:spcBef>
              <a:buNone/>
            </a:pPr>
            <a:r>
              <a:rPr lang="en-US" sz="2200" dirty="0">
                <a:effectLst/>
                <a:latin typeface=".AppleSystemUIFont"/>
              </a:rPr>
              <a:t>Analyze </a:t>
            </a:r>
            <a:r>
              <a:rPr lang="en-US" sz="2200" dirty="0">
                <a:latin typeface=".AppleSystemUIFont"/>
              </a:rPr>
              <a:t>the crime rate in New York’s 5 boroughs</a:t>
            </a:r>
            <a:endParaRPr lang="en-US" sz="2200" dirty="0">
              <a:effectLst/>
              <a:latin typeface=".AppleSystemUIFont"/>
            </a:endParaRPr>
          </a:p>
          <a:p>
            <a:pPr marL="0" indent="0">
              <a:spcBef>
                <a:spcPts val="900"/>
              </a:spcBef>
              <a:buNone/>
            </a:pPr>
            <a:r>
              <a:rPr lang="en-US" sz="2200" b="1" dirty="0">
                <a:effectLst/>
                <a:latin typeface=".AppleSystemUIFont"/>
              </a:rPr>
              <a:t>Understand Trends</a:t>
            </a:r>
            <a:r>
              <a:rPr lang="en-US" sz="2200" dirty="0">
                <a:effectLst/>
                <a:latin typeface=".AppleSystemUIFont"/>
              </a:rPr>
              <a:t>:</a:t>
            </a:r>
          </a:p>
          <a:p>
            <a:pPr marL="0" indent="0">
              <a:spcBef>
                <a:spcPts val="900"/>
              </a:spcBef>
              <a:buNone/>
            </a:pPr>
            <a:r>
              <a:rPr lang="en-US" sz="2200" dirty="0">
                <a:effectLst/>
                <a:latin typeface=".AppleSystemUIFont"/>
              </a:rPr>
              <a:t>Discover patterns in number of crimes committed over time (e.g., what time of the year do the crimes spike, what time of day are the crime rates highest).</a:t>
            </a:r>
          </a:p>
          <a:p>
            <a:pPr marL="0" indent="0">
              <a:spcBef>
                <a:spcPts val="900"/>
              </a:spcBef>
              <a:buNone/>
            </a:pPr>
            <a:r>
              <a:rPr lang="en-US" sz="2200" b="1" dirty="0">
                <a:effectLst/>
                <a:latin typeface=".AppleSystemUIFont"/>
              </a:rPr>
              <a:t>Support Data-Driven Decisions</a:t>
            </a:r>
            <a:r>
              <a:rPr lang="en-US" sz="2200" dirty="0">
                <a:effectLst/>
                <a:latin typeface=".AppleSystemUIFont"/>
              </a:rPr>
              <a:t>:</a:t>
            </a:r>
          </a:p>
          <a:p>
            <a:pPr marL="0" indent="0">
              <a:spcBef>
                <a:spcPts val="900"/>
              </a:spcBef>
              <a:buNone/>
            </a:pPr>
            <a:r>
              <a:rPr lang="en-US" sz="2200" dirty="0">
                <a:effectLst/>
                <a:latin typeface=".AppleSystemUIFont"/>
              </a:rPr>
              <a:t>Provide insights for different type of user – residents, tourists and police authorities for further analysis</a:t>
            </a:r>
          </a:p>
          <a:p>
            <a:endParaRPr lang="en-US" sz="2200" dirty="0"/>
          </a:p>
        </p:txBody>
      </p:sp>
    </p:spTree>
    <p:extLst>
      <p:ext uri="{BB962C8B-B14F-4D97-AF65-F5344CB8AC3E}">
        <p14:creationId xmlns:p14="http://schemas.microsoft.com/office/powerpoint/2010/main" val="1243834246"/>
      </p:ext>
    </p:extLst>
  </p:cSld>
  <p:clrMapOvr>
    <a:masterClrMapping/>
  </p:clrMapOvr>
  <mc:AlternateContent xmlns:mc="http://schemas.openxmlformats.org/markup-compatibility/2006" xmlns:p14="http://schemas.microsoft.com/office/powerpoint/2010/main">
    <mc:Choice Requires="p14">
      <p:transition spd="slow" p14:dur="2000" advTm="27830"/>
    </mc:Choice>
    <mc:Fallback xmlns="">
      <p:transition spd="slow" advTm="2783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FCBD377-B8C6-CECA-1EB8-3D0907583E53}"/>
            </a:ext>
          </a:extLst>
        </p:cNvPr>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1CA1DC-51E6-0825-F59A-1902DD47A8F9}"/>
              </a:ext>
            </a:extLst>
          </p:cNvPr>
          <p:cNvSpPr>
            <a:spLocks noGrp="1"/>
          </p:cNvSpPr>
          <p:nvPr>
            <p:ph type="title"/>
          </p:nvPr>
        </p:nvSpPr>
        <p:spPr>
          <a:xfrm>
            <a:off x="630936" y="639520"/>
            <a:ext cx="3429000" cy="1719072"/>
          </a:xfrm>
        </p:spPr>
        <p:txBody>
          <a:bodyPr anchor="b">
            <a:normAutofit/>
          </a:bodyPr>
          <a:lstStyle/>
          <a:p>
            <a:r>
              <a:rPr lang="en-US" dirty="0"/>
              <a:t>Data Introduction</a:t>
            </a:r>
          </a:p>
        </p:txBody>
      </p:sp>
      <p:sp>
        <p:nvSpPr>
          <p:cNvPr id="3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7BFD264-4F24-3CA0-D480-0503F54461ED}"/>
              </a:ext>
            </a:extLst>
          </p:cNvPr>
          <p:cNvSpPr>
            <a:spLocks noGrp="1"/>
          </p:cNvSpPr>
          <p:nvPr>
            <p:ph idx="1"/>
          </p:nvPr>
        </p:nvSpPr>
        <p:spPr>
          <a:xfrm>
            <a:off x="117446" y="2807208"/>
            <a:ext cx="4001213" cy="3410712"/>
          </a:xfrm>
        </p:spPr>
        <p:txBody>
          <a:bodyPr anchor="t">
            <a:noAutofit/>
          </a:bodyPr>
          <a:lstStyle/>
          <a:p>
            <a:r>
              <a:rPr lang="en-US" sz="2000" dirty="0"/>
              <a:t>The Data selected for the study is the NYPD Complaints data for the year 2024. This dataset provides detailed information about the name of borough, type of crime (felony, misdemeanor, violation), Suspect Age and Race, Victim Age and Race, etc.</a:t>
            </a:r>
          </a:p>
          <a:p>
            <a:r>
              <a:rPr lang="en-US" sz="2000" dirty="0"/>
              <a:t>The original file contains 36 columns and approximately 577109 rows</a:t>
            </a:r>
          </a:p>
          <a:p>
            <a:r>
              <a:rPr lang="en-US" sz="2000" dirty="0"/>
              <a:t>The summary of the data is shown on the right</a:t>
            </a:r>
          </a:p>
          <a:p>
            <a:endParaRPr lang="en-US" sz="2000" dirty="0"/>
          </a:p>
        </p:txBody>
      </p:sp>
      <p:graphicFrame>
        <p:nvGraphicFramePr>
          <p:cNvPr id="6" name="Table 5">
            <a:extLst>
              <a:ext uri="{FF2B5EF4-FFF2-40B4-BE49-F238E27FC236}">
                <a16:creationId xmlns:a16="http://schemas.microsoft.com/office/drawing/2014/main" id="{E64EBE6F-93D8-A527-D3E4-43A2119DF583}"/>
              </a:ext>
            </a:extLst>
          </p:cNvPr>
          <p:cNvGraphicFramePr>
            <a:graphicFrameLocks noGrp="1"/>
          </p:cNvGraphicFramePr>
          <p:nvPr>
            <p:extLst>
              <p:ext uri="{D42A27DB-BD31-4B8C-83A1-F6EECF244321}">
                <p14:modId xmlns:p14="http://schemas.microsoft.com/office/powerpoint/2010/main" val="4142796989"/>
              </p:ext>
            </p:extLst>
          </p:nvPr>
        </p:nvGraphicFramePr>
        <p:xfrm>
          <a:off x="4219660" y="176169"/>
          <a:ext cx="7642373" cy="6504950"/>
        </p:xfrm>
        <a:graphic>
          <a:graphicData uri="http://schemas.openxmlformats.org/drawingml/2006/table">
            <a:tbl>
              <a:tblPr>
                <a:tableStyleId>{5940675A-B579-460E-94D1-54222C63F5DA}</a:tableStyleId>
              </a:tblPr>
              <a:tblGrid>
                <a:gridCol w="1627465">
                  <a:extLst>
                    <a:ext uri="{9D8B030D-6E8A-4147-A177-3AD203B41FA5}">
                      <a16:colId xmlns:a16="http://schemas.microsoft.com/office/drawing/2014/main" val="4145864966"/>
                    </a:ext>
                  </a:extLst>
                </a:gridCol>
                <a:gridCol w="6014908">
                  <a:extLst>
                    <a:ext uri="{9D8B030D-6E8A-4147-A177-3AD203B41FA5}">
                      <a16:colId xmlns:a16="http://schemas.microsoft.com/office/drawing/2014/main" val="2729187464"/>
                    </a:ext>
                  </a:extLst>
                </a:gridCol>
              </a:tblGrid>
              <a:tr h="107962">
                <a:tc>
                  <a:txBody>
                    <a:bodyPr/>
                    <a:lstStyle/>
                    <a:p>
                      <a:pPr algn="l" fontAlgn="b"/>
                      <a:r>
                        <a:rPr lang="en-US" sz="1100" b="1" u="none" strike="noStrike">
                          <a:solidFill>
                            <a:srgbClr val="009DDC"/>
                          </a:solidFill>
                          <a:effectLst/>
                        </a:rPr>
                        <a:t>Column Name</a:t>
                      </a:r>
                      <a:endParaRPr lang="en-US" sz="1100" b="1" i="0" u="none" strike="noStrike">
                        <a:solidFill>
                          <a:srgbClr val="009DDC"/>
                        </a:solidFill>
                        <a:effectLst/>
                        <a:latin typeface="Arial" panose="020B0604020202020204" pitchFamily="34" charset="0"/>
                      </a:endParaRPr>
                    </a:p>
                  </a:txBody>
                  <a:tcPr marL="2737" marR="2737" marT="2737" marB="0" anchor="b"/>
                </a:tc>
                <a:tc>
                  <a:txBody>
                    <a:bodyPr/>
                    <a:lstStyle/>
                    <a:p>
                      <a:pPr algn="l" fontAlgn="b"/>
                      <a:r>
                        <a:rPr lang="en-US" sz="1100" b="1" u="none" strike="noStrike" dirty="0">
                          <a:solidFill>
                            <a:srgbClr val="009DDC"/>
                          </a:solidFill>
                          <a:effectLst/>
                        </a:rPr>
                        <a:t>Column Description</a:t>
                      </a:r>
                      <a:endParaRPr lang="en-US" sz="1100" b="1" i="0" u="none" strike="noStrike" dirty="0">
                        <a:solidFill>
                          <a:srgbClr val="009DDC"/>
                        </a:solidFill>
                        <a:effectLst/>
                        <a:latin typeface="Arial" panose="020B0604020202020204" pitchFamily="34" charset="0"/>
                      </a:endParaRPr>
                    </a:p>
                  </a:txBody>
                  <a:tcPr marL="2737" marR="2737" marT="2737" marB="0" anchor="b"/>
                </a:tc>
                <a:extLst>
                  <a:ext uri="{0D108BD9-81ED-4DB2-BD59-A6C34878D82A}">
                    <a16:rowId xmlns:a16="http://schemas.microsoft.com/office/drawing/2014/main" val="3168868576"/>
                  </a:ext>
                </a:extLst>
              </a:tr>
              <a:tr h="107962">
                <a:tc>
                  <a:txBody>
                    <a:bodyPr/>
                    <a:lstStyle/>
                    <a:p>
                      <a:pPr algn="ctr" fontAlgn="ctr"/>
                      <a:r>
                        <a:rPr lang="en-US" sz="1000" b="0" u="none" strike="noStrike" dirty="0">
                          <a:solidFill>
                            <a:srgbClr val="000000"/>
                          </a:solidFill>
                          <a:effectLst/>
                          <a:highlight>
                            <a:srgbClr val="FFFF00"/>
                          </a:highlight>
                        </a:rPr>
                        <a:t>CMPLNT_NUM</a:t>
                      </a:r>
                      <a:endParaRPr lang="en-US" sz="1000" b="0" i="0" u="none" strike="noStrike" dirty="0">
                        <a:solidFill>
                          <a:srgbClr val="000000"/>
                        </a:solidFill>
                        <a:effectLst/>
                        <a:highlight>
                          <a:srgbClr val="FFFF00"/>
                        </a:highlight>
                        <a:latin typeface="Arial" panose="020B0604020202020204" pitchFamily="34" charset="0"/>
                      </a:endParaRPr>
                    </a:p>
                  </a:txBody>
                  <a:tcPr marL="2737" marR="2737" marT="2737" marB="0" anchor="ctr"/>
                </a:tc>
                <a:tc>
                  <a:txBody>
                    <a:bodyPr/>
                    <a:lstStyle/>
                    <a:p>
                      <a:pPr algn="l" fontAlgn="ctr"/>
                      <a:r>
                        <a:rPr lang="en-US" sz="1000" b="0" u="none" strike="noStrike">
                          <a:solidFill>
                            <a:srgbClr val="000000"/>
                          </a:solidFill>
                          <a:effectLst/>
                        </a:rPr>
                        <a:t>Randomly generated persistent ID for each complaint </a:t>
                      </a:r>
                      <a:endParaRPr lang="en-US" sz="1000" b="0" i="0" u="none" strike="noStrike">
                        <a:solidFill>
                          <a:srgbClr val="000000"/>
                        </a:solidFill>
                        <a:effectLst/>
                        <a:latin typeface="Arial" panose="020B0604020202020204" pitchFamily="34" charset="0"/>
                      </a:endParaRPr>
                    </a:p>
                  </a:txBody>
                  <a:tcPr marL="2737" marR="2737" marT="2737" marB="0" anchor="ctr"/>
                </a:tc>
                <a:extLst>
                  <a:ext uri="{0D108BD9-81ED-4DB2-BD59-A6C34878D82A}">
                    <a16:rowId xmlns:a16="http://schemas.microsoft.com/office/drawing/2014/main" val="2700396096"/>
                  </a:ext>
                </a:extLst>
              </a:tr>
              <a:tr h="107962">
                <a:tc>
                  <a:txBody>
                    <a:bodyPr/>
                    <a:lstStyle/>
                    <a:p>
                      <a:pPr algn="ctr" fontAlgn="ctr"/>
                      <a:r>
                        <a:rPr lang="en-US" sz="1000" b="0" u="none" strike="noStrike" dirty="0">
                          <a:solidFill>
                            <a:srgbClr val="000000"/>
                          </a:solidFill>
                          <a:effectLst/>
                        </a:rPr>
                        <a:t>ADDR_PCT_CD</a:t>
                      </a:r>
                      <a:endParaRPr lang="en-US" sz="1000" b="0" i="0" u="none" strike="noStrike" dirty="0">
                        <a:solidFill>
                          <a:srgbClr val="000000"/>
                        </a:solidFill>
                        <a:effectLst/>
                        <a:latin typeface="Arial" panose="020B0604020202020204" pitchFamily="34" charset="0"/>
                      </a:endParaRPr>
                    </a:p>
                  </a:txBody>
                  <a:tcPr marL="2737" marR="2737" marT="2737" marB="0" anchor="ctr"/>
                </a:tc>
                <a:tc>
                  <a:txBody>
                    <a:bodyPr/>
                    <a:lstStyle/>
                    <a:p>
                      <a:pPr algn="l" fontAlgn="ctr"/>
                      <a:r>
                        <a:rPr lang="en-US" sz="1000" b="0" u="none" strike="noStrike">
                          <a:solidFill>
                            <a:srgbClr val="000000"/>
                          </a:solidFill>
                          <a:effectLst/>
                        </a:rPr>
                        <a:t>The precinct in which the incident occurred</a:t>
                      </a:r>
                      <a:endParaRPr lang="en-US" sz="1000" b="0" i="0" u="none" strike="noStrike">
                        <a:solidFill>
                          <a:srgbClr val="000000"/>
                        </a:solidFill>
                        <a:effectLst/>
                        <a:latin typeface="Arial" panose="020B0604020202020204" pitchFamily="34" charset="0"/>
                      </a:endParaRPr>
                    </a:p>
                  </a:txBody>
                  <a:tcPr marL="2737" marR="2737" marT="2737" marB="0" anchor="ctr"/>
                </a:tc>
                <a:extLst>
                  <a:ext uri="{0D108BD9-81ED-4DB2-BD59-A6C34878D82A}">
                    <a16:rowId xmlns:a16="http://schemas.microsoft.com/office/drawing/2014/main" val="3584144759"/>
                  </a:ext>
                </a:extLst>
              </a:tr>
              <a:tr h="107962">
                <a:tc>
                  <a:txBody>
                    <a:bodyPr/>
                    <a:lstStyle/>
                    <a:p>
                      <a:pPr algn="ctr" fontAlgn="ctr"/>
                      <a:r>
                        <a:rPr lang="en-US" sz="1000" b="0" u="none" strike="noStrike" dirty="0">
                          <a:solidFill>
                            <a:srgbClr val="000000"/>
                          </a:solidFill>
                          <a:effectLst/>
                          <a:highlight>
                            <a:srgbClr val="FFFF00"/>
                          </a:highlight>
                        </a:rPr>
                        <a:t>BORO</a:t>
                      </a:r>
                      <a:endParaRPr lang="en-US" sz="1000" b="0" i="0" u="none" strike="noStrike" dirty="0">
                        <a:solidFill>
                          <a:srgbClr val="000000"/>
                        </a:solidFill>
                        <a:effectLst/>
                        <a:highlight>
                          <a:srgbClr val="FFFF00"/>
                        </a:highlight>
                        <a:latin typeface="Arial" panose="020B0604020202020204" pitchFamily="34" charset="0"/>
                      </a:endParaRPr>
                    </a:p>
                  </a:txBody>
                  <a:tcPr marL="2737" marR="2737" marT="2737" marB="0" anchor="ctr"/>
                </a:tc>
                <a:tc>
                  <a:txBody>
                    <a:bodyPr/>
                    <a:lstStyle/>
                    <a:p>
                      <a:pPr algn="l" fontAlgn="ctr"/>
                      <a:r>
                        <a:rPr lang="en-US" sz="1000" b="0" u="none" strike="noStrike">
                          <a:solidFill>
                            <a:srgbClr val="000000"/>
                          </a:solidFill>
                          <a:effectLst/>
                        </a:rPr>
                        <a:t>The name of the borough in which the incident occurred</a:t>
                      </a:r>
                      <a:endParaRPr lang="en-US" sz="1000" b="0" i="0" u="none" strike="noStrike">
                        <a:solidFill>
                          <a:srgbClr val="000000"/>
                        </a:solidFill>
                        <a:effectLst/>
                        <a:latin typeface="Arial" panose="020B0604020202020204" pitchFamily="34" charset="0"/>
                      </a:endParaRPr>
                    </a:p>
                  </a:txBody>
                  <a:tcPr marL="2737" marR="2737" marT="2737" marB="0" anchor="ctr"/>
                </a:tc>
                <a:extLst>
                  <a:ext uri="{0D108BD9-81ED-4DB2-BD59-A6C34878D82A}">
                    <a16:rowId xmlns:a16="http://schemas.microsoft.com/office/drawing/2014/main" val="1852387133"/>
                  </a:ext>
                </a:extLst>
              </a:tr>
              <a:tr h="205478">
                <a:tc>
                  <a:txBody>
                    <a:bodyPr/>
                    <a:lstStyle/>
                    <a:p>
                      <a:pPr algn="ctr" fontAlgn="ctr"/>
                      <a:r>
                        <a:rPr lang="en-US" sz="1000" b="0" u="none" strike="noStrike" dirty="0">
                          <a:solidFill>
                            <a:srgbClr val="000000"/>
                          </a:solidFill>
                          <a:effectLst/>
                          <a:highlight>
                            <a:srgbClr val="FFFF00"/>
                          </a:highlight>
                        </a:rPr>
                        <a:t>CMPLNT_FR_DT</a:t>
                      </a:r>
                      <a:endParaRPr lang="en-US" sz="1000" b="0" i="0" u="none" strike="noStrike" dirty="0">
                        <a:solidFill>
                          <a:srgbClr val="000000"/>
                        </a:solidFill>
                        <a:effectLst/>
                        <a:highlight>
                          <a:srgbClr val="FFFF00"/>
                        </a:highlight>
                        <a:latin typeface="Arial" panose="020B0604020202020204" pitchFamily="34" charset="0"/>
                      </a:endParaRPr>
                    </a:p>
                  </a:txBody>
                  <a:tcPr marL="2737" marR="2737" marT="2737" marB="0" anchor="ctr"/>
                </a:tc>
                <a:tc>
                  <a:txBody>
                    <a:bodyPr/>
                    <a:lstStyle/>
                    <a:p>
                      <a:pPr algn="l" fontAlgn="ctr"/>
                      <a:r>
                        <a:rPr lang="en-US" sz="1000" b="0" u="none" strike="noStrike">
                          <a:solidFill>
                            <a:srgbClr val="000000"/>
                          </a:solidFill>
                          <a:effectLst/>
                        </a:rPr>
                        <a:t>Exact date of occurrence for the reported event (or starting date of occurrence, if CMPLNT_TO_DT exists)</a:t>
                      </a:r>
                      <a:endParaRPr lang="en-US" sz="1000" b="0" i="0" u="none" strike="noStrike">
                        <a:solidFill>
                          <a:srgbClr val="000000"/>
                        </a:solidFill>
                        <a:effectLst/>
                        <a:latin typeface="Arial" panose="020B0604020202020204" pitchFamily="34" charset="0"/>
                      </a:endParaRPr>
                    </a:p>
                  </a:txBody>
                  <a:tcPr marL="2737" marR="2737" marT="2737" marB="0" anchor="ctr"/>
                </a:tc>
                <a:extLst>
                  <a:ext uri="{0D108BD9-81ED-4DB2-BD59-A6C34878D82A}">
                    <a16:rowId xmlns:a16="http://schemas.microsoft.com/office/drawing/2014/main" val="675362966"/>
                  </a:ext>
                </a:extLst>
              </a:tr>
              <a:tr h="205478">
                <a:tc>
                  <a:txBody>
                    <a:bodyPr/>
                    <a:lstStyle/>
                    <a:p>
                      <a:pPr algn="ctr" fontAlgn="ctr"/>
                      <a:r>
                        <a:rPr lang="en-US" sz="1000" b="0" u="none" strike="noStrike">
                          <a:solidFill>
                            <a:srgbClr val="000000"/>
                          </a:solidFill>
                          <a:effectLst/>
                        </a:rPr>
                        <a:t>CMPLNT_FR_TM</a:t>
                      </a:r>
                      <a:endParaRPr lang="en-US" sz="1000" b="0" i="0" u="none" strike="noStrike">
                        <a:solidFill>
                          <a:srgbClr val="000000"/>
                        </a:solidFill>
                        <a:effectLst/>
                        <a:latin typeface="Arial" panose="020B0604020202020204" pitchFamily="34" charset="0"/>
                      </a:endParaRPr>
                    </a:p>
                  </a:txBody>
                  <a:tcPr marL="2737" marR="2737" marT="2737" marB="0" anchor="ctr"/>
                </a:tc>
                <a:tc>
                  <a:txBody>
                    <a:bodyPr/>
                    <a:lstStyle/>
                    <a:p>
                      <a:pPr algn="l" fontAlgn="ctr"/>
                      <a:r>
                        <a:rPr lang="en-US" sz="1000" b="0" u="none" strike="noStrike" dirty="0">
                          <a:solidFill>
                            <a:srgbClr val="000000"/>
                          </a:solidFill>
                          <a:effectLst/>
                        </a:rPr>
                        <a:t>Exact time of occurrence for the reported event (or starting time of occurrence, if CMPLNT_TO_TM exists)</a:t>
                      </a:r>
                      <a:endParaRPr lang="en-US" sz="1000" b="0" i="0" u="none" strike="noStrike" dirty="0">
                        <a:solidFill>
                          <a:srgbClr val="000000"/>
                        </a:solidFill>
                        <a:effectLst/>
                        <a:latin typeface="Arial" panose="020B0604020202020204" pitchFamily="34" charset="0"/>
                      </a:endParaRPr>
                    </a:p>
                  </a:txBody>
                  <a:tcPr marL="2737" marR="2737" marT="2737" marB="0" anchor="ctr"/>
                </a:tc>
                <a:extLst>
                  <a:ext uri="{0D108BD9-81ED-4DB2-BD59-A6C34878D82A}">
                    <a16:rowId xmlns:a16="http://schemas.microsoft.com/office/drawing/2014/main" val="2796719318"/>
                  </a:ext>
                </a:extLst>
              </a:tr>
              <a:tr h="205478">
                <a:tc>
                  <a:txBody>
                    <a:bodyPr/>
                    <a:lstStyle/>
                    <a:p>
                      <a:pPr algn="ctr" fontAlgn="ctr"/>
                      <a:r>
                        <a:rPr lang="en-US" sz="1000" b="0" u="none" strike="noStrike">
                          <a:solidFill>
                            <a:srgbClr val="000000"/>
                          </a:solidFill>
                          <a:effectLst/>
                        </a:rPr>
                        <a:t>CMPLNT_TO_DT</a:t>
                      </a:r>
                      <a:endParaRPr lang="en-US" sz="1000" b="0" i="0" u="none" strike="noStrike">
                        <a:solidFill>
                          <a:srgbClr val="000000"/>
                        </a:solidFill>
                        <a:effectLst/>
                        <a:latin typeface="Arial" panose="020B0604020202020204" pitchFamily="34" charset="0"/>
                      </a:endParaRPr>
                    </a:p>
                  </a:txBody>
                  <a:tcPr marL="2737" marR="2737" marT="2737" marB="0" anchor="ctr"/>
                </a:tc>
                <a:tc>
                  <a:txBody>
                    <a:bodyPr/>
                    <a:lstStyle/>
                    <a:p>
                      <a:pPr algn="l" fontAlgn="ctr"/>
                      <a:r>
                        <a:rPr lang="en-US" sz="1000" b="0" u="none" strike="noStrike">
                          <a:solidFill>
                            <a:srgbClr val="000000"/>
                          </a:solidFill>
                          <a:effectLst/>
                        </a:rPr>
                        <a:t>Ending date of occurrence for the reported event, if exact time of occurrence is unknown</a:t>
                      </a:r>
                      <a:endParaRPr lang="en-US" sz="1000" b="0" i="0" u="none" strike="noStrike">
                        <a:solidFill>
                          <a:srgbClr val="000000"/>
                        </a:solidFill>
                        <a:effectLst/>
                        <a:latin typeface="Arial" panose="020B0604020202020204" pitchFamily="34" charset="0"/>
                      </a:endParaRPr>
                    </a:p>
                  </a:txBody>
                  <a:tcPr marL="2737" marR="2737" marT="2737" marB="0" anchor="ctr"/>
                </a:tc>
                <a:extLst>
                  <a:ext uri="{0D108BD9-81ED-4DB2-BD59-A6C34878D82A}">
                    <a16:rowId xmlns:a16="http://schemas.microsoft.com/office/drawing/2014/main" val="4119896278"/>
                  </a:ext>
                </a:extLst>
              </a:tr>
              <a:tr h="205478">
                <a:tc>
                  <a:txBody>
                    <a:bodyPr/>
                    <a:lstStyle/>
                    <a:p>
                      <a:pPr algn="ctr" fontAlgn="ctr"/>
                      <a:r>
                        <a:rPr lang="en-US" sz="1000" b="0" u="none" strike="noStrike">
                          <a:solidFill>
                            <a:srgbClr val="000000"/>
                          </a:solidFill>
                          <a:effectLst/>
                        </a:rPr>
                        <a:t>CMPLNT_TO_TM</a:t>
                      </a:r>
                      <a:endParaRPr lang="en-US" sz="1000" b="0" i="0" u="none" strike="noStrike">
                        <a:solidFill>
                          <a:srgbClr val="000000"/>
                        </a:solidFill>
                        <a:effectLst/>
                        <a:latin typeface="Arial" panose="020B0604020202020204" pitchFamily="34" charset="0"/>
                      </a:endParaRPr>
                    </a:p>
                  </a:txBody>
                  <a:tcPr marL="2737" marR="2737" marT="2737" marB="0" anchor="ctr"/>
                </a:tc>
                <a:tc>
                  <a:txBody>
                    <a:bodyPr/>
                    <a:lstStyle/>
                    <a:p>
                      <a:pPr algn="l" fontAlgn="ctr"/>
                      <a:r>
                        <a:rPr lang="en-US" sz="1000" b="0" u="none" strike="noStrike" dirty="0">
                          <a:solidFill>
                            <a:srgbClr val="000000"/>
                          </a:solidFill>
                          <a:effectLst/>
                        </a:rPr>
                        <a:t>Ending time of occurrence for the reported event, if exact time of occurrence is unknown</a:t>
                      </a:r>
                      <a:endParaRPr lang="en-US" sz="1000" b="0" i="0" u="none" strike="noStrike" dirty="0">
                        <a:solidFill>
                          <a:srgbClr val="000000"/>
                        </a:solidFill>
                        <a:effectLst/>
                        <a:latin typeface="Arial" panose="020B0604020202020204" pitchFamily="34" charset="0"/>
                      </a:endParaRPr>
                    </a:p>
                  </a:txBody>
                  <a:tcPr marL="2737" marR="2737" marT="2737" marB="0" anchor="ctr"/>
                </a:tc>
                <a:extLst>
                  <a:ext uri="{0D108BD9-81ED-4DB2-BD59-A6C34878D82A}">
                    <a16:rowId xmlns:a16="http://schemas.microsoft.com/office/drawing/2014/main" val="1229630561"/>
                  </a:ext>
                </a:extLst>
              </a:tr>
              <a:tr h="205478">
                <a:tc>
                  <a:txBody>
                    <a:bodyPr/>
                    <a:lstStyle/>
                    <a:p>
                      <a:pPr algn="ctr" fontAlgn="ctr"/>
                      <a:r>
                        <a:rPr lang="en-US" sz="1000" b="0" u="none" strike="noStrike" dirty="0">
                          <a:solidFill>
                            <a:srgbClr val="000000"/>
                          </a:solidFill>
                          <a:effectLst/>
                          <a:highlight>
                            <a:srgbClr val="FFFF00"/>
                          </a:highlight>
                        </a:rPr>
                        <a:t>CRM_ATPT_CPTD_CD</a:t>
                      </a:r>
                      <a:endParaRPr lang="en-US" sz="1000" b="0" i="0" u="none" strike="noStrike" dirty="0">
                        <a:solidFill>
                          <a:srgbClr val="000000"/>
                        </a:solidFill>
                        <a:effectLst/>
                        <a:highlight>
                          <a:srgbClr val="FFFF00"/>
                        </a:highlight>
                        <a:latin typeface="Arial" panose="020B0604020202020204" pitchFamily="34" charset="0"/>
                      </a:endParaRPr>
                    </a:p>
                  </a:txBody>
                  <a:tcPr marL="2737" marR="2737" marT="2737" marB="0" anchor="ctr"/>
                </a:tc>
                <a:tc>
                  <a:txBody>
                    <a:bodyPr/>
                    <a:lstStyle/>
                    <a:p>
                      <a:pPr algn="l" fontAlgn="ctr"/>
                      <a:r>
                        <a:rPr lang="en-US" sz="1000" b="0" u="none" strike="noStrike">
                          <a:solidFill>
                            <a:srgbClr val="000000"/>
                          </a:solidFill>
                          <a:effectLst/>
                        </a:rPr>
                        <a:t>Indicator of whether crime was successfully completed or attempted, but failed or was interrupted prematurely</a:t>
                      </a:r>
                      <a:endParaRPr lang="en-US" sz="1000" b="0" i="0" u="none" strike="noStrike">
                        <a:solidFill>
                          <a:srgbClr val="000000"/>
                        </a:solidFill>
                        <a:effectLst/>
                        <a:latin typeface="Arial" panose="020B0604020202020204" pitchFamily="34" charset="0"/>
                      </a:endParaRPr>
                    </a:p>
                  </a:txBody>
                  <a:tcPr marL="2737" marR="2737" marT="2737" marB="0" anchor="ctr"/>
                </a:tc>
                <a:extLst>
                  <a:ext uri="{0D108BD9-81ED-4DB2-BD59-A6C34878D82A}">
                    <a16:rowId xmlns:a16="http://schemas.microsoft.com/office/drawing/2014/main" val="1653985066"/>
                  </a:ext>
                </a:extLst>
              </a:tr>
              <a:tr h="205478">
                <a:tc>
                  <a:txBody>
                    <a:bodyPr/>
                    <a:lstStyle/>
                    <a:p>
                      <a:pPr algn="ctr" fontAlgn="ctr"/>
                      <a:r>
                        <a:rPr lang="en-US" sz="1000" b="0" u="none" strike="noStrike" dirty="0">
                          <a:solidFill>
                            <a:srgbClr val="000000"/>
                          </a:solidFill>
                          <a:effectLst/>
                        </a:rPr>
                        <a:t>HADEVELOPT</a:t>
                      </a:r>
                      <a:endParaRPr lang="en-US" sz="1000" b="0" i="0" u="none" strike="noStrike" dirty="0">
                        <a:solidFill>
                          <a:srgbClr val="000000"/>
                        </a:solidFill>
                        <a:effectLst/>
                        <a:latin typeface="Arial" panose="020B0604020202020204" pitchFamily="34" charset="0"/>
                      </a:endParaRPr>
                    </a:p>
                  </a:txBody>
                  <a:tcPr marL="2737" marR="2737" marT="2737" marB="0" anchor="ctr"/>
                </a:tc>
                <a:tc>
                  <a:txBody>
                    <a:bodyPr/>
                    <a:lstStyle/>
                    <a:p>
                      <a:pPr algn="l" fontAlgn="ctr"/>
                      <a:r>
                        <a:rPr lang="en-US" sz="1000" b="0" u="none" strike="noStrike">
                          <a:solidFill>
                            <a:srgbClr val="000000"/>
                          </a:solidFill>
                          <a:effectLst/>
                        </a:rPr>
                        <a:t>Name of NYCHA housing development of occurrence, if applicable</a:t>
                      </a:r>
                      <a:endParaRPr lang="en-US" sz="1000" b="0" i="0" u="none" strike="noStrike">
                        <a:solidFill>
                          <a:srgbClr val="000000"/>
                        </a:solidFill>
                        <a:effectLst/>
                        <a:latin typeface="Arial" panose="020B0604020202020204" pitchFamily="34" charset="0"/>
                      </a:endParaRPr>
                    </a:p>
                  </a:txBody>
                  <a:tcPr marL="2737" marR="2737" marT="2737" marB="0" anchor="ctr"/>
                </a:tc>
                <a:extLst>
                  <a:ext uri="{0D108BD9-81ED-4DB2-BD59-A6C34878D82A}">
                    <a16:rowId xmlns:a16="http://schemas.microsoft.com/office/drawing/2014/main" val="3481199163"/>
                  </a:ext>
                </a:extLst>
              </a:tr>
              <a:tr h="107962">
                <a:tc>
                  <a:txBody>
                    <a:bodyPr/>
                    <a:lstStyle/>
                    <a:p>
                      <a:pPr algn="ctr" fontAlgn="ctr"/>
                      <a:r>
                        <a:rPr lang="en-US" sz="1000" b="0" u="none" strike="noStrike" dirty="0">
                          <a:solidFill>
                            <a:srgbClr val="000000"/>
                          </a:solidFill>
                          <a:effectLst/>
                        </a:rPr>
                        <a:t>HOUSING_PSA</a:t>
                      </a:r>
                      <a:endParaRPr lang="en-US" sz="1000" b="0" i="0" u="none" strike="noStrike" dirty="0">
                        <a:solidFill>
                          <a:srgbClr val="000000"/>
                        </a:solidFill>
                        <a:effectLst/>
                        <a:latin typeface="Arial" panose="020B0604020202020204" pitchFamily="34" charset="0"/>
                      </a:endParaRPr>
                    </a:p>
                  </a:txBody>
                  <a:tcPr marL="2737" marR="2737" marT="2737" marB="0" anchor="ctr"/>
                </a:tc>
                <a:tc>
                  <a:txBody>
                    <a:bodyPr/>
                    <a:lstStyle/>
                    <a:p>
                      <a:pPr algn="l" fontAlgn="ctr"/>
                      <a:r>
                        <a:rPr lang="en-US" sz="1000" b="0" u="none" strike="noStrike">
                          <a:solidFill>
                            <a:srgbClr val="000000"/>
                          </a:solidFill>
                          <a:effectLst/>
                        </a:rPr>
                        <a:t>Development Level Code</a:t>
                      </a:r>
                      <a:endParaRPr lang="en-US" sz="1000" b="0" i="0" u="none" strike="noStrike">
                        <a:solidFill>
                          <a:srgbClr val="000000"/>
                        </a:solidFill>
                        <a:effectLst/>
                        <a:latin typeface="Arial" panose="020B0604020202020204" pitchFamily="34" charset="0"/>
                      </a:endParaRPr>
                    </a:p>
                  </a:txBody>
                  <a:tcPr marL="2737" marR="2737" marT="2737" marB="0" anchor="ctr"/>
                </a:tc>
                <a:extLst>
                  <a:ext uri="{0D108BD9-81ED-4DB2-BD59-A6C34878D82A}">
                    <a16:rowId xmlns:a16="http://schemas.microsoft.com/office/drawing/2014/main" val="3485033417"/>
                  </a:ext>
                </a:extLst>
              </a:tr>
              <a:tr h="306475">
                <a:tc>
                  <a:txBody>
                    <a:bodyPr/>
                    <a:lstStyle/>
                    <a:p>
                      <a:pPr algn="ctr" fontAlgn="ctr"/>
                      <a:r>
                        <a:rPr lang="en-US" sz="1000" b="0" u="none" strike="noStrike">
                          <a:solidFill>
                            <a:srgbClr val="000000"/>
                          </a:solidFill>
                          <a:effectLst/>
                        </a:rPr>
                        <a:t>JURISDICTION_CODE</a:t>
                      </a:r>
                      <a:endParaRPr lang="en-US" sz="1000" b="0" i="0" u="none" strike="noStrike">
                        <a:solidFill>
                          <a:srgbClr val="000000"/>
                        </a:solidFill>
                        <a:effectLst/>
                        <a:latin typeface="Arial" panose="020B0604020202020204" pitchFamily="34" charset="0"/>
                      </a:endParaRPr>
                    </a:p>
                  </a:txBody>
                  <a:tcPr marL="2737" marR="2737" marT="2737" marB="0" anchor="ctr"/>
                </a:tc>
                <a:tc>
                  <a:txBody>
                    <a:bodyPr/>
                    <a:lstStyle/>
                    <a:p>
                      <a:pPr algn="l" fontAlgn="ctr"/>
                      <a:r>
                        <a:rPr lang="en-US" sz="1000" b="0" u="none" strike="noStrike">
                          <a:solidFill>
                            <a:srgbClr val="000000"/>
                          </a:solidFill>
                          <a:effectLst/>
                        </a:rPr>
                        <a:t>Jurisdiction responsible for incident. Either internal, like Police(0), Transit(1), and Housing(2); or external(3), like Correction, Port Authority, etc.</a:t>
                      </a:r>
                      <a:endParaRPr lang="en-US" sz="1000" b="0" i="0" u="none" strike="noStrike">
                        <a:solidFill>
                          <a:srgbClr val="000000"/>
                        </a:solidFill>
                        <a:effectLst/>
                        <a:latin typeface="Arial" panose="020B0604020202020204" pitchFamily="34" charset="0"/>
                      </a:endParaRPr>
                    </a:p>
                  </a:txBody>
                  <a:tcPr marL="2737" marR="2737" marT="2737" marB="0" anchor="ctr"/>
                </a:tc>
                <a:extLst>
                  <a:ext uri="{0D108BD9-81ED-4DB2-BD59-A6C34878D82A}">
                    <a16:rowId xmlns:a16="http://schemas.microsoft.com/office/drawing/2014/main" val="3904013403"/>
                  </a:ext>
                </a:extLst>
              </a:tr>
              <a:tr h="107962">
                <a:tc>
                  <a:txBody>
                    <a:bodyPr/>
                    <a:lstStyle/>
                    <a:p>
                      <a:pPr algn="ctr" fontAlgn="ctr"/>
                      <a:r>
                        <a:rPr lang="en-US" sz="1000" b="0" u="none" strike="noStrike">
                          <a:solidFill>
                            <a:srgbClr val="000000"/>
                          </a:solidFill>
                          <a:effectLst/>
                        </a:rPr>
                        <a:t>JURIS_DESC</a:t>
                      </a:r>
                      <a:endParaRPr lang="en-US" sz="1000" b="0" i="0" u="none" strike="noStrike">
                        <a:solidFill>
                          <a:srgbClr val="000000"/>
                        </a:solidFill>
                        <a:effectLst/>
                        <a:latin typeface="Arial" panose="020B0604020202020204" pitchFamily="34" charset="0"/>
                      </a:endParaRPr>
                    </a:p>
                  </a:txBody>
                  <a:tcPr marL="2737" marR="2737" marT="2737" marB="0" anchor="ctr"/>
                </a:tc>
                <a:tc>
                  <a:txBody>
                    <a:bodyPr/>
                    <a:lstStyle/>
                    <a:p>
                      <a:pPr algn="l" fontAlgn="ctr"/>
                      <a:r>
                        <a:rPr lang="en-US" sz="1000" b="0" u="none" strike="noStrike">
                          <a:solidFill>
                            <a:srgbClr val="000000"/>
                          </a:solidFill>
                          <a:effectLst/>
                        </a:rPr>
                        <a:t>Description of the jurisdiction code</a:t>
                      </a:r>
                      <a:endParaRPr lang="en-US" sz="1000" b="0" i="0" u="none" strike="noStrike">
                        <a:solidFill>
                          <a:srgbClr val="000000"/>
                        </a:solidFill>
                        <a:effectLst/>
                        <a:latin typeface="Arial" panose="020B0604020202020204" pitchFamily="34" charset="0"/>
                      </a:endParaRPr>
                    </a:p>
                  </a:txBody>
                  <a:tcPr marL="2737" marR="2737" marT="2737" marB="0" anchor="ctr"/>
                </a:tc>
                <a:extLst>
                  <a:ext uri="{0D108BD9-81ED-4DB2-BD59-A6C34878D82A}">
                    <a16:rowId xmlns:a16="http://schemas.microsoft.com/office/drawing/2014/main" val="757353122"/>
                  </a:ext>
                </a:extLst>
              </a:tr>
              <a:tr h="107962">
                <a:tc>
                  <a:txBody>
                    <a:bodyPr/>
                    <a:lstStyle/>
                    <a:p>
                      <a:pPr algn="ctr" fontAlgn="ctr"/>
                      <a:r>
                        <a:rPr lang="en-US" sz="1000" b="0" u="none" strike="noStrike">
                          <a:solidFill>
                            <a:srgbClr val="000000"/>
                          </a:solidFill>
                          <a:effectLst/>
                        </a:rPr>
                        <a:t>KY_CD</a:t>
                      </a:r>
                      <a:endParaRPr lang="en-US" sz="1000" b="0" i="0" u="none" strike="noStrike">
                        <a:solidFill>
                          <a:srgbClr val="000000"/>
                        </a:solidFill>
                        <a:effectLst/>
                        <a:latin typeface="Arial" panose="020B0604020202020204" pitchFamily="34" charset="0"/>
                      </a:endParaRPr>
                    </a:p>
                  </a:txBody>
                  <a:tcPr marL="2737" marR="2737" marT="2737" marB="0" anchor="ctr"/>
                </a:tc>
                <a:tc>
                  <a:txBody>
                    <a:bodyPr/>
                    <a:lstStyle/>
                    <a:p>
                      <a:pPr algn="l" fontAlgn="ctr"/>
                      <a:r>
                        <a:rPr lang="en-US" sz="1000" b="0" u="none" strike="noStrike" dirty="0">
                          <a:solidFill>
                            <a:srgbClr val="000000"/>
                          </a:solidFill>
                          <a:effectLst/>
                        </a:rPr>
                        <a:t>3 digits offense classification code</a:t>
                      </a:r>
                      <a:endParaRPr lang="en-US" sz="1000" b="0" i="0" u="none" strike="noStrike" dirty="0">
                        <a:solidFill>
                          <a:srgbClr val="000000"/>
                        </a:solidFill>
                        <a:effectLst/>
                        <a:latin typeface="Arial" panose="020B0604020202020204" pitchFamily="34" charset="0"/>
                      </a:endParaRPr>
                    </a:p>
                  </a:txBody>
                  <a:tcPr marL="2737" marR="2737" marT="2737" marB="0" anchor="ctr"/>
                </a:tc>
                <a:extLst>
                  <a:ext uri="{0D108BD9-81ED-4DB2-BD59-A6C34878D82A}">
                    <a16:rowId xmlns:a16="http://schemas.microsoft.com/office/drawing/2014/main" val="4044562417"/>
                  </a:ext>
                </a:extLst>
              </a:tr>
              <a:tr h="107962">
                <a:tc>
                  <a:txBody>
                    <a:bodyPr/>
                    <a:lstStyle/>
                    <a:p>
                      <a:pPr algn="ctr" fontAlgn="ctr"/>
                      <a:r>
                        <a:rPr lang="en-US" sz="1000" b="0" u="none" strike="noStrike" dirty="0">
                          <a:solidFill>
                            <a:srgbClr val="000000"/>
                          </a:solidFill>
                          <a:effectLst/>
                          <a:highlight>
                            <a:srgbClr val="FFFF00"/>
                          </a:highlight>
                        </a:rPr>
                        <a:t>LAW_CAT_CD</a:t>
                      </a:r>
                      <a:endParaRPr lang="en-US" sz="1000" b="0" i="0" u="none" strike="noStrike" dirty="0">
                        <a:solidFill>
                          <a:srgbClr val="000000"/>
                        </a:solidFill>
                        <a:effectLst/>
                        <a:highlight>
                          <a:srgbClr val="FFFF00"/>
                        </a:highlight>
                        <a:latin typeface="Arial" panose="020B0604020202020204" pitchFamily="34" charset="0"/>
                      </a:endParaRPr>
                    </a:p>
                  </a:txBody>
                  <a:tcPr marL="2737" marR="2737" marT="2737" marB="0" anchor="ctr"/>
                </a:tc>
                <a:tc>
                  <a:txBody>
                    <a:bodyPr/>
                    <a:lstStyle/>
                    <a:p>
                      <a:pPr algn="l" fontAlgn="ctr"/>
                      <a:r>
                        <a:rPr lang="en-US" sz="1000" b="0" u="none" strike="noStrike">
                          <a:solidFill>
                            <a:srgbClr val="000000"/>
                          </a:solidFill>
                          <a:effectLst/>
                        </a:rPr>
                        <a:t>Level of offense: felony, misdemeanor, violation </a:t>
                      </a:r>
                      <a:endParaRPr lang="en-US" sz="1000" b="0" i="0" u="none" strike="noStrike">
                        <a:solidFill>
                          <a:srgbClr val="000000"/>
                        </a:solidFill>
                        <a:effectLst/>
                        <a:latin typeface="Arial" panose="020B0604020202020204" pitchFamily="34" charset="0"/>
                      </a:endParaRPr>
                    </a:p>
                  </a:txBody>
                  <a:tcPr marL="2737" marR="2737" marT="2737" marB="0" anchor="ctr"/>
                </a:tc>
                <a:extLst>
                  <a:ext uri="{0D108BD9-81ED-4DB2-BD59-A6C34878D82A}">
                    <a16:rowId xmlns:a16="http://schemas.microsoft.com/office/drawing/2014/main" val="2307550771"/>
                  </a:ext>
                </a:extLst>
              </a:tr>
              <a:tr h="205478">
                <a:tc>
                  <a:txBody>
                    <a:bodyPr/>
                    <a:lstStyle/>
                    <a:p>
                      <a:pPr algn="ctr" fontAlgn="ctr"/>
                      <a:r>
                        <a:rPr lang="en-US" sz="1000" b="0" u="none" strike="noStrike">
                          <a:solidFill>
                            <a:srgbClr val="000000"/>
                          </a:solidFill>
                          <a:effectLst/>
                        </a:rPr>
                        <a:t>LOC_OF_OCCUR_DESC</a:t>
                      </a:r>
                      <a:endParaRPr lang="en-US" sz="1000" b="0" i="0" u="none" strike="noStrike">
                        <a:solidFill>
                          <a:srgbClr val="000000"/>
                        </a:solidFill>
                        <a:effectLst/>
                        <a:latin typeface="Arial" panose="020B0604020202020204" pitchFamily="34" charset="0"/>
                      </a:endParaRPr>
                    </a:p>
                  </a:txBody>
                  <a:tcPr marL="2737" marR="2737" marT="2737" marB="0" anchor="ctr"/>
                </a:tc>
                <a:tc>
                  <a:txBody>
                    <a:bodyPr/>
                    <a:lstStyle/>
                    <a:p>
                      <a:pPr algn="l" fontAlgn="ctr"/>
                      <a:r>
                        <a:rPr lang="en-US" sz="1000" b="0" u="none" strike="noStrike">
                          <a:solidFill>
                            <a:srgbClr val="000000"/>
                          </a:solidFill>
                          <a:effectLst/>
                        </a:rPr>
                        <a:t>Specific location of occurrence in or around the premises; inside, opposite of, front of, rear of</a:t>
                      </a:r>
                      <a:endParaRPr lang="en-US" sz="1000" b="0" i="0" u="none" strike="noStrike">
                        <a:solidFill>
                          <a:srgbClr val="000000"/>
                        </a:solidFill>
                        <a:effectLst/>
                        <a:latin typeface="Arial" panose="020B0604020202020204" pitchFamily="34" charset="0"/>
                      </a:endParaRPr>
                    </a:p>
                  </a:txBody>
                  <a:tcPr marL="2737" marR="2737" marT="2737" marB="0" anchor="ctr"/>
                </a:tc>
                <a:extLst>
                  <a:ext uri="{0D108BD9-81ED-4DB2-BD59-A6C34878D82A}">
                    <a16:rowId xmlns:a16="http://schemas.microsoft.com/office/drawing/2014/main" val="581069448"/>
                  </a:ext>
                </a:extLst>
              </a:tr>
              <a:tr h="107962">
                <a:tc>
                  <a:txBody>
                    <a:bodyPr/>
                    <a:lstStyle/>
                    <a:p>
                      <a:pPr algn="ctr" fontAlgn="ctr"/>
                      <a:r>
                        <a:rPr lang="en-US" sz="1000" b="0" u="none" strike="noStrike">
                          <a:solidFill>
                            <a:srgbClr val="000000"/>
                          </a:solidFill>
                          <a:effectLst/>
                        </a:rPr>
                        <a:t>OFNS_DESC</a:t>
                      </a:r>
                      <a:endParaRPr lang="en-US" sz="1000" b="0" i="0" u="none" strike="noStrike">
                        <a:solidFill>
                          <a:srgbClr val="000000"/>
                        </a:solidFill>
                        <a:effectLst/>
                        <a:latin typeface="Arial" panose="020B0604020202020204" pitchFamily="34" charset="0"/>
                      </a:endParaRPr>
                    </a:p>
                  </a:txBody>
                  <a:tcPr marL="2737" marR="2737" marT="2737" marB="0" anchor="ctr"/>
                </a:tc>
                <a:tc>
                  <a:txBody>
                    <a:bodyPr/>
                    <a:lstStyle/>
                    <a:p>
                      <a:pPr algn="l" fontAlgn="ctr"/>
                      <a:r>
                        <a:rPr lang="en-US" sz="1000" b="0" u="none" strike="noStrike">
                          <a:solidFill>
                            <a:srgbClr val="000000"/>
                          </a:solidFill>
                          <a:effectLst/>
                        </a:rPr>
                        <a:t>Description of offense corresponding with key code</a:t>
                      </a:r>
                      <a:endParaRPr lang="en-US" sz="1000" b="0" i="0" u="none" strike="noStrike">
                        <a:solidFill>
                          <a:srgbClr val="000000"/>
                        </a:solidFill>
                        <a:effectLst/>
                        <a:latin typeface="Arial" panose="020B0604020202020204" pitchFamily="34" charset="0"/>
                      </a:endParaRPr>
                    </a:p>
                  </a:txBody>
                  <a:tcPr marL="2737" marR="2737" marT="2737" marB="0" anchor="ctr"/>
                </a:tc>
                <a:extLst>
                  <a:ext uri="{0D108BD9-81ED-4DB2-BD59-A6C34878D82A}">
                    <a16:rowId xmlns:a16="http://schemas.microsoft.com/office/drawing/2014/main" val="3117981738"/>
                  </a:ext>
                </a:extLst>
              </a:tr>
              <a:tr h="205478">
                <a:tc>
                  <a:txBody>
                    <a:bodyPr/>
                    <a:lstStyle/>
                    <a:p>
                      <a:pPr algn="ctr" fontAlgn="ctr"/>
                      <a:r>
                        <a:rPr lang="en-US" sz="1000" b="0" u="none" strike="noStrike">
                          <a:solidFill>
                            <a:srgbClr val="000000"/>
                          </a:solidFill>
                          <a:effectLst/>
                        </a:rPr>
                        <a:t>PARKS_NM</a:t>
                      </a:r>
                      <a:endParaRPr lang="en-US" sz="1000" b="0" i="0" u="none" strike="noStrike">
                        <a:solidFill>
                          <a:srgbClr val="000000"/>
                        </a:solidFill>
                        <a:effectLst/>
                        <a:latin typeface="Arial" panose="020B0604020202020204" pitchFamily="34" charset="0"/>
                      </a:endParaRPr>
                    </a:p>
                  </a:txBody>
                  <a:tcPr marL="2737" marR="2737" marT="2737" marB="0" anchor="ctr"/>
                </a:tc>
                <a:tc>
                  <a:txBody>
                    <a:bodyPr/>
                    <a:lstStyle/>
                    <a:p>
                      <a:pPr algn="l" fontAlgn="ctr"/>
                      <a:r>
                        <a:rPr lang="en-US" sz="1000" b="0" u="none" strike="noStrike">
                          <a:solidFill>
                            <a:srgbClr val="000000"/>
                          </a:solidFill>
                          <a:effectLst/>
                        </a:rPr>
                        <a:t>Name of NYC park, playground or greenspace of occurrence, if applicable (state parks are not included)</a:t>
                      </a:r>
                      <a:endParaRPr lang="en-US" sz="1000" b="0" i="0" u="none" strike="noStrike">
                        <a:solidFill>
                          <a:srgbClr val="000000"/>
                        </a:solidFill>
                        <a:effectLst/>
                        <a:latin typeface="Arial" panose="020B0604020202020204" pitchFamily="34" charset="0"/>
                      </a:endParaRPr>
                    </a:p>
                  </a:txBody>
                  <a:tcPr marL="2737" marR="2737" marT="2737" marB="0" anchor="ctr"/>
                </a:tc>
                <a:extLst>
                  <a:ext uri="{0D108BD9-81ED-4DB2-BD59-A6C34878D82A}">
                    <a16:rowId xmlns:a16="http://schemas.microsoft.com/office/drawing/2014/main" val="2182944324"/>
                  </a:ext>
                </a:extLst>
              </a:tr>
              <a:tr h="205478">
                <a:tc>
                  <a:txBody>
                    <a:bodyPr/>
                    <a:lstStyle/>
                    <a:p>
                      <a:pPr algn="ctr" fontAlgn="ctr"/>
                      <a:r>
                        <a:rPr lang="en-US" sz="1000" b="0" u="none" strike="noStrike">
                          <a:solidFill>
                            <a:srgbClr val="000000"/>
                          </a:solidFill>
                          <a:effectLst/>
                        </a:rPr>
                        <a:t>PATROL_BORO</a:t>
                      </a:r>
                      <a:endParaRPr lang="en-US" sz="1000" b="0" i="0" u="none" strike="noStrike">
                        <a:solidFill>
                          <a:srgbClr val="000000"/>
                        </a:solidFill>
                        <a:effectLst/>
                        <a:latin typeface="Arial" panose="020B0604020202020204" pitchFamily="34" charset="0"/>
                      </a:endParaRPr>
                    </a:p>
                  </a:txBody>
                  <a:tcPr marL="2737" marR="2737" marT="2737" marB="0" anchor="ctr"/>
                </a:tc>
                <a:tc>
                  <a:txBody>
                    <a:bodyPr/>
                    <a:lstStyle/>
                    <a:p>
                      <a:pPr algn="l" fontAlgn="ctr"/>
                      <a:r>
                        <a:rPr lang="en-US" sz="1000" b="0" u="none" strike="noStrike">
                          <a:solidFill>
                            <a:srgbClr val="000000"/>
                          </a:solidFill>
                          <a:effectLst/>
                        </a:rPr>
                        <a:t>The name of the patrol borough in which the incident occurred</a:t>
                      </a:r>
                      <a:endParaRPr lang="en-US" sz="1000" b="0" i="0" u="none" strike="noStrike">
                        <a:solidFill>
                          <a:srgbClr val="000000"/>
                        </a:solidFill>
                        <a:effectLst/>
                        <a:latin typeface="Arial" panose="020B0604020202020204" pitchFamily="34" charset="0"/>
                      </a:endParaRPr>
                    </a:p>
                  </a:txBody>
                  <a:tcPr marL="2737" marR="2737" marT="2737" marB="0" anchor="ctr"/>
                </a:tc>
                <a:extLst>
                  <a:ext uri="{0D108BD9-81ED-4DB2-BD59-A6C34878D82A}">
                    <a16:rowId xmlns:a16="http://schemas.microsoft.com/office/drawing/2014/main" val="1166392376"/>
                  </a:ext>
                </a:extLst>
              </a:tr>
              <a:tr h="205478">
                <a:tc>
                  <a:txBody>
                    <a:bodyPr/>
                    <a:lstStyle/>
                    <a:p>
                      <a:pPr algn="ctr" fontAlgn="ctr"/>
                      <a:r>
                        <a:rPr lang="en-US" sz="1000" b="0" u="none" strike="noStrike">
                          <a:solidFill>
                            <a:srgbClr val="000000"/>
                          </a:solidFill>
                          <a:effectLst/>
                        </a:rPr>
                        <a:t>PD_CD</a:t>
                      </a:r>
                      <a:endParaRPr lang="en-US" sz="1000" b="0" i="0" u="none" strike="noStrike">
                        <a:solidFill>
                          <a:srgbClr val="000000"/>
                        </a:solidFill>
                        <a:effectLst/>
                        <a:latin typeface="Arial" panose="020B0604020202020204" pitchFamily="34" charset="0"/>
                      </a:endParaRPr>
                    </a:p>
                  </a:txBody>
                  <a:tcPr marL="2737" marR="2737" marT="2737" marB="0" anchor="ctr"/>
                </a:tc>
                <a:tc>
                  <a:txBody>
                    <a:bodyPr/>
                    <a:lstStyle/>
                    <a:p>
                      <a:pPr algn="l" fontAlgn="ctr"/>
                      <a:r>
                        <a:rPr lang="en-US" sz="1000" b="0" u="none" strike="noStrike" dirty="0">
                          <a:solidFill>
                            <a:srgbClr val="000000"/>
                          </a:solidFill>
                          <a:effectLst/>
                        </a:rPr>
                        <a:t>3 digits internal classification code (more granular than Key Code)</a:t>
                      </a:r>
                      <a:endParaRPr lang="en-US" sz="1000" b="0" i="0" u="none" strike="noStrike" dirty="0">
                        <a:solidFill>
                          <a:srgbClr val="000000"/>
                        </a:solidFill>
                        <a:effectLst/>
                        <a:latin typeface="Arial" panose="020B0604020202020204" pitchFamily="34" charset="0"/>
                      </a:endParaRPr>
                    </a:p>
                  </a:txBody>
                  <a:tcPr marL="2737" marR="2737" marT="2737" marB="0" anchor="ctr"/>
                </a:tc>
                <a:extLst>
                  <a:ext uri="{0D108BD9-81ED-4DB2-BD59-A6C34878D82A}">
                    <a16:rowId xmlns:a16="http://schemas.microsoft.com/office/drawing/2014/main" val="1306323807"/>
                  </a:ext>
                </a:extLst>
              </a:tr>
              <a:tr h="205478">
                <a:tc>
                  <a:txBody>
                    <a:bodyPr/>
                    <a:lstStyle/>
                    <a:p>
                      <a:pPr algn="ctr" fontAlgn="ctr"/>
                      <a:r>
                        <a:rPr lang="en-US" sz="1000" b="0" u="none" strike="noStrike">
                          <a:solidFill>
                            <a:srgbClr val="000000"/>
                          </a:solidFill>
                          <a:effectLst/>
                        </a:rPr>
                        <a:t>PD_DESC</a:t>
                      </a:r>
                      <a:endParaRPr lang="en-US" sz="1000" b="0" i="0" u="none" strike="noStrike">
                        <a:solidFill>
                          <a:srgbClr val="000000"/>
                        </a:solidFill>
                        <a:effectLst/>
                        <a:latin typeface="Arial" panose="020B0604020202020204" pitchFamily="34" charset="0"/>
                      </a:endParaRPr>
                    </a:p>
                  </a:txBody>
                  <a:tcPr marL="2737" marR="2737" marT="2737" marB="0" anchor="ctr"/>
                </a:tc>
                <a:tc>
                  <a:txBody>
                    <a:bodyPr/>
                    <a:lstStyle/>
                    <a:p>
                      <a:pPr algn="l" fontAlgn="ctr"/>
                      <a:r>
                        <a:rPr lang="en-US" sz="1000" b="0" u="none" strike="noStrike">
                          <a:solidFill>
                            <a:srgbClr val="000000"/>
                          </a:solidFill>
                          <a:effectLst/>
                        </a:rPr>
                        <a:t>Description of internal classification corresponding with PD code (more granular than Offense Description)</a:t>
                      </a:r>
                      <a:endParaRPr lang="en-US" sz="1000" b="0" i="0" u="none" strike="noStrike">
                        <a:solidFill>
                          <a:srgbClr val="000000"/>
                        </a:solidFill>
                        <a:effectLst/>
                        <a:latin typeface="Arial" panose="020B0604020202020204" pitchFamily="34" charset="0"/>
                      </a:endParaRPr>
                    </a:p>
                  </a:txBody>
                  <a:tcPr marL="2737" marR="2737" marT="2737" marB="0" anchor="ctr"/>
                </a:tc>
                <a:extLst>
                  <a:ext uri="{0D108BD9-81ED-4DB2-BD59-A6C34878D82A}">
                    <a16:rowId xmlns:a16="http://schemas.microsoft.com/office/drawing/2014/main" val="1426687840"/>
                  </a:ext>
                </a:extLst>
              </a:tr>
              <a:tr h="205478">
                <a:tc>
                  <a:txBody>
                    <a:bodyPr/>
                    <a:lstStyle/>
                    <a:p>
                      <a:pPr algn="ctr" fontAlgn="ctr"/>
                      <a:r>
                        <a:rPr lang="en-US" sz="1000" b="0" u="none" strike="noStrike">
                          <a:solidFill>
                            <a:srgbClr val="000000"/>
                          </a:solidFill>
                          <a:effectLst/>
                        </a:rPr>
                        <a:t>PREM_TYP_DESC</a:t>
                      </a:r>
                      <a:endParaRPr lang="en-US" sz="1000" b="0" i="0" u="none" strike="noStrike">
                        <a:solidFill>
                          <a:srgbClr val="000000"/>
                        </a:solidFill>
                        <a:effectLst/>
                        <a:latin typeface="Arial" panose="020B0604020202020204" pitchFamily="34" charset="0"/>
                      </a:endParaRPr>
                    </a:p>
                  </a:txBody>
                  <a:tcPr marL="2737" marR="2737" marT="2737" marB="0" anchor="ctr"/>
                </a:tc>
                <a:tc>
                  <a:txBody>
                    <a:bodyPr/>
                    <a:lstStyle/>
                    <a:p>
                      <a:pPr algn="l" fontAlgn="ctr"/>
                      <a:r>
                        <a:rPr lang="en-US" sz="1000" b="0" u="none" strike="noStrike" dirty="0">
                          <a:solidFill>
                            <a:srgbClr val="000000"/>
                          </a:solidFill>
                          <a:effectLst/>
                        </a:rPr>
                        <a:t>Specific description of premises; grocery store, residence, street, etc.</a:t>
                      </a:r>
                      <a:endParaRPr lang="en-US" sz="1000" b="0" i="0" u="none" strike="noStrike" dirty="0">
                        <a:solidFill>
                          <a:srgbClr val="000000"/>
                        </a:solidFill>
                        <a:effectLst/>
                        <a:latin typeface="Arial" panose="020B0604020202020204" pitchFamily="34" charset="0"/>
                      </a:endParaRPr>
                    </a:p>
                  </a:txBody>
                  <a:tcPr marL="2737" marR="2737" marT="2737" marB="0" anchor="ctr"/>
                </a:tc>
                <a:extLst>
                  <a:ext uri="{0D108BD9-81ED-4DB2-BD59-A6C34878D82A}">
                    <a16:rowId xmlns:a16="http://schemas.microsoft.com/office/drawing/2014/main" val="3385007958"/>
                  </a:ext>
                </a:extLst>
              </a:tr>
              <a:tr h="107962">
                <a:tc>
                  <a:txBody>
                    <a:bodyPr/>
                    <a:lstStyle/>
                    <a:p>
                      <a:pPr algn="ctr" fontAlgn="ctr"/>
                      <a:r>
                        <a:rPr lang="en-US" sz="1000" b="0" u="none" strike="noStrike" dirty="0">
                          <a:solidFill>
                            <a:srgbClr val="000000"/>
                          </a:solidFill>
                          <a:effectLst/>
                          <a:highlight>
                            <a:srgbClr val="FFFF00"/>
                          </a:highlight>
                        </a:rPr>
                        <a:t>RPT_DT</a:t>
                      </a:r>
                      <a:endParaRPr lang="en-US" sz="1000" b="0" i="0" u="none" strike="noStrike" dirty="0">
                        <a:solidFill>
                          <a:srgbClr val="000000"/>
                        </a:solidFill>
                        <a:effectLst/>
                        <a:highlight>
                          <a:srgbClr val="FFFF00"/>
                        </a:highlight>
                        <a:latin typeface="Arial" panose="020B0604020202020204" pitchFamily="34" charset="0"/>
                      </a:endParaRPr>
                    </a:p>
                  </a:txBody>
                  <a:tcPr marL="2737" marR="2737" marT="2737" marB="0" anchor="ctr"/>
                </a:tc>
                <a:tc>
                  <a:txBody>
                    <a:bodyPr/>
                    <a:lstStyle/>
                    <a:p>
                      <a:pPr algn="l" fontAlgn="ctr"/>
                      <a:r>
                        <a:rPr lang="en-US" sz="1000" b="0" u="none" strike="noStrike">
                          <a:solidFill>
                            <a:srgbClr val="000000"/>
                          </a:solidFill>
                          <a:effectLst/>
                        </a:rPr>
                        <a:t>Date event was reported to police </a:t>
                      </a:r>
                      <a:endParaRPr lang="en-US" sz="1000" b="0" i="0" u="none" strike="noStrike">
                        <a:solidFill>
                          <a:srgbClr val="000000"/>
                        </a:solidFill>
                        <a:effectLst/>
                        <a:latin typeface="Arial" panose="020B0604020202020204" pitchFamily="34" charset="0"/>
                      </a:endParaRPr>
                    </a:p>
                  </a:txBody>
                  <a:tcPr marL="2737" marR="2737" marT="2737" marB="0" anchor="ctr"/>
                </a:tc>
                <a:extLst>
                  <a:ext uri="{0D108BD9-81ED-4DB2-BD59-A6C34878D82A}">
                    <a16:rowId xmlns:a16="http://schemas.microsoft.com/office/drawing/2014/main" val="529122950"/>
                  </a:ext>
                </a:extLst>
              </a:tr>
              <a:tr h="107962">
                <a:tc>
                  <a:txBody>
                    <a:bodyPr/>
                    <a:lstStyle/>
                    <a:p>
                      <a:pPr algn="ctr" fontAlgn="ctr"/>
                      <a:r>
                        <a:rPr lang="en-US" sz="1000" b="0" u="none" strike="noStrike">
                          <a:solidFill>
                            <a:srgbClr val="000000"/>
                          </a:solidFill>
                          <a:effectLst/>
                        </a:rPr>
                        <a:t>STATION_NAME</a:t>
                      </a:r>
                      <a:endParaRPr lang="en-US" sz="1000" b="0" i="0" u="none" strike="noStrike">
                        <a:solidFill>
                          <a:srgbClr val="000000"/>
                        </a:solidFill>
                        <a:effectLst/>
                        <a:latin typeface="Arial" panose="020B0604020202020204" pitchFamily="34" charset="0"/>
                      </a:endParaRPr>
                    </a:p>
                  </a:txBody>
                  <a:tcPr marL="2737" marR="2737" marT="2737" marB="0" anchor="ctr"/>
                </a:tc>
                <a:tc>
                  <a:txBody>
                    <a:bodyPr/>
                    <a:lstStyle/>
                    <a:p>
                      <a:pPr algn="l" fontAlgn="ctr"/>
                      <a:r>
                        <a:rPr lang="en-US" sz="1000" b="0" u="none" strike="noStrike">
                          <a:solidFill>
                            <a:srgbClr val="000000"/>
                          </a:solidFill>
                          <a:effectLst/>
                        </a:rPr>
                        <a:t>Transit station name</a:t>
                      </a:r>
                      <a:endParaRPr lang="en-US" sz="1000" b="0" i="0" u="none" strike="noStrike">
                        <a:solidFill>
                          <a:srgbClr val="000000"/>
                        </a:solidFill>
                        <a:effectLst/>
                        <a:latin typeface="Arial" panose="020B0604020202020204" pitchFamily="34" charset="0"/>
                      </a:endParaRPr>
                    </a:p>
                  </a:txBody>
                  <a:tcPr marL="2737" marR="2737" marT="2737" marB="0" anchor="ctr"/>
                </a:tc>
                <a:extLst>
                  <a:ext uri="{0D108BD9-81ED-4DB2-BD59-A6C34878D82A}">
                    <a16:rowId xmlns:a16="http://schemas.microsoft.com/office/drawing/2014/main" val="3503033742"/>
                  </a:ext>
                </a:extLst>
              </a:tr>
              <a:tr h="107962">
                <a:tc>
                  <a:txBody>
                    <a:bodyPr/>
                    <a:lstStyle/>
                    <a:p>
                      <a:pPr algn="ctr" fontAlgn="ctr"/>
                      <a:r>
                        <a:rPr lang="en-US" sz="1000" b="0" u="none" strike="noStrike" dirty="0">
                          <a:solidFill>
                            <a:srgbClr val="000000"/>
                          </a:solidFill>
                          <a:effectLst/>
                          <a:highlight>
                            <a:srgbClr val="FFFF00"/>
                          </a:highlight>
                        </a:rPr>
                        <a:t>SUSP_AGE_GROUP</a:t>
                      </a:r>
                      <a:endParaRPr lang="en-US" sz="1000" b="0" i="0" u="none" strike="noStrike" dirty="0">
                        <a:solidFill>
                          <a:srgbClr val="000000"/>
                        </a:solidFill>
                        <a:effectLst/>
                        <a:highlight>
                          <a:srgbClr val="FFFF00"/>
                        </a:highlight>
                        <a:latin typeface="Arial" panose="020B0604020202020204" pitchFamily="34" charset="0"/>
                      </a:endParaRPr>
                    </a:p>
                  </a:txBody>
                  <a:tcPr marL="2737" marR="2737" marT="2737" marB="0" anchor="ctr"/>
                </a:tc>
                <a:tc>
                  <a:txBody>
                    <a:bodyPr/>
                    <a:lstStyle/>
                    <a:p>
                      <a:pPr algn="l" fontAlgn="ctr"/>
                      <a:r>
                        <a:rPr lang="en-US" sz="1000" b="0" u="none" strike="noStrike">
                          <a:solidFill>
                            <a:srgbClr val="000000"/>
                          </a:solidFill>
                          <a:effectLst/>
                        </a:rPr>
                        <a:t>Suspect’s Age Group</a:t>
                      </a:r>
                      <a:endParaRPr lang="en-US" sz="1000" b="0" i="0" u="none" strike="noStrike">
                        <a:solidFill>
                          <a:srgbClr val="000000"/>
                        </a:solidFill>
                        <a:effectLst/>
                        <a:latin typeface="Arial" panose="020B0604020202020204" pitchFamily="34" charset="0"/>
                      </a:endParaRPr>
                    </a:p>
                  </a:txBody>
                  <a:tcPr marL="2737" marR="2737" marT="2737" marB="0" anchor="ctr"/>
                </a:tc>
                <a:extLst>
                  <a:ext uri="{0D108BD9-81ED-4DB2-BD59-A6C34878D82A}">
                    <a16:rowId xmlns:a16="http://schemas.microsoft.com/office/drawing/2014/main" val="2063011513"/>
                  </a:ext>
                </a:extLst>
              </a:tr>
              <a:tr h="107962">
                <a:tc>
                  <a:txBody>
                    <a:bodyPr/>
                    <a:lstStyle/>
                    <a:p>
                      <a:pPr algn="ctr" fontAlgn="ctr"/>
                      <a:r>
                        <a:rPr lang="en-US" sz="1000" b="0" u="none" strike="noStrike" dirty="0">
                          <a:solidFill>
                            <a:srgbClr val="000000"/>
                          </a:solidFill>
                          <a:effectLst/>
                          <a:highlight>
                            <a:srgbClr val="FFFF00"/>
                          </a:highlight>
                        </a:rPr>
                        <a:t>SUSP_RACE</a:t>
                      </a:r>
                      <a:endParaRPr lang="en-US" sz="1000" b="0" i="0" u="none" strike="noStrike" dirty="0">
                        <a:solidFill>
                          <a:srgbClr val="000000"/>
                        </a:solidFill>
                        <a:effectLst/>
                        <a:highlight>
                          <a:srgbClr val="FFFF00"/>
                        </a:highlight>
                        <a:latin typeface="Arial" panose="020B0604020202020204" pitchFamily="34" charset="0"/>
                      </a:endParaRPr>
                    </a:p>
                  </a:txBody>
                  <a:tcPr marL="2737" marR="2737" marT="2737" marB="0" anchor="ctr"/>
                </a:tc>
                <a:tc>
                  <a:txBody>
                    <a:bodyPr/>
                    <a:lstStyle/>
                    <a:p>
                      <a:pPr algn="l" fontAlgn="ctr"/>
                      <a:r>
                        <a:rPr lang="en-US" sz="1000" b="0" u="none" strike="noStrike">
                          <a:solidFill>
                            <a:srgbClr val="000000"/>
                          </a:solidFill>
                          <a:effectLst/>
                        </a:rPr>
                        <a:t>Suspect’s Race Description</a:t>
                      </a:r>
                      <a:endParaRPr lang="en-US" sz="1000" b="0" i="0" u="none" strike="noStrike">
                        <a:solidFill>
                          <a:srgbClr val="000000"/>
                        </a:solidFill>
                        <a:effectLst/>
                        <a:latin typeface="Arial" panose="020B0604020202020204" pitchFamily="34" charset="0"/>
                      </a:endParaRPr>
                    </a:p>
                  </a:txBody>
                  <a:tcPr marL="2737" marR="2737" marT="2737" marB="0" anchor="ctr"/>
                </a:tc>
                <a:extLst>
                  <a:ext uri="{0D108BD9-81ED-4DB2-BD59-A6C34878D82A}">
                    <a16:rowId xmlns:a16="http://schemas.microsoft.com/office/drawing/2014/main" val="362259578"/>
                  </a:ext>
                </a:extLst>
              </a:tr>
              <a:tr h="107962">
                <a:tc>
                  <a:txBody>
                    <a:bodyPr/>
                    <a:lstStyle/>
                    <a:p>
                      <a:pPr algn="ctr" fontAlgn="ctr"/>
                      <a:r>
                        <a:rPr lang="en-US" sz="1000" b="0" u="none" strike="noStrike" dirty="0">
                          <a:solidFill>
                            <a:srgbClr val="000000"/>
                          </a:solidFill>
                          <a:effectLst/>
                        </a:rPr>
                        <a:t>SUSP_SEX</a:t>
                      </a:r>
                      <a:endParaRPr lang="en-US" sz="1000" b="0" i="0" u="none" strike="noStrike" dirty="0">
                        <a:solidFill>
                          <a:srgbClr val="000000"/>
                        </a:solidFill>
                        <a:effectLst/>
                        <a:latin typeface="Arial" panose="020B0604020202020204" pitchFamily="34" charset="0"/>
                      </a:endParaRPr>
                    </a:p>
                  </a:txBody>
                  <a:tcPr marL="2737" marR="2737" marT="2737" marB="0" anchor="ctr"/>
                </a:tc>
                <a:tc>
                  <a:txBody>
                    <a:bodyPr/>
                    <a:lstStyle/>
                    <a:p>
                      <a:pPr algn="l" fontAlgn="ctr"/>
                      <a:r>
                        <a:rPr lang="en-US" sz="1000" b="0" u="none" strike="noStrike">
                          <a:solidFill>
                            <a:srgbClr val="000000"/>
                          </a:solidFill>
                          <a:effectLst/>
                        </a:rPr>
                        <a:t>Suspect’s Sex Description</a:t>
                      </a:r>
                      <a:endParaRPr lang="en-US" sz="1000" b="0" i="0" u="none" strike="noStrike">
                        <a:solidFill>
                          <a:srgbClr val="000000"/>
                        </a:solidFill>
                        <a:effectLst/>
                        <a:latin typeface="Arial" panose="020B0604020202020204" pitchFamily="34" charset="0"/>
                      </a:endParaRPr>
                    </a:p>
                  </a:txBody>
                  <a:tcPr marL="2737" marR="2737" marT="2737" marB="0" anchor="ctr"/>
                </a:tc>
                <a:extLst>
                  <a:ext uri="{0D108BD9-81ED-4DB2-BD59-A6C34878D82A}">
                    <a16:rowId xmlns:a16="http://schemas.microsoft.com/office/drawing/2014/main" val="2239435200"/>
                  </a:ext>
                </a:extLst>
              </a:tr>
              <a:tr h="107962">
                <a:tc>
                  <a:txBody>
                    <a:bodyPr/>
                    <a:lstStyle/>
                    <a:p>
                      <a:pPr algn="ctr" fontAlgn="ctr"/>
                      <a:r>
                        <a:rPr lang="en-US" sz="1000" b="0" u="none" strike="noStrike">
                          <a:solidFill>
                            <a:srgbClr val="000000"/>
                          </a:solidFill>
                          <a:effectLst/>
                        </a:rPr>
                        <a:t>TRANSIT_DISTRICT</a:t>
                      </a:r>
                      <a:endParaRPr lang="en-US" sz="1000" b="0" i="0" u="none" strike="noStrike">
                        <a:solidFill>
                          <a:srgbClr val="000000"/>
                        </a:solidFill>
                        <a:effectLst/>
                        <a:latin typeface="Arial" panose="020B0604020202020204" pitchFamily="34" charset="0"/>
                      </a:endParaRPr>
                    </a:p>
                  </a:txBody>
                  <a:tcPr marL="2737" marR="2737" marT="2737" marB="0" anchor="ctr"/>
                </a:tc>
                <a:tc>
                  <a:txBody>
                    <a:bodyPr/>
                    <a:lstStyle/>
                    <a:p>
                      <a:pPr algn="l" fontAlgn="ctr"/>
                      <a:r>
                        <a:rPr lang="en-US" sz="1000" b="0" u="none" strike="noStrike">
                          <a:solidFill>
                            <a:srgbClr val="000000"/>
                          </a:solidFill>
                          <a:effectLst/>
                        </a:rPr>
                        <a:t>Transit district in which the offense occurred.</a:t>
                      </a:r>
                      <a:endParaRPr lang="en-US" sz="1000" b="0" i="0" u="none" strike="noStrike">
                        <a:solidFill>
                          <a:srgbClr val="000000"/>
                        </a:solidFill>
                        <a:effectLst/>
                        <a:latin typeface="Arial" panose="020B0604020202020204" pitchFamily="34" charset="0"/>
                      </a:endParaRPr>
                    </a:p>
                  </a:txBody>
                  <a:tcPr marL="2737" marR="2737" marT="2737" marB="0" anchor="ctr"/>
                </a:tc>
                <a:extLst>
                  <a:ext uri="{0D108BD9-81ED-4DB2-BD59-A6C34878D82A}">
                    <a16:rowId xmlns:a16="http://schemas.microsoft.com/office/drawing/2014/main" val="413592568"/>
                  </a:ext>
                </a:extLst>
              </a:tr>
              <a:tr h="107962">
                <a:tc>
                  <a:txBody>
                    <a:bodyPr/>
                    <a:lstStyle/>
                    <a:p>
                      <a:pPr algn="ctr" fontAlgn="ctr"/>
                      <a:r>
                        <a:rPr lang="en-US" sz="1000" b="0" u="none" strike="noStrike" dirty="0">
                          <a:solidFill>
                            <a:srgbClr val="000000"/>
                          </a:solidFill>
                          <a:effectLst/>
                          <a:highlight>
                            <a:srgbClr val="FFFF00"/>
                          </a:highlight>
                        </a:rPr>
                        <a:t>VIC_AGE_GROUP</a:t>
                      </a:r>
                      <a:endParaRPr lang="en-US" sz="1000" b="0" i="0" u="none" strike="noStrike" dirty="0">
                        <a:solidFill>
                          <a:srgbClr val="000000"/>
                        </a:solidFill>
                        <a:effectLst/>
                        <a:highlight>
                          <a:srgbClr val="FFFF00"/>
                        </a:highlight>
                        <a:latin typeface="Arial" panose="020B0604020202020204" pitchFamily="34" charset="0"/>
                      </a:endParaRPr>
                    </a:p>
                  </a:txBody>
                  <a:tcPr marL="2737" marR="2737" marT="2737" marB="0" anchor="ctr"/>
                </a:tc>
                <a:tc>
                  <a:txBody>
                    <a:bodyPr/>
                    <a:lstStyle/>
                    <a:p>
                      <a:pPr algn="l" fontAlgn="ctr"/>
                      <a:r>
                        <a:rPr lang="en-US" sz="1000" b="0" u="none" strike="noStrike">
                          <a:solidFill>
                            <a:srgbClr val="000000"/>
                          </a:solidFill>
                          <a:effectLst/>
                        </a:rPr>
                        <a:t>Victim’s Age Group</a:t>
                      </a:r>
                      <a:endParaRPr lang="en-US" sz="1000" b="0" i="0" u="none" strike="noStrike">
                        <a:solidFill>
                          <a:srgbClr val="000000"/>
                        </a:solidFill>
                        <a:effectLst/>
                        <a:latin typeface="Arial" panose="020B0604020202020204" pitchFamily="34" charset="0"/>
                      </a:endParaRPr>
                    </a:p>
                  </a:txBody>
                  <a:tcPr marL="2737" marR="2737" marT="2737" marB="0" anchor="ctr"/>
                </a:tc>
                <a:extLst>
                  <a:ext uri="{0D108BD9-81ED-4DB2-BD59-A6C34878D82A}">
                    <a16:rowId xmlns:a16="http://schemas.microsoft.com/office/drawing/2014/main" val="2821114923"/>
                  </a:ext>
                </a:extLst>
              </a:tr>
              <a:tr h="107962">
                <a:tc>
                  <a:txBody>
                    <a:bodyPr/>
                    <a:lstStyle/>
                    <a:p>
                      <a:pPr algn="ctr" fontAlgn="ctr"/>
                      <a:r>
                        <a:rPr lang="en-US" sz="1000" b="0" u="none" strike="noStrike" dirty="0">
                          <a:solidFill>
                            <a:srgbClr val="000000"/>
                          </a:solidFill>
                          <a:effectLst/>
                          <a:highlight>
                            <a:srgbClr val="FFFF00"/>
                          </a:highlight>
                        </a:rPr>
                        <a:t>VIC_RACE</a:t>
                      </a:r>
                      <a:endParaRPr lang="en-US" sz="1000" b="0" i="0" u="none" strike="noStrike" dirty="0">
                        <a:solidFill>
                          <a:srgbClr val="000000"/>
                        </a:solidFill>
                        <a:effectLst/>
                        <a:highlight>
                          <a:srgbClr val="FFFF00"/>
                        </a:highlight>
                        <a:latin typeface="Arial" panose="020B0604020202020204" pitchFamily="34" charset="0"/>
                      </a:endParaRPr>
                    </a:p>
                  </a:txBody>
                  <a:tcPr marL="2737" marR="2737" marT="2737" marB="0" anchor="ctr"/>
                </a:tc>
                <a:tc>
                  <a:txBody>
                    <a:bodyPr/>
                    <a:lstStyle/>
                    <a:p>
                      <a:pPr algn="l" fontAlgn="ctr"/>
                      <a:r>
                        <a:rPr lang="en-US" sz="1000" b="0" u="none" strike="noStrike">
                          <a:solidFill>
                            <a:srgbClr val="000000"/>
                          </a:solidFill>
                          <a:effectLst/>
                        </a:rPr>
                        <a:t>Victim’s Race Description</a:t>
                      </a:r>
                      <a:endParaRPr lang="en-US" sz="1000" b="0" i="0" u="none" strike="noStrike">
                        <a:solidFill>
                          <a:srgbClr val="000000"/>
                        </a:solidFill>
                        <a:effectLst/>
                        <a:latin typeface="Arial" panose="020B0604020202020204" pitchFamily="34" charset="0"/>
                      </a:endParaRPr>
                    </a:p>
                  </a:txBody>
                  <a:tcPr marL="2737" marR="2737" marT="2737" marB="0" anchor="ctr"/>
                </a:tc>
                <a:extLst>
                  <a:ext uri="{0D108BD9-81ED-4DB2-BD59-A6C34878D82A}">
                    <a16:rowId xmlns:a16="http://schemas.microsoft.com/office/drawing/2014/main" val="240828434"/>
                  </a:ext>
                </a:extLst>
              </a:tr>
              <a:tr h="107962">
                <a:tc>
                  <a:txBody>
                    <a:bodyPr/>
                    <a:lstStyle/>
                    <a:p>
                      <a:pPr algn="ctr" fontAlgn="ctr"/>
                      <a:r>
                        <a:rPr lang="en-US" sz="1000" b="0" u="none" strike="noStrike" dirty="0">
                          <a:solidFill>
                            <a:srgbClr val="000000"/>
                          </a:solidFill>
                          <a:effectLst/>
                          <a:highlight>
                            <a:srgbClr val="FFFF00"/>
                          </a:highlight>
                        </a:rPr>
                        <a:t>VIC_SEX</a:t>
                      </a:r>
                      <a:endParaRPr lang="en-US" sz="1000" b="0" i="0" u="none" strike="noStrike" dirty="0">
                        <a:solidFill>
                          <a:srgbClr val="000000"/>
                        </a:solidFill>
                        <a:effectLst/>
                        <a:highlight>
                          <a:srgbClr val="FFFF00"/>
                        </a:highlight>
                        <a:latin typeface="Arial" panose="020B0604020202020204" pitchFamily="34" charset="0"/>
                      </a:endParaRPr>
                    </a:p>
                  </a:txBody>
                  <a:tcPr marL="2737" marR="2737" marT="2737" marB="0" anchor="ctr"/>
                </a:tc>
                <a:tc>
                  <a:txBody>
                    <a:bodyPr/>
                    <a:lstStyle/>
                    <a:p>
                      <a:pPr algn="l" fontAlgn="ctr"/>
                      <a:r>
                        <a:rPr lang="en-US" sz="1000" b="0" u="none" strike="noStrike">
                          <a:solidFill>
                            <a:srgbClr val="000000"/>
                          </a:solidFill>
                          <a:effectLst/>
                        </a:rPr>
                        <a:t>Victim’s Sex Description</a:t>
                      </a:r>
                      <a:endParaRPr lang="en-US" sz="1000" b="0" i="0" u="none" strike="noStrike">
                        <a:solidFill>
                          <a:srgbClr val="000000"/>
                        </a:solidFill>
                        <a:effectLst/>
                        <a:latin typeface="Arial" panose="020B0604020202020204" pitchFamily="34" charset="0"/>
                      </a:endParaRPr>
                    </a:p>
                  </a:txBody>
                  <a:tcPr marL="2737" marR="2737" marT="2737" marB="0" anchor="ctr"/>
                </a:tc>
                <a:extLst>
                  <a:ext uri="{0D108BD9-81ED-4DB2-BD59-A6C34878D82A}">
                    <a16:rowId xmlns:a16="http://schemas.microsoft.com/office/drawing/2014/main" val="2567655844"/>
                  </a:ext>
                </a:extLst>
              </a:tr>
              <a:tr h="205478">
                <a:tc>
                  <a:txBody>
                    <a:bodyPr/>
                    <a:lstStyle/>
                    <a:p>
                      <a:pPr algn="ctr" fontAlgn="ctr"/>
                      <a:r>
                        <a:rPr lang="en-US" sz="1000" b="0" u="none" strike="noStrike">
                          <a:solidFill>
                            <a:srgbClr val="000000"/>
                          </a:solidFill>
                          <a:effectLst/>
                        </a:rPr>
                        <a:t>X_COORD_CD</a:t>
                      </a:r>
                      <a:endParaRPr lang="en-US" sz="1000" b="0" i="0" u="none" strike="noStrike">
                        <a:solidFill>
                          <a:srgbClr val="000000"/>
                        </a:solidFill>
                        <a:effectLst/>
                        <a:latin typeface="Arial" panose="020B0604020202020204" pitchFamily="34" charset="0"/>
                      </a:endParaRPr>
                    </a:p>
                  </a:txBody>
                  <a:tcPr marL="2737" marR="2737" marT="2737" marB="0" anchor="ctr"/>
                </a:tc>
                <a:tc>
                  <a:txBody>
                    <a:bodyPr/>
                    <a:lstStyle/>
                    <a:p>
                      <a:pPr algn="l" fontAlgn="ctr"/>
                      <a:r>
                        <a:rPr lang="en-US" sz="1000" b="0" u="none" strike="noStrike" dirty="0">
                          <a:solidFill>
                            <a:srgbClr val="000000"/>
                          </a:solidFill>
                          <a:effectLst/>
                        </a:rPr>
                        <a:t>X-coordinate for New York State Plane Coordinate System, Long Island Zone, NAD 83, unit- feet (FIPS 3104)</a:t>
                      </a:r>
                      <a:endParaRPr lang="en-US" sz="1000" b="0" i="0" u="none" strike="noStrike" dirty="0">
                        <a:solidFill>
                          <a:srgbClr val="000000"/>
                        </a:solidFill>
                        <a:effectLst/>
                        <a:latin typeface="Arial" panose="020B0604020202020204" pitchFamily="34" charset="0"/>
                      </a:endParaRPr>
                    </a:p>
                  </a:txBody>
                  <a:tcPr marL="2737" marR="2737" marT="2737" marB="0" anchor="ctr"/>
                </a:tc>
                <a:extLst>
                  <a:ext uri="{0D108BD9-81ED-4DB2-BD59-A6C34878D82A}">
                    <a16:rowId xmlns:a16="http://schemas.microsoft.com/office/drawing/2014/main" val="3698511071"/>
                  </a:ext>
                </a:extLst>
              </a:tr>
              <a:tr h="205478">
                <a:tc>
                  <a:txBody>
                    <a:bodyPr/>
                    <a:lstStyle/>
                    <a:p>
                      <a:pPr algn="ctr" fontAlgn="ctr"/>
                      <a:r>
                        <a:rPr lang="en-US" sz="1000" b="0" u="none" strike="noStrike">
                          <a:solidFill>
                            <a:srgbClr val="000000"/>
                          </a:solidFill>
                          <a:effectLst/>
                        </a:rPr>
                        <a:t>Y_COORD_CD</a:t>
                      </a:r>
                      <a:endParaRPr lang="en-US" sz="1000" b="0" i="0" u="none" strike="noStrike">
                        <a:solidFill>
                          <a:srgbClr val="000000"/>
                        </a:solidFill>
                        <a:effectLst/>
                        <a:latin typeface="Arial" panose="020B0604020202020204" pitchFamily="34" charset="0"/>
                      </a:endParaRPr>
                    </a:p>
                  </a:txBody>
                  <a:tcPr marL="2737" marR="2737" marT="2737" marB="0" anchor="ctr"/>
                </a:tc>
                <a:tc>
                  <a:txBody>
                    <a:bodyPr/>
                    <a:lstStyle/>
                    <a:p>
                      <a:pPr algn="l" fontAlgn="ctr"/>
                      <a:r>
                        <a:rPr lang="en-US" sz="1000" b="0" u="none" strike="noStrike" dirty="0">
                          <a:solidFill>
                            <a:srgbClr val="000000"/>
                          </a:solidFill>
                          <a:effectLst/>
                        </a:rPr>
                        <a:t>Y-coordinate for New York State Plane Coordinate System, Long Island Zone, NAD 83, unit- feet (FIPS 3104)</a:t>
                      </a:r>
                      <a:endParaRPr lang="en-US" sz="1000" b="0" i="0" u="none" strike="noStrike" dirty="0">
                        <a:solidFill>
                          <a:srgbClr val="000000"/>
                        </a:solidFill>
                        <a:effectLst/>
                        <a:latin typeface="Arial" panose="020B0604020202020204" pitchFamily="34" charset="0"/>
                      </a:endParaRPr>
                    </a:p>
                  </a:txBody>
                  <a:tcPr marL="2737" marR="2737" marT="2737" marB="0" anchor="ctr"/>
                </a:tc>
                <a:extLst>
                  <a:ext uri="{0D108BD9-81ED-4DB2-BD59-A6C34878D82A}">
                    <a16:rowId xmlns:a16="http://schemas.microsoft.com/office/drawing/2014/main" val="350708943"/>
                  </a:ext>
                </a:extLst>
              </a:tr>
              <a:tr h="205478">
                <a:tc>
                  <a:txBody>
                    <a:bodyPr/>
                    <a:lstStyle/>
                    <a:p>
                      <a:pPr algn="ctr" fontAlgn="ctr"/>
                      <a:r>
                        <a:rPr lang="en-US" sz="1000" b="0" u="none" strike="noStrike">
                          <a:solidFill>
                            <a:srgbClr val="000000"/>
                          </a:solidFill>
                          <a:effectLst/>
                          <a:highlight>
                            <a:srgbClr val="FFFF00"/>
                          </a:highlight>
                        </a:rPr>
                        <a:t>Latitude</a:t>
                      </a:r>
                      <a:endParaRPr lang="en-US" sz="1000" b="0" i="0" u="none" strike="noStrike">
                        <a:solidFill>
                          <a:srgbClr val="000000"/>
                        </a:solidFill>
                        <a:effectLst/>
                        <a:highlight>
                          <a:srgbClr val="FFFF00"/>
                        </a:highlight>
                        <a:latin typeface="Arial" panose="020B0604020202020204" pitchFamily="34" charset="0"/>
                      </a:endParaRPr>
                    </a:p>
                  </a:txBody>
                  <a:tcPr marL="2737" marR="2737" marT="2737" marB="0" anchor="ctr"/>
                </a:tc>
                <a:tc>
                  <a:txBody>
                    <a:bodyPr/>
                    <a:lstStyle/>
                    <a:p>
                      <a:pPr algn="l" fontAlgn="ctr"/>
                      <a:r>
                        <a:rPr lang="en-US" sz="1000" b="0" u="none" strike="noStrike">
                          <a:solidFill>
                            <a:srgbClr val="000000"/>
                          </a:solidFill>
                          <a:effectLst/>
                        </a:rPr>
                        <a:t>Midblock Latitude coordinate for Global Coordinate System, WGS 1984, decimal degrees (EPSG 4326) </a:t>
                      </a:r>
                      <a:endParaRPr lang="en-US" sz="1000" b="0" i="0" u="none" strike="noStrike">
                        <a:solidFill>
                          <a:srgbClr val="000000"/>
                        </a:solidFill>
                        <a:effectLst/>
                        <a:latin typeface="Arial" panose="020B0604020202020204" pitchFamily="34" charset="0"/>
                      </a:endParaRPr>
                    </a:p>
                  </a:txBody>
                  <a:tcPr marL="2737" marR="2737" marT="2737" marB="0" anchor="ctr"/>
                </a:tc>
                <a:extLst>
                  <a:ext uri="{0D108BD9-81ED-4DB2-BD59-A6C34878D82A}">
                    <a16:rowId xmlns:a16="http://schemas.microsoft.com/office/drawing/2014/main" val="672193683"/>
                  </a:ext>
                </a:extLst>
              </a:tr>
              <a:tr h="205478">
                <a:tc>
                  <a:txBody>
                    <a:bodyPr/>
                    <a:lstStyle/>
                    <a:p>
                      <a:pPr algn="ctr" fontAlgn="ctr"/>
                      <a:r>
                        <a:rPr lang="en-US" sz="1000" b="0" u="none" strike="noStrike" dirty="0">
                          <a:solidFill>
                            <a:srgbClr val="000000"/>
                          </a:solidFill>
                          <a:effectLst/>
                          <a:highlight>
                            <a:srgbClr val="FFFF00"/>
                          </a:highlight>
                        </a:rPr>
                        <a:t>Longitude</a:t>
                      </a:r>
                      <a:endParaRPr lang="en-US" sz="1000" b="0" i="0" u="none" strike="noStrike" dirty="0">
                        <a:solidFill>
                          <a:srgbClr val="000000"/>
                        </a:solidFill>
                        <a:effectLst/>
                        <a:highlight>
                          <a:srgbClr val="FFFF00"/>
                        </a:highlight>
                        <a:latin typeface="Arial" panose="020B0604020202020204" pitchFamily="34" charset="0"/>
                      </a:endParaRPr>
                    </a:p>
                  </a:txBody>
                  <a:tcPr marL="2737" marR="2737" marT="2737" marB="0" anchor="ctr"/>
                </a:tc>
                <a:tc>
                  <a:txBody>
                    <a:bodyPr/>
                    <a:lstStyle/>
                    <a:p>
                      <a:pPr algn="l" fontAlgn="ctr"/>
                      <a:r>
                        <a:rPr lang="en-US" sz="1000" b="0" u="none" strike="noStrike" dirty="0">
                          <a:solidFill>
                            <a:srgbClr val="000000"/>
                          </a:solidFill>
                          <a:effectLst/>
                        </a:rPr>
                        <a:t>Midblock Longitude coordinate for Global Coordinate System, WGS 1984, decimal degrees (EPSG 4326)</a:t>
                      </a:r>
                      <a:endParaRPr lang="en-US" sz="1000" b="0" i="0" u="none" strike="noStrike" dirty="0">
                        <a:solidFill>
                          <a:srgbClr val="000000"/>
                        </a:solidFill>
                        <a:effectLst/>
                        <a:latin typeface="Arial" panose="020B0604020202020204" pitchFamily="34" charset="0"/>
                      </a:endParaRPr>
                    </a:p>
                  </a:txBody>
                  <a:tcPr marL="2737" marR="2737" marT="2737" marB="0" anchor="ctr"/>
                </a:tc>
                <a:extLst>
                  <a:ext uri="{0D108BD9-81ED-4DB2-BD59-A6C34878D82A}">
                    <a16:rowId xmlns:a16="http://schemas.microsoft.com/office/drawing/2014/main" val="4166695669"/>
                  </a:ext>
                </a:extLst>
              </a:tr>
            </a:tbl>
          </a:graphicData>
        </a:graphic>
      </p:graphicFrame>
    </p:spTree>
    <p:extLst>
      <p:ext uri="{BB962C8B-B14F-4D97-AF65-F5344CB8AC3E}">
        <p14:creationId xmlns:p14="http://schemas.microsoft.com/office/powerpoint/2010/main" val="441775133"/>
      </p:ext>
    </p:extLst>
  </p:cSld>
  <p:clrMapOvr>
    <a:masterClrMapping/>
  </p:clrMapOvr>
  <mc:AlternateContent xmlns:mc="http://schemas.openxmlformats.org/markup-compatibility/2006">
    <mc:Choice xmlns:p14="http://schemas.microsoft.com/office/powerpoint/2010/main" Requires="p14">
      <p:transition spd="slow" p14:dur="2000" advTm="64536"/>
    </mc:Choice>
    <mc:Fallback>
      <p:transition spd="slow" advTm="6453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C0DC622-926B-F2A7-D720-E5CB1E91A60D}"/>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1923B56-C651-BFDF-E660-35B432F799C2}"/>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Data Selection</a:t>
            </a:r>
          </a:p>
        </p:txBody>
      </p:sp>
      <p:sp>
        <p:nvSpPr>
          <p:cNvPr id="26" name="Arc 2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C59038B-A603-0054-FD9B-6FD464A3F02D}"/>
              </a:ext>
            </a:extLst>
          </p:cNvPr>
          <p:cNvSpPr>
            <a:spLocks noGrp="1"/>
          </p:cNvSpPr>
          <p:nvPr>
            <p:ph idx="1"/>
          </p:nvPr>
        </p:nvSpPr>
        <p:spPr>
          <a:xfrm>
            <a:off x="4167272" y="843014"/>
            <a:ext cx="8021680" cy="5585619"/>
          </a:xfrm>
        </p:spPr>
        <p:txBody>
          <a:bodyPr anchor="ctr">
            <a:noAutofit/>
          </a:bodyPr>
          <a:lstStyle/>
          <a:p>
            <a:pPr marL="0" indent="0">
              <a:buNone/>
            </a:pPr>
            <a:r>
              <a:rPr lang="en-US" sz="2000" b="1" dirty="0"/>
              <a:t>For this analysis I filtered out 14 columns </a:t>
            </a:r>
            <a:r>
              <a:rPr lang="en-US" sz="2000" b="1" dirty="0">
                <a:sym typeface="Wingdings" panose="05000000000000000000" pitchFamily="2" charset="2"/>
              </a:rPr>
              <a:t>(filter out the null values)</a:t>
            </a:r>
            <a:endParaRPr lang="en-US" sz="2000" b="1" dirty="0"/>
          </a:p>
          <a:p>
            <a:r>
              <a:rPr lang="en-US" sz="2000" b="0" i="0" u="none" strike="noStrike" dirty="0">
                <a:effectLst/>
                <a:latin typeface="Arial" panose="020B0604020202020204" pitchFamily="34" charset="0"/>
              </a:rPr>
              <a:t>CMPLNT_NUM</a:t>
            </a:r>
            <a:r>
              <a:rPr lang="en-US" sz="2000" dirty="0"/>
              <a:t> (Complaint Number), </a:t>
            </a:r>
          </a:p>
          <a:p>
            <a:r>
              <a:rPr lang="en-US" sz="2000" b="0" i="0" u="none" strike="noStrike" dirty="0">
                <a:effectLst/>
                <a:latin typeface="Arial" panose="020B0604020202020204" pitchFamily="34" charset="0"/>
              </a:rPr>
              <a:t>BORO (</a:t>
            </a:r>
            <a:r>
              <a:rPr lang="en-US" sz="2000" dirty="0" err="1">
                <a:latin typeface="Arial" panose="020B0604020202020204" pitchFamily="34" charset="0"/>
              </a:rPr>
              <a:t>B</a:t>
            </a:r>
            <a:r>
              <a:rPr lang="en-US" sz="2000" b="0" i="0" u="none" strike="noStrike" dirty="0" err="1">
                <a:effectLst/>
                <a:latin typeface="Arial" panose="020B0604020202020204" pitchFamily="34" charset="0"/>
              </a:rPr>
              <a:t>ourough</a:t>
            </a:r>
            <a:r>
              <a:rPr lang="en-US" sz="2000" b="0" i="0" u="none" strike="noStrike" dirty="0">
                <a:effectLst/>
                <a:latin typeface="Arial" panose="020B0604020202020204" pitchFamily="34" charset="0"/>
              </a:rPr>
              <a:t> name)</a:t>
            </a:r>
            <a:r>
              <a:rPr lang="en-US" sz="2000" dirty="0"/>
              <a:t> , </a:t>
            </a:r>
          </a:p>
          <a:p>
            <a:r>
              <a:rPr lang="en-US" sz="2000" b="0" i="0" u="none" strike="noStrike" dirty="0">
                <a:effectLst/>
                <a:latin typeface="Arial" panose="020B0604020202020204" pitchFamily="34" charset="0"/>
              </a:rPr>
              <a:t>CMPLNT_FR_DT (Complaint Date)</a:t>
            </a:r>
            <a:r>
              <a:rPr lang="en-US" sz="2000" dirty="0"/>
              <a:t> , </a:t>
            </a:r>
          </a:p>
          <a:p>
            <a:r>
              <a:rPr lang="en-US" sz="2000" b="0" i="0" u="none" strike="noStrike" dirty="0">
                <a:effectLst/>
                <a:latin typeface="Arial" panose="020B0604020202020204" pitchFamily="34" charset="0"/>
              </a:rPr>
              <a:t>CMPLNT_FR_TM</a:t>
            </a:r>
            <a:r>
              <a:rPr lang="en-US" sz="2000" dirty="0"/>
              <a:t> (Time the occurrence of crime), </a:t>
            </a:r>
          </a:p>
          <a:p>
            <a:r>
              <a:rPr lang="en-US" sz="2000" dirty="0"/>
              <a:t>(</a:t>
            </a:r>
            <a:r>
              <a:rPr lang="en-US" sz="2000" b="0" i="0" u="none" strike="noStrike" dirty="0">
                <a:effectLst/>
                <a:latin typeface="Arial" panose="020B0604020202020204" pitchFamily="34" charset="0"/>
              </a:rPr>
              <a:t>CRM_ATPT_CPTD_CD (Attempted/Committed)</a:t>
            </a:r>
            <a:r>
              <a:rPr lang="en-US" sz="2000" dirty="0"/>
              <a:t> – filtering only the committed crimes, </a:t>
            </a:r>
          </a:p>
          <a:p>
            <a:r>
              <a:rPr lang="en-US" sz="2000" b="0" i="0" u="none" strike="noStrike" dirty="0">
                <a:effectLst/>
                <a:latin typeface="Arial" panose="020B0604020202020204" pitchFamily="34" charset="0"/>
              </a:rPr>
              <a:t>LAW_CAT_CD</a:t>
            </a:r>
            <a:r>
              <a:rPr lang="en-US" sz="2000" dirty="0"/>
              <a:t> (Type of crime), </a:t>
            </a:r>
          </a:p>
          <a:p>
            <a:r>
              <a:rPr lang="en-US" sz="2000" b="0" i="0" u="none" strike="noStrike" dirty="0">
                <a:effectLst/>
                <a:latin typeface="Arial" panose="020B0604020202020204" pitchFamily="34" charset="0"/>
              </a:rPr>
              <a:t>SUSP_AGE_GROUP</a:t>
            </a:r>
            <a:r>
              <a:rPr lang="en-US" sz="2000" dirty="0"/>
              <a:t> (Suspect Age), </a:t>
            </a:r>
          </a:p>
          <a:p>
            <a:r>
              <a:rPr lang="en-US" sz="2000" b="0" i="0" u="none" strike="noStrike" dirty="0">
                <a:effectLst/>
                <a:latin typeface="Arial" panose="020B0604020202020204" pitchFamily="34" charset="0"/>
              </a:rPr>
              <a:t>SUSP_RACE (Suspect Race)</a:t>
            </a:r>
            <a:r>
              <a:rPr lang="en-US" sz="2000" dirty="0"/>
              <a:t> , </a:t>
            </a:r>
          </a:p>
          <a:p>
            <a:r>
              <a:rPr lang="en-US" sz="2000" b="0" i="0" u="none" strike="noStrike" dirty="0">
                <a:effectLst/>
                <a:latin typeface="Arial" panose="020B0604020202020204" pitchFamily="34" charset="0"/>
              </a:rPr>
              <a:t>SUSP_SEX</a:t>
            </a:r>
            <a:r>
              <a:rPr lang="en-US" sz="2000" dirty="0"/>
              <a:t> (Suspect Sex), </a:t>
            </a:r>
          </a:p>
          <a:p>
            <a:r>
              <a:rPr lang="en-US" sz="2000" b="0" i="0" u="none" strike="noStrike" dirty="0">
                <a:effectLst/>
                <a:latin typeface="Arial" panose="020B0604020202020204" pitchFamily="34" charset="0"/>
              </a:rPr>
              <a:t>VIC_AGE_GROUP</a:t>
            </a:r>
            <a:r>
              <a:rPr lang="en-US" sz="2000" dirty="0"/>
              <a:t> (Victim Age), </a:t>
            </a:r>
          </a:p>
          <a:p>
            <a:r>
              <a:rPr lang="en-US" sz="2000" b="0" i="0" u="none" strike="noStrike" dirty="0">
                <a:effectLst/>
                <a:latin typeface="Arial" panose="020B0604020202020204" pitchFamily="34" charset="0"/>
              </a:rPr>
              <a:t>VIC_RACE</a:t>
            </a:r>
            <a:r>
              <a:rPr lang="en-US" sz="2000" dirty="0"/>
              <a:t> (Victim Race), </a:t>
            </a:r>
          </a:p>
          <a:p>
            <a:r>
              <a:rPr lang="en-US" sz="2000" b="0" i="0" u="none" strike="noStrike" dirty="0">
                <a:effectLst/>
                <a:latin typeface="Arial" panose="020B0604020202020204" pitchFamily="34" charset="0"/>
              </a:rPr>
              <a:t>VIC_SEX (Victim Sex)</a:t>
            </a:r>
            <a:r>
              <a:rPr lang="en-US" sz="2000" dirty="0"/>
              <a:t> , </a:t>
            </a:r>
          </a:p>
          <a:p>
            <a:r>
              <a:rPr lang="en-US" sz="2000" b="0" i="0" u="none" strike="noStrike" dirty="0">
                <a:effectLst/>
                <a:latin typeface="Arial" panose="020B0604020202020204" pitchFamily="34" charset="0"/>
              </a:rPr>
              <a:t>Latitude</a:t>
            </a:r>
            <a:r>
              <a:rPr lang="en-US" sz="2000" dirty="0"/>
              <a:t> , </a:t>
            </a:r>
          </a:p>
          <a:p>
            <a:r>
              <a:rPr lang="en-US" sz="2000" b="0" i="0" u="none" strike="noStrike" dirty="0">
                <a:effectLst/>
                <a:latin typeface="Arial" panose="020B0604020202020204" pitchFamily="34" charset="0"/>
              </a:rPr>
              <a:t>Longitude</a:t>
            </a:r>
            <a:r>
              <a:rPr lang="en-US" sz="2000" dirty="0"/>
              <a:t> </a:t>
            </a:r>
          </a:p>
          <a:p>
            <a:endParaRPr lang="en-US" sz="2000" dirty="0"/>
          </a:p>
        </p:txBody>
      </p:sp>
    </p:spTree>
    <p:extLst>
      <p:ext uri="{BB962C8B-B14F-4D97-AF65-F5344CB8AC3E}">
        <p14:creationId xmlns:p14="http://schemas.microsoft.com/office/powerpoint/2010/main" val="1662570045"/>
      </p:ext>
    </p:extLst>
  </p:cSld>
  <p:clrMapOvr>
    <a:masterClrMapping/>
  </p:clrMapOvr>
  <mc:AlternateContent xmlns:mc="http://schemas.openxmlformats.org/markup-compatibility/2006">
    <mc:Choice xmlns:p14="http://schemas.microsoft.com/office/powerpoint/2010/main" Requires="p14">
      <p:transition spd="slow" p14:dur="2000" advTm="64536"/>
    </mc:Choice>
    <mc:Fallback>
      <p:transition spd="slow" advTm="64536"/>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DC62EB-2586-5490-FB6A-D660BC4E2E8A}"/>
            </a:ext>
          </a:extLst>
        </p:cNvPr>
        <p:cNvGrpSpPr/>
        <p:nvPr/>
      </p:nvGrpSpPr>
      <p:grpSpPr>
        <a:xfrm>
          <a:off x="0" y="0"/>
          <a:ext cx="0" cy="0"/>
          <a:chOff x="0" y="0"/>
          <a:chExt cx="0" cy="0"/>
        </a:xfrm>
      </p:grpSpPr>
      <p:sp>
        <p:nvSpPr>
          <p:cNvPr id="5123" name="Title 1">
            <a:extLst>
              <a:ext uri="{FF2B5EF4-FFF2-40B4-BE49-F238E27FC236}">
                <a16:creationId xmlns:a16="http://schemas.microsoft.com/office/drawing/2014/main" id="{E51BE4A7-BB32-8A62-5BF6-6A2B65E7EB66}"/>
              </a:ext>
            </a:extLst>
          </p:cNvPr>
          <p:cNvSpPr>
            <a:spLocks noGrp="1"/>
          </p:cNvSpPr>
          <p:nvPr>
            <p:ph type="title"/>
          </p:nvPr>
        </p:nvSpPr>
        <p:spPr>
          <a:xfrm>
            <a:off x="432464" y="643544"/>
            <a:ext cx="7881025" cy="1544608"/>
          </a:xfrm>
        </p:spPr>
        <p:txBody>
          <a:bodyPr vert="horz" wrap="square" lIns="91440" tIns="45720" rIns="91440" bIns="45720" anchor="b" anchorCtr="0">
            <a:normAutofit/>
          </a:bodyPr>
          <a:lstStyle/>
          <a:p>
            <a:pPr eaLnBrk="1" hangingPunct="1"/>
            <a:r>
              <a:rPr lang="en-US" altLang="en-US" dirty="0">
                <a:latin typeface="Aptos Display"/>
              </a:rPr>
              <a:t>Time Analysis of crime by Year</a:t>
            </a:r>
            <a:endParaRPr lang="en-US" altLang="en-US" kern="1200" dirty="0">
              <a:latin typeface="Aptos Display"/>
            </a:endParaRPr>
          </a:p>
        </p:txBody>
      </p:sp>
      <p:sp>
        <p:nvSpPr>
          <p:cNvPr id="5124" name="sketch line">
            <a:extLst>
              <a:ext uri="{FF2B5EF4-FFF2-40B4-BE49-F238E27FC236}">
                <a16:creationId xmlns:a16="http://schemas.microsoft.com/office/drawing/2014/main" id="{C3E00E2C-48CC-0A23-1E47-2A63495FF196}"/>
              </a:ext>
            </a:extLst>
          </p:cNvPr>
          <p:cNvSpPr/>
          <p:nvPr/>
        </p:nvSpPr>
        <p:spPr>
          <a:xfrm>
            <a:off x="758825" y="2395538"/>
            <a:ext cx="4243388" cy="19050"/>
          </a:xfrm>
          <a:prstGeom prst="rect">
            <a:avLst/>
          </a:prstGeom>
          <a:solidFill>
            <a:srgbClr val="E97132"/>
          </a:solidFill>
          <a:ln w="41276" cap="rnd" cmpd="sng">
            <a:solidFill>
              <a:srgbClr val="E97132"/>
            </a:solidFill>
            <a:prstDash val="solid"/>
            <a:round/>
            <a:headEnd type="none" w="med" len="med"/>
            <a:tailEnd type="none" w="med" len="med"/>
          </a:ln>
        </p:spPr>
        <p:txBody>
          <a:bodyPr anchor="ctr" anchorCtr="1"/>
          <a:lstStyle>
            <a:lvl1pPr marL="228600" indent="-228600" algn="l" rtl="0" eaLnBrk="0" fontAlgn="base">
              <a:lnSpc>
                <a:spcPct val="90000"/>
              </a:lnSpc>
              <a:spcBef>
                <a:spcPts val="1000"/>
              </a:spcBef>
              <a:spcAft>
                <a:spcPct val="0"/>
              </a:spcAft>
              <a:buSzPct val="100000"/>
              <a:buFont typeface="Arial" panose="020B0604020202020204" pitchFamily="34" charset="0"/>
              <a:buChar char="•"/>
              <a:defRPr lang="en-US" sz="2800" kern="1200">
                <a:solidFill>
                  <a:srgbClr val="000000"/>
                </a:solidFill>
                <a:latin typeface="Aptos"/>
              </a:defRPr>
            </a:lvl1pPr>
            <a:lvl2pPr marL="685800" lvl="1" indent="-228600" algn="l" rtl="0" eaLnBrk="0" fontAlgn="base">
              <a:lnSpc>
                <a:spcPct val="90000"/>
              </a:lnSpc>
              <a:spcBef>
                <a:spcPts val="500"/>
              </a:spcBef>
              <a:spcAft>
                <a:spcPct val="0"/>
              </a:spcAft>
              <a:buSzPct val="100000"/>
              <a:buFont typeface="Arial" panose="020B0604020202020204" pitchFamily="34" charset="0"/>
              <a:buChar char="•"/>
              <a:defRPr lang="en-US" sz="2400" kern="1200">
                <a:solidFill>
                  <a:srgbClr val="000000"/>
                </a:solidFill>
                <a:latin typeface="Aptos"/>
              </a:defRPr>
            </a:lvl2pPr>
            <a:lvl3pPr marL="1143000" lvl="2" indent="-228600" algn="l" rtl="0" eaLnBrk="0" fontAlgn="base">
              <a:lnSpc>
                <a:spcPct val="90000"/>
              </a:lnSpc>
              <a:spcBef>
                <a:spcPts val="500"/>
              </a:spcBef>
              <a:spcAft>
                <a:spcPct val="0"/>
              </a:spcAft>
              <a:buSzPct val="100000"/>
              <a:buFont typeface="Arial" panose="020B0604020202020204" pitchFamily="34" charset="0"/>
              <a:buChar char="•"/>
              <a:defRPr lang="en-US" sz="2000" kern="1200">
                <a:solidFill>
                  <a:srgbClr val="000000"/>
                </a:solidFill>
                <a:latin typeface="Aptos"/>
              </a:defRPr>
            </a:lvl3pPr>
            <a:lvl4pPr marL="1600200" lvl="3" indent="-228600" algn="l" rtl="0" eaLnBrk="0" fontAlgn="base">
              <a:lnSpc>
                <a:spcPct val="90000"/>
              </a:lnSpc>
              <a:spcBef>
                <a:spcPts val="500"/>
              </a:spcBef>
              <a:spcAft>
                <a:spcPct val="0"/>
              </a:spcAft>
              <a:buSzPct val="100000"/>
              <a:buFont typeface="Arial" panose="020B0604020202020204" pitchFamily="34" charset="0"/>
              <a:buChar char="•"/>
              <a:defRPr lang="en-US" kern="1200">
                <a:solidFill>
                  <a:srgbClr val="000000"/>
                </a:solidFill>
                <a:latin typeface="Aptos"/>
              </a:defRPr>
            </a:lvl4pPr>
            <a:lvl5pPr marL="2057400" lvl="4" indent="-228600" algn="l" rtl="0" eaLnBrk="0" fontAlgn="base">
              <a:lnSpc>
                <a:spcPct val="90000"/>
              </a:lnSpc>
              <a:spcBef>
                <a:spcPts val="500"/>
              </a:spcBef>
              <a:spcAft>
                <a:spcPct val="0"/>
              </a:spcAft>
              <a:buSzPct val="100000"/>
              <a:buFont typeface="Arial" panose="020B0604020202020204" pitchFamily="34" charset="0"/>
              <a:buChar char="•"/>
              <a:defRPr lang="en-US" kern="1200">
                <a:solidFill>
                  <a:srgbClr val="000000"/>
                </a:solidFill>
                <a:latin typeface="Aptos"/>
              </a:defRPr>
            </a:lvl5pPr>
          </a:lstStyle>
          <a:p>
            <a:pPr marL="0" lvl="0" indent="0" algn="ctr" eaLnBrk="1" hangingPunct="1">
              <a:lnSpc>
                <a:spcPct val="100000"/>
              </a:lnSpc>
              <a:spcBef>
                <a:spcPct val="0"/>
              </a:spcBef>
              <a:buSzTx/>
              <a:buFontTx/>
              <a:buNone/>
            </a:pPr>
            <a:endParaRPr lang="en-US" altLang="en-US" sz="1800" dirty="0">
              <a:solidFill>
                <a:srgbClr val="FFFFFF"/>
              </a:solidFill>
            </a:endParaRPr>
          </a:p>
        </p:txBody>
      </p:sp>
      <p:sp>
        <p:nvSpPr>
          <p:cNvPr id="5" name="Content Placeholder 2">
            <a:extLst>
              <a:ext uri="{FF2B5EF4-FFF2-40B4-BE49-F238E27FC236}">
                <a16:creationId xmlns:a16="http://schemas.microsoft.com/office/drawing/2014/main" id="{B67581D9-9CBF-4F99-1840-764B3D34B8AD}"/>
              </a:ext>
            </a:extLst>
          </p:cNvPr>
          <p:cNvSpPr txBox="1">
            <a:spLocks noGrp="1"/>
          </p:cNvSpPr>
          <p:nvPr>
            <p:ph idx="1"/>
          </p:nvPr>
        </p:nvSpPr>
        <p:spPr>
          <a:xfrm>
            <a:off x="553674" y="2910980"/>
            <a:ext cx="11466650" cy="3855391"/>
          </a:xfrm>
        </p:spPr>
        <p:txBody>
          <a:bodyPr vert="horz" wrap="square" lIns="91440" tIns="45720" rIns="91440" bIns="45720" numCol="1" anchor="t" anchorCtr="0" compatLnSpc="1">
            <a:normAutofit/>
          </a:bodyPr>
          <a:lstStyle/>
          <a:p>
            <a:pPr marL="0" indent="0">
              <a:buSzPct val="100000"/>
              <a:buNone/>
              <a:defRPr/>
            </a:pPr>
            <a:r>
              <a:rPr lang="en-US" sz="2200" dirty="0">
                <a:solidFill>
                  <a:srgbClr val="000000"/>
                </a:solidFill>
                <a:latin typeface="Aptos"/>
              </a:rPr>
              <a:t>Hypothesis:</a:t>
            </a:r>
          </a:p>
          <a:p>
            <a:pPr marL="0" indent="0">
              <a:buSzPct val="100000"/>
              <a:buNone/>
              <a:defRPr/>
            </a:pPr>
            <a:r>
              <a:rPr lang="en-US" sz="2200" dirty="0">
                <a:solidFill>
                  <a:srgbClr val="000000"/>
                </a:solidFill>
                <a:latin typeface="Aptos"/>
              </a:rPr>
              <a:t>Since the tourists visit to the city during the holiday season, crime rate will be higher at this time of the year (e.g. November and December)</a:t>
            </a:r>
          </a:p>
          <a:p>
            <a:pPr marL="0" marR="0" lvl="0" indent="0" algn="l" defTabSz="914400" rtl="0" eaLnBrk="1" fontAlgn="auto" latinLnBrk="0" hangingPunct="1">
              <a:lnSpc>
                <a:spcPct val="90000"/>
              </a:lnSpc>
              <a:spcBef>
                <a:spcPts val="1000"/>
              </a:spcBef>
              <a:spcAft>
                <a:spcPts val="0"/>
              </a:spcAft>
              <a:buClrTx/>
              <a:buSzPct val="100000"/>
              <a:buNone/>
              <a:defRPr/>
            </a:pPr>
            <a:endParaRPr kumimoji="0" lang="en-US" sz="2200" i="0" u="none" strike="noStrike" kern="1200" cap="none" spc="0" normalizeH="0" baseline="0" noProof="0" dirty="0">
              <a:ln>
                <a:noFill/>
              </a:ln>
              <a:solidFill>
                <a:srgbClr val="000000"/>
              </a:solidFill>
              <a:effectLst/>
              <a:uLnTx/>
              <a:uFillTx/>
              <a:latin typeface="Aptos"/>
            </a:endParaRPr>
          </a:p>
        </p:txBody>
      </p:sp>
    </p:spTree>
    <p:extLst>
      <p:ext uri="{BB962C8B-B14F-4D97-AF65-F5344CB8AC3E}">
        <p14:creationId xmlns:p14="http://schemas.microsoft.com/office/powerpoint/2010/main" val="4276348752"/>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Title 1"/>
          <p:cNvSpPr>
            <a:spLocks noGrp="1"/>
          </p:cNvSpPr>
          <p:nvPr>
            <p:ph type="title"/>
          </p:nvPr>
        </p:nvSpPr>
        <p:spPr>
          <a:xfrm>
            <a:off x="432465" y="643544"/>
            <a:ext cx="7008570" cy="1544608"/>
          </a:xfrm>
        </p:spPr>
        <p:txBody>
          <a:bodyPr vert="horz" wrap="square" lIns="91440" tIns="45720" rIns="91440" bIns="45720" anchor="b" anchorCtr="0">
            <a:noAutofit/>
          </a:bodyPr>
          <a:lstStyle/>
          <a:p>
            <a:pPr eaLnBrk="1" hangingPunct="1"/>
            <a:r>
              <a:rPr lang="en-US" altLang="en-US" kern="1200" dirty="0">
                <a:latin typeface="Aptos Display"/>
              </a:rPr>
              <a:t>Initial Descriptive Statistics and Visualizations</a:t>
            </a:r>
          </a:p>
        </p:txBody>
      </p:sp>
      <p:sp>
        <p:nvSpPr>
          <p:cNvPr id="5124" name="sketch line"/>
          <p:cNvSpPr/>
          <p:nvPr/>
        </p:nvSpPr>
        <p:spPr>
          <a:xfrm>
            <a:off x="758825" y="2395538"/>
            <a:ext cx="4243388" cy="19050"/>
          </a:xfrm>
          <a:prstGeom prst="rect">
            <a:avLst/>
          </a:prstGeom>
          <a:solidFill>
            <a:srgbClr val="E97132"/>
          </a:solidFill>
          <a:ln w="41276" cap="rnd" cmpd="sng">
            <a:solidFill>
              <a:srgbClr val="E97132"/>
            </a:solidFill>
            <a:prstDash val="solid"/>
            <a:round/>
            <a:headEnd type="none" w="med" len="med"/>
            <a:tailEnd type="none" w="med" len="med"/>
          </a:ln>
        </p:spPr>
        <p:txBody>
          <a:bodyPr anchor="ctr" anchorCtr="1"/>
          <a:lstStyle>
            <a:lvl1pPr marL="228600" indent="-228600" algn="l" rtl="0" eaLnBrk="0" fontAlgn="base">
              <a:lnSpc>
                <a:spcPct val="90000"/>
              </a:lnSpc>
              <a:spcBef>
                <a:spcPts val="1000"/>
              </a:spcBef>
              <a:spcAft>
                <a:spcPct val="0"/>
              </a:spcAft>
              <a:buSzPct val="100000"/>
              <a:buFont typeface="Arial" panose="020B0604020202020204" pitchFamily="34" charset="0"/>
              <a:buChar char="•"/>
              <a:defRPr lang="en-US" sz="2800" kern="1200">
                <a:solidFill>
                  <a:srgbClr val="000000"/>
                </a:solidFill>
                <a:latin typeface="Aptos"/>
              </a:defRPr>
            </a:lvl1pPr>
            <a:lvl2pPr marL="685800" lvl="1" indent="-228600" algn="l" rtl="0" eaLnBrk="0" fontAlgn="base">
              <a:lnSpc>
                <a:spcPct val="90000"/>
              </a:lnSpc>
              <a:spcBef>
                <a:spcPts val="500"/>
              </a:spcBef>
              <a:spcAft>
                <a:spcPct val="0"/>
              </a:spcAft>
              <a:buSzPct val="100000"/>
              <a:buFont typeface="Arial" panose="020B0604020202020204" pitchFamily="34" charset="0"/>
              <a:buChar char="•"/>
              <a:defRPr lang="en-US" sz="2400" kern="1200">
                <a:solidFill>
                  <a:srgbClr val="000000"/>
                </a:solidFill>
                <a:latin typeface="Aptos"/>
              </a:defRPr>
            </a:lvl2pPr>
            <a:lvl3pPr marL="1143000" lvl="2" indent="-228600" algn="l" rtl="0" eaLnBrk="0" fontAlgn="base">
              <a:lnSpc>
                <a:spcPct val="90000"/>
              </a:lnSpc>
              <a:spcBef>
                <a:spcPts val="500"/>
              </a:spcBef>
              <a:spcAft>
                <a:spcPct val="0"/>
              </a:spcAft>
              <a:buSzPct val="100000"/>
              <a:buFont typeface="Arial" panose="020B0604020202020204" pitchFamily="34" charset="0"/>
              <a:buChar char="•"/>
              <a:defRPr lang="en-US" sz="2000" kern="1200">
                <a:solidFill>
                  <a:srgbClr val="000000"/>
                </a:solidFill>
                <a:latin typeface="Aptos"/>
              </a:defRPr>
            </a:lvl3pPr>
            <a:lvl4pPr marL="1600200" lvl="3" indent="-228600" algn="l" rtl="0" eaLnBrk="0" fontAlgn="base">
              <a:lnSpc>
                <a:spcPct val="90000"/>
              </a:lnSpc>
              <a:spcBef>
                <a:spcPts val="500"/>
              </a:spcBef>
              <a:spcAft>
                <a:spcPct val="0"/>
              </a:spcAft>
              <a:buSzPct val="100000"/>
              <a:buFont typeface="Arial" panose="020B0604020202020204" pitchFamily="34" charset="0"/>
              <a:buChar char="•"/>
              <a:defRPr lang="en-US" kern="1200">
                <a:solidFill>
                  <a:srgbClr val="000000"/>
                </a:solidFill>
                <a:latin typeface="Aptos"/>
              </a:defRPr>
            </a:lvl4pPr>
            <a:lvl5pPr marL="2057400" lvl="4" indent="-228600" algn="l" rtl="0" eaLnBrk="0" fontAlgn="base">
              <a:lnSpc>
                <a:spcPct val="90000"/>
              </a:lnSpc>
              <a:spcBef>
                <a:spcPts val="500"/>
              </a:spcBef>
              <a:spcAft>
                <a:spcPct val="0"/>
              </a:spcAft>
              <a:buSzPct val="100000"/>
              <a:buFont typeface="Arial" panose="020B0604020202020204" pitchFamily="34" charset="0"/>
              <a:buChar char="•"/>
              <a:defRPr lang="en-US" kern="1200">
                <a:solidFill>
                  <a:srgbClr val="000000"/>
                </a:solidFill>
                <a:latin typeface="Aptos"/>
              </a:defRPr>
            </a:lvl5pPr>
          </a:lstStyle>
          <a:p>
            <a:pPr marL="0" lvl="0" indent="0" algn="ctr" eaLnBrk="1" hangingPunct="1">
              <a:lnSpc>
                <a:spcPct val="100000"/>
              </a:lnSpc>
              <a:spcBef>
                <a:spcPct val="0"/>
              </a:spcBef>
              <a:buSzTx/>
              <a:buFontTx/>
              <a:buNone/>
            </a:pPr>
            <a:endParaRPr lang="en-US" altLang="en-US" sz="1800" dirty="0">
              <a:solidFill>
                <a:srgbClr val="FFFFFF"/>
              </a:solidFill>
            </a:endParaRPr>
          </a:p>
        </p:txBody>
      </p:sp>
      <p:sp>
        <p:nvSpPr>
          <p:cNvPr id="5" name="Content Placeholder 2"/>
          <p:cNvSpPr txBox="1">
            <a:spLocks noGrp="1"/>
          </p:cNvSpPr>
          <p:nvPr>
            <p:ph idx="1"/>
          </p:nvPr>
        </p:nvSpPr>
        <p:spPr>
          <a:xfrm>
            <a:off x="9240176" y="1334848"/>
            <a:ext cx="2859545" cy="5350545"/>
          </a:xfrm>
        </p:spPr>
        <p:txBody>
          <a:bodyPr vert="horz" wrap="square" lIns="91440" tIns="45720" rIns="91440" bIns="45720" numCol="1" anchor="t" anchorCtr="0" compatLnSpc="1">
            <a:normAutofit fontScale="92500"/>
          </a:bodyPr>
          <a:lstStyle/>
          <a:p>
            <a:pPr marL="0" indent="0">
              <a:buSzPct val="100000"/>
              <a:buNone/>
              <a:defRPr/>
            </a:pPr>
            <a:r>
              <a:rPr lang="en-US" sz="2200" b="1" dirty="0">
                <a:solidFill>
                  <a:srgbClr val="000000"/>
                </a:solidFill>
                <a:latin typeface="Aptos"/>
              </a:rPr>
              <a:t>Observations:</a:t>
            </a:r>
          </a:p>
          <a:p>
            <a:pPr>
              <a:buSzPct val="100000"/>
              <a:defRPr/>
            </a:pPr>
            <a:r>
              <a:rPr lang="en-US" sz="2200" dirty="0">
                <a:solidFill>
                  <a:srgbClr val="000000"/>
                </a:solidFill>
                <a:latin typeface="Aptos"/>
              </a:rPr>
              <a:t>Number of complaints are lowest In Staten Island.</a:t>
            </a:r>
          </a:p>
          <a:p>
            <a:pPr>
              <a:buSzPct val="100000"/>
              <a:defRPr/>
            </a:pPr>
            <a:r>
              <a:rPr lang="en-US" sz="2200" dirty="0">
                <a:solidFill>
                  <a:srgbClr val="000000"/>
                </a:solidFill>
                <a:latin typeface="Aptos"/>
              </a:rPr>
              <a:t>For all other boroughs, the number of complaints are highest from week 21-29 (June to July) </a:t>
            </a:r>
          </a:p>
          <a:p>
            <a:pPr>
              <a:buSzPct val="100000"/>
              <a:defRPr/>
            </a:pPr>
            <a:r>
              <a:rPr lang="en-US" sz="2200" dirty="0">
                <a:solidFill>
                  <a:srgbClr val="000000"/>
                </a:solidFill>
                <a:latin typeface="Aptos"/>
              </a:rPr>
              <a:t>Number of complaints begin to plunge from week 42 (from November to December)</a:t>
            </a:r>
          </a:p>
          <a:p>
            <a:pPr marL="0" marR="0" lvl="0" indent="0" algn="l" defTabSz="914400" rtl="0" eaLnBrk="1" fontAlgn="auto" latinLnBrk="0" hangingPunct="1">
              <a:lnSpc>
                <a:spcPct val="90000"/>
              </a:lnSpc>
              <a:spcBef>
                <a:spcPts val="1000"/>
              </a:spcBef>
              <a:spcAft>
                <a:spcPts val="0"/>
              </a:spcAft>
              <a:buClrTx/>
              <a:buSzPct val="100000"/>
              <a:buNone/>
              <a:defRPr/>
            </a:pPr>
            <a:r>
              <a:rPr kumimoji="0" lang="en-US" sz="2200" b="1" i="0" u="none" strike="noStrike" kern="1200" cap="none" spc="0" normalizeH="0" baseline="0" noProof="0" dirty="0">
                <a:ln>
                  <a:noFill/>
                </a:ln>
                <a:solidFill>
                  <a:srgbClr val="000000"/>
                </a:solidFill>
                <a:effectLst/>
                <a:uLnTx/>
                <a:uFillTx/>
                <a:latin typeface="Aptos"/>
              </a:rPr>
              <a:t>The observations negate our underlying hypothesis</a:t>
            </a:r>
          </a:p>
        </p:txBody>
      </p:sp>
      <p:graphicFrame>
        <p:nvGraphicFramePr>
          <p:cNvPr id="2" name="Chart 1">
            <a:extLst>
              <a:ext uri="{FF2B5EF4-FFF2-40B4-BE49-F238E27FC236}">
                <a16:creationId xmlns:a16="http://schemas.microsoft.com/office/drawing/2014/main" id="{C88C3D99-8E66-01C8-2EAC-A12D38FB1B12}"/>
              </a:ext>
            </a:extLst>
          </p:cNvPr>
          <p:cNvGraphicFramePr>
            <a:graphicFrameLocks/>
          </p:cNvGraphicFramePr>
          <p:nvPr>
            <p:extLst>
              <p:ext uri="{D42A27DB-BD31-4B8C-83A1-F6EECF244321}">
                <p14:modId xmlns:p14="http://schemas.microsoft.com/office/powerpoint/2010/main" val="25272177"/>
              </p:ext>
            </p:extLst>
          </p:nvPr>
        </p:nvGraphicFramePr>
        <p:xfrm>
          <a:off x="92279" y="2789821"/>
          <a:ext cx="9185945" cy="3665224"/>
        </p:xfrm>
        <a:graphic>
          <a:graphicData uri="http://schemas.openxmlformats.org/drawingml/2006/chart">
            <c:chart xmlns:c="http://schemas.openxmlformats.org/drawingml/2006/chart" xmlns:r="http://schemas.openxmlformats.org/officeDocument/2006/relationships" r:id="rId2"/>
          </a:graphicData>
        </a:graphic>
      </p:graphicFrame>
      <p:sp>
        <p:nvSpPr>
          <p:cNvPr id="3" name="Oval 2">
            <a:extLst>
              <a:ext uri="{FF2B5EF4-FFF2-40B4-BE49-F238E27FC236}">
                <a16:creationId xmlns:a16="http://schemas.microsoft.com/office/drawing/2014/main" id="{2EAB1991-B295-E09E-6AC7-5F69D22D877A}"/>
              </a:ext>
            </a:extLst>
          </p:cNvPr>
          <p:cNvSpPr/>
          <p:nvPr/>
        </p:nvSpPr>
        <p:spPr>
          <a:xfrm>
            <a:off x="6434357" y="3624045"/>
            <a:ext cx="1579679" cy="1965904"/>
          </a:xfrm>
          <a:prstGeom prst="ellipse">
            <a:avLst/>
          </a:prstGeom>
          <a:no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4EE00691-6A80-7102-27B1-61181E04EDE8}"/>
              </a:ext>
            </a:extLst>
          </p:cNvPr>
          <p:cNvSpPr/>
          <p:nvPr/>
        </p:nvSpPr>
        <p:spPr>
          <a:xfrm>
            <a:off x="3330429" y="3204594"/>
            <a:ext cx="1271008" cy="142358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8F85E-4C1D-8C70-49AF-8C34F0FB18AD}"/>
            </a:ext>
          </a:extLst>
        </p:cNvPr>
        <p:cNvGrpSpPr/>
        <p:nvPr/>
      </p:nvGrpSpPr>
      <p:grpSpPr>
        <a:xfrm>
          <a:off x="0" y="0"/>
          <a:ext cx="0" cy="0"/>
          <a:chOff x="0" y="0"/>
          <a:chExt cx="0" cy="0"/>
        </a:xfrm>
      </p:grpSpPr>
      <p:sp>
        <p:nvSpPr>
          <p:cNvPr id="5123" name="Title 1">
            <a:extLst>
              <a:ext uri="{FF2B5EF4-FFF2-40B4-BE49-F238E27FC236}">
                <a16:creationId xmlns:a16="http://schemas.microsoft.com/office/drawing/2014/main" id="{B1E3460A-4FE3-32F5-2366-A0350EB279EE}"/>
              </a:ext>
            </a:extLst>
          </p:cNvPr>
          <p:cNvSpPr>
            <a:spLocks noGrp="1"/>
          </p:cNvSpPr>
          <p:nvPr>
            <p:ph type="title"/>
          </p:nvPr>
        </p:nvSpPr>
        <p:spPr>
          <a:xfrm>
            <a:off x="578793" y="637563"/>
            <a:ext cx="6627350" cy="1400216"/>
          </a:xfrm>
        </p:spPr>
        <p:txBody>
          <a:bodyPr vert="horz" wrap="square" lIns="91440" tIns="45720" rIns="91440" bIns="45720" anchor="b" anchorCtr="0">
            <a:noAutofit/>
          </a:bodyPr>
          <a:lstStyle/>
          <a:p>
            <a:pPr eaLnBrk="1" hangingPunct="1"/>
            <a:r>
              <a:rPr lang="en-US" altLang="en-US" kern="1200" dirty="0">
                <a:latin typeface="Aptos Display"/>
              </a:rPr>
              <a:t>Initial Descriptive Statistics and Visualizations</a:t>
            </a:r>
          </a:p>
        </p:txBody>
      </p:sp>
      <p:sp>
        <p:nvSpPr>
          <p:cNvPr id="5124" name="sketch line">
            <a:extLst>
              <a:ext uri="{FF2B5EF4-FFF2-40B4-BE49-F238E27FC236}">
                <a16:creationId xmlns:a16="http://schemas.microsoft.com/office/drawing/2014/main" id="{12D27C71-AA1F-A43D-0C92-03C4D1BDFE82}"/>
              </a:ext>
            </a:extLst>
          </p:cNvPr>
          <p:cNvSpPr/>
          <p:nvPr/>
        </p:nvSpPr>
        <p:spPr>
          <a:xfrm>
            <a:off x="758825" y="2395538"/>
            <a:ext cx="4243388" cy="19050"/>
          </a:xfrm>
          <a:prstGeom prst="rect">
            <a:avLst/>
          </a:prstGeom>
          <a:solidFill>
            <a:srgbClr val="E97132"/>
          </a:solidFill>
          <a:ln w="41276" cap="rnd" cmpd="sng">
            <a:solidFill>
              <a:srgbClr val="E97132"/>
            </a:solidFill>
            <a:prstDash val="solid"/>
            <a:round/>
            <a:headEnd type="none" w="med" len="med"/>
            <a:tailEnd type="none" w="med" len="med"/>
          </a:ln>
        </p:spPr>
        <p:txBody>
          <a:bodyPr anchor="ctr" anchorCtr="1"/>
          <a:lstStyle>
            <a:lvl1pPr marL="228600" indent="-228600" algn="l" rtl="0" eaLnBrk="0" fontAlgn="base">
              <a:lnSpc>
                <a:spcPct val="90000"/>
              </a:lnSpc>
              <a:spcBef>
                <a:spcPts val="1000"/>
              </a:spcBef>
              <a:spcAft>
                <a:spcPct val="0"/>
              </a:spcAft>
              <a:buSzPct val="100000"/>
              <a:buFont typeface="Arial" panose="020B0604020202020204" pitchFamily="34" charset="0"/>
              <a:buChar char="•"/>
              <a:defRPr lang="en-US" sz="2800" kern="1200">
                <a:solidFill>
                  <a:srgbClr val="000000"/>
                </a:solidFill>
                <a:latin typeface="Aptos"/>
              </a:defRPr>
            </a:lvl1pPr>
            <a:lvl2pPr marL="685800" lvl="1" indent="-228600" algn="l" rtl="0" eaLnBrk="0" fontAlgn="base">
              <a:lnSpc>
                <a:spcPct val="90000"/>
              </a:lnSpc>
              <a:spcBef>
                <a:spcPts val="500"/>
              </a:spcBef>
              <a:spcAft>
                <a:spcPct val="0"/>
              </a:spcAft>
              <a:buSzPct val="100000"/>
              <a:buFont typeface="Arial" panose="020B0604020202020204" pitchFamily="34" charset="0"/>
              <a:buChar char="•"/>
              <a:defRPr lang="en-US" sz="2400" kern="1200">
                <a:solidFill>
                  <a:srgbClr val="000000"/>
                </a:solidFill>
                <a:latin typeface="Aptos"/>
              </a:defRPr>
            </a:lvl2pPr>
            <a:lvl3pPr marL="1143000" lvl="2" indent="-228600" algn="l" rtl="0" eaLnBrk="0" fontAlgn="base">
              <a:lnSpc>
                <a:spcPct val="90000"/>
              </a:lnSpc>
              <a:spcBef>
                <a:spcPts val="500"/>
              </a:spcBef>
              <a:spcAft>
                <a:spcPct val="0"/>
              </a:spcAft>
              <a:buSzPct val="100000"/>
              <a:buFont typeface="Arial" panose="020B0604020202020204" pitchFamily="34" charset="0"/>
              <a:buChar char="•"/>
              <a:defRPr lang="en-US" sz="2000" kern="1200">
                <a:solidFill>
                  <a:srgbClr val="000000"/>
                </a:solidFill>
                <a:latin typeface="Aptos"/>
              </a:defRPr>
            </a:lvl3pPr>
            <a:lvl4pPr marL="1600200" lvl="3" indent="-228600" algn="l" rtl="0" eaLnBrk="0" fontAlgn="base">
              <a:lnSpc>
                <a:spcPct val="90000"/>
              </a:lnSpc>
              <a:spcBef>
                <a:spcPts val="500"/>
              </a:spcBef>
              <a:spcAft>
                <a:spcPct val="0"/>
              </a:spcAft>
              <a:buSzPct val="100000"/>
              <a:buFont typeface="Arial" panose="020B0604020202020204" pitchFamily="34" charset="0"/>
              <a:buChar char="•"/>
              <a:defRPr lang="en-US" kern="1200">
                <a:solidFill>
                  <a:srgbClr val="000000"/>
                </a:solidFill>
                <a:latin typeface="Aptos"/>
              </a:defRPr>
            </a:lvl4pPr>
            <a:lvl5pPr marL="2057400" lvl="4" indent="-228600" algn="l" rtl="0" eaLnBrk="0" fontAlgn="base">
              <a:lnSpc>
                <a:spcPct val="90000"/>
              </a:lnSpc>
              <a:spcBef>
                <a:spcPts val="500"/>
              </a:spcBef>
              <a:spcAft>
                <a:spcPct val="0"/>
              </a:spcAft>
              <a:buSzPct val="100000"/>
              <a:buFont typeface="Arial" panose="020B0604020202020204" pitchFamily="34" charset="0"/>
              <a:buChar char="•"/>
              <a:defRPr lang="en-US" kern="1200">
                <a:solidFill>
                  <a:srgbClr val="000000"/>
                </a:solidFill>
                <a:latin typeface="Aptos"/>
              </a:defRPr>
            </a:lvl5pPr>
          </a:lstStyle>
          <a:p>
            <a:pPr marL="0" lvl="0" indent="0" algn="ctr" eaLnBrk="1" hangingPunct="1">
              <a:lnSpc>
                <a:spcPct val="100000"/>
              </a:lnSpc>
              <a:spcBef>
                <a:spcPct val="0"/>
              </a:spcBef>
              <a:buSzTx/>
              <a:buFontTx/>
              <a:buNone/>
            </a:pPr>
            <a:endParaRPr lang="en-US" altLang="en-US" sz="1800" dirty="0">
              <a:solidFill>
                <a:srgbClr val="FFFFFF"/>
              </a:solidFill>
            </a:endParaRPr>
          </a:p>
        </p:txBody>
      </p:sp>
      <p:sp>
        <p:nvSpPr>
          <p:cNvPr id="5" name="Content Placeholder 2">
            <a:extLst>
              <a:ext uri="{FF2B5EF4-FFF2-40B4-BE49-F238E27FC236}">
                <a16:creationId xmlns:a16="http://schemas.microsoft.com/office/drawing/2014/main" id="{45DE0D29-038F-C635-FCFC-B268ABCBB00A}"/>
              </a:ext>
            </a:extLst>
          </p:cNvPr>
          <p:cNvSpPr txBox="1">
            <a:spLocks noGrp="1"/>
          </p:cNvSpPr>
          <p:nvPr>
            <p:ph idx="1"/>
          </p:nvPr>
        </p:nvSpPr>
        <p:spPr>
          <a:xfrm>
            <a:off x="9474133" y="1158029"/>
            <a:ext cx="2507113" cy="5699971"/>
          </a:xfrm>
        </p:spPr>
        <p:txBody>
          <a:bodyPr vert="horz" wrap="square" lIns="91440" tIns="45720" rIns="91440" bIns="45720" numCol="1" anchor="t" anchorCtr="0" compatLnSpc="1">
            <a:normAutofit fontScale="92500"/>
          </a:bodyPr>
          <a:lstStyle/>
          <a:p>
            <a:pPr marL="0" indent="0">
              <a:buSzPct val="100000"/>
              <a:buNone/>
              <a:defRPr/>
            </a:pPr>
            <a:r>
              <a:rPr lang="en-US" sz="2200" b="1" dirty="0">
                <a:solidFill>
                  <a:srgbClr val="000000"/>
                </a:solidFill>
                <a:latin typeface="Aptos"/>
              </a:rPr>
              <a:t>Observations:</a:t>
            </a:r>
          </a:p>
          <a:p>
            <a:pPr>
              <a:buSzPct val="100000"/>
              <a:defRPr/>
            </a:pPr>
            <a:r>
              <a:rPr lang="en-US" sz="2200" dirty="0">
                <a:solidFill>
                  <a:srgbClr val="000000"/>
                </a:solidFill>
                <a:latin typeface="Aptos"/>
              </a:rPr>
              <a:t>Although </a:t>
            </a:r>
            <a:r>
              <a:rPr lang="en-US" sz="2200" b="1" dirty="0">
                <a:solidFill>
                  <a:srgbClr val="000000"/>
                </a:solidFill>
                <a:latin typeface="Aptos"/>
              </a:rPr>
              <a:t>Staten Island </a:t>
            </a:r>
            <a:r>
              <a:rPr lang="en-US" sz="2200" dirty="0">
                <a:solidFill>
                  <a:srgbClr val="000000"/>
                </a:solidFill>
                <a:latin typeface="Aptos"/>
              </a:rPr>
              <a:t>has the lowest number of compliant reported, but the </a:t>
            </a:r>
            <a:r>
              <a:rPr lang="en-US" sz="2200" b="1" dirty="0">
                <a:solidFill>
                  <a:srgbClr val="000000"/>
                </a:solidFill>
                <a:latin typeface="Aptos"/>
              </a:rPr>
              <a:t>crimes per capita are highest</a:t>
            </a:r>
          </a:p>
          <a:p>
            <a:pPr>
              <a:buSzPct val="100000"/>
              <a:defRPr/>
            </a:pPr>
            <a:r>
              <a:rPr lang="en-US" sz="2200" b="1" dirty="0">
                <a:solidFill>
                  <a:srgbClr val="000000"/>
                </a:solidFill>
                <a:latin typeface="Aptos"/>
              </a:rPr>
              <a:t>Manhattan </a:t>
            </a:r>
            <a:r>
              <a:rPr lang="en-US" sz="2200" dirty="0">
                <a:solidFill>
                  <a:srgbClr val="000000"/>
                </a:solidFill>
                <a:latin typeface="Aptos"/>
              </a:rPr>
              <a:t>has the highest density of crime given in  crimes per sq.km</a:t>
            </a:r>
          </a:p>
          <a:p>
            <a:pPr>
              <a:buSzPct val="100000"/>
              <a:defRPr/>
            </a:pPr>
            <a:r>
              <a:rPr lang="en-US" sz="2200" b="1" dirty="0">
                <a:solidFill>
                  <a:srgbClr val="000000"/>
                </a:solidFill>
                <a:latin typeface="Aptos"/>
              </a:rPr>
              <a:t>Queens has the lowest Crime per capita and crime per sq.km followed by Brooklyn</a:t>
            </a:r>
          </a:p>
          <a:p>
            <a:pPr marL="0" marR="0" lvl="0" indent="0" algn="l" defTabSz="914400" rtl="0" eaLnBrk="1" fontAlgn="auto" latinLnBrk="0" hangingPunct="1">
              <a:lnSpc>
                <a:spcPct val="90000"/>
              </a:lnSpc>
              <a:spcBef>
                <a:spcPts val="1000"/>
              </a:spcBef>
              <a:spcAft>
                <a:spcPts val="0"/>
              </a:spcAft>
              <a:buClrTx/>
              <a:buSzPct val="100000"/>
              <a:buNone/>
              <a:defRPr/>
            </a:pPr>
            <a:endParaRPr kumimoji="0" lang="en-US" sz="2200" b="0" i="0" u="none" strike="noStrike" kern="1200" cap="none" spc="0" normalizeH="0" baseline="0" noProof="0" dirty="0">
              <a:ln>
                <a:noFill/>
              </a:ln>
              <a:solidFill>
                <a:srgbClr val="000000"/>
              </a:solidFill>
              <a:effectLst/>
              <a:uLnTx/>
              <a:uFillTx/>
              <a:latin typeface="Aptos"/>
            </a:endParaRPr>
          </a:p>
        </p:txBody>
      </p:sp>
      <p:graphicFrame>
        <p:nvGraphicFramePr>
          <p:cNvPr id="7" name="Table 6">
            <a:extLst>
              <a:ext uri="{FF2B5EF4-FFF2-40B4-BE49-F238E27FC236}">
                <a16:creationId xmlns:a16="http://schemas.microsoft.com/office/drawing/2014/main" id="{755A9ACE-8B28-D5D4-62EE-649649D6B9AD}"/>
              </a:ext>
            </a:extLst>
          </p:cNvPr>
          <p:cNvGraphicFramePr>
            <a:graphicFrameLocks noGrp="1"/>
          </p:cNvGraphicFramePr>
          <p:nvPr>
            <p:extLst>
              <p:ext uri="{D42A27DB-BD31-4B8C-83A1-F6EECF244321}">
                <p14:modId xmlns:p14="http://schemas.microsoft.com/office/powerpoint/2010/main" val="2321676434"/>
              </p:ext>
            </p:extLst>
          </p:nvPr>
        </p:nvGraphicFramePr>
        <p:xfrm>
          <a:off x="578793" y="2642033"/>
          <a:ext cx="8707817" cy="3789947"/>
        </p:xfrm>
        <a:graphic>
          <a:graphicData uri="http://schemas.openxmlformats.org/drawingml/2006/table">
            <a:tbl>
              <a:tblPr/>
              <a:tblGrid>
                <a:gridCol w="2323798">
                  <a:extLst>
                    <a:ext uri="{9D8B030D-6E8A-4147-A177-3AD203B41FA5}">
                      <a16:colId xmlns:a16="http://schemas.microsoft.com/office/drawing/2014/main" val="2619524253"/>
                    </a:ext>
                  </a:extLst>
                </a:gridCol>
                <a:gridCol w="1115736">
                  <a:extLst>
                    <a:ext uri="{9D8B030D-6E8A-4147-A177-3AD203B41FA5}">
                      <a16:colId xmlns:a16="http://schemas.microsoft.com/office/drawing/2014/main" val="116290686"/>
                    </a:ext>
                  </a:extLst>
                </a:gridCol>
                <a:gridCol w="1300293">
                  <a:extLst>
                    <a:ext uri="{9D8B030D-6E8A-4147-A177-3AD203B41FA5}">
                      <a16:colId xmlns:a16="http://schemas.microsoft.com/office/drawing/2014/main" val="1836739514"/>
                    </a:ext>
                  </a:extLst>
                </a:gridCol>
                <a:gridCol w="1400962">
                  <a:extLst>
                    <a:ext uri="{9D8B030D-6E8A-4147-A177-3AD203B41FA5}">
                      <a16:colId xmlns:a16="http://schemas.microsoft.com/office/drawing/2014/main" val="293641128"/>
                    </a:ext>
                  </a:extLst>
                </a:gridCol>
                <a:gridCol w="1048624">
                  <a:extLst>
                    <a:ext uri="{9D8B030D-6E8A-4147-A177-3AD203B41FA5}">
                      <a16:colId xmlns:a16="http://schemas.microsoft.com/office/drawing/2014/main" val="2975078870"/>
                    </a:ext>
                  </a:extLst>
                </a:gridCol>
                <a:gridCol w="1518404">
                  <a:extLst>
                    <a:ext uri="{9D8B030D-6E8A-4147-A177-3AD203B41FA5}">
                      <a16:colId xmlns:a16="http://schemas.microsoft.com/office/drawing/2014/main" val="1930972715"/>
                    </a:ext>
                  </a:extLst>
                </a:gridCol>
              </a:tblGrid>
              <a:tr h="602565">
                <a:tc>
                  <a:txBody>
                    <a:bodyPr/>
                    <a:lstStyle/>
                    <a:p>
                      <a:pPr algn="l" fontAlgn="b"/>
                      <a:r>
                        <a:rPr lang="en-US" sz="2000" b="0" i="0" u="none" strike="noStrike">
                          <a:solidFill>
                            <a:srgbClr val="000000"/>
                          </a:solidFill>
                          <a:effectLst/>
                          <a:latin typeface="Aptos Narrow" panose="020B00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1" i="0" u="none" strike="noStrike" dirty="0">
                          <a:solidFill>
                            <a:srgbClr val="000000"/>
                          </a:solidFill>
                          <a:effectLst/>
                          <a:latin typeface="Aptos Narrow" panose="020B0004020202020204" pitchFamily="34" charset="0"/>
                        </a:rPr>
                        <a:t>BRONX</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2000" b="1" i="0" u="none" strike="noStrike" dirty="0">
                          <a:solidFill>
                            <a:srgbClr val="000000"/>
                          </a:solidFill>
                          <a:effectLst/>
                          <a:latin typeface="Aptos Narrow" panose="020B0004020202020204" pitchFamily="34" charset="0"/>
                        </a:rPr>
                        <a:t>BROOKLYN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2000" b="1" i="0" u="none" strike="noStrike" dirty="0">
                          <a:solidFill>
                            <a:srgbClr val="000000"/>
                          </a:solidFill>
                          <a:effectLst/>
                          <a:latin typeface="Aptos Narrow" panose="020B0004020202020204" pitchFamily="34" charset="0"/>
                        </a:rPr>
                        <a:t>MANHATTAN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2000" b="1" i="0" u="none" strike="noStrike" dirty="0">
                          <a:solidFill>
                            <a:srgbClr val="000000"/>
                          </a:solidFill>
                          <a:effectLst/>
                          <a:latin typeface="Aptos Narrow" panose="020B0004020202020204" pitchFamily="34" charset="0"/>
                        </a:rPr>
                        <a:t>QUEENS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2000" b="1" i="0" u="none" strike="noStrike" dirty="0">
                          <a:solidFill>
                            <a:srgbClr val="000000"/>
                          </a:solidFill>
                          <a:effectLst/>
                          <a:latin typeface="Aptos Narrow" panose="020B0004020202020204" pitchFamily="34" charset="0"/>
                        </a:rPr>
                        <a:t>STATEN ISLAND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extLst>
                  <a:ext uri="{0D108BD9-81ED-4DB2-BD59-A6C34878D82A}">
                    <a16:rowId xmlns:a16="http://schemas.microsoft.com/office/drawing/2014/main" val="3161076846"/>
                  </a:ext>
                </a:extLst>
              </a:tr>
              <a:tr h="602565">
                <a:tc>
                  <a:txBody>
                    <a:bodyPr/>
                    <a:lstStyle/>
                    <a:p>
                      <a:pPr algn="l" fontAlgn="b"/>
                      <a:r>
                        <a:rPr lang="en-US" sz="2000" b="1" i="0" u="none" strike="noStrike">
                          <a:solidFill>
                            <a:srgbClr val="000000"/>
                          </a:solidFill>
                          <a:effectLst/>
                          <a:latin typeface="Aptos Narrow" panose="020B0004020202020204" pitchFamily="34" charset="0"/>
                        </a:rPr>
                        <a:t>Total Number of complaints per year</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Aptos Narrow" panose="020B0004020202020204" pitchFamily="34" charset="0"/>
                        </a:rPr>
                        <a:t>125671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Aptos Narrow" panose="020B0004020202020204" pitchFamily="34" charset="0"/>
                        </a:rPr>
                        <a:t>159200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Aptos Narrow" panose="020B0004020202020204" pitchFamily="34" charset="0"/>
                        </a:rPr>
                        <a:t>138644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Aptos Narrow" panose="020B0004020202020204" pitchFamily="34" charset="0"/>
                        </a:rPr>
                        <a:t>128164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Aptos Narrow" panose="020B0004020202020204" pitchFamily="34" charset="0"/>
                        </a:rPr>
                        <a:t>24594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10556135"/>
                  </a:ext>
                </a:extLst>
              </a:tr>
              <a:tr h="602565">
                <a:tc>
                  <a:txBody>
                    <a:bodyPr/>
                    <a:lstStyle/>
                    <a:p>
                      <a:pPr algn="l" fontAlgn="b"/>
                      <a:r>
                        <a:rPr lang="en-US" sz="2000" b="1" i="0" u="none" strike="noStrike">
                          <a:solidFill>
                            <a:srgbClr val="000000"/>
                          </a:solidFill>
                          <a:effectLst/>
                          <a:latin typeface="Aptos Narrow" panose="020B0004020202020204" pitchFamily="34" charset="0"/>
                        </a:rPr>
                        <a:t>Population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Aptos Narrow" panose="020B0004020202020204" pitchFamily="34" charset="0"/>
                        </a:rPr>
                        <a:t>1500000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Aptos Narrow" panose="020B0004020202020204" pitchFamily="34" charset="0"/>
                        </a:rPr>
                        <a:t>2700000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Aptos Narrow" panose="020B0004020202020204" pitchFamily="34" charset="0"/>
                        </a:rPr>
                        <a:t>1700000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Aptos Narrow" panose="020B0004020202020204" pitchFamily="34" charset="0"/>
                        </a:rPr>
                        <a:t>2400000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Aptos Narrow" panose="020B0004020202020204" pitchFamily="34" charset="0"/>
                        </a:rPr>
                        <a:t>500000</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2282311"/>
                  </a:ext>
                </a:extLst>
              </a:tr>
              <a:tr h="602565">
                <a:tc>
                  <a:txBody>
                    <a:bodyPr/>
                    <a:lstStyle/>
                    <a:p>
                      <a:pPr algn="l" fontAlgn="b"/>
                      <a:r>
                        <a:rPr lang="en-US" sz="2000" b="1" i="0" u="none" strike="noStrike">
                          <a:solidFill>
                            <a:srgbClr val="000000"/>
                          </a:solidFill>
                          <a:effectLst/>
                          <a:latin typeface="Aptos Narrow" panose="020B0004020202020204" pitchFamily="34" charset="0"/>
                        </a:rPr>
                        <a:t>Crime per Capita (crime/person)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Aptos Narrow" panose="020B0004020202020204" pitchFamily="34" charset="0"/>
                        </a:rPr>
                        <a:t>0.08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Aptos Narrow" panose="020B0004020202020204" pitchFamily="34" charset="0"/>
                        </a:rPr>
                        <a:t>0.05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Aptos Narrow" panose="020B0004020202020204" pitchFamily="34" charset="0"/>
                        </a:rPr>
                        <a:t>0.07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Aptos Narrow" panose="020B0004020202020204" pitchFamily="34" charset="0"/>
                        </a:rPr>
                        <a:t>0.05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Aptos Narrow" panose="020B0004020202020204" pitchFamily="34" charset="0"/>
                        </a:rPr>
                        <a:t>0.25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3016989405"/>
                  </a:ext>
                </a:extLst>
              </a:tr>
              <a:tr h="602565">
                <a:tc>
                  <a:txBody>
                    <a:bodyPr/>
                    <a:lstStyle/>
                    <a:p>
                      <a:pPr algn="l" fontAlgn="b"/>
                      <a:r>
                        <a:rPr lang="en-US" sz="2000" b="1" i="0" u="none" strike="noStrike">
                          <a:solidFill>
                            <a:srgbClr val="000000"/>
                          </a:solidFill>
                          <a:effectLst/>
                          <a:latin typeface="Aptos Narrow" panose="020B0004020202020204" pitchFamily="34" charset="0"/>
                        </a:rPr>
                        <a:t> </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1" i="0" u="none" strike="noStrike">
                          <a:solidFill>
                            <a:srgbClr val="000000"/>
                          </a:solidFill>
                          <a:effectLst/>
                          <a:latin typeface="Aptos Narrow" panose="020B0004020202020204" pitchFamily="34" charset="0"/>
                        </a:rPr>
                        <a:t>BRONX</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2000" b="1" i="0" u="none" strike="noStrike">
                          <a:solidFill>
                            <a:srgbClr val="000000"/>
                          </a:solidFill>
                          <a:effectLst/>
                          <a:latin typeface="Aptos Narrow" panose="020B0004020202020204" pitchFamily="34" charset="0"/>
                        </a:rPr>
                        <a:t>BROOKLYN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2000" b="1" i="0" u="none" strike="noStrike">
                          <a:solidFill>
                            <a:srgbClr val="000000"/>
                          </a:solidFill>
                          <a:effectLst/>
                          <a:latin typeface="Aptos Narrow" panose="020B0004020202020204" pitchFamily="34" charset="0"/>
                        </a:rPr>
                        <a:t>MANHATTAN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2000" b="1" i="0" u="none" strike="noStrike">
                          <a:solidFill>
                            <a:srgbClr val="000000"/>
                          </a:solidFill>
                          <a:effectLst/>
                          <a:latin typeface="Aptos Narrow" panose="020B0004020202020204" pitchFamily="34" charset="0"/>
                        </a:rPr>
                        <a:t>QUEENS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tc>
                  <a:txBody>
                    <a:bodyPr/>
                    <a:lstStyle/>
                    <a:p>
                      <a:pPr algn="ctr" fontAlgn="b"/>
                      <a:r>
                        <a:rPr lang="en-US" sz="2000" b="1" i="0" u="none" strike="noStrike" dirty="0">
                          <a:solidFill>
                            <a:srgbClr val="000000"/>
                          </a:solidFill>
                          <a:effectLst/>
                          <a:latin typeface="Aptos Narrow" panose="020B0004020202020204" pitchFamily="34" charset="0"/>
                        </a:rPr>
                        <a:t>STATEN ISLAND</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0E6F5"/>
                    </a:solidFill>
                  </a:tcPr>
                </a:tc>
                <a:extLst>
                  <a:ext uri="{0D108BD9-81ED-4DB2-BD59-A6C34878D82A}">
                    <a16:rowId xmlns:a16="http://schemas.microsoft.com/office/drawing/2014/main" val="748588435"/>
                  </a:ext>
                </a:extLst>
              </a:tr>
              <a:tr h="359251">
                <a:tc>
                  <a:txBody>
                    <a:bodyPr/>
                    <a:lstStyle/>
                    <a:p>
                      <a:pPr algn="l" fontAlgn="b"/>
                      <a:r>
                        <a:rPr lang="en-US" sz="2000" b="1" i="0" u="none" strike="noStrike">
                          <a:solidFill>
                            <a:srgbClr val="000000"/>
                          </a:solidFill>
                          <a:effectLst/>
                          <a:latin typeface="Aptos Narrow" panose="020B0004020202020204" pitchFamily="34" charset="0"/>
                        </a:rPr>
                        <a:t>Area in sq.km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Aptos Narrow" panose="020B0004020202020204" pitchFamily="34" charset="0"/>
                        </a:rPr>
                        <a:t>148.7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Aptos Narrow" panose="020B0004020202020204" pitchFamily="34" charset="0"/>
                        </a:rPr>
                        <a:t>251</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Aptos Narrow" panose="020B0004020202020204" pitchFamily="34" charset="0"/>
                        </a:rPr>
                        <a:t>87.5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Aptos Narrow" panose="020B0004020202020204" pitchFamily="34" charset="0"/>
                        </a:rPr>
                        <a:t>461.7</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Aptos Narrow" panose="020B0004020202020204" pitchFamily="34" charset="0"/>
                        </a:rPr>
                        <a:t>265.5</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48347724"/>
                  </a:ext>
                </a:extLst>
              </a:tr>
              <a:tr h="359251">
                <a:tc>
                  <a:txBody>
                    <a:bodyPr/>
                    <a:lstStyle/>
                    <a:p>
                      <a:pPr algn="l" fontAlgn="b"/>
                      <a:r>
                        <a:rPr lang="en-US" sz="2000" b="1" i="0" u="none" strike="noStrike">
                          <a:solidFill>
                            <a:srgbClr val="000000"/>
                          </a:solidFill>
                          <a:effectLst/>
                          <a:latin typeface="Aptos Narrow" panose="020B0004020202020204" pitchFamily="34" charset="0"/>
                        </a:rPr>
                        <a:t>Crime per sq.km</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Aptos Narrow" panose="020B0004020202020204" pitchFamily="34" charset="0"/>
                        </a:rPr>
                        <a:t>845.13</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Aptos Narrow" panose="020B0004020202020204" pitchFamily="34" charset="0"/>
                        </a:rPr>
                        <a:t>500.68</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Aptos Narrow" panose="020B0004020202020204" pitchFamily="34" charset="0"/>
                        </a:rPr>
                        <a:t>1436.24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b"/>
                      <a:r>
                        <a:rPr lang="en-US" sz="2000" b="0" i="0" u="none" strike="noStrike">
                          <a:solidFill>
                            <a:srgbClr val="000000"/>
                          </a:solidFill>
                          <a:effectLst/>
                          <a:latin typeface="Aptos Narrow" panose="020B0004020202020204" pitchFamily="34" charset="0"/>
                        </a:rPr>
                        <a:t>272.19</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Aptos Narrow" panose="020B0004020202020204" pitchFamily="34" charset="0"/>
                        </a:rPr>
                        <a:t>473.34</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40907782"/>
                  </a:ext>
                </a:extLst>
              </a:tr>
            </a:tbl>
          </a:graphicData>
        </a:graphic>
      </p:graphicFrame>
    </p:spTree>
    <p:extLst>
      <p:ext uri="{BB962C8B-B14F-4D97-AF65-F5344CB8AC3E}">
        <p14:creationId xmlns:p14="http://schemas.microsoft.com/office/powerpoint/2010/main" val="2649540253"/>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B6C74-3AC8-E884-562B-1B98FF3970C6}"/>
            </a:ext>
          </a:extLst>
        </p:cNvPr>
        <p:cNvGrpSpPr/>
        <p:nvPr/>
      </p:nvGrpSpPr>
      <p:grpSpPr>
        <a:xfrm>
          <a:off x="0" y="0"/>
          <a:ext cx="0" cy="0"/>
          <a:chOff x="0" y="0"/>
          <a:chExt cx="0" cy="0"/>
        </a:xfrm>
      </p:grpSpPr>
      <p:sp>
        <p:nvSpPr>
          <p:cNvPr id="5123" name="Title 1">
            <a:extLst>
              <a:ext uri="{FF2B5EF4-FFF2-40B4-BE49-F238E27FC236}">
                <a16:creationId xmlns:a16="http://schemas.microsoft.com/office/drawing/2014/main" id="{9BDB422B-FD8F-1FCA-2E3E-75A396D75A1A}"/>
              </a:ext>
            </a:extLst>
          </p:cNvPr>
          <p:cNvSpPr>
            <a:spLocks noGrp="1"/>
          </p:cNvSpPr>
          <p:nvPr>
            <p:ph type="title"/>
          </p:nvPr>
        </p:nvSpPr>
        <p:spPr>
          <a:xfrm>
            <a:off x="758825" y="1296449"/>
            <a:ext cx="6749322" cy="835881"/>
          </a:xfrm>
        </p:spPr>
        <p:txBody>
          <a:bodyPr vert="horz" wrap="square" lIns="91440" tIns="45720" rIns="91440" bIns="45720" anchor="b" anchorCtr="0">
            <a:noAutofit/>
          </a:bodyPr>
          <a:lstStyle/>
          <a:p>
            <a:pPr eaLnBrk="1" hangingPunct="1"/>
            <a:r>
              <a:rPr lang="en-US" altLang="en-US" kern="1200" dirty="0">
                <a:latin typeface="Aptos Display"/>
              </a:rPr>
              <a:t>Possible analysis in future:</a:t>
            </a:r>
          </a:p>
        </p:txBody>
      </p:sp>
      <p:sp>
        <p:nvSpPr>
          <p:cNvPr id="5124" name="sketch line">
            <a:extLst>
              <a:ext uri="{FF2B5EF4-FFF2-40B4-BE49-F238E27FC236}">
                <a16:creationId xmlns:a16="http://schemas.microsoft.com/office/drawing/2014/main" id="{8444979F-70E5-0FE5-ED0E-73DD4A53FD85}"/>
              </a:ext>
            </a:extLst>
          </p:cNvPr>
          <p:cNvSpPr/>
          <p:nvPr/>
        </p:nvSpPr>
        <p:spPr>
          <a:xfrm>
            <a:off x="758825" y="2395538"/>
            <a:ext cx="4243388" cy="19050"/>
          </a:xfrm>
          <a:prstGeom prst="rect">
            <a:avLst/>
          </a:prstGeom>
          <a:solidFill>
            <a:srgbClr val="E97132"/>
          </a:solidFill>
          <a:ln w="41276" cap="rnd" cmpd="sng">
            <a:solidFill>
              <a:srgbClr val="E97132"/>
            </a:solidFill>
            <a:prstDash val="solid"/>
            <a:round/>
            <a:headEnd type="none" w="med" len="med"/>
            <a:tailEnd type="none" w="med" len="med"/>
          </a:ln>
        </p:spPr>
        <p:txBody>
          <a:bodyPr anchor="ctr" anchorCtr="1"/>
          <a:lstStyle>
            <a:lvl1pPr marL="228600" indent="-228600" algn="l" rtl="0" eaLnBrk="0" fontAlgn="base">
              <a:lnSpc>
                <a:spcPct val="90000"/>
              </a:lnSpc>
              <a:spcBef>
                <a:spcPts val="1000"/>
              </a:spcBef>
              <a:spcAft>
                <a:spcPct val="0"/>
              </a:spcAft>
              <a:buSzPct val="100000"/>
              <a:buFont typeface="Arial" panose="020B0604020202020204" pitchFamily="34" charset="0"/>
              <a:buChar char="•"/>
              <a:defRPr lang="en-US" sz="2800" kern="1200">
                <a:solidFill>
                  <a:srgbClr val="000000"/>
                </a:solidFill>
                <a:latin typeface="Aptos"/>
              </a:defRPr>
            </a:lvl1pPr>
            <a:lvl2pPr marL="685800" lvl="1" indent="-228600" algn="l" rtl="0" eaLnBrk="0" fontAlgn="base">
              <a:lnSpc>
                <a:spcPct val="90000"/>
              </a:lnSpc>
              <a:spcBef>
                <a:spcPts val="500"/>
              </a:spcBef>
              <a:spcAft>
                <a:spcPct val="0"/>
              </a:spcAft>
              <a:buSzPct val="100000"/>
              <a:buFont typeface="Arial" panose="020B0604020202020204" pitchFamily="34" charset="0"/>
              <a:buChar char="•"/>
              <a:defRPr lang="en-US" sz="2400" kern="1200">
                <a:solidFill>
                  <a:srgbClr val="000000"/>
                </a:solidFill>
                <a:latin typeface="Aptos"/>
              </a:defRPr>
            </a:lvl2pPr>
            <a:lvl3pPr marL="1143000" lvl="2" indent="-228600" algn="l" rtl="0" eaLnBrk="0" fontAlgn="base">
              <a:lnSpc>
                <a:spcPct val="90000"/>
              </a:lnSpc>
              <a:spcBef>
                <a:spcPts val="500"/>
              </a:spcBef>
              <a:spcAft>
                <a:spcPct val="0"/>
              </a:spcAft>
              <a:buSzPct val="100000"/>
              <a:buFont typeface="Arial" panose="020B0604020202020204" pitchFamily="34" charset="0"/>
              <a:buChar char="•"/>
              <a:defRPr lang="en-US" sz="2000" kern="1200">
                <a:solidFill>
                  <a:srgbClr val="000000"/>
                </a:solidFill>
                <a:latin typeface="Aptos"/>
              </a:defRPr>
            </a:lvl3pPr>
            <a:lvl4pPr marL="1600200" lvl="3" indent="-228600" algn="l" rtl="0" eaLnBrk="0" fontAlgn="base">
              <a:lnSpc>
                <a:spcPct val="90000"/>
              </a:lnSpc>
              <a:spcBef>
                <a:spcPts val="500"/>
              </a:spcBef>
              <a:spcAft>
                <a:spcPct val="0"/>
              </a:spcAft>
              <a:buSzPct val="100000"/>
              <a:buFont typeface="Arial" panose="020B0604020202020204" pitchFamily="34" charset="0"/>
              <a:buChar char="•"/>
              <a:defRPr lang="en-US" kern="1200">
                <a:solidFill>
                  <a:srgbClr val="000000"/>
                </a:solidFill>
                <a:latin typeface="Aptos"/>
              </a:defRPr>
            </a:lvl4pPr>
            <a:lvl5pPr marL="2057400" lvl="4" indent="-228600" algn="l" rtl="0" eaLnBrk="0" fontAlgn="base">
              <a:lnSpc>
                <a:spcPct val="90000"/>
              </a:lnSpc>
              <a:spcBef>
                <a:spcPts val="500"/>
              </a:spcBef>
              <a:spcAft>
                <a:spcPct val="0"/>
              </a:spcAft>
              <a:buSzPct val="100000"/>
              <a:buFont typeface="Arial" panose="020B0604020202020204" pitchFamily="34" charset="0"/>
              <a:buChar char="•"/>
              <a:defRPr lang="en-US" kern="1200">
                <a:solidFill>
                  <a:srgbClr val="000000"/>
                </a:solidFill>
                <a:latin typeface="Aptos"/>
              </a:defRPr>
            </a:lvl5pPr>
          </a:lstStyle>
          <a:p>
            <a:pPr marL="0" lvl="0" indent="0" algn="ctr" eaLnBrk="1" hangingPunct="1">
              <a:lnSpc>
                <a:spcPct val="100000"/>
              </a:lnSpc>
              <a:spcBef>
                <a:spcPct val="0"/>
              </a:spcBef>
              <a:buSzTx/>
              <a:buFontTx/>
              <a:buNone/>
            </a:pPr>
            <a:endParaRPr lang="en-US" altLang="en-US" sz="1800" dirty="0">
              <a:solidFill>
                <a:srgbClr val="FFFFFF"/>
              </a:solidFill>
            </a:endParaRPr>
          </a:p>
        </p:txBody>
      </p:sp>
      <p:sp>
        <p:nvSpPr>
          <p:cNvPr id="5" name="Content Placeholder 2">
            <a:extLst>
              <a:ext uri="{FF2B5EF4-FFF2-40B4-BE49-F238E27FC236}">
                <a16:creationId xmlns:a16="http://schemas.microsoft.com/office/drawing/2014/main" id="{A057C453-13B1-5890-E2E6-122529880766}"/>
              </a:ext>
            </a:extLst>
          </p:cNvPr>
          <p:cNvSpPr txBox="1">
            <a:spLocks noGrp="1"/>
          </p:cNvSpPr>
          <p:nvPr>
            <p:ph idx="1"/>
          </p:nvPr>
        </p:nvSpPr>
        <p:spPr>
          <a:xfrm>
            <a:off x="758825" y="2837751"/>
            <a:ext cx="10289476" cy="3401387"/>
          </a:xfrm>
        </p:spPr>
        <p:txBody>
          <a:bodyPr vert="horz" wrap="square" lIns="91440" tIns="45720" rIns="91440" bIns="45720" numCol="1" anchor="t" anchorCtr="0" compatLnSpc="1">
            <a:normAutofit/>
          </a:bodyPr>
          <a:lstStyle/>
          <a:p>
            <a:pPr>
              <a:buSzPct val="100000"/>
              <a:defRPr/>
            </a:pPr>
            <a:r>
              <a:rPr lang="en-US" sz="2200" dirty="0">
                <a:solidFill>
                  <a:srgbClr val="000000"/>
                </a:solidFill>
                <a:latin typeface="Aptos"/>
              </a:rPr>
              <a:t>Further analysis can be done by the police departments to check why they couldn’t stop these crimes from being committed?</a:t>
            </a:r>
          </a:p>
          <a:p>
            <a:pPr>
              <a:buSzPct val="100000"/>
              <a:defRPr/>
            </a:pPr>
            <a:r>
              <a:rPr lang="en-US" sz="2200" dirty="0">
                <a:solidFill>
                  <a:srgbClr val="000000"/>
                </a:solidFill>
                <a:latin typeface="Aptos"/>
              </a:rPr>
              <a:t>Which department or police station sees the highest crimes reported per year? Is there enough man-force in this station to keep the crime rate under control? Do they need more recruits ?</a:t>
            </a:r>
          </a:p>
          <a:p>
            <a:pPr marL="0" marR="0" lvl="0" indent="0" algn="l" defTabSz="914400" rtl="0" eaLnBrk="1" fontAlgn="auto" latinLnBrk="0" hangingPunct="1">
              <a:lnSpc>
                <a:spcPct val="90000"/>
              </a:lnSpc>
              <a:spcBef>
                <a:spcPts val="1000"/>
              </a:spcBef>
              <a:spcAft>
                <a:spcPts val="0"/>
              </a:spcAft>
              <a:buClrTx/>
              <a:buSzPct val="100000"/>
              <a:buNone/>
              <a:defRPr/>
            </a:pPr>
            <a:endParaRPr kumimoji="0" lang="en-US" sz="2200" b="0" i="0" u="none" strike="noStrike" kern="1200" cap="none" spc="0" normalizeH="0" baseline="0" noProof="0" dirty="0">
              <a:ln>
                <a:noFill/>
              </a:ln>
              <a:solidFill>
                <a:srgbClr val="000000"/>
              </a:solidFill>
              <a:effectLst/>
              <a:uLnTx/>
              <a:uFillTx/>
              <a:latin typeface="Aptos"/>
            </a:endParaRPr>
          </a:p>
        </p:txBody>
      </p:sp>
    </p:spTree>
    <p:extLst>
      <p:ext uri="{BB962C8B-B14F-4D97-AF65-F5344CB8AC3E}">
        <p14:creationId xmlns:p14="http://schemas.microsoft.com/office/powerpoint/2010/main" val="1117441026"/>
      </p:ext>
    </p:extLst>
  </p:cSld>
  <p:clrMapOvr>
    <a:masterClrMapping/>
  </p:clrMapOvr>
  <p:transition spd="slow"/>
</p:sld>
</file>

<file path=ppt/theme/theme1.xml><?xml version="1.0" encoding="utf-8"?>
<a:theme xmlns:a="http://schemas.openxmlformats.org/drawingml/2006/main" name="Office Theme">
  <a:themeElements>
    <a:clrScheme name="Custom 1">
      <a:dk1>
        <a:srgbClr val="000000"/>
      </a:dk1>
      <a:lt1>
        <a:srgbClr val="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526</TotalTime>
  <Words>1897</Words>
  <Application>Microsoft Office PowerPoint</Application>
  <PresentationFormat>Widescreen</PresentationFormat>
  <Paragraphs>254</Paragraphs>
  <Slides>23</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.AppleSystemUIFont</vt:lpstr>
      <vt:lpstr>Aptos</vt:lpstr>
      <vt:lpstr>Aptos Display</vt:lpstr>
      <vt:lpstr>Aptos Narrow</vt:lpstr>
      <vt:lpstr>Arial</vt:lpstr>
      <vt:lpstr>Wingdings</vt:lpstr>
      <vt:lpstr>Office Theme</vt:lpstr>
      <vt:lpstr>PowerPoint Presentation</vt:lpstr>
      <vt:lpstr>Problem Statement</vt:lpstr>
      <vt:lpstr>Project Objectives</vt:lpstr>
      <vt:lpstr>Data Introduction</vt:lpstr>
      <vt:lpstr>Data Selection</vt:lpstr>
      <vt:lpstr>Time Analysis of crime by Year</vt:lpstr>
      <vt:lpstr>Initial Descriptive Statistics and Visualizations</vt:lpstr>
      <vt:lpstr>Initial Descriptive Statistics and Visualizations</vt:lpstr>
      <vt:lpstr>Possible analysis in future:</vt:lpstr>
      <vt:lpstr>Data after Filtering</vt:lpstr>
      <vt:lpstr>Gephi Social Network Diagram for Crime Data</vt:lpstr>
      <vt:lpstr>Analyzing the safest borough</vt:lpstr>
      <vt:lpstr>PowerPoint Presentation</vt:lpstr>
      <vt:lpstr>Analyzing the safest borough</vt:lpstr>
      <vt:lpstr>Analyzing the safest borough</vt:lpstr>
      <vt:lpstr>Future Analysis Possible: (Currently Out of Scope for this study) </vt:lpstr>
      <vt:lpstr>Initial Insights from the study</vt:lpstr>
      <vt:lpstr>Time Analysis of Crimes</vt:lpstr>
      <vt:lpstr>Recommendations based on Initial Data observation</vt:lpstr>
      <vt:lpstr>Suspect Profiling</vt:lpstr>
      <vt:lpstr>Victim Profiling</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Nikita Vira</dc:creator>
  <cp:lastModifiedBy>Apurva Gandhi</cp:lastModifiedBy>
  <cp:revision>20</cp:revision>
  <dcterms:created xsi:type="dcterms:W3CDTF">2024-12-13T22:06:29Z</dcterms:created>
  <dcterms:modified xsi:type="dcterms:W3CDTF">2025-05-05T20:33:39Z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3fd474-4f3c-44ed-88fb-5cc4bd2471bf_Enabled">
    <vt:lpwstr>true</vt:lpwstr>
  </property>
  <property fmtid="{D5CDD505-2E9C-101B-9397-08002B2CF9AE}" pid="3" name="MSIP_Label_a73fd474-4f3c-44ed-88fb-5cc4bd2471bf_SetDate">
    <vt:lpwstr>2024-12-13T22:29:32Z</vt:lpwstr>
  </property>
  <property fmtid="{D5CDD505-2E9C-101B-9397-08002B2CF9AE}" pid="4" name="MSIP_Label_a73fd474-4f3c-44ed-88fb-5cc4bd2471bf_Method">
    <vt:lpwstr>Standard</vt:lpwstr>
  </property>
  <property fmtid="{D5CDD505-2E9C-101B-9397-08002B2CF9AE}" pid="5" name="MSIP_Label_a73fd474-4f3c-44ed-88fb-5cc4bd2471bf_Name">
    <vt:lpwstr>defa4170-0d19-0005-0004-bc88714345d2</vt:lpwstr>
  </property>
  <property fmtid="{D5CDD505-2E9C-101B-9397-08002B2CF9AE}" pid="6" name="MSIP_Label_a73fd474-4f3c-44ed-88fb-5cc4bd2471bf_SiteId">
    <vt:lpwstr>8d1a69ec-03b5-4345-ae21-dad112f5fb4f</vt:lpwstr>
  </property>
  <property fmtid="{D5CDD505-2E9C-101B-9397-08002B2CF9AE}" pid="7" name="MSIP_Label_a73fd474-4f3c-44ed-88fb-5cc4bd2471bf_ActionId">
    <vt:lpwstr>d8b8a070-0982-4840-a664-ad2909f3018a</vt:lpwstr>
  </property>
  <property fmtid="{D5CDD505-2E9C-101B-9397-08002B2CF9AE}" pid="8" name="MSIP_Label_a73fd474-4f3c-44ed-88fb-5cc4bd2471bf_ContentBits">
    <vt:lpwstr>0</vt:lpwstr>
  </property>
</Properties>
</file>