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2"/>
  </p:notesMasterIdLst>
  <p:sldIdLst>
    <p:sldId id="257" r:id="rId5"/>
    <p:sldId id="298" r:id="rId6"/>
    <p:sldId id="301" r:id="rId7"/>
    <p:sldId id="359" r:id="rId8"/>
    <p:sldId id="360" r:id="rId9"/>
    <p:sldId id="361" r:id="rId10"/>
    <p:sldId id="362" r:id="rId11"/>
    <p:sldId id="358" r:id="rId12"/>
    <p:sldId id="363" r:id="rId13"/>
    <p:sldId id="364" r:id="rId14"/>
    <p:sldId id="369" r:id="rId15"/>
    <p:sldId id="365" r:id="rId16"/>
    <p:sldId id="366" r:id="rId17"/>
    <p:sldId id="367" r:id="rId18"/>
    <p:sldId id="368" r:id="rId19"/>
    <p:sldId id="370" r:id="rId20"/>
    <p:sldId id="371" r:id="rId21"/>
    <p:sldId id="372" r:id="rId22"/>
    <p:sldId id="373" r:id="rId23"/>
    <p:sldId id="374" r:id="rId24"/>
    <p:sldId id="386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382" r:id="rId33"/>
    <p:sldId id="383" r:id="rId34"/>
    <p:sldId id="384" r:id="rId35"/>
    <p:sldId id="385" r:id="rId36"/>
    <p:sldId id="387" r:id="rId37"/>
    <p:sldId id="388" r:id="rId38"/>
    <p:sldId id="389" r:id="rId39"/>
    <p:sldId id="390" r:id="rId40"/>
    <p:sldId id="333" r:id="rId4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Century Gothic" panose="020B0502020202020204" pitchFamily="34" charset="0"/>
      <p:regular r:id="rId47"/>
      <p:bold r:id="rId48"/>
      <p:italic r:id="rId49"/>
      <p:boldItalic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Segoe UI" panose="020B0502040204020203" pitchFamily="3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9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8B1CC-012A-4EAD-80DD-C03DB06B7A07}" v="6" dt="2022-11-17T19:26:40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18" autoAdjust="0"/>
  </p:normalViewPr>
  <p:slideViewPr>
    <p:cSldViewPr snapToGrid="0">
      <p:cViewPr>
        <p:scale>
          <a:sx n="90" d="100"/>
          <a:sy n="90" d="100"/>
        </p:scale>
        <p:origin x="81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font" Target="fonts/font9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4.fntdata"/><Relationship Id="rId59" Type="http://customschemas.google.com/relationships/presentationmetadata" Target="meta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12.fntdata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“Resumindo, o DAX ajuda você a criar novas informações de dados já presentes em seu modelo.”</a:t>
            </a:r>
          </a:p>
          <a:p>
            <a:pPr marL="0" indent="0"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126773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994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</a:t>
            </a:r>
            <a:r>
              <a:rPr lang="pt-BR" sz="1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pull</a:t>
            </a:r>
            <a:r>
              <a:rPr lang="pt-BR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vai depender do sistema que está sendo obtido os dados</a:t>
            </a:r>
          </a:p>
          <a:p>
            <a:pPr marL="0" indent="0"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061330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</a:t>
            </a:r>
            <a:r>
              <a:rPr lang="pt-BR" sz="1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pull</a:t>
            </a:r>
            <a:r>
              <a:rPr lang="pt-BR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vai depender do sistema que está sendo obtido os dados</a:t>
            </a:r>
          </a:p>
          <a:p>
            <a:pPr marL="0" indent="0"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67307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</a:t>
            </a:r>
            <a:r>
              <a:rPr lang="pt-BR" sz="1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pull</a:t>
            </a:r>
            <a:r>
              <a:rPr lang="pt-BR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vai depender do sistema que está sendo obtido os dados</a:t>
            </a:r>
          </a:p>
          <a:p>
            <a:pPr marL="0" indent="0"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073000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</a:t>
            </a:r>
            <a:r>
              <a:rPr lang="pt-BR" sz="1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pull</a:t>
            </a:r>
            <a:r>
              <a:rPr lang="pt-BR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vai depender do sistema que está sendo obtido os dados</a:t>
            </a:r>
          </a:p>
          <a:p>
            <a:pPr marL="0" indent="0"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049834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038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</a:t>
            </a:r>
            <a:r>
              <a:rPr lang="pt-BR" sz="1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pull</a:t>
            </a:r>
            <a:r>
              <a:rPr lang="pt-BR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vai depender do sistema que está sendo obtido os dados</a:t>
            </a:r>
          </a:p>
          <a:p>
            <a:pPr marL="0" indent="0"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813922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</a:t>
            </a:r>
            <a:r>
              <a:rPr lang="pt-BR" sz="1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pull</a:t>
            </a:r>
            <a:r>
              <a:rPr lang="pt-BR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vai depender do sistema que está sendo obtido os dados</a:t>
            </a:r>
          </a:p>
          <a:p>
            <a:pPr marL="0" indent="0"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536144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957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Acontece em todo visual do </a:t>
            </a:r>
            <a:r>
              <a:rPr lang="pt-BR" sz="1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power</a:t>
            </a:r>
            <a:r>
              <a:rPr lang="pt-BR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bi. O contexto de filtro modifica as medidas de acordo com o contexto em que ela se encontra.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Outro contexto de filtro consiste no segmentador de dados</a:t>
            </a:r>
          </a:p>
          <a:p>
            <a:pPr marL="0" indent="0"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014597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definição da medida DAX não foi alterada; ela ainda é a original, conforme mostrado no seguinte exemplo: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Total Sales = sum('Sales </a:t>
            </a:r>
            <a:r>
              <a:rPr lang="pt-BR" sz="1800" dirty="0" err="1">
                <a:solidFill>
                  <a:srgbClr val="E6E6E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OrderDetails</a:t>
            </a:r>
            <a:r>
              <a:rPr lang="pt-BR" sz="18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'[Total </a:t>
            </a:r>
            <a:r>
              <a:rPr lang="pt-BR" sz="1800" dirty="0" err="1">
                <a:solidFill>
                  <a:srgbClr val="E6E6E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Price</a:t>
            </a:r>
            <a:r>
              <a:rPr lang="pt-BR" sz="18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])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199875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</a:t>
            </a:r>
            <a:r>
              <a:rPr lang="pt-BR" sz="1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pull</a:t>
            </a:r>
            <a:r>
              <a:rPr lang="pt-BR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vai depender do sistema que está sendo obtido os dados</a:t>
            </a:r>
          </a:p>
          <a:p>
            <a:pPr marL="0" indent="0"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5253942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</a:t>
            </a:r>
            <a:r>
              <a:rPr lang="pt-BR" sz="1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pull</a:t>
            </a:r>
            <a:r>
              <a:rPr lang="pt-BR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vai depender do sistema que está sendo obtido os dados</a:t>
            </a:r>
          </a:p>
          <a:p>
            <a:pPr marL="0" indent="0"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9562996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Em resumo, a função EARLIER armazena o contexto de linha da operação que precedeu a operação atual.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pt-BR" b="0" i="0" dirty="0">
              <a:solidFill>
                <a:srgbClr val="1E1E1E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 O tempo todo, a função armazena na memória dois conjuntos de contexto: um deles representa a linha atual do loop interno da fórmula, e o outro representa a linha atual do loop externo da fórmula. A DAX alimenta automaticamente valores entre os dois loops para que você possa criar agregações complexas.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5008623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Se você usar essa fórmula em uma coluna calculada na tabela </a:t>
            </a:r>
            <a:r>
              <a:rPr lang="pt-BR" b="1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Vendas</a:t>
            </a:r>
            <a:r>
              <a:rPr lang="pt-B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, os resultados da fórmula serão os mesmos para toda a tabela, porque o contexto da consulta da fórmula sempre será todo o conjunto de dados da tabela Vendas. Seus resultados terão lucro para todas as regiões, todos os produtos, todos os anos 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pt-BR" b="0" i="0" dirty="0">
              <a:solidFill>
                <a:srgbClr val="1E1E1E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Contudo, podemos avaliar o valor de acordo com país, região, data e outras combinações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9214520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O contexto de filtro é adicionado quando você especifica restrições de filtro no conjunto de valores permitido em uma coluna ou tabela, usando argumentos de uma fórmula.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6127296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O contexto de filtro é adicionado quando você especifica restrições de filtro no conjunto de valores permitido em uma coluna ou tabela, usando argumentos de uma fórmula.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0350019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O contexto é um conceito avançado que também pode dificultar a solução de erros de fórmulas. É recomendável começar com fórmulas simples e relações para ver como o contexto funciona e depois começar a fazer experiências com fórmulas simples em Tabelas Dinâmicas. 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4737308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O contexto é um conceito avançado que também pode dificultar a solução de erros de fórmulas. É recomendável começar com fórmulas simples e relações para ver como o contexto funciona e depois começar a fazer experiências com fórmulas simples em Tabelas Dinâmicas. 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496392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1126663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A função ALL define o contexto dentro de uma fórmula. Você pode usá-la para anular filtros aplicados como resultado do contexto de consulta.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3682847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O contexto é um conceito avançado que também pode dificultar a solução de erros de fórmulas. É recomendável começar com fórmulas simples e relações para ver como o contexto funciona e depois começar a fazer experiências com fórmulas simples em Tabelas Dinâmicas. 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4221301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O contexto é um conceito avançado que também pode dificultar a solução de erros de fórmulas. É recomendável começar com fórmulas simples e relações para ver como o contexto funciona e depois começar a fazer experiências com fórmulas simples em Tabelas Dinâmicas. 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3164778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3358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O contexto é um conceito avançado que também pode dificultar a solução de erros de fórmulas. É recomendável começar com fórmulas simples e relações para ver como o contexto funciona e depois começar a fazer experiências com fórmulas simples em Tabelas Dinâmicas. 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211464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O contexto é um conceito avançado que também pode dificultar a solução de erros de fórmulas. É recomendável começar com fórmulas simples e relações para ver como o contexto funciona e depois começar a fazer experiências com fórmulas simples em Tabelas Dinâmicas. 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2274309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O contexto é um conceito avançado que também pode dificultar a solução de erros de fórmulas. É recomendável começar com fórmulas simples e relações para ver como o contexto funciona e depois começar a fazer experiências com fórmulas simples em Tabelas Dinâmicas. 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42860443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315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85527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436793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817284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“Resumindo, o DAX ajuda você a criar novas informações de dados já presentes em seu modelo.”</a:t>
            </a:r>
          </a:p>
          <a:p>
            <a:pPr marL="0" indent="0"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691112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SIM! </a:t>
            </a:r>
            <a:r>
              <a:rPr lang="en-US" dirty="0" err="1"/>
              <a:t>Então</a:t>
            </a:r>
            <a:r>
              <a:rPr lang="en-US" dirty="0"/>
              <a:t> qual a </a:t>
            </a:r>
            <a:r>
              <a:rPr lang="en-US" dirty="0" err="1"/>
              <a:t>vantagem</a:t>
            </a:r>
            <a:r>
              <a:rPr lang="en-US" dirty="0"/>
              <a:t> de usar DAX para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? Podemos </a:t>
            </a:r>
            <a:r>
              <a:rPr lang="en-US" dirty="0" err="1"/>
              <a:t>aproveitar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argumento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outra</a:t>
            </a:r>
            <a:r>
              <a:rPr lang="en-US" dirty="0"/>
              <a:t> formula DAX.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1247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“Resumindo, o DAX ajuda você a criar novas informações de dados já presentes em seu modelo.”</a:t>
            </a:r>
          </a:p>
          <a:p>
            <a:pPr marL="0" indent="0"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52406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pt-br/dax/earlier-function-dax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support.microsoft.com/pt-br/office/contexto-em-f%C3%B3rmulas-dax-2728fae0-8309-45b6-9d32-1d600440a7ad" TargetMode="External"/><Relationship Id="rId3" Type="http://schemas.openxmlformats.org/officeDocument/2006/relationships/hyperlink" Target="https://dev.mysql.com/downloads/connector/net/" TargetMode="External"/><Relationship Id="rId7" Type="http://schemas.openxmlformats.org/officeDocument/2006/relationships/hyperlink" Target="https://learn.microsoft.com/pt-br/dax/dax-function-reference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earn.microsoft.com/pt-br/dax/sumx-function-dax" TargetMode="External"/><Relationship Id="rId5" Type="http://schemas.openxmlformats.org/officeDocument/2006/relationships/hyperlink" Target="https://academiapme-my.sharepoint.com/:f:/g/personal/juliana_mascarenhas_dio_me/EqzO3X7iaKBBlR9kO66SEvAB1l4KRZXgHBW5Dmnro-uI4Q?e=5WUCrM" TargetMode="External"/><Relationship Id="rId4" Type="http://schemas.openxmlformats.org/officeDocument/2006/relationships/hyperlink" Target="https://learn.microsoft.com/pt-br/training/modules/get-data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565525" y="636550"/>
            <a:ext cx="7754173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5000" b="1" i="1" dirty="0">
                <a:solidFill>
                  <a:srgbClr val="EA4E60"/>
                </a:solidFill>
                <a:latin typeface="Century Gothic"/>
              </a:rPr>
              <a:t>FS com DAX e </a:t>
            </a:r>
            <a:r>
              <a:rPr lang="en-US" sz="5000" b="1" i="1" dirty="0" err="1">
                <a:solidFill>
                  <a:srgbClr val="EA4E60"/>
                </a:solidFill>
                <a:latin typeface="Century Gothic"/>
              </a:rPr>
              <a:t>Cálculos</a:t>
            </a:r>
            <a:r>
              <a:rPr lang="en-US" sz="5000" b="1" dirty="0">
                <a:solidFill>
                  <a:srgbClr val="EA4E60"/>
                </a:solidFill>
                <a:latin typeface="Century Gothic"/>
              </a:rPr>
              <a:t> com Power BI</a:t>
            </a:r>
            <a:endParaRPr lang="en-US" sz="2400" i="1" dirty="0">
              <a:solidFill>
                <a:srgbClr val="EA4E60"/>
              </a:solidFill>
              <a:latin typeface="Century Gothic"/>
            </a:endParaRPr>
          </a:p>
          <a:p>
            <a:pPr>
              <a:lnSpc>
                <a:spcPct val="114999"/>
              </a:lnSpc>
            </a:pPr>
            <a:r>
              <a:rPr lang="en-US" sz="2400" i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US" sz="24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2400" i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Power BI Analyst</a:t>
            </a:r>
            <a:endParaRPr lang="en-US" sz="2400" b="0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Mascarenhas</a:t>
            </a:r>
            <a:endParaRPr lang="en-US"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2000" b="1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47060"/>
            <a:ext cx="742233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Função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e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Função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X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65523" y="1958760"/>
            <a:ext cx="77376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SUM, COUNT, MIN -&gt; SUMX, COUNTX, MINX</a:t>
            </a:r>
          </a:p>
          <a:p>
            <a:pPr algn="just"/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Funções de </a:t>
            </a:r>
            <a:r>
              <a:rPr lang="pt-BR" sz="24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iterator</a:t>
            </a: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Melhor desempenho e menor espaço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8346864-9536-297D-3248-E65F6485327E}"/>
              </a:ext>
            </a:extLst>
          </p:cNvPr>
          <p:cNvSpPr/>
          <p:nvPr/>
        </p:nvSpPr>
        <p:spPr>
          <a:xfrm>
            <a:off x="565524" y="4151586"/>
            <a:ext cx="7737646" cy="598265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Use o DAX quando não houver outra alternativa</a:t>
            </a:r>
          </a:p>
        </p:txBody>
      </p:sp>
    </p:spTree>
    <p:extLst>
      <p:ext uri="{BB962C8B-B14F-4D97-AF65-F5344CB8AC3E}">
        <p14:creationId xmlns:p14="http://schemas.microsoft.com/office/powerpoint/2010/main" val="3112194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2410628"/>
            <a:ext cx="7897133" cy="988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Colunas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Calculadas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com Power BI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197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47060"/>
            <a:ext cx="742233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Coluna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Personalizada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65523" y="1958760"/>
            <a:ext cx="77376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 formas de criar:</a:t>
            </a:r>
          </a:p>
          <a:p>
            <a:pPr algn="just"/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Criando a coluna de origem na obtenção dos dados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Criando com Power Query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Criando a coluna calculada usando DAX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8346864-9536-297D-3248-E65F6485327E}"/>
              </a:ext>
            </a:extLst>
          </p:cNvPr>
          <p:cNvSpPr/>
          <p:nvPr/>
        </p:nvSpPr>
        <p:spPr>
          <a:xfrm>
            <a:off x="429907" y="4070390"/>
            <a:ext cx="8284186" cy="852099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pode criar uma coluna calculada ao efetuar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pull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dos dados obtidos em uma fonte de dados. </a:t>
            </a:r>
          </a:p>
        </p:txBody>
      </p:sp>
    </p:spTree>
    <p:extLst>
      <p:ext uri="{BB962C8B-B14F-4D97-AF65-F5344CB8AC3E}">
        <p14:creationId xmlns:p14="http://schemas.microsoft.com/office/powerpoint/2010/main" val="3811389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47060"/>
            <a:ext cx="742233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Coluna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Personalizada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65523" y="1958760"/>
            <a:ext cx="77376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Pull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dos dados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8346864-9536-297D-3248-E65F6485327E}"/>
              </a:ext>
            </a:extLst>
          </p:cNvPr>
          <p:cNvSpPr/>
          <p:nvPr/>
        </p:nvSpPr>
        <p:spPr>
          <a:xfrm>
            <a:off x="565523" y="2571750"/>
            <a:ext cx="8126877" cy="1906020"/>
          </a:xfrm>
          <a:prstGeom prst="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VIEW </a:t>
            </a:r>
            <a:r>
              <a:rPr lang="pt-BR" sz="1800" dirty="0" err="1">
                <a:solidFill>
                  <a:srgbClr val="E6E6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OrdersWithTotalPrice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pt-BR" sz="1800" dirty="0" err="1">
                <a:solidFill>
                  <a:srgbClr val="E6E6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unitprice</a:t>
            </a:r>
            <a:r>
              <a:rPr lang="pt-BR" sz="18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dirty="0" err="1">
                <a:solidFill>
                  <a:srgbClr val="E6E6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qty</a:t>
            </a:r>
            <a:r>
              <a:rPr lang="pt-BR" sz="18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dirty="0" err="1">
                <a:solidFill>
                  <a:srgbClr val="E6E6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unitprice</a:t>
            </a:r>
            <a:r>
              <a:rPr lang="pt-BR" sz="18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pt-BR" sz="1800" dirty="0" err="1">
                <a:solidFill>
                  <a:srgbClr val="E6E6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qty</a:t>
            </a:r>
            <a:r>
              <a:rPr lang="pt-BR" sz="18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1800" dirty="0" err="1">
                <a:solidFill>
                  <a:srgbClr val="E6E6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TotalPrice</a:t>
            </a:r>
            <a:r>
              <a:rPr lang="pt-BR" sz="18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8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pt-BR" sz="1800" dirty="0" err="1">
                <a:solidFill>
                  <a:srgbClr val="E6E6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sales.salesorders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856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47060"/>
            <a:ext cx="742233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Coluna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Personalizada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 descr="Uma captura de tela da caixa de diálogo da coluna personalizada do Power Query.">
            <a:extLst>
              <a:ext uri="{FF2B5EF4-FFF2-40B4-BE49-F238E27FC236}">
                <a16:creationId xmlns:a16="http://schemas.microsoft.com/office/drawing/2014/main" id="{E0E9342C-031C-B825-D1E9-509D180DCE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32" y="1491560"/>
            <a:ext cx="5727736" cy="3359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2308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47060"/>
            <a:ext cx="742233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Coluna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Personalizada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65523" y="1958760"/>
            <a:ext cx="21776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DAX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8346864-9536-297D-3248-E65F6485327E}"/>
              </a:ext>
            </a:extLst>
          </p:cNvPr>
          <p:cNvSpPr/>
          <p:nvPr/>
        </p:nvSpPr>
        <p:spPr>
          <a:xfrm>
            <a:off x="565523" y="2571750"/>
            <a:ext cx="7991261" cy="1906020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Total </a:t>
            </a:r>
            <a:r>
              <a:rPr lang="pt-BR" sz="1800" dirty="0" err="1">
                <a:solidFill>
                  <a:srgbClr val="E6E6E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Price</a:t>
            </a:r>
            <a:r>
              <a:rPr lang="pt-BR" sz="18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E6E6E6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pt-BR" sz="18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'Sales </a:t>
            </a:r>
            <a:r>
              <a:rPr lang="pt-BR" sz="1800" dirty="0" err="1">
                <a:solidFill>
                  <a:srgbClr val="E6E6E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OrderDetails</a:t>
            </a:r>
            <a:r>
              <a:rPr lang="pt-BR" sz="18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'[</a:t>
            </a:r>
            <a:r>
              <a:rPr lang="pt-BR" sz="1800" dirty="0" err="1">
                <a:solidFill>
                  <a:srgbClr val="E6E6E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pt-BR" sz="18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*  'Sales </a:t>
            </a:r>
            <a:r>
              <a:rPr lang="pt-BR" sz="1800" dirty="0" err="1">
                <a:solidFill>
                  <a:srgbClr val="E6E6E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OrderDetails</a:t>
            </a:r>
            <a:r>
              <a:rPr lang="pt-BR" sz="18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'[Unit </a:t>
            </a:r>
            <a:r>
              <a:rPr lang="pt-BR" sz="1800" dirty="0" err="1">
                <a:solidFill>
                  <a:srgbClr val="E6E6E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Price</a:t>
            </a:r>
            <a:r>
              <a:rPr lang="pt-BR" sz="1800" dirty="0">
                <a:solidFill>
                  <a:srgbClr val="E6E6E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78B3635-0CFF-460B-7F16-FE4A69491860}"/>
              </a:ext>
            </a:extLst>
          </p:cNvPr>
          <p:cNvSpPr/>
          <p:nvPr/>
        </p:nvSpPr>
        <p:spPr>
          <a:xfrm>
            <a:off x="7032784" y="984656"/>
            <a:ext cx="1524000" cy="46166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Medida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CE0605E-382E-14AE-3AFE-8D0D9D3E5A46}"/>
              </a:ext>
            </a:extLst>
          </p:cNvPr>
          <p:cNvSpPr/>
          <p:nvPr/>
        </p:nvSpPr>
        <p:spPr>
          <a:xfrm>
            <a:off x="7032784" y="1762196"/>
            <a:ext cx="1524000" cy="46166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Coluna</a:t>
            </a:r>
          </a:p>
        </p:txBody>
      </p:sp>
    </p:spTree>
    <p:extLst>
      <p:ext uri="{BB962C8B-B14F-4D97-AF65-F5344CB8AC3E}">
        <p14:creationId xmlns:p14="http://schemas.microsoft.com/office/powerpoint/2010/main" val="1414672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2060028"/>
            <a:ext cx="7897133" cy="133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Falando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um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Pouco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mais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Sobre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Uso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Medidas</a:t>
            </a:r>
            <a:endParaRPr lang="en-US" sz="3600" b="1" dirty="0">
              <a:solidFill>
                <a:srgbClr val="EA4E60"/>
              </a:solidFill>
              <a:latin typeface="Century Gothic"/>
            </a:endParaRP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746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47060"/>
            <a:ext cx="742233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Medidas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65523" y="1958760"/>
            <a:ext cx="50575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Medidas: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Uteis para operar linha por linha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Medidas Rápidas ou/e com DAX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Calculadas sob demanda</a:t>
            </a:r>
          </a:p>
        </p:txBody>
      </p:sp>
      <p:pic>
        <p:nvPicPr>
          <p:cNvPr id="3" name="Imagem 2" descr="Uma captura de tela da caixa de diálogo Medidas Rápidas.">
            <a:extLst>
              <a:ext uri="{FF2B5EF4-FFF2-40B4-BE49-F238E27FC236}">
                <a16:creationId xmlns:a16="http://schemas.microsoft.com/office/drawing/2014/main" id="{F3B45786-DF25-7300-727F-4197830927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293" y="980282"/>
            <a:ext cx="2590800" cy="27990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E705EA5-9B1A-B29C-F662-DBF3697FF785}"/>
              </a:ext>
            </a:extLst>
          </p:cNvPr>
          <p:cNvSpPr/>
          <p:nvPr/>
        </p:nvSpPr>
        <p:spPr>
          <a:xfrm>
            <a:off x="565523" y="3995620"/>
            <a:ext cx="8148570" cy="8445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solidFill>
                  <a:srgbClr val="E6E6E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medidas são calculadas com base nos filtros usados pelo usuário do relatório. Esses filtros são combinados para criar o contexto do filtro.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832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47060"/>
            <a:ext cx="742233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Coluna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65523" y="1958760"/>
            <a:ext cx="505751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Colunas: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Será armazenado no arquivo .</a:t>
            </a:r>
            <a:r>
              <a:rPr lang="pt-BR" sz="24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pbix</a:t>
            </a: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Cada coluna aumenta o espaço usado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3" name="Imagem 2" descr="Uma captura de tela da caixa de diálogo Medidas Rápidas.">
            <a:extLst>
              <a:ext uri="{FF2B5EF4-FFF2-40B4-BE49-F238E27FC236}">
                <a16:creationId xmlns:a16="http://schemas.microsoft.com/office/drawing/2014/main" id="{F3B45786-DF25-7300-727F-4197830927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293" y="980282"/>
            <a:ext cx="2590800" cy="27990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E705EA5-9B1A-B29C-F662-DBF3697FF785}"/>
              </a:ext>
            </a:extLst>
          </p:cNvPr>
          <p:cNvSpPr/>
          <p:nvPr/>
        </p:nvSpPr>
        <p:spPr>
          <a:xfrm>
            <a:off x="565523" y="4112584"/>
            <a:ext cx="8148570" cy="72753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Aumento de espaço que possivelmente aumentará o tempo de atualização.</a:t>
            </a:r>
          </a:p>
        </p:txBody>
      </p:sp>
    </p:spTree>
    <p:extLst>
      <p:ext uri="{BB962C8B-B14F-4D97-AF65-F5344CB8AC3E}">
        <p14:creationId xmlns:p14="http://schemas.microsoft.com/office/powerpoint/2010/main" val="3315938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2571750"/>
            <a:ext cx="7897133" cy="8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Entendendo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o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Contexto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com DAX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32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888432"/>
            <a:ext cx="7897133" cy="151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O que é DAX – Data Analysis Expressions?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47060"/>
            <a:ext cx="742233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Contexto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65524" y="1829513"/>
            <a:ext cx="287962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Contexto afeta as medidas DAX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Mesma medida com Resultados Diferentes</a:t>
            </a:r>
          </a:p>
        </p:txBody>
      </p:sp>
      <p:pic>
        <p:nvPicPr>
          <p:cNvPr id="2" name="Imagem 1" descr="Uma captura de tela mostrando o Total de Vendas com três requisitos diferentes.">
            <a:extLst>
              <a:ext uri="{FF2B5EF4-FFF2-40B4-BE49-F238E27FC236}">
                <a16:creationId xmlns:a16="http://schemas.microsoft.com/office/drawing/2014/main" id="{80A115FB-0CB9-6029-7A04-C6AF729F75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039" y="1908303"/>
            <a:ext cx="4876441" cy="18602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25C4E64-7D45-97A9-D03D-84FC8DC05455}"/>
              </a:ext>
            </a:extLst>
          </p:cNvPr>
          <p:cNvSpPr/>
          <p:nvPr/>
        </p:nvSpPr>
        <p:spPr>
          <a:xfrm>
            <a:off x="565523" y="4178443"/>
            <a:ext cx="8148570" cy="72753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Dados afetados pelos filtros aplicados a tabelas dinâmicas, relações entre tabelas e filtros de fórmulas</a:t>
            </a:r>
          </a:p>
        </p:txBody>
      </p:sp>
    </p:spTree>
    <p:extLst>
      <p:ext uri="{BB962C8B-B14F-4D97-AF65-F5344CB8AC3E}">
        <p14:creationId xmlns:p14="http://schemas.microsoft.com/office/powerpoint/2010/main" val="179437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47060"/>
            <a:ext cx="742233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Contexto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25C4E64-7D45-97A9-D03D-84FC8DC05455}"/>
              </a:ext>
            </a:extLst>
          </p:cNvPr>
          <p:cNvSpPr/>
          <p:nvPr/>
        </p:nvSpPr>
        <p:spPr>
          <a:xfrm>
            <a:off x="565523" y="4178443"/>
            <a:ext cx="8148570" cy="72753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Dados afetados pelos filtros aplicados a tabelas dinâmicas, relações entre tabelas e filtros de fórmulas</a:t>
            </a:r>
          </a:p>
        </p:txBody>
      </p:sp>
      <p:pic>
        <p:nvPicPr>
          <p:cNvPr id="3" name="Imagem 2" descr="Uma captura de tela mostrando os resultados ao selecionar 2015 no segundo visual.">
            <a:extLst>
              <a:ext uri="{FF2B5EF4-FFF2-40B4-BE49-F238E27FC236}">
                <a16:creationId xmlns:a16="http://schemas.microsoft.com/office/drawing/2014/main" id="{FDE77A2E-2C7D-D6AA-1495-4F8DA932CC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90" y="1407057"/>
            <a:ext cx="7354419" cy="2759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416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47060"/>
            <a:ext cx="742233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Contexto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65524" y="1829513"/>
            <a:ext cx="79912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Existem diferentes tipos de contextos:</a:t>
            </a: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Contexto de linha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Contexto de consulta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Contexto de filtro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25C4E64-7D45-97A9-D03D-84FC8DC05455}"/>
              </a:ext>
            </a:extLst>
          </p:cNvPr>
          <p:cNvSpPr/>
          <p:nvPr/>
        </p:nvSpPr>
        <p:spPr>
          <a:xfrm>
            <a:off x="565524" y="3990886"/>
            <a:ext cx="8148570" cy="88945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O contexto permite executar análise dinâmica, na qual os resultados de uma fórmula podem ser alterados para refletir a seleção atual de linha ou célula, além de qualquer dado relacionado. 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91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47060"/>
            <a:ext cx="742233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Contexto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linha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65524" y="1829513"/>
            <a:ext cx="79912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Contexto pode ser considerado a linha atual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Medida com valores relacionados a linha atual</a:t>
            </a: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25C4E64-7D45-97A9-D03D-84FC8DC05455}"/>
              </a:ext>
            </a:extLst>
          </p:cNvPr>
          <p:cNvSpPr/>
          <p:nvPr/>
        </p:nvSpPr>
        <p:spPr>
          <a:xfrm>
            <a:off x="565524" y="3990886"/>
            <a:ext cx="8148570" cy="88945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contexto de linha segue automaticamente as relações entre tabelas para determinar quais linhas nas tabelas relacionadas estão associadas à linha atual.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8E9E600-CE99-0745-EEB9-17F4F71C0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92" y="3029842"/>
            <a:ext cx="3581900" cy="581106"/>
          </a:xfrm>
          <a:prstGeom prst="rect">
            <a:avLst/>
          </a:prstGeom>
        </p:spPr>
      </p:pic>
      <p:sp>
        <p:nvSpPr>
          <p:cNvPr id="4" name="Texto Explicativo: Seta para a Esquerda 3">
            <a:extLst>
              <a:ext uri="{FF2B5EF4-FFF2-40B4-BE49-F238E27FC236}">
                <a16:creationId xmlns:a16="http://schemas.microsoft.com/office/drawing/2014/main" id="{7CBC1F1B-C75F-EF92-4F40-6545AF571CC3}"/>
              </a:ext>
            </a:extLst>
          </p:cNvPr>
          <p:cNvSpPr/>
          <p:nvPr/>
        </p:nvSpPr>
        <p:spPr>
          <a:xfrm>
            <a:off x="4405960" y="2876010"/>
            <a:ext cx="4006476" cy="889455"/>
          </a:xfrm>
          <a:prstGeom prst="leftArrowCallou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 a partir da Região sem especificar a chave</a:t>
            </a:r>
          </a:p>
        </p:txBody>
      </p:sp>
    </p:spTree>
    <p:extLst>
      <p:ext uri="{BB962C8B-B14F-4D97-AF65-F5344CB8AC3E}">
        <p14:creationId xmlns:p14="http://schemas.microsoft.com/office/powerpoint/2010/main" val="50536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47060"/>
            <a:ext cx="742233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Contexto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várias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linhas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65524" y="1855151"/>
            <a:ext cx="79912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Funções de interação de cálculos em uma tabela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Com várias linhas e contextos de linhas atuais</a:t>
            </a: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Identificar  o pedido com maior volume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78527DE-BB24-40A7-6FCE-7E9CE417D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140" y="3910049"/>
            <a:ext cx="5944430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49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47060"/>
            <a:ext cx="742233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Contexto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de Consulta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65524" y="1855151"/>
            <a:ext cx="79912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rgbClr val="1E1E1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Contexto de consulta se refere ao subconjunto de dados recuperados implicitamente para uma fórmula</a:t>
            </a: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Verificar o somatório do lucro das vendas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55DC896-021A-1D61-F315-62A41FE84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742" y="4059272"/>
            <a:ext cx="3004127" cy="43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19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47060"/>
            <a:ext cx="742233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Contexto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Filtro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76370" y="1991884"/>
            <a:ext cx="79912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1E1E1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Especificando Restrições de filtro aos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1E1E1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Aplicado sobre outros contextos</a:t>
            </a: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Adicionar expressões de filtros a expressão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C11EC4A-CFD9-976C-542B-877D72D04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541" y="3958202"/>
            <a:ext cx="5992061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22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0B93EF2-5953-1EF4-57F3-AEFAA42D8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29" y="344607"/>
            <a:ext cx="4524994" cy="46020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5DBC216-D356-54A0-A679-2FEA35585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913" y="1159253"/>
            <a:ext cx="4180308" cy="378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85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47060"/>
            <a:ext cx="742233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Contexto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Fórmulas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65524" y="1855151"/>
            <a:ext cx="79912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Verificação das Fórmulas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Sintaxe DAX e Tabelas envolvidas</a:t>
            </a: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Contexto: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Tabelas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Filtros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Relacionamentos</a:t>
            </a:r>
          </a:p>
        </p:txBody>
      </p:sp>
      <p:sp>
        <p:nvSpPr>
          <p:cNvPr id="2" name="Texto Explicativo: Seta para a Esquerda 1">
            <a:extLst>
              <a:ext uri="{FF2B5EF4-FFF2-40B4-BE49-F238E27FC236}">
                <a16:creationId xmlns:a16="http://schemas.microsoft.com/office/drawing/2014/main" id="{9E3EE18A-FBC0-AE3B-41C0-6CA04CFB3416}"/>
              </a:ext>
            </a:extLst>
          </p:cNvPr>
          <p:cNvSpPr/>
          <p:nvPr/>
        </p:nvSpPr>
        <p:spPr>
          <a:xfrm>
            <a:off x="2529556" y="3059395"/>
            <a:ext cx="5930780" cy="1473412"/>
          </a:xfrm>
          <a:prstGeom prst="leftArrowCallou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Contexto complexo dificulta solução de erros envolvendo estes cenários</a:t>
            </a:r>
          </a:p>
        </p:txBody>
      </p:sp>
    </p:spTree>
    <p:extLst>
      <p:ext uri="{BB962C8B-B14F-4D97-AF65-F5344CB8AC3E}">
        <p14:creationId xmlns:p14="http://schemas.microsoft.com/office/powerpoint/2010/main" val="3457314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47060"/>
            <a:ext cx="742233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Exemplos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65524" y="1855151"/>
            <a:ext cx="79912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RELATED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Expande o contexto da linha atual incluindo valores de linha relacionada</a:t>
            </a: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FILTER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Linhas a serem incluídas no contexto atual </a:t>
            </a:r>
          </a:p>
        </p:txBody>
      </p:sp>
    </p:spTree>
    <p:extLst>
      <p:ext uri="{BB962C8B-B14F-4D97-AF65-F5344CB8AC3E}">
        <p14:creationId xmlns:p14="http://schemas.microsoft.com/office/powerpoint/2010/main" val="53755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13161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DAX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A80F6D9-4FE3-7247-3285-4BDEA2F85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370" y="636550"/>
            <a:ext cx="2797403" cy="4115649"/>
          </a:xfrm>
          <a:prstGeom prst="rect">
            <a:avLst/>
          </a:prstGeom>
        </p:spPr>
      </p:pic>
      <p:sp>
        <p:nvSpPr>
          <p:cNvPr id="4" name="Texto Explicativo: Seta para a Esquerda 3">
            <a:extLst>
              <a:ext uri="{FF2B5EF4-FFF2-40B4-BE49-F238E27FC236}">
                <a16:creationId xmlns:a16="http://schemas.microsoft.com/office/drawing/2014/main" id="{32A7789E-0184-F4FF-2402-A40DE3B11B1A}"/>
              </a:ext>
            </a:extLst>
          </p:cNvPr>
          <p:cNvSpPr/>
          <p:nvPr/>
        </p:nvSpPr>
        <p:spPr>
          <a:xfrm>
            <a:off x="4572000" y="2289779"/>
            <a:ext cx="3604701" cy="1012641"/>
          </a:xfrm>
          <a:prstGeom prst="leftArrowCallou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Medidas automáticas</a:t>
            </a:r>
          </a:p>
        </p:txBody>
      </p:sp>
    </p:spTree>
    <p:extLst>
      <p:ext uri="{BB962C8B-B14F-4D97-AF65-F5344CB8AC3E}">
        <p14:creationId xmlns:p14="http://schemas.microsoft.com/office/powerpoint/2010/main" val="25088899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47060"/>
            <a:ext cx="742233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Exemplos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76370" y="1855152"/>
            <a:ext cx="79912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Contexto dentro de uma fórmula</a:t>
            </a: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ALLEXCEPT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Remove os filtros exceto o especificado 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E838C9B-30E6-2D56-8FFA-553027C8EDAF}"/>
              </a:ext>
            </a:extLst>
          </p:cNvPr>
          <p:cNvSpPr/>
          <p:nvPr/>
        </p:nvSpPr>
        <p:spPr>
          <a:xfrm>
            <a:off x="565524" y="3990886"/>
            <a:ext cx="8148570" cy="88945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Incluem exemplos que orientam você durante a criação de fórmula e a compreensão </a:t>
            </a:r>
          </a:p>
          <a:p>
            <a:pPr algn="ctr"/>
            <a:r>
              <a:rPr lang="pt-BR" dirty="0"/>
              <a:t>dos contextos complexos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52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47060"/>
            <a:ext cx="742233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Exemplos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65524" y="1855151"/>
            <a:ext cx="79912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EARLIER &amp; EARLIEST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Varredura em Loop as tabelas envolvidas nos cálculos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Envolve conceitos de recursividade e loops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EARLIER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Cálculos aninhados com valor de entrada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Execução de cálculos com a base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C6C8946-9E4C-3192-7D89-2614A6D62ADB}"/>
              </a:ext>
            </a:extLst>
          </p:cNvPr>
          <p:cNvSpPr/>
          <p:nvPr/>
        </p:nvSpPr>
        <p:spPr>
          <a:xfrm>
            <a:off x="331302" y="3092543"/>
            <a:ext cx="8148570" cy="180385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A4F69BB-114C-C4FA-F81B-955745D2BEE2}"/>
              </a:ext>
            </a:extLst>
          </p:cNvPr>
          <p:cNvSpPr/>
          <p:nvPr/>
        </p:nvSpPr>
        <p:spPr>
          <a:xfrm>
            <a:off x="5939328" y="1359590"/>
            <a:ext cx="2307364" cy="44680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dirty="0">
                <a:hlinkClick r:id="rId3"/>
              </a:rPr>
              <a:t>EARLIER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860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47060"/>
            <a:ext cx="742233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Exemplos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76370" y="1806392"/>
            <a:ext cx="79912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EARLIER &amp; EARLIEST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Varredura em Loop as tabelas envolvidas nos cálculos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Envolve conceitos de recursividade e loops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EARLIEST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Retorna o valor atual da coluna especificada em uma etapa de avaliação externa da coluna especificada.</a:t>
            </a: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8B78F60-A461-D179-C17E-BE0D7491FEAF}"/>
              </a:ext>
            </a:extLst>
          </p:cNvPr>
          <p:cNvSpPr/>
          <p:nvPr/>
        </p:nvSpPr>
        <p:spPr>
          <a:xfrm>
            <a:off x="382578" y="3092543"/>
            <a:ext cx="8148570" cy="180385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5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2571750"/>
            <a:ext cx="7897133" cy="8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Outros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Recursos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do DAX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884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47060"/>
            <a:ext cx="742233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Recursos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do DAX 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65524" y="2167899"/>
            <a:ext cx="316629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Modificação de relacionamentos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Padrão: 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USERRELATIONSHIP</a:t>
            </a: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m 1" descr="Uma captura de tela mostrando de que modo gerenciar relações.">
            <a:extLst>
              <a:ext uri="{FF2B5EF4-FFF2-40B4-BE49-F238E27FC236}">
                <a16:creationId xmlns:a16="http://schemas.microsoft.com/office/drawing/2014/main" id="{BDBDE0C1-653E-B588-8069-D2105A052D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814" y="1434346"/>
            <a:ext cx="5296768" cy="30620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5821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47060"/>
            <a:ext cx="742233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Recursos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do DAX 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65524" y="2167899"/>
            <a:ext cx="316629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Modificação de relacionamentos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Padrão: 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USERRELATIONSHIP</a:t>
            </a: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 descr="Captura de tela da criação de visuais com dimensões com função múltipla.">
            <a:extLst>
              <a:ext uri="{FF2B5EF4-FFF2-40B4-BE49-F238E27FC236}">
                <a16:creationId xmlns:a16="http://schemas.microsoft.com/office/drawing/2014/main" id="{993CCA9D-BF18-FF00-0C5D-6369C2E94B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491" y="596692"/>
            <a:ext cx="3864985" cy="43499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o Explicativo: Seta para Baixo 5">
            <a:extLst>
              <a:ext uri="{FF2B5EF4-FFF2-40B4-BE49-F238E27FC236}">
                <a16:creationId xmlns:a16="http://schemas.microsoft.com/office/drawing/2014/main" id="{A4CF2232-2F81-ECFD-F5BD-58FC321916AC}"/>
              </a:ext>
            </a:extLst>
          </p:cNvPr>
          <p:cNvSpPr/>
          <p:nvPr/>
        </p:nvSpPr>
        <p:spPr>
          <a:xfrm>
            <a:off x="4926355" y="2446769"/>
            <a:ext cx="2877941" cy="514891"/>
          </a:xfrm>
          <a:prstGeom prst="downArrowCallou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Datas independentes</a:t>
            </a:r>
          </a:p>
        </p:txBody>
      </p:sp>
    </p:spTree>
    <p:extLst>
      <p:ext uri="{BB962C8B-B14F-4D97-AF65-F5344CB8AC3E}">
        <p14:creationId xmlns:p14="http://schemas.microsoft.com/office/powerpoint/2010/main" val="86475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47060"/>
            <a:ext cx="742233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Recursos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do DAX 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65523" y="2167899"/>
            <a:ext cx="414796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que é 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USERRELATIONSHIP?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Especifica o relacionamento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Cálculo da medida</a:t>
            </a:r>
          </a:p>
          <a:p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 descr="Captura de tela da criação de visuais com dimensões com função múltipla.">
            <a:extLst>
              <a:ext uri="{FF2B5EF4-FFF2-40B4-BE49-F238E27FC236}">
                <a16:creationId xmlns:a16="http://schemas.microsoft.com/office/drawing/2014/main" id="{993CCA9D-BF18-FF00-0C5D-6369C2E94B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491" y="596692"/>
            <a:ext cx="3864985" cy="43499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o Explicativo: Seta para Baixo 5">
            <a:extLst>
              <a:ext uri="{FF2B5EF4-FFF2-40B4-BE49-F238E27FC236}">
                <a16:creationId xmlns:a16="http://schemas.microsoft.com/office/drawing/2014/main" id="{A4CF2232-2F81-ECFD-F5BD-58FC321916AC}"/>
              </a:ext>
            </a:extLst>
          </p:cNvPr>
          <p:cNvSpPr/>
          <p:nvPr/>
        </p:nvSpPr>
        <p:spPr>
          <a:xfrm>
            <a:off x="4926355" y="2446769"/>
            <a:ext cx="2877941" cy="514891"/>
          </a:xfrm>
          <a:prstGeom prst="downArrowCallou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Datas independentes</a:t>
            </a:r>
          </a:p>
        </p:txBody>
      </p:sp>
    </p:spTree>
    <p:extLst>
      <p:ext uri="{BB962C8B-B14F-4D97-AF65-F5344CB8AC3E}">
        <p14:creationId xmlns:p14="http://schemas.microsoft.com/office/powerpoint/2010/main" val="232710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Links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úteis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8275" y="1731259"/>
            <a:ext cx="7951977" cy="285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lvl="1" indent="-285750" algn="just">
              <a:buChar char="•"/>
            </a:pPr>
            <a:r>
              <a:rPr lang="en-US" sz="1800" dirty="0">
                <a:latin typeface="Calibri"/>
                <a:hlinkClick r:id="rId3"/>
              </a:rPr>
              <a:t>https://dev.mysql.com/downloads/connector/net/</a:t>
            </a:r>
            <a:endParaRPr lang="en-US" sz="1800" dirty="0">
              <a:latin typeface="Calibri"/>
            </a:endParaRPr>
          </a:p>
          <a:p>
            <a:pPr marL="361950" lvl="1" indent="-285750" algn="just">
              <a:buChar char="•"/>
            </a:pPr>
            <a:r>
              <a:rPr lang="en-US" sz="1800" dirty="0">
                <a:latin typeface="Calibri"/>
                <a:hlinkClick r:id="rId4"/>
              </a:rPr>
              <a:t>https://learn.microsoft.com/pt-br/training/modules/get-data/</a:t>
            </a:r>
            <a:endParaRPr lang="en-US" sz="1800" dirty="0">
              <a:latin typeface="Calibri"/>
            </a:endParaRPr>
          </a:p>
          <a:p>
            <a:pPr marL="361950" lvl="1" indent="-285750" algn="just">
              <a:buChar char="•"/>
            </a:pPr>
            <a:r>
              <a:rPr lang="en-US" sz="1800" dirty="0" err="1">
                <a:latin typeface="Calibri"/>
                <a:hlinkClick r:id="rId5"/>
              </a:rPr>
              <a:t>dataset_powerbi</a:t>
            </a:r>
            <a:endParaRPr lang="en-US" sz="1800" dirty="0">
              <a:latin typeface="Calibri"/>
            </a:endParaRPr>
          </a:p>
          <a:p>
            <a:pPr marL="76200" lvl="1" algn="just"/>
            <a:endParaRPr lang="en-US" sz="1800" dirty="0">
              <a:latin typeface="Calibri"/>
            </a:endParaRPr>
          </a:p>
          <a:p>
            <a:pPr marL="361950" lvl="1" indent="-285750" algn="just">
              <a:buFont typeface="Arial"/>
              <a:buChar char="•"/>
            </a:pPr>
            <a:r>
              <a:rPr lang="pt-BR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https://learn.microsoft.com/pt-br/dax/sumx-function-dax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1950" lvl="1" indent="-285750" algn="just">
              <a:buFont typeface="Arial"/>
              <a:buChar char="•"/>
            </a:pPr>
            <a:r>
              <a:rPr lang="pt-BR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https://learn.microsoft.com/pt-br/dax/dax-function-reference</a:t>
            </a:r>
            <a:endParaRPr lang="pt-BR" sz="18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1950" lvl="1" indent="-285750" algn="just">
              <a:buFont typeface="Arial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https://support.microsoft.com/pt-br/office/contexto-em-f%C3%B3rmulas-dax-2728fae0-8309-45b6-9d32-1d600440a7ad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lvl="1" algn="just"/>
            <a:endParaRPr lang="en-US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905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13161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DAX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4" name="Texto Explicativo: Seta para a Esquerda 3">
            <a:extLst>
              <a:ext uri="{FF2B5EF4-FFF2-40B4-BE49-F238E27FC236}">
                <a16:creationId xmlns:a16="http://schemas.microsoft.com/office/drawing/2014/main" id="{32A7789E-0184-F4FF-2402-A40DE3B11B1A}"/>
              </a:ext>
            </a:extLst>
          </p:cNvPr>
          <p:cNvSpPr/>
          <p:nvPr/>
        </p:nvSpPr>
        <p:spPr>
          <a:xfrm>
            <a:off x="6342563" y="1773409"/>
            <a:ext cx="2488571" cy="781156"/>
          </a:xfrm>
          <a:prstGeom prst="leftArrowCallou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Medidas DAX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65525" y="1927229"/>
            <a:ext cx="7064985" cy="2053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Compilar medidas rápidas.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 colunas calculadas.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Usar DAX para compilar medidas.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Descobrir de que modo o contexto afeta as medidas DAX.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Usar a função CALCULATE para manipular filtros.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Implementar a inteligência de dados temporais usando o DAX.</a:t>
            </a:r>
          </a:p>
        </p:txBody>
      </p:sp>
    </p:spTree>
    <p:extLst>
      <p:ext uri="{BB962C8B-B14F-4D97-AF65-F5344CB8AC3E}">
        <p14:creationId xmlns:p14="http://schemas.microsoft.com/office/powerpoint/2010/main" val="2489919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36550"/>
            <a:ext cx="585629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Colunas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Calculadas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65524" y="2267454"/>
            <a:ext cx="4176641" cy="1394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Coluna não original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Agregação e funções matemáticas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DAX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m 1" descr="Uma captura de tela do botão de reticências na lista de campos.">
            <a:extLst>
              <a:ext uri="{FF2B5EF4-FFF2-40B4-BE49-F238E27FC236}">
                <a16:creationId xmlns:a16="http://schemas.microsoft.com/office/drawing/2014/main" id="{33632A89-D6EB-2629-11EC-0D3E5573AB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166" y="1370342"/>
            <a:ext cx="3836309" cy="354810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F920C286-BBA3-7119-3CD3-FAC0C4BFBEFF}"/>
              </a:ext>
            </a:extLst>
          </p:cNvPr>
          <p:cNvSpPr/>
          <p:nvPr/>
        </p:nvSpPr>
        <p:spPr>
          <a:xfrm>
            <a:off x="565524" y="3768404"/>
            <a:ext cx="4006476" cy="614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Um valor para cada linha chamada</a:t>
            </a:r>
          </a:p>
        </p:txBody>
      </p:sp>
    </p:spTree>
    <p:extLst>
      <p:ext uri="{BB962C8B-B14F-4D97-AF65-F5344CB8AC3E}">
        <p14:creationId xmlns:p14="http://schemas.microsoft.com/office/powerpoint/2010/main" val="187837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4" y="636550"/>
            <a:ext cx="585629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Colunas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Personalizada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65524" y="2267454"/>
            <a:ext cx="4279745" cy="1394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 na origem da consulta com SQL por </a:t>
            </a:r>
            <a:r>
              <a:rPr lang="pt-B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Query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DAX na área e trabalho do Power BI</a:t>
            </a:r>
          </a:p>
        </p:txBody>
      </p:sp>
      <p:pic>
        <p:nvPicPr>
          <p:cNvPr id="2" name="Imagem 1" descr="Uma captura de tela do botão de reticências na lista de campos.">
            <a:extLst>
              <a:ext uri="{FF2B5EF4-FFF2-40B4-BE49-F238E27FC236}">
                <a16:creationId xmlns:a16="http://schemas.microsoft.com/office/drawing/2014/main" id="{33632A89-D6EB-2629-11EC-0D3E5573AB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896" y="1565609"/>
            <a:ext cx="3442888" cy="31842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8778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4647606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O que é DAX ?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65525" y="1927229"/>
            <a:ext cx="77376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Def</a:t>
            </a: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“O DAX é uma coleção de funções, operadores e constantes que podem ser usados em uma fórmula, ou expressão, para calcular e retornar um ou mais valores.”</a:t>
            </a:r>
          </a:p>
          <a:p>
            <a:pPr algn="just"/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r"/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135938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13161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DAX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1" descr="Sintaxe da fórmula DAX">
            <a:extLst>
              <a:ext uri="{FF2B5EF4-FFF2-40B4-BE49-F238E27FC236}">
                <a16:creationId xmlns:a16="http://schemas.microsoft.com/office/drawing/2014/main" id="{70B8514F-8911-B5FB-3592-F43CA0C90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80" y="2327564"/>
            <a:ext cx="7658639" cy="20133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o Explicativo: Seta para Baixo 4">
            <a:extLst>
              <a:ext uri="{FF2B5EF4-FFF2-40B4-BE49-F238E27FC236}">
                <a16:creationId xmlns:a16="http://schemas.microsoft.com/office/drawing/2014/main" id="{62D87BCD-9F8D-0393-CC5E-1D99960928F3}"/>
              </a:ext>
            </a:extLst>
          </p:cNvPr>
          <p:cNvSpPr/>
          <p:nvPr/>
        </p:nvSpPr>
        <p:spPr>
          <a:xfrm>
            <a:off x="2644958" y="1918458"/>
            <a:ext cx="2146196" cy="536803"/>
          </a:xfrm>
          <a:prstGeom prst="downArrow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dirty="0"/>
              <a:t>Função de agregação</a:t>
            </a:r>
          </a:p>
        </p:txBody>
      </p:sp>
      <p:sp>
        <p:nvSpPr>
          <p:cNvPr id="6" name="Texto Explicativo: Seta para Cima 5">
            <a:extLst>
              <a:ext uri="{FF2B5EF4-FFF2-40B4-BE49-F238E27FC236}">
                <a16:creationId xmlns:a16="http://schemas.microsoft.com/office/drawing/2014/main" id="{440291E5-EF01-1785-0440-C9C552BCF0D5}"/>
              </a:ext>
            </a:extLst>
          </p:cNvPr>
          <p:cNvSpPr/>
          <p:nvPr/>
        </p:nvSpPr>
        <p:spPr>
          <a:xfrm>
            <a:off x="1881699" y="4340873"/>
            <a:ext cx="1526519" cy="536548"/>
          </a:xfrm>
          <a:prstGeom prst="upArrow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dirty="0"/>
              <a:t>Nome medida</a:t>
            </a:r>
          </a:p>
        </p:txBody>
      </p:sp>
      <p:sp>
        <p:nvSpPr>
          <p:cNvPr id="8" name="Texto Explicativo: Seta para Baixo 7">
            <a:extLst>
              <a:ext uri="{FF2B5EF4-FFF2-40B4-BE49-F238E27FC236}">
                <a16:creationId xmlns:a16="http://schemas.microsoft.com/office/drawing/2014/main" id="{29DAB337-7CFB-A9BC-5776-C9BC8CFD47D2}"/>
              </a:ext>
            </a:extLst>
          </p:cNvPr>
          <p:cNvSpPr/>
          <p:nvPr/>
        </p:nvSpPr>
        <p:spPr>
          <a:xfrm>
            <a:off x="4307504" y="946007"/>
            <a:ext cx="1239354" cy="1332182"/>
          </a:xfrm>
          <a:prstGeom prst="downArrowCallou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Função de agregação</a:t>
            </a:r>
          </a:p>
        </p:txBody>
      </p:sp>
      <p:sp>
        <p:nvSpPr>
          <p:cNvPr id="9" name="Texto Explicativo: Seta para Cima 8">
            <a:extLst>
              <a:ext uri="{FF2B5EF4-FFF2-40B4-BE49-F238E27FC236}">
                <a16:creationId xmlns:a16="http://schemas.microsoft.com/office/drawing/2014/main" id="{6229E2E6-DD6F-0277-EDCF-3924966E9369}"/>
              </a:ext>
            </a:extLst>
          </p:cNvPr>
          <p:cNvSpPr/>
          <p:nvPr/>
        </p:nvSpPr>
        <p:spPr>
          <a:xfrm>
            <a:off x="3485048" y="4121974"/>
            <a:ext cx="1526519" cy="536548"/>
          </a:xfrm>
          <a:prstGeom prst="upArrow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dirty="0"/>
              <a:t>Tabela ref.</a:t>
            </a:r>
          </a:p>
        </p:txBody>
      </p:sp>
      <p:pic>
        <p:nvPicPr>
          <p:cNvPr id="11" name="Gráfico 10" descr="Homem usando uma jaqueta">
            <a:extLst>
              <a:ext uri="{FF2B5EF4-FFF2-40B4-BE49-F238E27FC236}">
                <a16:creationId xmlns:a16="http://schemas.microsoft.com/office/drawing/2014/main" id="{1282D779-06B8-C116-AF06-6029C3820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360083" y="3137748"/>
            <a:ext cx="1400118" cy="2013309"/>
          </a:xfrm>
          <a:prstGeom prst="rect">
            <a:avLst/>
          </a:prstGeom>
        </p:spPr>
      </p:pic>
      <p:sp>
        <p:nvSpPr>
          <p:cNvPr id="12" name="Balão de Fala: Oval 11">
            <a:extLst>
              <a:ext uri="{FF2B5EF4-FFF2-40B4-BE49-F238E27FC236}">
                <a16:creationId xmlns:a16="http://schemas.microsoft.com/office/drawing/2014/main" id="{B88C3017-91BB-1BD6-5A15-D76FA37F4F4F}"/>
              </a:ext>
            </a:extLst>
          </p:cNvPr>
          <p:cNvSpPr/>
          <p:nvPr/>
        </p:nvSpPr>
        <p:spPr>
          <a:xfrm flipH="1">
            <a:off x="6106073" y="2455261"/>
            <a:ext cx="2295245" cy="625556"/>
          </a:xfrm>
          <a:prstGeom prst="wedgeEllipse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Não é o mesmo que o PBI já faz?</a:t>
            </a:r>
          </a:p>
        </p:txBody>
      </p:sp>
    </p:spTree>
    <p:extLst>
      <p:ext uri="{BB962C8B-B14F-4D97-AF65-F5344CB8AC3E}">
        <p14:creationId xmlns:p14="http://schemas.microsoft.com/office/powerpoint/2010/main" val="410875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4647606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O que é DAX ?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3FCB-81A0-CCA9-7F49-4BAF7F7F0922}"/>
              </a:ext>
            </a:extLst>
          </p:cNvPr>
          <p:cNvSpPr txBox="1"/>
          <p:nvPr/>
        </p:nvSpPr>
        <p:spPr>
          <a:xfrm>
            <a:off x="565525" y="1927229"/>
            <a:ext cx="77376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Desvantagem: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Não é bem compactada quanto os outros métodos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Influencia no tamanho do file .</a:t>
            </a:r>
            <a:r>
              <a:rPr lang="pt-BR" sz="24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pbix</a:t>
            </a: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8346864-9536-297D-3248-E65F6485327E}"/>
              </a:ext>
            </a:extLst>
          </p:cNvPr>
          <p:cNvSpPr/>
          <p:nvPr/>
        </p:nvSpPr>
        <p:spPr>
          <a:xfrm>
            <a:off x="565525" y="3662451"/>
            <a:ext cx="7737646" cy="598265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Use o DAX quando não houver outra alternativa</a:t>
            </a:r>
          </a:p>
        </p:txBody>
      </p:sp>
    </p:spTree>
    <p:extLst>
      <p:ext uri="{BB962C8B-B14F-4D97-AF65-F5344CB8AC3E}">
        <p14:creationId xmlns:p14="http://schemas.microsoft.com/office/powerpoint/2010/main" val="6445354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Props1.xml><?xml version="1.0" encoding="utf-8"?>
<ds:datastoreItem xmlns:ds="http://schemas.openxmlformats.org/officeDocument/2006/customXml" ds:itemID="{E5D00815-259C-40B1-9162-FFA58291BC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CB6603-19E0-40B1-B738-EC8686C293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B005ED-3E83-4491-A0BB-C36D335FE14D}">
  <ds:schemaRefs>
    <ds:schemaRef ds:uri="19483571-f922-4e8e-9c1c-26f0a2252132"/>
    <ds:schemaRef ds:uri="http://schemas.microsoft.com/office/infopath/2007/PartnerControls"/>
    <ds:schemaRef ds:uri="851b35d3-0456-4d6a-bc2f-da927e91d158"/>
    <ds:schemaRef ds:uri="http://schemas.microsoft.com/office/2006/metadata/properties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3139</TotalTime>
  <Words>1920</Words>
  <Application>Microsoft Office PowerPoint</Application>
  <PresentationFormat>Apresentação na tela (16:9)</PresentationFormat>
  <Paragraphs>276</Paragraphs>
  <Slides>37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4" baseType="lpstr">
      <vt:lpstr>Consolas</vt:lpstr>
      <vt:lpstr>Arial</vt:lpstr>
      <vt:lpstr>Symbol</vt:lpstr>
      <vt:lpstr>Century Gothic</vt:lpstr>
      <vt:lpstr>Calibri</vt:lpstr>
      <vt:lpstr>Segoe UI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Juliana</cp:lastModifiedBy>
  <cp:revision>990</cp:revision>
  <dcterms:modified xsi:type="dcterms:W3CDTF">2022-11-22T02:02:37Z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MediaServiceImageTags">
    <vt:lpwstr/>
  </property>
</Properties>
</file>