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45d474d4e_1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45d474d4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c45d474d4e_1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c45d474d4e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45d474d4e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45d474d4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45d474d4e_1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45d474d4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c45d474d4e_1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c45d474d4e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c45d474d4e_1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c45d474d4e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c45d474d4e_1_1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c45d474d4e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45d474d4e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c45d474d4e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c45d474d4e_1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c45d474d4e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c45d474d4e_1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c45d474d4e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c45d474d4e_1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45d474d4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c45d474d4e_1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c45d474d4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45d474d4e_1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45d474d4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Lead Scoring Case Study</a:t>
            </a:r>
            <a:endParaRPr/>
          </a:p>
        </p:txBody>
      </p:sp>
      <p:sp>
        <p:nvSpPr>
          <p:cNvPr id="86" name="Google Shape;86;p13"/>
          <p:cNvSpPr txBox="1"/>
          <p:nvPr>
            <p:ph idx="1" type="subTitle"/>
          </p:nvPr>
        </p:nvSpPr>
        <p:spPr>
          <a:xfrm>
            <a:off x="460938" y="36062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Abhishek Gangisetty</a:t>
            </a:r>
            <a:endParaRPr/>
          </a:p>
          <a:p>
            <a:pPr indent="0" lvl="0" marL="0" rtl="0" algn="l">
              <a:spcBef>
                <a:spcPts val="0"/>
              </a:spcBef>
              <a:spcAft>
                <a:spcPts val="0"/>
              </a:spcAft>
              <a:buNone/>
            </a:pPr>
            <a:r>
              <a:rPr lang="en"/>
              <a:t>Ritesh Kumar</a:t>
            </a:r>
            <a:endParaRPr/>
          </a:p>
          <a:p>
            <a:pPr indent="0" lvl="0" marL="0" rtl="0" algn="l">
              <a:spcBef>
                <a:spcPts val="0"/>
              </a:spcBef>
              <a:spcAft>
                <a:spcPts val="0"/>
              </a:spcAft>
              <a:buNone/>
            </a:pPr>
            <a:r>
              <a:rPr lang="en"/>
              <a:t>Sanket Yadav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EDA - Univariate Analysis - Last Activity</a:t>
            </a:r>
            <a:endParaRPr sz="2500"/>
          </a:p>
        </p:txBody>
      </p:sp>
      <p:sp>
        <p:nvSpPr>
          <p:cNvPr id="184" name="Google Shape;184;p22"/>
          <p:cNvSpPr txBox="1"/>
          <p:nvPr/>
        </p:nvSpPr>
        <p:spPr>
          <a:xfrm>
            <a:off x="6256175" y="778500"/>
            <a:ext cx="2527500" cy="14211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SzPts val="1200"/>
              <a:buFont typeface="Roboto"/>
              <a:buChar char="➔"/>
            </a:pPr>
            <a:r>
              <a:rPr lang="en" sz="1200">
                <a:latin typeface="Roboto"/>
                <a:ea typeface="Roboto"/>
                <a:cs typeface="Roboto"/>
                <a:sym typeface="Roboto"/>
              </a:rPr>
              <a:t>Most of the lead have their Email opened as their last activity.</a:t>
            </a:r>
            <a:endParaRPr sz="1200">
              <a:latin typeface="Roboto"/>
              <a:ea typeface="Roboto"/>
              <a:cs typeface="Roboto"/>
              <a:sym typeface="Roboto"/>
            </a:endParaRPr>
          </a:p>
          <a:p>
            <a:pPr indent="-304800" lvl="0" marL="457200" rtl="0" algn="l">
              <a:spcBef>
                <a:spcPts val="1000"/>
              </a:spcBef>
              <a:spcAft>
                <a:spcPts val="0"/>
              </a:spcAft>
              <a:buSzPts val="1200"/>
              <a:buFont typeface="Roboto"/>
              <a:buChar char="➔"/>
            </a:pPr>
            <a:r>
              <a:rPr lang="en" sz="1200">
                <a:latin typeface="Roboto"/>
                <a:ea typeface="Roboto"/>
                <a:cs typeface="Roboto"/>
                <a:sym typeface="Roboto"/>
              </a:rPr>
              <a:t>Conversion rate for leads with last activity as SMS Sent is almost 60%.</a:t>
            </a:r>
            <a:endParaRPr sz="1200">
              <a:latin typeface="Roboto"/>
              <a:ea typeface="Roboto"/>
              <a:cs typeface="Roboto"/>
              <a:sym typeface="Roboto"/>
            </a:endParaRPr>
          </a:p>
        </p:txBody>
      </p:sp>
      <p:pic>
        <p:nvPicPr>
          <p:cNvPr id="185" name="Google Shape;185;p22"/>
          <p:cNvPicPr preferRelativeResize="0"/>
          <p:nvPr/>
        </p:nvPicPr>
        <p:blipFill>
          <a:blip r:embed="rId3">
            <a:alphaModFix/>
          </a:blip>
          <a:stretch>
            <a:fillRect/>
          </a:stretch>
        </p:blipFill>
        <p:spPr>
          <a:xfrm>
            <a:off x="152400" y="856350"/>
            <a:ext cx="5951376" cy="3980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EDA - Univariate Analysis - </a:t>
            </a:r>
            <a:r>
              <a:rPr lang="en" sz="2500"/>
              <a:t>Specialization</a:t>
            </a:r>
            <a:endParaRPr sz="2500"/>
          </a:p>
        </p:txBody>
      </p:sp>
      <p:sp>
        <p:nvSpPr>
          <p:cNvPr id="191" name="Google Shape;191;p23"/>
          <p:cNvSpPr txBox="1"/>
          <p:nvPr/>
        </p:nvSpPr>
        <p:spPr>
          <a:xfrm>
            <a:off x="6256175" y="778500"/>
            <a:ext cx="25275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SzPts val="1200"/>
              <a:buFont typeface="Roboto"/>
              <a:buChar char="➔"/>
            </a:pPr>
            <a:r>
              <a:rPr lang="en" sz="1200">
                <a:latin typeface="Roboto"/>
                <a:ea typeface="Roboto"/>
                <a:cs typeface="Roboto"/>
                <a:sym typeface="Roboto"/>
              </a:rPr>
              <a:t>Focus should be more on specialization with high conversion rate </a:t>
            </a:r>
            <a:endParaRPr sz="1200">
              <a:latin typeface="Roboto"/>
              <a:ea typeface="Roboto"/>
              <a:cs typeface="Roboto"/>
              <a:sym typeface="Roboto"/>
            </a:endParaRPr>
          </a:p>
        </p:txBody>
      </p:sp>
      <p:pic>
        <p:nvPicPr>
          <p:cNvPr id="192" name="Google Shape;192;p23"/>
          <p:cNvPicPr preferRelativeResize="0"/>
          <p:nvPr/>
        </p:nvPicPr>
        <p:blipFill>
          <a:blip r:embed="rId3">
            <a:alphaModFix/>
          </a:blip>
          <a:stretch>
            <a:fillRect/>
          </a:stretch>
        </p:blipFill>
        <p:spPr>
          <a:xfrm>
            <a:off x="152400" y="856350"/>
            <a:ext cx="5951376" cy="3939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EDA - Univariate Analysis - What is your current occupation</a:t>
            </a:r>
            <a:endParaRPr sz="2500"/>
          </a:p>
        </p:txBody>
      </p:sp>
      <p:sp>
        <p:nvSpPr>
          <p:cNvPr id="198" name="Google Shape;198;p24"/>
          <p:cNvSpPr txBox="1"/>
          <p:nvPr/>
        </p:nvSpPr>
        <p:spPr>
          <a:xfrm>
            <a:off x="6452575" y="778500"/>
            <a:ext cx="2527500" cy="16059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SzPts val="1200"/>
              <a:buFont typeface="Roboto"/>
              <a:buChar char="➔"/>
            </a:pPr>
            <a:r>
              <a:rPr lang="en" sz="1200">
                <a:latin typeface="Roboto"/>
                <a:ea typeface="Roboto"/>
                <a:cs typeface="Roboto"/>
                <a:sym typeface="Roboto"/>
              </a:rPr>
              <a:t>Working Professionals going for the course have high chances of joining it.</a:t>
            </a:r>
            <a:endParaRPr sz="1200">
              <a:latin typeface="Roboto"/>
              <a:ea typeface="Roboto"/>
              <a:cs typeface="Roboto"/>
              <a:sym typeface="Roboto"/>
            </a:endParaRPr>
          </a:p>
          <a:p>
            <a:pPr indent="-304800" lvl="0" marL="457200" rtl="0" algn="l">
              <a:spcBef>
                <a:spcPts val="1000"/>
              </a:spcBef>
              <a:spcAft>
                <a:spcPts val="0"/>
              </a:spcAft>
              <a:buSzPts val="1200"/>
              <a:buFont typeface="Roboto"/>
              <a:buChar char="➔"/>
            </a:pPr>
            <a:r>
              <a:rPr lang="en" sz="1200">
                <a:latin typeface="Roboto"/>
                <a:ea typeface="Roboto"/>
                <a:cs typeface="Roboto"/>
                <a:sym typeface="Roboto"/>
              </a:rPr>
              <a:t>Unemployed leads are the most in numbers but has around 30-35% conversion rate.</a:t>
            </a:r>
            <a:endParaRPr sz="1200">
              <a:latin typeface="Roboto"/>
              <a:ea typeface="Roboto"/>
              <a:cs typeface="Roboto"/>
              <a:sym typeface="Roboto"/>
            </a:endParaRPr>
          </a:p>
        </p:txBody>
      </p:sp>
      <p:pic>
        <p:nvPicPr>
          <p:cNvPr id="199" name="Google Shape;199;p24"/>
          <p:cNvPicPr preferRelativeResize="0"/>
          <p:nvPr/>
        </p:nvPicPr>
        <p:blipFill>
          <a:blip r:embed="rId3">
            <a:alphaModFix/>
          </a:blip>
          <a:stretch>
            <a:fillRect/>
          </a:stretch>
        </p:blipFill>
        <p:spPr>
          <a:xfrm>
            <a:off x="144125" y="911100"/>
            <a:ext cx="6308445" cy="332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EDA - Conclusion</a:t>
            </a:r>
            <a:endParaRPr sz="2500"/>
          </a:p>
        </p:txBody>
      </p:sp>
      <p:sp>
        <p:nvSpPr>
          <p:cNvPr id="205" name="Google Shape;205;p25"/>
          <p:cNvSpPr txBox="1"/>
          <p:nvPr/>
        </p:nvSpPr>
        <p:spPr>
          <a:xfrm>
            <a:off x="396200" y="703950"/>
            <a:ext cx="8045100" cy="18213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Based on the univariate analysis we have seen that many columns are not adding any information to the model, hence we dropped them for further analysis.</a:t>
            </a:r>
            <a:endParaRPr>
              <a:latin typeface="Roboto"/>
              <a:ea typeface="Roboto"/>
              <a:cs typeface="Roboto"/>
              <a:sym typeface="Roboto"/>
            </a:endParaRPr>
          </a:p>
          <a:p>
            <a:pPr indent="-317500" lvl="1" marL="914400" rtl="0" algn="l">
              <a:spcBef>
                <a:spcPts val="1000"/>
              </a:spcBef>
              <a:spcAft>
                <a:spcPts val="0"/>
              </a:spcAft>
              <a:buSzPts val="1400"/>
              <a:buFont typeface="Roboto"/>
              <a:buChar char="◆"/>
            </a:pPr>
            <a:r>
              <a:rPr lang="en">
                <a:latin typeface="Roboto"/>
                <a:ea typeface="Roboto"/>
                <a:cs typeface="Roboto"/>
                <a:sym typeface="Roboto"/>
              </a:rPr>
              <a:t>'Lead Number', 'Tags', 'Country', 'Search', 'Magazine', 'Newspaper Article', 'X Education Forums', 'Newspaper', 'Digital Advertisement', 'Through Recommendations', 'Receive More Updates About Our Courses', 'Update me on Supply Chain Content', 'Get updates on DM Content', 'I agree to pay the amount through cheque', 'A free copy of Mastering The Interview' are dropped.</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Feature Scaling and Dummy variable creation</a:t>
            </a:r>
            <a:endParaRPr sz="2500"/>
          </a:p>
        </p:txBody>
      </p:sp>
      <p:sp>
        <p:nvSpPr>
          <p:cNvPr id="211" name="Google Shape;211;p26"/>
          <p:cNvSpPr txBox="1"/>
          <p:nvPr/>
        </p:nvSpPr>
        <p:spPr>
          <a:xfrm>
            <a:off x="396200" y="703950"/>
            <a:ext cx="8045100" cy="16470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Numerical variables are normalised.</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Dummy variables are created for Categorical </a:t>
            </a:r>
            <a:r>
              <a:rPr lang="en">
                <a:latin typeface="Roboto"/>
                <a:ea typeface="Roboto"/>
                <a:cs typeface="Roboto"/>
                <a:sym typeface="Roboto"/>
              </a:rPr>
              <a:t>variables</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1000"/>
              </a:spcBef>
              <a:spcAft>
                <a:spcPts val="0"/>
              </a:spcAft>
              <a:buSzPts val="1400"/>
              <a:buFont typeface="Roboto"/>
              <a:buChar char="◆"/>
            </a:pPr>
            <a:r>
              <a:rPr lang="en">
                <a:latin typeface="Roboto"/>
                <a:ea typeface="Roboto"/>
                <a:cs typeface="Roboto"/>
                <a:sym typeface="Roboto"/>
              </a:rPr>
              <a:t>'Lead Origin', 'Lead Source', 'Last Activity', 'Specialization', 'What is your current occupation', 'City', 'Last Notable Activity'</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Total rows and columns for analysis: 9074 rows x 75 columns</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Model Building and Evaluation</a:t>
            </a:r>
            <a:endParaRPr sz="2500"/>
          </a:p>
        </p:txBody>
      </p:sp>
      <p:sp>
        <p:nvSpPr>
          <p:cNvPr id="217" name="Google Shape;217;p27"/>
          <p:cNvSpPr txBox="1"/>
          <p:nvPr/>
        </p:nvSpPr>
        <p:spPr>
          <a:xfrm>
            <a:off x="396200" y="703950"/>
            <a:ext cx="8045100" cy="28938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Data split into Train and Test sets</a:t>
            </a:r>
            <a:endParaRPr>
              <a:latin typeface="Roboto"/>
              <a:ea typeface="Roboto"/>
              <a:cs typeface="Roboto"/>
              <a:sym typeface="Roboto"/>
            </a:endParaRPr>
          </a:p>
          <a:p>
            <a:pPr indent="-317500" lvl="1" marL="914400" rtl="0" algn="l">
              <a:spcBef>
                <a:spcPts val="1000"/>
              </a:spcBef>
              <a:spcAft>
                <a:spcPts val="0"/>
              </a:spcAft>
              <a:buSzPts val="1400"/>
              <a:buFont typeface="Roboto"/>
              <a:buChar char="◆"/>
            </a:pPr>
            <a:r>
              <a:rPr lang="en">
                <a:latin typeface="Roboto"/>
                <a:ea typeface="Roboto"/>
                <a:cs typeface="Roboto"/>
                <a:sym typeface="Roboto"/>
              </a:rPr>
              <a:t>Split between Train and Test is 70:30</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Recursive Feature Elimination (RFE) is used with 15 variables as output.</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Model was built on Train data by removing the variables with P-Value greater than 0.05 and VIF greater than 5.</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Once the model is built, Predictions were done on Train and Test data </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Calculated Accuracy, Sensitivity, Specificity using an arbitrary value such as 0.5 as cut-off probability.</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Overall Accuracy was 79%.</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Model Evaluation</a:t>
            </a:r>
            <a:endParaRPr sz="2500"/>
          </a:p>
        </p:txBody>
      </p:sp>
      <p:sp>
        <p:nvSpPr>
          <p:cNvPr id="223" name="Google Shape;223;p28"/>
          <p:cNvSpPr txBox="1"/>
          <p:nvPr/>
        </p:nvSpPr>
        <p:spPr>
          <a:xfrm>
            <a:off x="6331225" y="856350"/>
            <a:ext cx="2560800" cy="35865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ROC area is 0.86 which indicates our model is good.</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Optimal cutoff probability is a point where we get balanced </a:t>
            </a:r>
            <a:r>
              <a:rPr lang="en">
                <a:latin typeface="Roboto"/>
                <a:ea typeface="Roboto"/>
                <a:cs typeface="Roboto"/>
                <a:sym typeface="Roboto"/>
              </a:rPr>
              <a:t>sensitivity</a:t>
            </a:r>
            <a:r>
              <a:rPr lang="en">
                <a:latin typeface="Roboto"/>
                <a:ea typeface="Roboto"/>
                <a:cs typeface="Roboto"/>
                <a:sym typeface="Roboto"/>
              </a:rPr>
              <a:t> and specificity.</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From the second graph, Optimal Cut-off is at </a:t>
            </a:r>
            <a:r>
              <a:rPr b="1" lang="en">
                <a:latin typeface="Roboto"/>
                <a:ea typeface="Roboto"/>
                <a:cs typeface="Roboto"/>
                <a:sym typeface="Roboto"/>
              </a:rPr>
              <a:t>0.42.</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Final predictions were done using </a:t>
            </a:r>
            <a:r>
              <a:rPr lang="en">
                <a:latin typeface="Roboto"/>
                <a:ea typeface="Roboto"/>
                <a:cs typeface="Roboto"/>
                <a:sym typeface="Roboto"/>
              </a:rPr>
              <a:t>above </a:t>
            </a:r>
            <a:r>
              <a:rPr lang="en">
                <a:latin typeface="Roboto"/>
                <a:ea typeface="Roboto"/>
                <a:cs typeface="Roboto"/>
                <a:sym typeface="Roboto"/>
              </a:rPr>
              <a:t>Optimal cut-off.</a:t>
            </a:r>
            <a:endParaRPr>
              <a:latin typeface="Roboto"/>
              <a:ea typeface="Roboto"/>
              <a:cs typeface="Roboto"/>
              <a:sym typeface="Roboto"/>
            </a:endParaRPr>
          </a:p>
        </p:txBody>
      </p:sp>
      <p:pic>
        <p:nvPicPr>
          <p:cNvPr id="224" name="Google Shape;224;p28"/>
          <p:cNvPicPr preferRelativeResize="0"/>
          <p:nvPr/>
        </p:nvPicPr>
        <p:blipFill>
          <a:blip r:embed="rId3">
            <a:alphaModFix/>
          </a:blip>
          <a:stretch>
            <a:fillRect/>
          </a:stretch>
        </p:blipFill>
        <p:spPr>
          <a:xfrm>
            <a:off x="65075" y="1032913"/>
            <a:ext cx="3219450" cy="3171825"/>
          </a:xfrm>
          <a:prstGeom prst="rect">
            <a:avLst/>
          </a:prstGeom>
          <a:noFill/>
          <a:ln>
            <a:noFill/>
          </a:ln>
        </p:spPr>
      </p:pic>
      <p:pic>
        <p:nvPicPr>
          <p:cNvPr id="225" name="Google Shape;225;p28"/>
          <p:cNvPicPr preferRelativeResize="0"/>
          <p:nvPr/>
        </p:nvPicPr>
        <p:blipFill>
          <a:blip r:embed="rId4">
            <a:alphaModFix/>
          </a:blip>
          <a:stretch>
            <a:fillRect/>
          </a:stretch>
        </p:blipFill>
        <p:spPr>
          <a:xfrm>
            <a:off x="3360725" y="1170775"/>
            <a:ext cx="2894300" cy="29576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Model Evaluation</a:t>
            </a:r>
            <a:endParaRPr sz="2500"/>
          </a:p>
        </p:txBody>
      </p:sp>
      <p:sp>
        <p:nvSpPr>
          <p:cNvPr id="231" name="Google Shape;231;p29"/>
          <p:cNvSpPr txBox="1"/>
          <p:nvPr/>
        </p:nvSpPr>
        <p:spPr>
          <a:xfrm>
            <a:off x="5376325" y="703950"/>
            <a:ext cx="3407400" cy="42738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Plotted trade-off curve between precision and recall.</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Assigned lead score to the test data.</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Created confusion matrix for Train and Test data.</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 Comparing the values obtained for Train &amp; Test:</a:t>
            </a:r>
            <a:endParaRPr>
              <a:latin typeface="Roboto"/>
              <a:ea typeface="Roboto"/>
              <a:cs typeface="Roboto"/>
              <a:sym typeface="Roboto"/>
            </a:endParaRPr>
          </a:p>
          <a:p>
            <a:pPr indent="-317500" lvl="1" marL="914400" rtl="0" algn="l">
              <a:spcBef>
                <a:spcPts val="1000"/>
              </a:spcBef>
              <a:spcAft>
                <a:spcPts val="0"/>
              </a:spcAft>
              <a:buSzPts val="1400"/>
              <a:buFont typeface="Roboto"/>
              <a:buChar char="◆"/>
            </a:pPr>
            <a:r>
              <a:rPr lang="en">
                <a:latin typeface="Roboto"/>
                <a:ea typeface="Roboto"/>
                <a:cs typeface="Roboto"/>
                <a:sym typeface="Roboto"/>
              </a:rPr>
              <a:t>Train Data: </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Accuracy      : 78.8%</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Sensitivity   : 73.4%</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Specificity   : 83.2%</a:t>
            </a:r>
            <a:endParaRPr>
              <a:latin typeface="Roboto"/>
              <a:ea typeface="Roboto"/>
              <a:cs typeface="Roboto"/>
              <a:sym typeface="Roboto"/>
            </a:endParaRPr>
          </a:p>
          <a:p>
            <a:pPr indent="-317500" lvl="1" marL="914400" rtl="0" algn="l">
              <a:spcBef>
                <a:spcPts val="1000"/>
              </a:spcBef>
              <a:spcAft>
                <a:spcPts val="0"/>
              </a:spcAft>
              <a:buSzPts val="1400"/>
              <a:buFont typeface="Roboto"/>
              <a:buChar char="◆"/>
            </a:pPr>
            <a:r>
              <a:rPr lang="en">
                <a:latin typeface="Roboto"/>
                <a:ea typeface="Roboto"/>
                <a:cs typeface="Roboto"/>
                <a:sym typeface="Roboto"/>
              </a:rPr>
              <a:t>Test Data: </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Accuracy      : 78.4%</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Sensitivity   : 77.9%</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Specificity   : 78.9%</a:t>
            </a:r>
            <a:endParaRPr>
              <a:latin typeface="Roboto"/>
              <a:ea typeface="Roboto"/>
              <a:cs typeface="Roboto"/>
              <a:sym typeface="Roboto"/>
            </a:endParaRPr>
          </a:p>
        </p:txBody>
      </p:sp>
      <p:sp>
        <p:nvSpPr>
          <p:cNvPr id="232" name="Google Shape;232;p29"/>
          <p:cNvSpPr txBox="1"/>
          <p:nvPr/>
        </p:nvSpPr>
        <p:spPr>
          <a:xfrm>
            <a:off x="1855625" y="4169825"/>
            <a:ext cx="170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Courier New"/>
                <a:ea typeface="Courier New"/>
                <a:cs typeface="Courier New"/>
                <a:sym typeface="Courier New"/>
              </a:rPr>
              <a:t>Precision vs Recall</a:t>
            </a:r>
            <a:endParaRPr b="1" sz="1000">
              <a:latin typeface="Courier New"/>
              <a:ea typeface="Courier New"/>
              <a:cs typeface="Courier New"/>
              <a:sym typeface="Courier New"/>
            </a:endParaRPr>
          </a:p>
        </p:txBody>
      </p:sp>
      <p:pic>
        <p:nvPicPr>
          <p:cNvPr id="233" name="Google Shape;233;p29"/>
          <p:cNvPicPr preferRelativeResize="0"/>
          <p:nvPr/>
        </p:nvPicPr>
        <p:blipFill>
          <a:blip r:embed="rId3">
            <a:alphaModFix/>
          </a:blip>
          <a:stretch>
            <a:fillRect/>
          </a:stretch>
        </p:blipFill>
        <p:spPr>
          <a:xfrm>
            <a:off x="708025" y="1390650"/>
            <a:ext cx="3543300" cy="236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Observations</a:t>
            </a:r>
            <a:endParaRPr sz="2500"/>
          </a:p>
        </p:txBody>
      </p:sp>
      <p:sp>
        <p:nvSpPr>
          <p:cNvPr id="239" name="Google Shape;239;p30"/>
          <p:cNvSpPr txBox="1"/>
          <p:nvPr/>
        </p:nvSpPr>
        <p:spPr>
          <a:xfrm>
            <a:off x="396200" y="703950"/>
            <a:ext cx="8045100" cy="17343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392 leads were hotleads whose lead score is greater than 85.</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We have achieved our goal of getting a ballpark of the target lead conversion rate to be around 80% . </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The Model seems to predict the Conversion Rate very well and we should be able to give the CEO confidence in making good calls based on this model to get a higher lead conversion rate of 80%</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31"/>
          <p:cNvGrpSpPr/>
          <p:nvPr/>
        </p:nvGrpSpPr>
        <p:grpSpPr>
          <a:xfrm>
            <a:off x="4950871" y="1219600"/>
            <a:ext cx="3825489" cy="2704200"/>
            <a:chOff x="4939500" y="1219611"/>
            <a:chExt cx="3837000" cy="2704200"/>
          </a:xfrm>
        </p:grpSpPr>
        <p:cxnSp>
          <p:nvCxnSpPr>
            <p:cNvPr id="245" name="Google Shape;245;p31"/>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6" name="Google Shape;246;p31"/>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7" name="Google Shape;247;p31"/>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8" name="Google Shape;248;p31"/>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9" name="Google Shape;249;p31"/>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0" name="Google Shape;250;p31"/>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1" name="Google Shape;251;p31"/>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2" name="Google Shape;252;p31"/>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3" name="Google Shape;253;p31"/>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4" name="Google Shape;254;p31"/>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55" name="Google Shape;255;p31"/>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txBox="1"/>
          <p:nvPr>
            <p:ph type="title"/>
          </p:nvPr>
        </p:nvSpPr>
        <p:spPr>
          <a:xfrm>
            <a:off x="321950" y="516100"/>
            <a:ext cx="4045200" cy="42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257" name="Google Shape;257;p31"/>
          <p:cNvSpPr txBox="1"/>
          <p:nvPr>
            <p:ph idx="1" type="subTitle"/>
          </p:nvPr>
        </p:nvSpPr>
        <p:spPr>
          <a:xfrm>
            <a:off x="286675" y="1115000"/>
            <a:ext cx="4250100" cy="3245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Font typeface="Roboto"/>
              <a:buChar char="➔"/>
            </a:pPr>
            <a:r>
              <a:rPr lang="en" sz="1400">
                <a:solidFill>
                  <a:srgbClr val="000000"/>
                </a:solidFill>
              </a:rPr>
              <a:t>There are 392 leads which can be contacted and have a high chance of getting converted,</a:t>
            </a:r>
            <a:r>
              <a:rPr lang="en" sz="1400">
                <a:solidFill>
                  <a:srgbClr val="000000"/>
                </a:solidFill>
              </a:rPr>
              <a:t> whose lead score is greater than 85.</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We have achieved our goal of getting a ballpark of the target lead conversion rate to be around 80% . </a:t>
            </a:r>
            <a:endParaRPr sz="1400">
              <a:solidFill>
                <a:srgbClr val="000000"/>
              </a:solidFill>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rPr>
              <a:t>The Model seems to predict the Conversion Rate very well and we should be able to give the CEO confidence in making good calls based on this model to get a higher lead conversion rate of 80%</a:t>
            </a:r>
            <a:r>
              <a:rPr lang="en"/>
              <a:t> </a:t>
            </a:r>
            <a:endParaRPr/>
          </a:p>
        </p:txBody>
      </p:sp>
      <p:grpSp>
        <p:nvGrpSpPr>
          <p:cNvPr id="258" name="Google Shape;258;p31"/>
          <p:cNvGrpSpPr/>
          <p:nvPr/>
        </p:nvGrpSpPr>
        <p:grpSpPr>
          <a:xfrm>
            <a:off x="4939534" y="2017046"/>
            <a:ext cx="3825543" cy="1573620"/>
            <a:chOff x="1000000" y="2393988"/>
            <a:chExt cx="4144235" cy="1704713"/>
          </a:xfrm>
        </p:grpSpPr>
        <p:sp>
          <p:nvSpPr>
            <p:cNvPr id="259" name="Google Shape;259;p31"/>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60" name="Google Shape;260;p3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1"/>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31"/>
          <p:cNvGrpSpPr/>
          <p:nvPr/>
        </p:nvGrpSpPr>
        <p:grpSpPr>
          <a:xfrm>
            <a:off x="4939557" y="1778136"/>
            <a:ext cx="3836911" cy="1503799"/>
            <a:chOff x="1000025" y="2059300"/>
            <a:chExt cx="4156550" cy="1629075"/>
          </a:xfrm>
        </p:grpSpPr>
        <p:sp>
          <p:nvSpPr>
            <p:cNvPr id="270" name="Google Shape;270;p31"/>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71" name="Google Shape;271;p31"/>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31"/>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statement</a:t>
            </a:r>
            <a:endParaRPr/>
          </a:p>
        </p:txBody>
      </p:sp>
      <p:sp>
        <p:nvSpPr>
          <p:cNvPr id="92" name="Google Shape;92;p14"/>
          <p:cNvSpPr txBox="1"/>
          <p:nvPr/>
        </p:nvSpPr>
        <p:spPr>
          <a:xfrm>
            <a:off x="500825" y="1184525"/>
            <a:ext cx="80451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X Education sells online courses to industry professionals.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X Education gets a lot of leads, its lead conversion rate is very poor. For example, if, say, they acquire 100 leads in a day, only about 30 of them are converted.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 make this process more efficient, the company wishes to identify the most potential leads, also known as ‘Hot Leads’.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If they successfully identify this set of leads, the lead conversion rate should go up as the sales team will now be focusing more on communicating with the potential leads rather than making calls to everyone.</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Recommendations</a:t>
            </a:r>
            <a:endParaRPr sz="2500"/>
          </a:p>
        </p:txBody>
      </p:sp>
      <p:sp>
        <p:nvSpPr>
          <p:cNvPr id="285" name="Google Shape;285;p32"/>
          <p:cNvSpPr txBox="1"/>
          <p:nvPr/>
        </p:nvSpPr>
        <p:spPr>
          <a:xfrm>
            <a:off x="396200" y="703950"/>
            <a:ext cx="8045100" cy="42330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The company </a:t>
            </a:r>
            <a:r>
              <a:rPr b="1" lang="en" u="sng">
                <a:latin typeface="Roboto"/>
                <a:ea typeface="Roboto"/>
                <a:cs typeface="Roboto"/>
                <a:sym typeface="Roboto"/>
              </a:rPr>
              <a:t>should</a:t>
            </a:r>
            <a:r>
              <a:rPr lang="en">
                <a:latin typeface="Roboto"/>
                <a:ea typeface="Roboto"/>
                <a:cs typeface="Roboto"/>
                <a:sym typeface="Roboto"/>
              </a:rPr>
              <a:t> make calls to leads from below sources as they are </a:t>
            </a:r>
            <a:r>
              <a:rPr b="1" lang="en" u="sng">
                <a:latin typeface="Roboto"/>
                <a:ea typeface="Roboto"/>
                <a:cs typeface="Roboto"/>
                <a:sym typeface="Roboto"/>
              </a:rPr>
              <a:t>more likely</a:t>
            </a:r>
            <a:r>
              <a:rPr lang="en">
                <a:latin typeface="Roboto"/>
                <a:ea typeface="Roboto"/>
                <a:cs typeface="Roboto"/>
                <a:sym typeface="Roboto"/>
              </a:rPr>
              <a:t> to get converted:</a:t>
            </a:r>
            <a:endParaRPr>
              <a:latin typeface="Roboto"/>
              <a:ea typeface="Roboto"/>
              <a:cs typeface="Roboto"/>
              <a:sym typeface="Roboto"/>
            </a:endParaRPr>
          </a:p>
          <a:p>
            <a:pPr indent="-298450" lvl="1" marL="914400" rtl="0" algn="l">
              <a:spcBef>
                <a:spcPts val="1000"/>
              </a:spcBef>
              <a:spcAft>
                <a:spcPts val="0"/>
              </a:spcAft>
              <a:buSzPts val="1100"/>
              <a:buFont typeface="Roboto"/>
              <a:buChar char="◆"/>
            </a:pPr>
            <a:r>
              <a:rPr lang="en" sz="1100">
                <a:latin typeface="Roboto"/>
                <a:ea typeface="Roboto"/>
                <a:cs typeface="Roboto"/>
                <a:sym typeface="Roboto"/>
              </a:rPr>
              <a:t>The company should make calls to the leads who makes more number of visits on the educational platform</a:t>
            </a:r>
            <a:endParaRPr sz="1100">
              <a:latin typeface="Roboto"/>
              <a:ea typeface="Roboto"/>
              <a:cs typeface="Roboto"/>
              <a:sym typeface="Roboto"/>
            </a:endParaRPr>
          </a:p>
          <a:p>
            <a:pPr indent="-298450" lvl="1" marL="914400" rtl="0" algn="l">
              <a:spcBef>
                <a:spcPts val="1000"/>
              </a:spcBef>
              <a:spcAft>
                <a:spcPts val="0"/>
              </a:spcAft>
              <a:buSzPts val="1100"/>
              <a:buFont typeface="Roboto"/>
              <a:buChar char="◆"/>
            </a:pPr>
            <a:r>
              <a:rPr lang="en" sz="1100">
                <a:latin typeface="Roboto"/>
                <a:ea typeface="Roboto"/>
                <a:cs typeface="Roboto"/>
                <a:sym typeface="Roboto"/>
              </a:rPr>
              <a:t>The company should make calls to the leads who spents more time on the websites</a:t>
            </a:r>
            <a:endParaRPr sz="1100">
              <a:latin typeface="Roboto"/>
              <a:ea typeface="Roboto"/>
              <a:cs typeface="Roboto"/>
              <a:sym typeface="Roboto"/>
            </a:endParaRPr>
          </a:p>
          <a:p>
            <a:pPr indent="-298450" lvl="1" marL="914400" rtl="0" algn="l">
              <a:spcBef>
                <a:spcPts val="1000"/>
              </a:spcBef>
              <a:spcAft>
                <a:spcPts val="0"/>
              </a:spcAft>
              <a:buSzPts val="1100"/>
              <a:buFont typeface="Roboto"/>
              <a:buChar char="◆"/>
            </a:pPr>
            <a:r>
              <a:rPr lang="en" sz="1100">
                <a:latin typeface="Roboto"/>
                <a:ea typeface="Roboto"/>
                <a:cs typeface="Roboto"/>
                <a:sym typeface="Roboto"/>
              </a:rPr>
              <a:t>The company should make calls to the leads coming from the lead sources "Welingak Website" as these are more likely to get converted.</a:t>
            </a:r>
            <a:endParaRPr sz="1100">
              <a:latin typeface="Roboto"/>
              <a:ea typeface="Roboto"/>
              <a:cs typeface="Roboto"/>
              <a:sym typeface="Roboto"/>
            </a:endParaRPr>
          </a:p>
          <a:p>
            <a:pPr indent="-298450" lvl="1" marL="914400" rtl="0" algn="l">
              <a:spcBef>
                <a:spcPts val="1000"/>
              </a:spcBef>
              <a:spcAft>
                <a:spcPts val="0"/>
              </a:spcAft>
              <a:buSzPts val="1100"/>
              <a:buFont typeface="Roboto"/>
              <a:buChar char="◆"/>
            </a:pPr>
            <a:r>
              <a:rPr lang="en" sz="1100">
                <a:latin typeface="Roboto"/>
                <a:ea typeface="Roboto"/>
                <a:cs typeface="Roboto"/>
                <a:sym typeface="Roboto"/>
              </a:rPr>
              <a:t>The company should make calls to the leads coming from the lead sources "Olark Chat" as these are more likely to get converted.</a:t>
            </a:r>
            <a:endParaRPr sz="1100">
              <a:latin typeface="Roboto"/>
              <a:ea typeface="Roboto"/>
              <a:cs typeface="Roboto"/>
              <a:sym typeface="Roboto"/>
            </a:endParaRPr>
          </a:p>
          <a:p>
            <a:pPr indent="-298450" lvl="1" marL="914400" rtl="0" algn="l">
              <a:spcBef>
                <a:spcPts val="1000"/>
              </a:spcBef>
              <a:spcAft>
                <a:spcPts val="0"/>
              </a:spcAft>
              <a:buSzPts val="1100"/>
              <a:buFont typeface="Roboto"/>
              <a:buChar char="◆"/>
            </a:pPr>
            <a:r>
              <a:rPr lang="en" sz="1100">
                <a:latin typeface="Roboto"/>
                <a:ea typeface="Roboto"/>
                <a:cs typeface="Roboto"/>
                <a:sym typeface="Roboto"/>
              </a:rPr>
              <a:t>The company should make calls to the leads whose last activity was SMS Sent as they are more likely to get converted.</a:t>
            </a:r>
            <a:endParaRPr sz="1100">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The company </a:t>
            </a:r>
            <a:r>
              <a:rPr b="1" lang="en" u="sng">
                <a:latin typeface="Roboto"/>
                <a:ea typeface="Roboto"/>
                <a:cs typeface="Roboto"/>
                <a:sym typeface="Roboto"/>
              </a:rPr>
              <a:t>should not</a:t>
            </a:r>
            <a:r>
              <a:rPr lang="en">
                <a:latin typeface="Roboto"/>
                <a:ea typeface="Roboto"/>
                <a:cs typeface="Roboto"/>
                <a:sym typeface="Roboto"/>
              </a:rPr>
              <a:t> make calls to the leads from below sources as they are </a:t>
            </a:r>
            <a:r>
              <a:rPr b="1" lang="en" u="sng">
                <a:latin typeface="Roboto"/>
                <a:ea typeface="Roboto"/>
                <a:cs typeface="Roboto"/>
                <a:sym typeface="Roboto"/>
              </a:rPr>
              <a:t>not likely</a:t>
            </a:r>
            <a:r>
              <a:rPr lang="en">
                <a:latin typeface="Roboto"/>
                <a:ea typeface="Roboto"/>
                <a:cs typeface="Roboto"/>
                <a:sym typeface="Roboto"/>
              </a:rPr>
              <a:t> to get converted:</a:t>
            </a:r>
            <a:endParaRPr>
              <a:latin typeface="Roboto"/>
              <a:ea typeface="Roboto"/>
              <a:cs typeface="Roboto"/>
              <a:sym typeface="Roboto"/>
            </a:endParaRPr>
          </a:p>
          <a:p>
            <a:pPr indent="-298450" lvl="1" marL="914400" rtl="0" algn="l">
              <a:spcBef>
                <a:spcPts val="1000"/>
              </a:spcBef>
              <a:spcAft>
                <a:spcPts val="0"/>
              </a:spcAft>
              <a:buSzPts val="1100"/>
              <a:buFont typeface="Roboto"/>
              <a:buChar char="◆"/>
            </a:pPr>
            <a:r>
              <a:rPr lang="en" sz="1100">
                <a:latin typeface="Roboto"/>
                <a:ea typeface="Roboto"/>
                <a:cs typeface="Roboto"/>
                <a:sym typeface="Roboto"/>
              </a:rPr>
              <a:t>The company should not make calls to the leads whose Occupation is "Students"</a:t>
            </a:r>
            <a:endParaRPr sz="1100">
              <a:latin typeface="Roboto"/>
              <a:ea typeface="Roboto"/>
              <a:cs typeface="Roboto"/>
              <a:sym typeface="Roboto"/>
            </a:endParaRPr>
          </a:p>
          <a:p>
            <a:pPr indent="-298450" lvl="1" marL="914400" rtl="0" algn="l">
              <a:spcBef>
                <a:spcPts val="1000"/>
              </a:spcBef>
              <a:spcAft>
                <a:spcPts val="0"/>
              </a:spcAft>
              <a:buSzPts val="1100"/>
              <a:buFont typeface="Roboto"/>
              <a:buChar char="◆"/>
            </a:pPr>
            <a:r>
              <a:rPr lang="en" sz="1100">
                <a:latin typeface="Roboto"/>
                <a:ea typeface="Roboto"/>
                <a:cs typeface="Roboto"/>
                <a:sym typeface="Roboto"/>
              </a:rPr>
              <a:t>The company should not make calls to the leads whose Ocuupation is "Unemployed"</a:t>
            </a:r>
            <a:endParaRPr sz="1100">
              <a:latin typeface="Roboto"/>
              <a:ea typeface="Roboto"/>
              <a:cs typeface="Roboto"/>
              <a:sym typeface="Roboto"/>
            </a:endParaRPr>
          </a:p>
          <a:p>
            <a:pPr indent="-298450" lvl="1" marL="914400" rtl="0" algn="l">
              <a:spcBef>
                <a:spcPts val="1000"/>
              </a:spcBef>
              <a:spcAft>
                <a:spcPts val="0"/>
              </a:spcAft>
              <a:buSzPts val="1100"/>
              <a:buFont typeface="Roboto"/>
              <a:buChar char="◆"/>
            </a:pPr>
            <a:r>
              <a:rPr lang="en" sz="1100">
                <a:latin typeface="Roboto"/>
                <a:ea typeface="Roboto"/>
                <a:cs typeface="Roboto"/>
                <a:sym typeface="Roboto"/>
              </a:rPr>
              <a:t>The company should not make calls to the leads who chose the option of "Do not Email" as "yes" as they are not likely to get converted.</a:t>
            </a:r>
            <a:endParaRPr sz="1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Objective</a:t>
            </a:r>
            <a:endParaRPr/>
          </a:p>
        </p:txBody>
      </p:sp>
      <p:sp>
        <p:nvSpPr>
          <p:cNvPr id="98" name="Google Shape;98;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Objective</a:t>
            </a:r>
            <a:r>
              <a:rPr lang="en">
                <a:solidFill>
                  <a:schemeClr val="lt1"/>
                </a:solidFill>
              </a:rPr>
              <a:t> 1</a:t>
            </a:r>
            <a:endParaRPr>
              <a:solidFill>
                <a:schemeClr val="lt1"/>
              </a:solidFill>
            </a:endParaRPr>
          </a:p>
        </p:txBody>
      </p:sp>
      <p:sp>
        <p:nvSpPr>
          <p:cNvPr id="100" name="Google Shape;100;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X education wants to know most promising leads.</a:t>
            </a:r>
            <a:endParaRPr sz="1600"/>
          </a:p>
        </p:txBody>
      </p:sp>
      <p:sp>
        <p:nvSpPr>
          <p:cNvPr id="101" name="Google Shape;101;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Objective</a:t>
            </a:r>
            <a:r>
              <a:rPr lang="en">
                <a:solidFill>
                  <a:schemeClr val="lt1"/>
                </a:solidFill>
              </a:rPr>
              <a:t> 2</a:t>
            </a:r>
            <a:endParaRPr>
              <a:solidFill>
                <a:schemeClr val="lt1"/>
              </a:solidFill>
            </a:endParaRPr>
          </a:p>
        </p:txBody>
      </p:sp>
      <p:sp>
        <p:nvSpPr>
          <p:cNvPr id="103" name="Google Shape;103;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X education wants us to build a Model which identifies the hot leads.</a:t>
            </a:r>
            <a:endParaRPr sz="1600"/>
          </a:p>
        </p:txBody>
      </p:sp>
      <p:sp>
        <p:nvSpPr>
          <p:cNvPr id="104" name="Google Shape;104;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Objective</a:t>
            </a:r>
            <a:r>
              <a:rPr lang="en">
                <a:solidFill>
                  <a:schemeClr val="lt1"/>
                </a:solidFill>
              </a:rPr>
              <a:t> 3</a:t>
            </a:r>
            <a:endParaRPr>
              <a:solidFill>
                <a:schemeClr val="lt1"/>
              </a:solidFill>
            </a:endParaRPr>
          </a:p>
        </p:txBody>
      </p:sp>
      <p:sp>
        <p:nvSpPr>
          <p:cNvPr id="106" name="Google Shape;106;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X education wants their model deployed for future use.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Goal</a:t>
            </a:r>
            <a:endParaRPr/>
          </a:p>
        </p:txBody>
      </p:sp>
      <p:sp>
        <p:nvSpPr>
          <p:cNvPr id="112" name="Google Shape;112;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To </a:t>
            </a:r>
            <a:r>
              <a:rPr lang="en"/>
              <a:t>achieve</a:t>
            </a:r>
            <a:r>
              <a:rPr lang="en"/>
              <a:t> target lead </a:t>
            </a:r>
            <a:r>
              <a:rPr lang="en"/>
              <a:t>conversion</a:t>
            </a:r>
            <a:r>
              <a:rPr lang="en"/>
              <a:t> rate of ~80%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descr="Background pointer shape in timeline graphic" id="122" name="Google Shape;122;p18"/>
          <p:cNvSpPr/>
          <p:nvPr/>
        </p:nvSpPr>
        <p:spPr>
          <a:xfrm>
            <a:off x="871177" y="2392875"/>
            <a:ext cx="1418400" cy="5517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3" name="Google Shape;123;p18"/>
          <p:cNvSpPr txBox="1"/>
          <p:nvPr>
            <p:ph idx="4294967295" type="body"/>
          </p:nvPr>
        </p:nvSpPr>
        <p:spPr>
          <a:xfrm>
            <a:off x="817298" y="24334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Step-1</a:t>
            </a:r>
            <a:endParaRPr sz="1600">
              <a:solidFill>
                <a:schemeClr val="lt1"/>
              </a:solidFill>
            </a:endParaRPr>
          </a:p>
        </p:txBody>
      </p:sp>
      <p:grpSp>
        <p:nvGrpSpPr>
          <p:cNvPr id="124" name="Google Shape;124;p18"/>
          <p:cNvGrpSpPr/>
          <p:nvPr/>
        </p:nvGrpSpPr>
        <p:grpSpPr>
          <a:xfrm>
            <a:off x="1383420" y="1799290"/>
            <a:ext cx="198900" cy="593656"/>
            <a:chOff x="777447" y="1610215"/>
            <a:chExt cx="198900" cy="593656"/>
          </a:xfrm>
        </p:grpSpPr>
        <p:cxnSp>
          <p:nvCxnSpPr>
            <p:cNvPr id="125" name="Google Shape;125;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6" name="Google Shape;126;p1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8"/>
          <p:cNvSpPr txBox="1"/>
          <p:nvPr>
            <p:ph idx="4294967295" type="body"/>
          </p:nvPr>
        </p:nvSpPr>
        <p:spPr>
          <a:xfrm>
            <a:off x="871175" y="1056500"/>
            <a:ext cx="1757700" cy="7023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500"/>
              <a:t>Data cleaning and manipulation</a:t>
            </a:r>
            <a:endParaRPr sz="1500"/>
          </a:p>
        </p:txBody>
      </p:sp>
      <p:sp>
        <p:nvSpPr>
          <p:cNvPr descr="Background pointer shape in timeline graphic" id="128" name="Google Shape;128;p18"/>
          <p:cNvSpPr/>
          <p:nvPr/>
        </p:nvSpPr>
        <p:spPr>
          <a:xfrm>
            <a:off x="1973925" y="2392800"/>
            <a:ext cx="1455600" cy="5517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8"/>
          <p:cNvSpPr txBox="1"/>
          <p:nvPr>
            <p:ph idx="4294967295" type="body"/>
          </p:nvPr>
        </p:nvSpPr>
        <p:spPr>
          <a:xfrm>
            <a:off x="2043967" y="2433525"/>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Step-2</a:t>
            </a:r>
            <a:endParaRPr sz="1600">
              <a:solidFill>
                <a:schemeClr val="lt1"/>
              </a:solidFill>
            </a:endParaRPr>
          </a:p>
        </p:txBody>
      </p:sp>
      <p:grpSp>
        <p:nvGrpSpPr>
          <p:cNvPr id="130" name="Google Shape;130;p18"/>
          <p:cNvGrpSpPr/>
          <p:nvPr/>
        </p:nvGrpSpPr>
        <p:grpSpPr>
          <a:xfrm>
            <a:off x="2478707" y="2903858"/>
            <a:ext cx="198900" cy="593656"/>
            <a:chOff x="2223534" y="2938958"/>
            <a:chExt cx="198900" cy="593656"/>
          </a:xfrm>
        </p:grpSpPr>
        <p:cxnSp>
          <p:nvCxnSpPr>
            <p:cNvPr id="131" name="Google Shape;131;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2" name="Google Shape;132;p18"/>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8"/>
          <p:cNvSpPr txBox="1"/>
          <p:nvPr>
            <p:ph idx="4294967295" type="body"/>
          </p:nvPr>
        </p:nvSpPr>
        <p:spPr>
          <a:xfrm>
            <a:off x="1456750" y="3498475"/>
            <a:ext cx="1973100" cy="3735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500"/>
              <a:t>EDA on Cleaned data</a:t>
            </a:r>
            <a:endParaRPr sz="1500"/>
          </a:p>
        </p:txBody>
      </p:sp>
      <p:sp>
        <p:nvSpPr>
          <p:cNvPr descr="Background pointer shape in timeline graphic" id="134" name="Google Shape;134;p18"/>
          <p:cNvSpPr/>
          <p:nvPr/>
        </p:nvSpPr>
        <p:spPr>
          <a:xfrm>
            <a:off x="3162700" y="2392875"/>
            <a:ext cx="1361400" cy="5517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5" name="Google Shape;135;p18"/>
          <p:cNvSpPr txBox="1"/>
          <p:nvPr>
            <p:ph idx="4294967295" type="body"/>
          </p:nvPr>
        </p:nvSpPr>
        <p:spPr>
          <a:xfrm>
            <a:off x="3416926" y="2481900"/>
            <a:ext cx="1013100" cy="373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Step-3</a:t>
            </a:r>
            <a:endParaRPr sz="1600">
              <a:solidFill>
                <a:schemeClr val="lt1"/>
              </a:solidFill>
            </a:endParaRPr>
          </a:p>
        </p:txBody>
      </p:sp>
      <p:grpSp>
        <p:nvGrpSpPr>
          <p:cNvPr id="136" name="Google Shape;136;p18"/>
          <p:cNvGrpSpPr/>
          <p:nvPr/>
        </p:nvGrpSpPr>
        <p:grpSpPr>
          <a:xfrm>
            <a:off x="3692107" y="1839865"/>
            <a:ext cx="198900" cy="593656"/>
            <a:chOff x="3918084" y="1610215"/>
            <a:chExt cx="198900" cy="593656"/>
          </a:xfrm>
        </p:grpSpPr>
        <p:cxnSp>
          <p:nvCxnSpPr>
            <p:cNvPr id="137" name="Google Shape;137;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8" name="Google Shape;138;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8"/>
          <p:cNvSpPr txBox="1"/>
          <p:nvPr>
            <p:ph idx="4294967295" type="body"/>
          </p:nvPr>
        </p:nvSpPr>
        <p:spPr>
          <a:xfrm>
            <a:off x="2889748" y="837125"/>
            <a:ext cx="1803600" cy="1001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500"/>
              <a:t>Feature Scaling and Dummy variable creation</a:t>
            </a:r>
            <a:endParaRPr sz="1500"/>
          </a:p>
        </p:txBody>
      </p:sp>
      <p:sp>
        <p:nvSpPr>
          <p:cNvPr descr="Background pointer shape in timeline graphic" id="140" name="Google Shape;140;p18"/>
          <p:cNvSpPr/>
          <p:nvPr/>
        </p:nvSpPr>
        <p:spPr>
          <a:xfrm>
            <a:off x="4258875" y="2392950"/>
            <a:ext cx="1418400" cy="5517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1" name="Google Shape;141;p18"/>
          <p:cNvSpPr txBox="1"/>
          <p:nvPr>
            <p:ph idx="4294967295" type="body"/>
          </p:nvPr>
        </p:nvSpPr>
        <p:spPr>
          <a:xfrm>
            <a:off x="4582161" y="2507342"/>
            <a:ext cx="909900" cy="322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Step-4</a:t>
            </a:r>
            <a:endParaRPr sz="1600">
              <a:solidFill>
                <a:schemeClr val="lt1"/>
              </a:solidFill>
            </a:endParaRPr>
          </a:p>
        </p:txBody>
      </p:sp>
      <p:sp>
        <p:nvSpPr>
          <p:cNvPr id="142" name="Google Shape;142;p18"/>
          <p:cNvSpPr txBox="1"/>
          <p:nvPr>
            <p:ph idx="4294967295" type="body"/>
          </p:nvPr>
        </p:nvSpPr>
        <p:spPr>
          <a:xfrm>
            <a:off x="3827075" y="3538325"/>
            <a:ext cx="2242800" cy="6375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500"/>
              <a:t>Building </a:t>
            </a:r>
            <a:r>
              <a:rPr lang="en" sz="1500"/>
              <a:t>a</a:t>
            </a:r>
            <a:r>
              <a:rPr lang="en" sz="1500"/>
              <a:t> model using Logistic Regression.</a:t>
            </a:r>
            <a:endParaRPr sz="1500"/>
          </a:p>
        </p:txBody>
      </p:sp>
      <p:sp>
        <p:nvSpPr>
          <p:cNvPr descr="Background pointer shape in timeline graphic" id="143" name="Google Shape;143;p18"/>
          <p:cNvSpPr/>
          <p:nvPr/>
        </p:nvSpPr>
        <p:spPr>
          <a:xfrm>
            <a:off x="5410225" y="2392800"/>
            <a:ext cx="1455600" cy="5517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4" name="Google Shape;144;p18"/>
          <p:cNvSpPr txBox="1"/>
          <p:nvPr>
            <p:ph idx="4294967295" type="body"/>
          </p:nvPr>
        </p:nvSpPr>
        <p:spPr>
          <a:xfrm>
            <a:off x="5713453" y="2494593"/>
            <a:ext cx="933300" cy="348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Step-5</a:t>
            </a:r>
            <a:endParaRPr sz="1600">
              <a:solidFill>
                <a:schemeClr val="lt1"/>
              </a:solidFill>
            </a:endParaRPr>
          </a:p>
        </p:txBody>
      </p:sp>
      <p:sp>
        <p:nvSpPr>
          <p:cNvPr descr="Background pointer shape in timeline graphic" id="145" name="Google Shape;145;p18"/>
          <p:cNvSpPr/>
          <p:nvPr/>
        </p:nvSpPr>
        <p:spPr>
          <a:xfrm>
            <a:off x="6553225" y="2392800"/>
            <a:ext cx="1455600" cy="5517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6" name="Google Shape;146;p18"/>
          <p:cNvSpPr txBox="1"/>
          <p:nvPr>
            <p:ph idx="4294967295" type="body"/>
          </p:nvPr>
        </p:nvSpPr>
        <p:spPr>
          <a:xfrm>
            <a:off x="6762915" y="2494593"/>
            <a:ext cx="933300" cy="348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Step-6</a:t>
            </a:r>
            <a:endParaRPr sz="1600">
              <a:solidFill>
                <a:schemeClr val="lt1"/>
              </a:solidFill>
            </a:endParaRPr>
          </a:p>
        </p:txBody>
      </p:sp>
      <p:sp>
        <p:nvSpPr>
          <p:cNvPr id="147" name="Google Shape;147;p18"/>
          <p:cNvSpPr txBox="1"/>
          <p:nvPr>
            <p:ph idx="4294967295" type="body"/>
          </p:nvPr>
        </p:nvSpPr>
        <p:spPr>
          <a:xfrm>
            <a:off x="7930190" y="2494593"/>
            <a:ext cx="933300" cy="348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Step-7</a:t>
            </a:r>
            <a:endParaRPr sz="1600">
              <a:solidFill>
                <a:schemeClr val="lt1"/>
              </a:solidFill>
            </a:endParaRPr>
          </a:p>
        </p:txBody>
      </p:sp>
      <p:grpSp>
        <p:nvGrpSpPr>
          <p:cNvPr id="148" name="Google Shape;148;p18"/>
          <p:cNvGrpSpPr/>
          <p:nvPr/>
        </p:nvGrpSpPr>
        <p:grpSpPr>
          <a:xfrm>
            <a:off x="4849032" y="2944658"/>
            <a:ext cx="198900" cy="593656"/>
            <a:chOff x="5958946" y="2938958"/>
            <a:chExt cx="198900" cy="593656"/>
          </a:xfrm>
        </p:grpSpPr>
        <p:cxnSp>
          <p:nvCxnSpPr>
            <p:cNvPr id="149" name="Google Shape;149;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0" name="Google Shape;150;p18"/>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8"/>
          <p:cNvGrpSpPr/>
          <p:nvPr/>
        </p:nvGrpSpPr>
        <p:grpSpPr>
          <a:xfrm>
            <a:off x="7219370" y="2903858"/>
            <a:ext cx="198900" cy="593656"/>
            <a:chOff x="5958946" y="2938958"/>
            <a:chExt cx="198900" cy="593656"/>
          </a:xfrm>
        </p:grpSpPr>
        <p:cxnSp>
          <p:nvCxnSpPr>
            <p:cNvPr id="152" name="Google Shape;152;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3" name="Google Shape;153;p18"/>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8"/>
          <p:cNvGrpSpPr/>
          <p:nvPr/>
        </p:nvGrpSpPr>
        <p:grpSpPr>
          <a:xfrm>
            <a:off x="6045145" y="1839865"/>
            <a:ext cx="198900" cy="593656"/>
            <a:chOff x="3918084" y="1610215"/>
            <a:chExt cx="198900" cy="593656"/>
          </a:xfrm>
        </p:grpSpPr>
        <p:cxnSp>
          <p:nvCxnSpPr>
            <p:cNvPr id="155" name="Google Shape;155;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6" name="Google Shape;156;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18"/>
          <p:cNvSpPr txBox="1"/>
          <p:nvPr>
            <p:ph idx="4294967295" type="body"/>
          </p:nvPr>
        </p:nvSpPr>
        <p:spPr>
          <a:xfrm>
            <a:off x="5193550" y="1369375"/>
            <a:ext cx="1973100" cy="47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500"/>
              <a:t>Evaluating the Model</a:t>
            </a:r>
            <a:endParaRPr sz="1500"/>
          </a:p>
        </p:txBody>
      </p:sp>
      <p:sp>
        <p:nvSpPr>
          <p:cNvPr id="158" name="Google Shape;158;p18"/>
          <p:cNvSpPr txBox="1"/>
          <p:nvPr>
            <p:ph idx="4294967295" type="body"/>
          </p:nvPr>
        </p:nvSpPr>
        <p:spPr>
          <a:xfrm>
            <a:off x="6391550" y="3497525"/>
            <a:ext cx="1973100" cy="470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500"/>
              <a:t>Recommendations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Data Cleaning and Manipulation.</a:t>
            </a:r>
            <a:endParaRPr sz="2500"/>
          </a:p>
        </p:txBody>
      </p:sp>
      <p:sp>
        <p:nvSpPr>
          <p:cNvPr id="164" name="Google Shape;164;p19"/>
          <p:cNvSpPr txBox="1"/>
          <p:nvPr/>
        </p:nvSpPr>
        <p:spPr>
          <a:xfrm>
            <a:off x="396200" y="703950"/>
            <a:ext cx="8045100" cy="2550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Dataset has 9240 rows and 37 columns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Dropped columns with more than 3000 of missing values counts.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X Education is an online education platform so the columns “City” &amp; “Country” are dropped</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‘Lead Profile’ and ‘How did you hear about X Education’ have lot of ‘Select’ level. Hence, dropped them as well</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Many columns were dropped due to highly imbalance</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For columns with less than 2% of missing </a:t>
            </a:r>
            <a:r>
              <a:rPr lang="en">
                <a:latin typeface="Roboto"/>
                <a:ea typeface="Roboto"/>
                <a:cs typeface="Roboto"/>
                <a:sym typeface="Roboto"/>
              </a:rPr>
              <a:t>values, only the rows containing the null values are dropped.</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EDA - Univariate Analysis - Lead Origin</a:t>
            </a:r>
            <a:endParaRPr sz="2500"/>
          </a:p>
        </p:txBody>
      </p:sp>
      <p:sp>
        <p:nvSpPr>
          <p:cNvPr id="170" name="Google Shape;170;p20"/>
          <p:cNvSpPr txBox="1"/>
          <p:nvPr/>
        </p:nvSpPr>
        <p:spPr>
          <a:xfrm>
            <a:off x="6256175" y="778500"/>
            <a:ext cx="2527500" cy="38943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SzPts val="1200"/>
              <a:buFont typeface="Roboto"/>
              <a:buChar char="➔"/>
            </a:pPr>
            <a:r>
              <a:rPr lang="en" sz="1200">
                <a:latin typeface="Roboto"/>
                <a:ea typeface="Roboto"/>
                <a:cs typeface="Roboto"/>
                <a:sym typeface="Roboto"/>
              </a:rPr>
              <a:t>API and Landing Page Submission have 30-35% conversion rate but count of lead originated from them are considerable.</a:t>
            </a:r>
            <a:endParaRPr sz="1200">
              <a:latin typeface="Roboto"/>
              <a:ea typeface="Roboto"/>
              <a:cs typeface="Roboto"/>
              <a:sym typeface="Roboto"/>
            </a:endParaRPr>
          </a:p>
          <a:p>
            <a:pPr indent="-304800" lvl="0" marL="457200" rtl="0" algn="l">
              <a:spcBef>
                <a:spcPts val="1000"/>
              </a:spcBef>
              <a:spcAft>
                <a:spcPts val="0"/>
              </a:spcAft>
              <a:buSzPts val="1200"/>
              <a:buFont typeface="Roboto"/>
              <a:buChar char="➔"/>
            </a:pPr>
            <a:r>
              <a:rPr lang="en" sz="1200">
                <a:latin typeface="Roboto"/>
                <a:ea typeface="Roboto"/>
                <a:cs typeface="Roboto"/>
                <a:sym typeface="Roboto"/>
              </a:rPr>
              <a:t>Lead Add Form has more than 90% conversion rate but count of lead are not very high.</a:t>
            </a:r>
            <a:endParaRPr sz="1200">
              <a:latin typeface="Roboto"/>
              <a:ea typeface="Roboto"/>
              <a:cs typeface="Roboto"/>
              <a:sym typeface="Roboto"/>
            </a:endParaRPr>
          </a:p>
          <a:p>
            <a:pPr indent="-304800" lvl="0" marL="457200" rtl="0" algn="l">
              <a:spcBef>
                <a:spcPts val="1000"/>
              </a:spcBef>
              <a:spcAft>
                <a:spcPts val="0"/>
              </a:spcAft>
              <a:buSzPts val="1200"/>
              <a:buFont typeface="Roboto"/>
              <a:buChar char="➔"/>
            </a:pPr>
            <a:r>
              <a:rPr lang="en" sz="1200">
                <a:latin typeface="Roboto"/>
                <a:ea typeface="Roboto"/>
                <a:cs typeface="Roboto"/>
                <a:sym typeface="Roboto"/>
              </a:rPr>
              <a:t>Lead Import are very less in count.</a:t>
            </a:r>
            <a:endParaRPr sz="1200">
              <a:latin typeface="Roboto"/>
              <a:ea typeface="Roboto"/>
              <a:cs typeface="Roboto"/>
              <a:sym typeface="Roboto"/>
            </a:endParaRPr>
          </a:p>
          <a:p>
            <a:pPr indent="-304800" lvl="0" marL="457200" rtl="0" algn="l">
              <a:spcBef>
                <a:spcPts val="1000"/>
              </a:spcBef>
              <a:spcAft>
                <a:spcPts val="0"/>
              </a:spcAft>
              <a:buSzPts val="1200"/>
              <a:buFont typeface="Roboto"/>
              <a:buChar char="➔"/>
            </a:pPr>
            <a:r>
              <a:rPr lang="en" sz="1200">
                <a:latin typeface="Roboto"/>
                <a:ea typeface="Roboto"/>
                <a:cs typeface="Roboto"/>
                <a:sym typeface="Roboto"/>
              </a:rPr>
              <a:t>To improve overall lead conversion rate, we need to focus more on improving lead conversion of API and Landing Page Submission origin and generate more leads from Lead Add Form</a:t>
            </a:r>
            <a:endParaRPr sz="1200">
              <a:latin typeface="Roboto"/>
              <a:ea typeface="Roboto"/>
              <a:cs typeface="Roboto"/>
              <a:sym typeface="Roboto"/>
            </a:endParaRPr>
          </a:p>
        </p:txBody>
      </p:sp>
      <p:pic>
        <p:nvPicPr>
          <p:cNvPr id="171" name="Google Shape;171;p20"/>
          <p:cNvPicPr preferRelativeResize="0"/>
          <p:nvPr/>
        </p:nvPicPr>
        <p:blipFill>
          <a:blip r:embed="rId3">
            <a:alphaModFix/>
          </a:blip>
          <a:stretch>
            <a:fillRect/>
          </a:stretch>
        </p:blipFill>
        <p:spPr>
          <a:xfrm>
            <a:off x="367775" y="938250"/>
            <a:ext cx="5637924" cy="373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63075" y="9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EDA - Univariate Analysis - Lead Source</a:t>
            </a:r>
            <a:endParaRPr sz="2500"/>
          </a:p>
        </p:txBody>
      </p:sp>
      <p:sp>
        <p:nvSpPr>
          <p:cNvPr id="177" name="Google Shape;177;p21"/>
          <p:cNvSpPr txBox="1"/>
          <p:nvPr/>
        </p:nvSpPr>
        <p:spPr>
          <a:xfrm>
            <a:off x="6256175" y="778500"/>
            <a:ext cx="2527500" cy="33966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SzPts val="1200"/>
              <a:buFont typeface="Roboto"/>
              <a:buChar char="➔"/>
            </a:pPr>
            <a:r>
              <a:rPr lang="en" sz="1200">
                <a:latin typeface="Roboto"/>
                <a:ea typeface="Roboto"/>
                <a:cs typeface="Roboto"/>
                <a:sym typeface="Roboto"/>
              </a:rPr>
              <a:t>Google and Direct traffic generates maximum number of leads.</a:t>
            </a:r>
            <a:endParaRPr sz="1200">
              <a:latin typeface="Roboto"/>
              <a:ea typeface="Roboto"/>
              <a:cs typeface="Roboto"/>
              <a:sym typeface="Roboto"/>
            </a:endParaRPr>
          </a:p>
          <a:p>
            <a:pPr indent="-304800" lvl="0" marL="457200" rtl="0" algn="l">
              <a:spcBef>
                <a:spcPts val="1000"/>
              </a:spcBef>
              <a:spcAft>
                <a:spcPts val="0"/>
              </a:spcAft>
              <a:buSzPts val="1200"/>
              <a:buFont typeface="Roboto"/>
              <a:buChar char="➔"/>
            </a:pPr>
            <a:r>
              <a:rPr lang="en" sz="1200">
                <a:latin typeface="Roboto"/>
                <a:ea typeface="Roboto"/>
                <a:cs typeface="Roboto"/>
                <a:sym typeface="Roboto"/>
              </a:rPr>
              <a:t>Conversion Rate of reference leads and leads through welingak website is high.</a:t>
            </a:r>
            <a:endParaRPr sz="1200">
              <a:latin typeface="Roboto"/>
              <a:ea typeface="Roboto"/>
              <a:cs typeface="Roboto"/>
              <a:sym typeface="Roboto"/>
            </a:endParaRPr>
          </a:p>
          <a:p>
            <a:pPr indent="-304800" lvl="0" marL="457200" rtl="0" algn="l">
              <a:spcBef>
                <a:spcPts val="1000"/>
              </a:spcBef>
              <a:spcAft>
                <a:spcPts val="0"/>
              </a:spcAft>
              <a:buSzPts val="1200"/>
              <a:buFont typeface="Roboto"/>
              <a:buChar char="➔"/>
            </a:pPr>
            <a:r>
              <a:rPr lang="en" sz="1200">
                <a:latin typeface="Roboto"/>
                <a:ea typeface="Roboto"/>
                <a:cs typeface="Roboto"/>
                <a:sym typeface="Roboto"/>
              </a:rPr>
              <a:t>To improve overall lead conversion rate, focus should be on improving lead conversion of olark chat, organic search, direct traffic, and google leads and generate more leads from reference and welingak website</a:t>
            </a:r>
            <a:endParaRPr sz="1200">
              <a:latin typeface="Roboto"/>
              <a:ea typeface="Roboto"/>
              <a:cs typeface="Roboto"/>
              <a:sym typeface="Roboto"/>
            </a:endParaRPr>
          </a:p>
        </p:txBody>
      </p:sp>
      <p:pic>
        <p:nvPicPr>
          <p:cNvPr id="178" name="Google Shape;178;p21"/>
          <p:cNvPicPr preferRelativeResize="0"/>
          <p:nvPr/>
        </p:nvPicPr>
        <p:blipFill>
          <a:blip r:embed="rId3">
            <a:alphaModFix/>
          </a:blip>
          <a:stretch>
            <a:fillRect/>
          </a:stretch>
        </p:blipFill>
        <p:spPr>
          <a:xfrm>
            <a:off x="152400" y="856350"/>
            <a:ext cx="5951375" cy="38590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