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60" r:id="rId7"/>
    <p:sldId id="264"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64B3B0-CD0B-4766-9DD8-62C28FFD80C5}" v="678" dt="2023-04-10T00:03:33.807"/>
    <p1510:client id="{A0810C55-9323-973C-ABD3-B41EB5BAD69F}" v="14" dt="2023-04-10T00:02:52.256"/>
    <p1510:client id="{C07D0DB2-EE22-8CA8-B707-E42C2FA617B2}" v="20" dt="2023-04-09T23:49:03.915"/>
    <p1510:client id="{E103B1A2-0EF5-1455-11ED-EBA6B92136C3}" v="295" dt="2023-04-09T23:19:54.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strayeah.deviantart.com/art/Cyber-Bullying-268044482"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emanticscholar.org/paper/Automated-Detection-of-Cyberbullying-Using-Machine-Nirmal-Sable/0b457f846843f4dea648e4b4f0476d39f09bb845" TargetMode="External"/><Relationship Id="rId2" Type="http://schemas.openxmlformats.org/officeDocument/2006/relationships/hyperlink" Target="https://link.springer.com/article/10.1007/s42979-022-01308-5" TargetMode="External"/><Relationship Id="rId1" Type="http://schemas.openxmlformats.org/officeDocument/2006/relationships/slideLayout" Target="../slideLayouts/slideLayout2.xml"/><Relationship Id="rId5" Type="http://schemas.openxmlformats.org/officeDocument/2006/relationships/hyperlink" Target="http://4.https:/ieeexplore.ieee.org/document/8441728" TargetMode="External"/><Relationship Id="rId4" Type="http://schemas.openxmlformats.org/officeDocument/2006/relationships/hyperlink" Target="https://ieeexplore.ieee.org/abstract/document/979293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shape&#10;&#10;Description automatically generated">
            <a:extLst>
              <a:ext uri="{FF2B5EF4-FFF2-40B4-BE49-F238E27FC236}">
                <a16:creationId xmlns:a16="http://schemas.microsoft.com/office/drawing/2014/main" id="{9A10D9CB-E29D-3C08-B266-2F209143FC6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142" b="1142"/>
          <a:stretch/>
        </p:blipFill>
        <p:spPr>
          <a:xfrm>
            <a:off x="621675" y="789506"/>
            <a:ext cx="6589537" cy="5601991"/>
          </a:xfrm>
          <a:prstGeom prst="rect">
            <a:avLst/>
          </a:prstGeom>
        </p:spPr>
      </p:pic>
      <p:sp>
        <p:nvSpPr>
          <p:cNvPr id="30" name="Right Triangle 2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537026" y="630817"/>
            <a:ext cx="4015690" cy="5604413"/>
          </a:xfrm>
        </p:spPr>
        <p:txBody>
          <a:bodyPr anchor="b">
            <a:normAutofit/>
          </a:bodyPr>
          <a:lstStyle/>
          <a:p>
            <a:r>
              <a:rPr lang="en-US" sz="2800" b="1">
                <a:ea typeface="+mj-lt"/>
                <a:cs typeface="+mj-lt"/>
              </a:rPr>
              <a:t>Cyberbullying detection using Natural Language Process</a:t>
            </a:r>
            <a:br>
              <a:rPr lang="en-US" sz="2300" b="1">
                <a:ea typeface="+mj-lt"/>
                <a:cs typeface="+mj-lt"/>
              </a:rPr>
            </a:br>
            <a:br>
              <a:rPr lang="en-US" sz="2300">
                <a:ea typeface="+mj-lt"/>
                <a:cs typeface="+mj-lt"/>
              </a:rPr>
            </a:br>
            <a:r>
              <a:rPr lang="en-US" sz="2300" b="1">
                <a:ea typeface="Calibri Light"/>
                <a:cs typeface="Calibri Light"/>
              </a:rPr>
              <a:t>Team ARKA</a:t>
            </a:r>
            <a:br>
              <a:rPr lang="en-US" sz="2300">
                <a:ea typeface="Calibri Light"/>
                <a:cs typeface="Calibri Light"/>
              </a:rPr>
            </a:br>
            <a:br>
              <a:rPr lang="en-US" sz="2300">
                <a:ea typeface="Calibri Light"/>
                <a:cs typeface="Calibri Light"/>
              </a:rPr>
            </a:br>
            <a:r>
              <a:rPr lang="en-US" sz="2300">
                <a:ea typeface="Calibri Light"/>
                <a:cs typeface="Calibri Light"/>
              </a:rPr>
              <a:t>Rahul Muvvala</a:t>
            </a:r>
            <a:br>
              <a:rPr lang="en-US" sz="2300">
                <a:ea typeface="Calibri Light"/>
                <a:cs typeface="Calibri Light"/>
              </a:rPr>
            </a:br>
            <a:r>
              <a:rPr lang="en-US" sz="2300">
                <a:ea typeface="Calibri Light"/>
                <a:cs typeface="Calibri Light"/>
              </a:rPr>
              <a:t>Kalpana Chamala</a:t>
            </a:r>
            <a:br>
              <a:rPr lang="en-US" sz="2300">
                <a:ea typeface="Calibri Light"/>
                <a:cs typeface="Calibri Light"/>
              </a:rPr>
            </a:br>
            <a:r>
              <a:rPr lang="en-US" sz="2300">
                <a:ea typeface="Calibri Light"/>
                <a:cs typeface="Calibri Light"/>
              </a:rPr>
              <a:t>Ajay Kumar Ganipineni</a:t>
            </a:r>
            <a:br>
              <a:rPr lang="en-US" sz="2300">
                <a:ea typeface="Calibri Light"/>
                <a:cs typeface="Calibri Light"/>
              </a:rPr>
            </a:br>
            <a:br>
              <a:rPr lang="en-US" sz="2300">
                <a:ea typeface="Calibri Light"/>
                <a:cs typeface="Calibri Light"/>
              </a:rPr>
            </a:br>
            <a:br>
              <a:rPr lang="en-US" sz="2300">
                <a:ea typeface="Calibri Light"/>
                <a:cs typeface="Calibri Light"/>
              </a:rPr>
            </a:br>
            <a:endParaRPr lang="en-US" sz="2300">
              <a:ea typeface="Calibri Light"/>
              <a:cs typeface="Calibri Light"/>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07BA9D-9025-1089-F2F0-72062A573522}"/>
              </a:ext>
            </a:extLst>
          </p:cNvPr>
          <p:cNvSpPr>
            <a:spLocks noGrp="1"/>
          </p:cNvSpPr>
          <p:nvPr>
            <p:ph type="title"/>
          </p:nvPr>
        </p:nvSpPr>
        <p:spPr>
          <a:xfrm>
            <a:off x="645065" y="1463040"/>
            <a:ext cx="3796306" cy="2690949"/>
          </a:xfrm>
        </p:spPr>
        <p:txBody>
          <a:bodyPr anchor="t">
            <a:normAutofit/>
          </a:bodyPr>
          <a:lstStyle/>
          <a:p>
            <a:r>
              <a:rPr lang="en-US" sz="4800">
                <a:latin typeface="Calibri"/>
                <a:cs typeface="Calibri"/>
              </a:rPr>
              <a:t>Statement of Project Objectives:</a:t>
            </a:r>
            <a:endParaRPr lang="en-US"/>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21718E-08AC-A945-FFF4-1D82F2BAA42C}"/>
              </a:ext>
            </a:extLst>
          </p:cNvPr>
          <p:cNvSpPr>
            <a:spLocks noGrp="1"/>
          </p:cNvSpPr>
          <p:nvPr>
            <p:ph idx="1"/>
          </p:nvPr>
        </p:nvSpPr>
        <p:spPr>
          <a:xfrm>
            <a:off x="5140025" y="344621"/>
            <a:ext cx="6488741" cy="5861315"/>
          </a:xfrm>
        </p:spPr>
        <p:txBody>
          <a:bodyPr vert="horz" lIns="91440" tIns="45720" rIns="91440" bIns="45720" rtlCol="0" anchor="t">
            <a:noAutofit/>
          </a:bodyPr>
          <a:lstStyle/>
          <a:p>
            <a:pPr algn="just">
              <a:buFont typeface="Wingdings" panose="020B0604020202020204" pitchFamily="34" charset="0"/>
              <a:buChar char="Ø"/>
            </a:pPr>
            <a:r>
              <a:rPr lang="en-US" sz="2300">
                <a:ea typeface="+mn-lt"/>
                <a:cs typeface="+mn-lt"/>
              </a:rPr>
              <a:t>The project objective is to develop intelligent and self-learning systems that can automatically detect and signal potential cyberbullying attempts  using natural language processing (NLP) and deep learning (DL) techniques.</a:t>
            </a:r>
          </a:p>
          <a:p>
            <a:pPr algn="just">
              <a:buFont typeface="Wingdings" panose="020B0604020202020204" pitchFamily="34" charset="0"/>
              <a:buChar char="Ø"/>
            </a:pPr>
            <a:r>
              <a:rPr lang="en-US" sz="2300">
                <a:ea typeface="+mn-lt"/>
                <a:cs typeface="+mn-lt"/>
              </a:rPr>
              <a:t>However, it is impractical for moderators to manually monitor all user-generated content due to the vast amount of information on the web. </a:t>
            </a:r>
          </a:p>
          <a:p>
            <a:pPr algn="just">
              <a:buFont typeface="Wingdings" panose="020B0604020202020204" pitchFamily="34" charset="0"/>
              <a:buChar char="Ø"/>
            </a:pPr>
            <a:r>
              <a:rPr lang="en-US" sz="2300">
                <a:ea typeface="+mn-lt"/>
                <a:cs typeface="+mn-lt"/>
              </a:rPr>
              <a:t>Intelligent systems are required to quickly process this information and automatically detect potential cyberbullying attempts. </a:t>
            </a:r>
          </a:p>
          <a:p>
            <a:pPr algn="just">
              <a:buFont typeface="Wingdings" panose="020B0604020202020204" pitchFamily="34" charset="0"/>
              <a:buChar char="Ø"/>
            </a:pPr>
            <a:r>
              <a:rPr lang="en-US" sz="2300">
                <a:ea typeface="+mn-lt"/>
                <a:cs typeface="+mn-lt"/>
              </a:rPr>
              <a:t>The ultimate-goal of this research is to develop self-learning models that can improve manual monitoring for cyberbullying by automatically detecting textual signals of cyberbullying in various forms.</a:t>
            </a:r>
            <a:endParaRPr lang="en-US" sz="2300">
              <a:ea typeface="Calibri"/>
              <a:cs typeface="Calibri" panose="020F0502020204030204"/>
            </a:endParaRPr>
          </a:p>
          <a:p>
            <a:endParaRPr lang="en-US" sz="2200">
              <a:cs typeface="Calibri"/>
            </a:endParaRPr>
          </a:p>
        </p:txBody>
      </p:sp>
    </p:spTree>
    <p:extLst>
      <p:ext uri="{BB962C8B-B14F-4D97-AF65-F5344CB8AC3E}">
        <p14:creationId xmlns:p14="http://schemas.microsoft.com/office/powerpoint/2010/main" val="357252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07BA9D-9025-1089-F2F0-72062A573522}"/>
              </a:ext>
            </a:extLst>
          </p:cNvPr>
          <p:cNvSpPr>
            <a:spLocks noGrp="1"/>
          </p:cNvSpPr>
          <p:nvPr>
            <p:ph type="title"/>
          </p:nvPr>
        </p:nvSpPr>
        <p:spPr>
          <a:xfrm>
            <a:off x="1043631" y="809898"/>
            <a:ext cx="9942716" cy="1099739"/>
          </a:xfrm>
        </p:spPr>
        <p:txBody>
          <a:bodyPr anchor="ctr">
            <a:normAutofit/>
          </a:bodyPr>
          <a:lstStyle/>
          <a:p>
            <a:r>
              <a:rPr lang="en-US" sz="4800">
                <a:ea typeface="+mj-lt"/>
                <a:cs typeface="+mj-lt"/>
              </a:rPr>
              <a:t>Statement of Value:</a:t>
            </a:r>
          </a:p>
        </p:txBody>
      </p:sp>
      <p:sp>
        <p:nvSpPr>
          <p:cNvPr id="3" name="Content Placeholder 2">
            <a:extLst>
              <a:ext uri="{FF2B5EF4-FFF2-40B4-BE49-F238E27FC236}">
                <a16:creationId xmlns:a16="http://schemas.microsoft.com/office/drawing/2014/main" id="{3321718E-08AC-A945-FFF4-1D82F2BAA42C}"/>
              </a:ext>
            </a:extLst>
          </p:cNvPr>
          <p:cNvSpPr>
            <a:spLocks noGrp="1"/>
          </p:cNvSpPr>
          <p:nvPr>
            <p:ph idx="1"/>
          </p:nvPr>
        </p:nvSpPr>
        <p:spPr>
          <a:xfrm>
            <a:off x="836092" y="2636220"/>
            <a:ext cx="9941319" cy="3604283"/>
          </a:xfrm>
        </p:spPr>
        <p:txBody>
          <a:bodyPr anchor="ctr">
            <a:normAutofit lnSpcReduction="10000"/>
          </a:bodyPr>
          <a:lstStyle/>
          <a:p>
            <a:pPr algn="just">
              <a:buFont typeface="Wingdings" panose="020B0604020202020204" pitchFamily="34" charset="0"/>
              <a:buChar char="Ø"/>
            </a:pPr>
            <a:r>
              <a:rPr lang="en-US" sz="2400">
                <a:ea typeface="+mn-lt"/>
                <a:cs typeface="+mn-lt"/>
              </a:rPr>
              <a:t>The use of NLP in tackling cyberbullying is of great value, as it addresses a serious problem that affects the mental well-being of young people. </a:t>
            </a:r>
          </a:p>
          <a:p>
            <a:pPr algn="just">
              <a:buFont typeface="Wingdings" panose="020B0604020202020204" pitchFamily="34" charset="0"/>
              <a:buChar char="Ø"/>
            </a:pPr>
            <a:r>
              <a:rPr lang="en-US" sz="2400">
                <a:ea typeface="+mn-lt"/>
                <a:cs typeface="+mn-lt"/>
              </a:rPr>
              <a:t>Early detection of cyberbullying attempts is crucial in preventing situations from escalating and causing severe consequences. </a:t>
            </a:r>
          </a:p>
          <a:p>
            <a:pPr algn="just">
              <a:buFont typeface="Wingdings" panose="020B0604020202020204" pitchFamily="34" charset="0"/>
              <a:buChar char="Ø"/>
            </a:pPr>
            <a:r>
              <a:rPr lang="en-US" sz="2400">
                <a:ea typeface="+mn-lt"/>
                <a:cs typeface="+mn-lt"/>
              </a:rPr>
              <a:t>The sheer amount of information on the web makes manual monitoring unfeasible, making the use of intelligent systems that can automatically signal potential threats essential. </a:t>
            </a:r>
          </a:p>
          <a:p>
            <a:pPr algn="just">
              <a:buFont typeface="Wingdings" panose="020B0604020202020204" pitchFamily="34" charset="0"/>
              <a:buChar char="Ø"/>
            </a:pPr>
            <a:r>
              <a:rPr lang="en-US" sz="2400">
                <a:ea typeface="+mn-lt"/>
                <a:cs typeface="+mn-lt"/>
              </a:rPr>
              <a:t>Existing approaches have limitations in detecting subtle forms of cyberbullying, necessitating the development of intelligent and self-learning systems that can go beyond keyword spotting. </a:t>
            </a:r>
            <a:endParaRPr lang="en-US" sz="2400">
              <a:cs typeface="Calibri"/>
            </a:endParaRPr>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776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5" name="Rectangle 4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07BA9D-9025-1089-F2F0-72062A573522}"/>
              </a:ext>
            </a:extLst>
          </p:cNvPr>
          <p:cNvSpPr>
            <a:spLocks noGrp="1"/>
          </p:cNvSpPr>
          <p:nvPr>
            <p:ph type="title"/>
          </p:nvPr>
        </p:nvSpPr>
        <p:spPr>
          <a:xfrm>
            <a:off x="1295253" y="353177"/>
            <a:ext cx="9837461" cy="1865865"/>
          </a:xfrm>
        </p:spPr>
        <p:txBody>
          <a:bodyPr anchor="b">
            <a:normAutofit/>
          </a:bodyPr>
          <a:lstStyle/>
          <a:p>
            <a:r>
              <a:rPr lang="en-US" sz="4200">
                <a:ea typeface="+mj-lt"/>
                <a:cs typeface="+mj-lt"/>
              </a:rPr>
              <a:t>Review of State of the Art and Relevant Works:</a:t>
            </a:r>
          </a:p>
          <a:p>
            <a:endParaRPr lang="en-US" sz="4200">
              <a:ea typeface="+mj-lt"/>
              <a:cs typeface="+mj-lt"/>
            </a:endParaRPr>
          </a:p>
        </p:txBody>
      </p:sp>
      <p:sp>
        <p:nvSpPr>
          <p:cNvPr id="3" name="Content Placeholder 2">
            <a:extLst>
              <a:ext uri="{FF2B5EF4-FFF2-40B4-BE49-F238E27FC236}">
                <a16:creationId xmlns:a16="http://schemas.microsoft.com/office/drawing/2014/main" id="{3321718E-08AC-A945-FFF4-1D82F2BAA42C}"/>
              </a:ext>
            </a:extLst>
          </p:cNvPr>
          <p:cNvSpPr>
            <a:spLocks noGrp="1"/>
          </p:cNvSpPr>
          <p:nvPr>
            <p:ph idx="1"/>
          </p:nvPr>
        </p:nvSpPr>
        <p:spPr>
          <a:xfrm>
            <a:off x="1289304" y="1907397"/>
            <a:ext cx="9849751" cy="4027684"/>
          </a:xfrm>
        </p:spPr>
        <p:txBody>
          <a:bodyPr anchor="ctr">
            <a:normAutofit/>
          </a:bodyPr>
          <a:lstStyle/>
          <a:p>
            <a:pPr>
              <a:buFont typeface="Wingdings" panose="020B0604020202020204" pitchFamily="34" charset="0"/>
              <a:buChar char="Ø"/>
            </a:pPr>
            <a:r>
              <a:rPr lang="en-US" sz="2400">
                <a:ea typeface="+mn-lt"/>
                <a:cs typeface="+mn-lt"/>
              </a:rPr>
              <a:t>The state of the artwork in cyberbullying detection involves machine learning approaches, with most studies focusing on supervised or semi-supervised learning. </a:t>
            </a:r>
          </a:p>
          <a:p>
            <a:pPr>
              <a:buFont typeface="Wingdings" panose="020B0604020202020204" pitchFamily="34" charset="0"/>
              <a:buChar char="Ø"/>
            </a:pPr>
            <a:r>
              <a:rPr lang="en-US" sz="2400">
                <a:ea typeface="+mn-lt"/>
                <a:cs typeface="+mn-lt"/>
              </a:rPr>
              <a:t>Rule-based modelling has also been investigated, but machine learning is currently the dominant approach. Binary classification is typically used, with the positive class representing instances containing cyberbullying and the negative class representing instances containing non-cyberbullying or "innocent" content. </a:t>
            </a:r>
          </a:p>
          <a:p>
            <a:pPr>
              <a:buFont typeface="Wingdings" panose="020B0604020202020204" pitchFamily="34" charset="0"/>
              <a:buChar char="Ø"/>
            </a:pPr>
            <a:r>
              <a:rPr lang="en-US" sz="2400">
                <a:ea typeface="+mn-lt"/>
                <a:cs typeface="+mn-lt"/>
              </a:rPr>
              <a:t>While research on cyberbullying detection is limited compared to social studies on the phenomenon, recent years have seen important advances in natural language processing approaches to cyberbullying detection.</a:t>
            </a:r>
          </a:p>
        </p:txBody>
      </p:sp>
    </p:spTree>
    <p:extLst>
      <p:ext uri="{BB962C8B-B14F-4D97-AF65-F5344CB8AC3E}">
        <p14:creationId xmlns:p14="http://schemas.microsoft.com/office/powerpoint/2010/main" val="1629603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5" name="Rectangle 4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07BA9D-9025-1089-F2F0-72062A573522}"/>
              </a:ext>
            </a:extLst>
          </p:cNvPr>
          <p:cNvSpPr>
            <a:spLocks noGrp="1"/>
          </p:cNvSpPr>
          <p:nvPr>
            <p:ph type="title"/>
          </p:nvPr>
        </p:nvSpPr>
        <p:spPr>
          <a:xfrm>
            <a:off x="1295253" y="353177"/>
            <a:ext cx="9837461" cy="1865865"/>
          </a:xfrm>
        </p:spPr>
        <p:txBody>
          <a:bodyPr anchor="b">
            <a:normAutofit/>
          </a:bodyPr>
          <a:lstStyle/>
          <a:p>
            <a:r>
              <a:rPr lang="en-US" sz="4200">
                <a:ea typeface="+mj-lt"/>
                <a:cs typeface="+mj-lt"/>
              </a:rPr>
              <a:t>Review of State of the Art and Relevant Works:</a:t>
            </a:r>
            <a:endParaRPr lang="en-US"/>
          </a:p>
          <a:p>
            <a:endParaRPr lang="en-US" sz="4200">
              <a:ea typeface="+mj-lt"/>
              <a:cs typeface="+mj-lt"/>
            </a:endParaRPr>
          </a:p>
        </p:txBody>
      </p:sp>
      <p:sp>
        <p:nvSpPr>
          <p:cNvPr id="3" name="Content Placeholder 2">
            <a:extLst>
              <a:ext uri="{FF2B5EF4-FFF2-40B4-BE49-F238E27FC236}">
                <a16:creationId xmlns:a16="http://schemas.microsoft.com/office/drawing/2014/main" id="{3321718E-08AC-A945-FFF4-1D82F2BAA42C}"/>
              </a:ext>
            </a:extLst>
          </p:cNvPr>
          <p:cNvSpPr>
            <a:spLocks noGrp="1"/>
          </p:cNvSpPr>
          <p:nvPr>
            <p:ph idx="1"/>
          </p:nvPr>
        </p:nvSpPr>
        <p:spPr>
          <a:xfrm>
            <a:off x="1289304" y="2706269"/>
            <a:ext cx="9849751" cy="3155071"/>
          </a:xfrm>
        </p:spPr>
        <p:txBody>
          <a:bodyPr anchor="ctr">
            <a:normAutofit fontScale="92500" lnSpcReduction="10000"/>
          </a:bodyPr>
          <a:lstStyle/>
          <a:p>
            <a:endParaRPr lang="en-US" sz="2400">
              <a:ea typeface="+mn-lt"/>
              <a:cs typeface="+mn-lt"/>
            </a:endParaRPr>
          </a:p>
          <a:p>
            <a:r>
              <a:rPr lang="en-US" sz="2400">
                <a:ea typeface="+mn-lt"/>
                <a:cs typeface="+mn-lt"/>
              </a:rPr>
              <a:t>State of Art Citations Using NLP and ML Technique : </a:t>
            </a:r>
            <a:endParaRPr lang="en-US"/>
          </a:p>
          <a:p>
            <a:endParaRPr lang="en-US" sz="2400">
              <a:ea typeface="+mn-lt"/>
              <a:cs typeface="+mn-lt"/>
            </a:endParaRPr>
          </a:p>
          <a:p>
            <a:pPr marL="0" indent="0">
              <a:buNone/>
            </a:pPr>
            <a:r>
              <a:rPr lang="en-US" sz="2400">
                <a:ea typeface="+mn-lt"/>
                <a:cs typeface="+mn-lt"/>
                <a:hlinkClick r:id="rId2"/>
              </a:rPr>
              <a:t>1. https://link.springer.com/article/10.1007/s42979-022-01308-5</a:t>
            </a:r>
            <a:endParaRPr lang="en-US" sz="2400">
              <a:ea typeface="+mn-lt"/>
              <a:cs typeface="+mn-lt"/>
            </a:endParaRPr>
          </a:p>
          <a:p>
            <a:pPr marL="0" indent="0">
              <a:buNone/>
            </a:pPr>
            <a:r>
              <a:rPr lang="en-US" sz="2400">
                <a:ea typeface="+mn-lt"/>
                <a:cs typeface="+mn-lt"/>
                <a:hlinkClick r:id="rId3"/>
              </a:rPr>
              <a:t>2. https://www.semanticscholar.org/paper/Automated-Detection-of-Cyberbullying-Using-Machine-Nirmal-Sable/0b457f846843f4dea648e4b4f0476d39f09bb845</a:t>
            </a:r>
          </a:p>
          <a:p>
            <a:pPr marL="0" indent="0">
              <a:buNone/>
            </a:pPr>
            <a:r>
              <a:rPr lang="en-US" sz="2400">
                <a:ea typeface="+mn-lt"/>
                <a:cs typeface="+mn-lt"/>
                <a:hlinkClick r:id="rId4"/>
              </a:rPr>
              <a:t>3.https://ieeexplore.ieee.org/abstract/document/9792931</a:t>
            </a:r>
          </a:p>
          <a:p>
            <a:pPr marL="0" indent="0">
              <a:buNone/>
            </a:pPr>
            <a:r>
              <a:rPr lang="en-US" sz="2400">
                <a:ea typeface="+mn-lt"/>
                <a:cs typeface="+mn-lt"/>
                <a:hlinkClick r:id="rId5"/>
              </a:rPr>
              <a:t>4.https://ieeexplore.ieee.org/document/8441728</a:t>
            </a:r>
            <a:endParaRPr lang="en-US">
              <a:hlinkClick r:id="rId5"/>
            </a:endParaRPr>
          </a:p>
          <a:p>
            <a:pPr marL="0" indent="0">
              <a:buNone/>
            </a:pPr>
            <a:endParaRPr lang="en-US" sz="2400">
              <a:ea typeface="+mn-lt"/>
              <a:cs typeface="+mn-lt"/>
            </a:endParaRPr>
          </a:p>
          <a:p>
            <a:pPr marL="0" indent="0">
              <a:buNone/>
            </a:pPr>
            <a:endParaRPr lang="en-US" sz="2400">
              <a:ea typeface="Calibri" panose="020F0502020204030204"/>
              <a:cs typeface="Calibri" panose="020F0502020204030204"/>
            </a:endParaRPr>
          </a:p>
          <a:p>
            <a:pPr marL="0" indent="0">
              <a:buNone/>
            </a:pPr>
            <a:endParaRPr lang="en-US" sz="2400">
              <a:ea typeface="Calibri" panose="020F0502020204030204"/>
              <a:cs typeface="Calibri" panose="020F0502020204030204"/>
            </a:endParaRPr>
          </a:p>
          <a:p>
            <a:pPr marL="0" indent="0">
              <a:buNone/>
            </a:pPr>
            <a:endParaRPr lang="en-US" sz="2400">
              <a:ea typeface="Calibri" panose="020F0502020204030204"/>
              <a:cs typeface="Calibri" panose="020F0502020204030204"/>
            </a:endParaRPr>
          </a:p>
        </p:txBody>
      </p:sp>
    </p:spTree>
    <p:extLst>
      <p:ext uri="{BB962C8B-B14F-4D97-AF65-F5344CB8AC3E}">
        <p14:creationId xmlns:p14="http://schemas.microsoft.com/office/powerpoint/2010/main" val="3689408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07BA9D-9025-1089-F2F0-72062A573522}"/>
              </a:ext>
            </a:extLst>
          </p:cNvPr>
          <p:cNvSpPr>
            <a:spLocks noGrp="1"/>
          </p:cNvSpPr>
          <p:nvPr>
            <p:ph type="title"/>
          </p:nvPr>
        </p:nvSpPr>
        <p:spPr>
          <a:xfrm>
            <a:off x="849406" y="152213"/>
            <a:ext cx="10493190" cy="754064"/>
          </a:xfrm>
        </p:spPr>
        <p:txBody>
          <a:bodyPr>
            <a:normAutofit/>
          </a:bodyPr>
          <a:lstStyle/>
          <a:p>
            <a:r>
              <a:rPr lang="en-US">
                <a:ea typeface="+mj-lt"/>
                <a:cs typeface="+mj-lt"/>
              </a:rPr>
              <a:t>Approach:</a:t>
            </a:r>
            <a:endParaRPr lang="en-US"/>
          </a:p>
        </p:txBody>
      </p:sp>
      <p:sp>
        <p:nvSpPr>
          <p:cNvPr id="37" name="Arc 3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21718E-08AC-A945-FFF4-1D82F2BAA42C}"/>
              </a:ext>
            </a:extLst>
          </p:cNvPr>
          <p:cNvSpPr>
            <a:spLocks noGrp="1"/>
          </p:cNvSpPr>
          <p:nvPr>
            <p:ph idx="1"/>
          </p:nvPr>
        </p:nvSpPr>
        <p:spPr>
          <a:xfrm>
            <a:off x="849405" y="1041214"/>
            <a:ext cx="10493190" cy="5583982"/>
          </a:xfrm>
        </p:spPr>
        <p:txBody>
          <a:bodyPr vert="horz" lIns="91440" tIns="45720" rIns="91440" bIns="45720" rtlCol="0" anchor="t">
            <a:normAutofit fontScale="92500"/>
          </a:bodyPr>
          <a:lstStyle/>
          <a:p>
            <a:pPr algn="just">
              <a:buFont typeface="Wingdings" panose="020B0604020202020204" pitchFamily="34" charset="0"/>
              <a:buChar char="Ø"/>
            </a:pPr>
            <a:r>
              <a:rPr lang="en-US" sz="2400">
                <a:ea typeface="+mn-lt"/>
                <a:cs typeface="+mn-lt"/>
              </a:rPr>
              <a:t>The approach in this project utilizes transformer networks, specifically a multilingual sentence embedding model, for binary classification of cyberbullying. </a:t>
            </a:r>
            <a:endParaRPr lang="en-US">
              <a:cs typeface="Calibri"/>
            </a:endParaRPr>
          </a:p>
          <a:p>
            <a:pPr algn="just">
              <a:buFont typeface="Wingdings" panose="020B0604020202020204" pitchFamily="34" charset="0"/>
              <a:buChar char="Ø"/>
            </a:pPr>
            <a:r>
              <a:rPr lang="en-US" sz="2400">
                <a:ea typeface="+mn-lt"/>
                <a:cs typeface="+mn-lt"/>
              </a:rPr>
              <a:t>We will train a simple fully-connected neural network using the sentence embeddings as input features and employ a fairness-constrained model to mitigate unintended bias while maintaining detection performance. </a:t>
            </a:r>
          </a:p>
          <a:p>
            <a:pPr algn="just">
              <a:buFont typeface="Wingdings" panose="020B0604020202020204" pitchFamily="34" charset="0"/>
              <a:buChar char="Ø"/>
            </a:pPr>
            <a:r>
              <a:rPr lang="en-US" sz="2400">
                <a:ea typeface="+mn-lt"/>
                <a:cs typeface="+mn-lt"/>
              </a:rPr>
              <a:t>The models are trained using mini-batch gradient descent with Adam optimizer and are selected based on the F1 score on the validation set.</a:t>
            </a:r>
          </a:p>
          <a:p>
            <a:pPr algn="just">
              <a:buFont typeface="Wingdings" panose="020B0604020202020204" pitchFamily="34" charset="0"/>
              <a:buChar char="Ø"/>
            </a:pPr>
            <a:r>
              <a:rPr lang="en-US" sz="2400">
                <a:cs typeface="Calibri"/>
              </a:rPr>
              <a:t>Tools we are going to use in this project:</a:t>
            </a:r>
          </a:p>
          <a:p>
            <a:pPr lvl="1" algn="just">
              <a:buFont typeface="Wingdings" panose="020B0604020202020204" pitchFamily="34" charset="0"/>
              <a:buChar char="q"/>
            </a:pPr>
            <a:r>
              <a:rPr lang="en-US" sz="2000">
                <a:cs typeface="Calibri"/>
              </a:rPr>
              <a:t>Python , Python Libraries (NumPy, Pandas, Matplotlib, scikit-learn, SciPy)</a:t>
            </a:r>
          </a:p>
          <a:p>
            <a:pPr lvl="1" algn="just">
              <a:buFont typeface="Wingdings" panose="020B0604020202020204" pitchFamily="34" charset="0"/>
              <a:buChar char="q"/>
            </a:pPr>
            <a:r>
              <a:rPr lang="en-US" sz="2000">
                <a:cs typeface="Calibri"/>
              </a:rPr>
              <a:t>Kera's, TensorFlow, Torch</a:t>
            </a:r>
          </a:p>
          <a:p>
            <a:pPr lvl="1" algn="just">
              <a:buFont typeface="Wingdings" panose="020B0604020202020204" pitchFamily="34" charset="0"/>
              <a:buChar char="q"/>
            </a:pPr>
            <a:r>
              <a:rPr lang="en-US" sz="2000">
                <a:cs typeface="Calibri"/>
              </a:rPr>
              <a:t>Cuda</a:t>
            </a:r>
          </a:p>
          <a:p>
            <a:pPr marL="342900" indent="-342900" algn="just">
              <a:buFont typeface="Wingdings" panose="020B0604020202020204" pitchFamily="34" charset="0"/>
              <a:buChar char="Ø"/>
            </a:pPr>
            <a:r>
              <a:rPr lang="en-US" sz="2400">
                <a:cs typeface="Calibri"/>
              </a:rPr>
              <a:t>Datasets:(Limited Data)</a:t>
            </a:r>
          </a:p>
          <a:p>
            <a:pPr lvl="1" algn="just">
              <a:buFont typeface="Wingdings" panose="020B0604020202020204" pitchFamily="34" charset="0"/>
              <a:buChar char="q"/>
            </a:pPr>
            <a:r>
              <a:rPr lang="en-US" sz="2000">
                <a:cs typeface="Calibri"/>
              </a:rPr>
              <a:t>The Gab Hate Corpus</a:t>
            </a:r>
          </a:p>
          <a:p>
            <a:pPr lvl="1" algn="just">
              <a:buFont typeface="Wingdings" panose="020B0604020202020204" pitchFamily="34" charset="0"/>
              <a:buChar char="q"/>
            </a:pPr>
            <a:r>
              <a:rPr lang="en-US" sz="2000">
                <a:cs typeface="Calibri"/>
              </a:rPr>
              <a:t>Wikipedia Talk</a:t>
            </a:r>
          </a:p>
          <a:p>
            <a:pPr lvl="1" algn="just">
              <a:buFont typeface="Wingdings" panose="020B0604020202020204" pitchFamily="34" charset="0"/>
              <a:buChar char="q"/>
            </a:pPr>
            <a:r>
              <a:rPr lang="en-US" sz="2000">
                <a:cs typeface="Calibri"/>
              </a:rPr>
              <a:t>Jigsaw</a:t>
            </a:r>
          </a:p>
          <a:p>
            <a:pPr lvl="1" algn="just">
              <a:buFont typeface="Wingdings" panose="020B0604020202020204" pitchFamily="34" charset="0"/>
              <a:buChar char="q"/>
            </a:pPr>
            <a:r>
              <a:rPr lang="en-US" sz="2000">
                <a:cs typeface="Calibri"/>
              </a:rPr>
              <a:t>Twitter</a:t>
            </a:r>
            <a:endParaRPr lang="en-US"/>
          </a:p>
          <a:p>
            <a:pPr lvl="1" algn="just">
              <a:buFont typeface="Wingdings" panose="020B0604020202020204" pitchFamily="34" charset="0"/>
              <a:buChar char="q"/>
            </a:pPr>
            <a:endParaRPr lang="en-US" sz="2000">
              <a:cs typeface="Calibri"/>
            </a:endParaRPr>
          </a:p>
          <a:p>
            <a:pPr marL="0" indent="0" algn="just">
              <a:buNone/>
            </a:pPr>
            <a:endParaRPr lang="en-US" sz="2400">
              <a:cs typeface="Calibri"/>
            </a:endParaRPr>
          </a:p>
        </p:txBody>
      </p:sp>
    </p:spTree>
    <p:extLst>
      <p:ext uri="{BB962C8B-B14F-4D97-AF65-F5344CB8AC3E}">
        <p14:creationId xmlns:p14="http://schemas.microsoft.com/office/powerpoint/2010/main" val="2553401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07BA9D-9025-1089-F2F0-72062A573522}"/>
              </a:ext>
            </a:extLst>
          </p:cNvPr>
          <p:cNvSpPr>
            <a:spLocks noGrp="1"/>
          </p:cNvSpPr>
          <p:nvPr>
            <p:ph type="title"/>
          </p:nvPr>
        </p:nvSpPr>
        <p:spPr>
          <a:xfrm>
            <a:off x="808638" y="386930"/>
            <a:ext cx="9236700" cy="1188950"/>
          </a:xfrm>
        </p:spPr>
        <p:txBody>
          <a:bodyPr anchor="b">
            <a:normAutofit/>
          </a:bodyPr>
          <a:lstStyle/>
          <a:p>
            <a:r>
              <a:rPr lang="en-US" sz="5400">
                <a:ea typeface="+mj-lt"/>
                <a:cs typeface="+mj-lt"/>
              </a:rPr>
              <a:t>Deliverables :</a:t>
            </a:r>
            <a:endParaRPr lang="en-US" sz="5400">
              <a:cs typeface="Calibri Light"/>
            </a:endParaRPr>
          </a:p>
        </p:txBody>
      </p:sp>
      <p:grpSp>
        <p:nvGrpSpPr>
          <p:cNvPr id="53" name="Group 4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45" name="Rectangle 4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4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21718E-08AC-A945-FFF4-1D82F2BAA42C}"/>
              </a:ext>
            </a:extLst>
          </p:cNvPr>
          <p:cNvSpPr>
            <a:spLocks noGrp="1"/>
          </p:cNvSpPr>
          <p:nvPr>
            <p:ph idx="1"/>
          </p:nvPr>
        </p:nvSpPr>
        <p:spPr>
          <a:xfrm>
            <a:off x="793660" y="2599509"/>
            <a:ext cx="10143668" cy="3435531"/>
          </a:xfrm>
        </p:spPr>
        <p:txBody>
          <a:bodyPr vert="horz" lIns="91440" tIns="45720" rIns="91440" bIns="45720" rtlCol="0" anchor="ctr">
            <a:normAutofit/>
          </a:bodyPr>
          <a:lstStyle/>
          <a:p>
            <a:pPr>
              <a:buFont typeface="Wingdings" panose="020B0604020202020204" pitchFamily="34" charset="0"/>
              <a:buChar char="Ø"/>
            </a:pPr>
            <a:r>
              <a:rPr lang="en-US" sz="2400">
                <a:ea typeface="+mn-lt"/>
                <a:cs typeface="+mn-lt"/>
              </a:rPr>
              <a:t>The following deliverables will be submitted upon completion, and their relevance to the stated objectives are:</a:t>
            </a:r>
          </a:p>
          <a:p>
            <a:pPr lvl="1">
              <a:buFont typeface="Wingdings" panose="020B0604020202020204" pitchFamily="34" charset="0"/>
              <a:buChar char="q"/>
            </a:pPr>
            <a:r>
              <a:rPr lang="en-US">
                <a:ea typeface="+mn-lt"/>
                <a:cs typeface="+mn-lt"/>
              </a:rPr>
              <a:t>Preprocessed dataset for cyberbullying detection.</a:t>
            </a:r>
            <a:endParaRPr lang="en-US">
              <a:cs typeface="Calibri"/>
            </a:endParaRPr>
          </a:p>
          <a:p>
            <a:pPr lvl="1">
              <a:buFont typeface="Wingdings" panose="020B0604020202020204" pitchFamily="34" charset="0"/>
              <a:buChar char="q"/>
            </a:pPr>
            <a:r>
              <a:rPr lang="en-US">
                <a:ea typeface="+mn-lt"/>
                <a:cs typeface="+mn-lt"/>
              </a:rPr>
              <a:t>Trained Neural Network model for cyberbullying classification.</a:t>
            </a:r>
            <a:endParaRPr lang="en-US">
              <a:cs typeface="Calibri"/>
            </a:endParaRPr>
          </a:p>
          <a:p>
            <a:pPr lvl="1">
              <a:buFont typeface="Wingdings" panose="020B0604020202020204" pitchFamily="34" charset="0"/>
              <a:buChar char="q"/>
            </a:pPr>
            <a:r>
              <a:rPr lang="en-US">
                <a:ea typeface="+mn-lt"/>
                <a:cs typeface="+mn-lt"/>
              </a:rPr>
              <a:t>Model performance evaluation report, including accuracy and required metrics.</a:t>
            </a:r>
            <a:endParaRPr lang="en-US">
              <a:cs typeface="Calibri"/>
            </a:endParaRPr>
          </a:p>
          <a:p>
            <a:pPr marL="457200" lvl="1" indent="0">
              <a:buNone/>
            </a:pPr>
            <a:endParaRPr lang="en-US">
              <a:cs typeface="Calibri"/>
            </a:endParaRPr>
          </a:p>
        </p:txBody>
      </p:sp>
    </p:spTree>
    <p:extLst>
      <p:ext uri="{BB962C8B-B14F-4D97-AF65-F5344CB8AC3E}">
        <p14:creationId xmlns:p14="http://schemas.microsoft.com/office/powerpoint/2010/main" val="3284915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07BA9D-9025-1089-F2F0-72062A573522}"/>
              </a:ext>
            </a:extLst>
          </p:cNvPr>
          <p:cNvSpPr>
            <a:spLocks noGrp="1"/>
          </p:cNvSpPr>
          <p:nvPr>
            <p:ph type="title"/>
          </p:nvPr>
        </p:nvSpPr>
        <p:spPr>
          <a:xfrm>
            <a:off x="838200" y="365125"/>
            <a:ext cx="10515600" cy="1325563"/>
          </a:xfrm>
        </p:spPr>
        <p:txBody>
          <a:bodyPr>
            <a:normAutofit/>
          </a:bodyPr>
          <a:lstStyle/>
          <a:p>
            <a:r>
              <a:rPr lang="en-US">
                <a:ea typeface="+mj-lt"/>
                <a:cs typeface="+mj-lt"/>
              </a:rPr>
              <a:t>Evaluation methodology :</a:t>
            </a:r>
            <a:endParaRPr lang="en-US">
              <a:cs typeface="Calibri Light"/>
            </a:endParaRPr>
          </a:p>
        </p:txBody>
      </p:sp>
      <p:sp>
        <p:nvSpPr>
          <p:cNvPr id="37" name="Arc 3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21718E-08AC-A945-FFF4-1D82F2BAA42C}"/>
              </a:ext>
            </a:extLst>
          </p:cNvPr>
          <p:cNvSpPr>
            <a:spLocks noGrp="1"/>
          </p:cNvSpPr>
          <p:nvPr>
            <p:ph idx="1"/>
          </p:nvPr>
        </p:nvSpPr>
        <p:spPr>
          <a:xfrm>
            <a:off x="838200" y="1825625"/>
            <a:ext cx="10515600" cy="4351338"/>
          </a:xfrm>
        </p:spPr>
        <p:txBody>
          <a:bodyPr vert="horz" lIns="91440" tIns="45720" rIns="91440" bIns="45720" rtlCol="0" anchor="t">
            <a:normAutofit/>
          </a:bodyPr>
          <a:lstStyle/>
          <a:p>
            <a:pPr>
              <a:buFont typeface="Wingdings" panose="020B0604020202020204" pitchFamily="34" charset="0"/>
              <a:buChar char="Ø"/>
            </a:pPr>
            <a:r>
              <a:rPr lang="en-US">
                <a:ea typeface="+mn-lt"/>
                <a:cs typeface="+mn-lt"/>
              </a:rPr>
              <a:t>The following relevant metrics will be used to check whether the project objectives have been achieved or not:</a:t>
            </a:r>
          </a:p>
          <a:p>
            <a:pPr lvl="1">
              <a:buFont typeface="Wingdings" panose="020B0604020202020204" pitchFamily="34" charset="0"/>
              <a:buChar char="q"/>
            </a:pPr>
            <a:r>
              <a:rPr lang="en-US">
                <a:ea typeface="+mn-lt"/>
                <a:cs typeface="+mn-lt"/>
              </a:rPr>
              <a:t>Accuracy</a:t>
            </a:r>
          </a:p>
          <a:p>
            <a:pPr lvl="1">
              <a:buFont typeface="Wingdings" panose="020B0604020202020204" pitchFamily="34" charset="0"/>
              <a:buChar char="q"/>
            </a:pPr>
            <a:r>
              <a:rPr lang="en-US">
                <a:ea typeface="+mn-lt"/>
                <a:cs typeface="+mn-lt"/>
              </a:rPr>
              <a:t>Precision</a:t>
            </a:r>
          </a:p>
          <a:p>
            <a:pPr lvl="1">
              <a:buFont typeface="Wingdings" panose="020B0604020202020204" pitchFamily="34" charset="0"/>
              <a:buChar char="q"/>
            </a:pPr>
            <a:r>
              <a:rPr lang="en-US">
                <a:ea typeface="+mn-lt"/>
                <a:cs typeface="+mn-lt"/>
              </a:rPr>
              <a:t>Recall (sensitivity)</a:t>
            </a:r>
            <a:endParaRPr lang="en-US">
              <a:cs typeface="Calibri"/>
            </a:endParaRPr>
          </a:p>
          <a:p>
            <a:pPr lvl="1">
              <a:buFont typeface="Wingdings" panose="020B0604020202020204" pitchFamily="34" charset="0"/>
              <a:buChar char="q"/>
            </a:pPr>
            <a:r>
              <a:rPr lang="en-US">
                <a:ea typeface="+mn-lt"/>
                <a:cs typeface="+mn-lt"/>
              </a:rPr>
              <a:t>The F1 score is used as the standard metric. </a:t>
            </a:r>
          </a:p>
          <a:p>
            <a:pPr lvl="1">
              <a:buFont typeface="Wingdings" panose="020B0604020202020204" pitchFamily="34" charset="0"/>
              <a:buChar char="q"/>
            </a:pPr>
            <a:r>
              <a:rPr lang="en-US">
                <a:ea typeface="+mn-lt"/>
                <a:cs typeface="+mn-lt"/>
              </a:rPr>
              <a:t>MCC is used to address the issue of imbalanced datasets. </a:t>
            </a:r>
            <a:endParaRPr lang="en-US">
              <a:cs typeface="Calibri"/>
            </a:endParaRPr>
          </a:p>
          <a:p>
            <a:pPr marL="457200" lvl="1" indent="0">
              <a:buNone/>
            </a:pPr>
            <a:endParaRPr lang="en-US">
              <a:cs typeface="Calibri"/>
            </a:endParaRPr>
          </a:p>
          <a:p>
            <a:pPr lvl="1">
              <a:buFont typeface="Wingdings" panose="020B0604020202020204" pitchFamily="34" charset="0"/>
              <a:buChar char="Ø"/>
            </a:pPr>
            <a:endParaRPr lang="en-US">
              <a:cs typeface="Calibri"/>
            </a:endParaRPr>
          </a:p>
        </p:txBody>
      </p:sp>
    </p:spTree>
    <p:extLst>
      <p:ext uri="{BB962C8B-B14F-4D97-AF65-F5344CB8AC3E}">
        <p14:creationId xmlns:p14="http://schemas.microsoft.com/office/powerpoint/2010/main" val="284941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1" name="Arc 30">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A75B86-2407-4CAE-099F-7D6B83123E28}"/>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THANK YOU</a:t>
            </a:r>
            <a:br>
              <a:rPr lang="en-US" sz="6000" kern="1200">
                <a:solidFill>
                  <a:schemeClr val="tx1"/>
                </a:solidFill>
                <a:latin typeface="+mj-lt"/>
                <a:ea typeface="+mj-ea"/>
                <a:cs typeface="+mj-cs"/>
              </a:rPr>
            </a:br>
            <a:r>
              <a:rPr lang="en-US" sz="6000" kern="1200">
                <a:solidFill>
                  <a:schemeClr val="tx1"/>
                </a:solidFill>
                <a:latin typeface="+mj-lt"/>
                <a:ea typeface="+mj-ea"/>
                <a:cs typeface="+mj-cs"/>
              </a:rPr>
              <a:t>Team ARKA</a:t>
            </a:r>
          </a:p>
        </p:txBody>
      </p:sp>
    </p:spTree>
    <p:extLst>
      <p:ext uri="{BB962C8B-B14F-4D97-AF65-F5344CB8AC3E}">
        <p14:creationId xmlns:p14="http://schemas.microsoft.com/office/powerpoint/2010/main" val="296946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Cyberbullying detection using Natural Language Process  Team ARKA  Rahul Muvvala Kalpana Chamala Ajay Kumar Ganipineni   </vt:lpstr>
      <vt:lpstr>Statement of Project Objectives:</vt:lpstr>
      <vt:lpstr>Statement of Value:</vt:lpstr>
      <vt:lpstr>Review of State of the Art and Relevant Works: </vt:lpstr>
      <vt:lpstr>Review of State of the Art and Relevant Works: </vt:lpstr>
      <vt:lpstr>Approach:</vt:lpstr>
      <vt:lpstr>Deliverables :</vt:lpstr>
      <vt:lpstr>Evaluation methodology :</vt:lpstr>
      <vt:lpstr>THANK YOU Team ARKA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cp:revision>
  <dcterms:created xsi:type="dcterms:W3CDTF">2023-04-09T21:20:20Z</dcterms:created>
  <dcterms:modified xsi:type="dcterms:W3CDTF">2023-04-10T00:11:34Z</dcterms:modified>
</cp:coreProperties>
</file>