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70" r:id="rId5"/>
    <p:sldId id="271" r:id="rId6"/>
    <p:sldId id="276" r:id="rId7"/>
    <p:sldId id="266" r:id="rId8"/>
    <p:sldId id="272" r:id="rId9"/>
    <p:sldId id="273" r:id="rId10"/>
    <p:sldId id="274" r:id="rId11"/>
    <p:sldId id="275" r:id="rId12"/>
    <p:sldId id="269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64B3B0-CD0B-4766-9DD8-62C28FFD80C5}" v="678" dt="2023-04-10T00:03:33.807"/>
    <p1510:client id="{5C32B980-8FC7-DD4E-CAFD-235EB1E50D66}" v="2378" dt="2023-05-01T23:28:49.758"/>
    <p1510:client id="{A0810C55-9323-973C-ABD3-B41EB5BAD69F}" v="14" dt="2023-04-10T00:02:52.256"/>
    <p1510:client id="{C07D0DB2-EE22-8CA8-B707-E42C2FA617B2}" v="20" dt="2023-04-09T23:49:03.915"/>
    <p1510:client id="{E103B1A2-0EF5-1455-11ED-EBA6B92136C3}" v="295" dt="2023-04-09T23:19:54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strayeah.deviantart.com/art/Cyber-Bullying-26804448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9321314/" TargetMode="External"/><Relationship Id="rId2" Type="http://schemas.openxmlformats.org/officeDocument/2006/relationships/hyperlink" Target="https://ieeexplore.ieee.org/abstract/document/979293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gani3-UNH-DSCI/DSCI6004_NLP_FinalProject_Team_ARKA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9A10D9CB-E29D-3C08-B266-2F209143FC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142" b="1142"/>
          <a:stretch/>
        </p:blipFill>
        <p:spPr>
          <a:xfrm>
            <a:off x="621675" y="789506"/>
            <a:ext cx="6589537" cy="5601991"/>
          </a:xfrm>
          <a:prstGeom prst="rect">
            <a:avLst/>
          </a:prstGeom>
        </p:spPr>
      </p:pic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7026" y="630817"/>
            <a:ext cx="4015690" cy="5604413"/>
          </a:xfrm>
        </p:spPr>
        <p:txBody>
          <a:bodyPr anchor="b">
            <a:normAutofit/>
          </a:bodyPr>
          <a:lstStyle/>
          <a:p>
            <a:r>
              <a:rPr lang="en-US" sz="2800" b="1">
                <a:ea typeface="+mj-lt"/>
                <a:cs typeface="+mj-lt"/>
              </a:rPr>
              <a:t>Cyberbullying detection using Natural Language Process</a:t>
            </a:r>
            <a:br>
              <a:rPr lang="en-US" sz="2300" b="1">
                <a:ea typeface="+mj-lt"/>
                <a:cs typeface="+mj-lt"/>
              </a:rPr>
            </a:br>
            <a:br>
              <a:rPr lang="en-US" sz="2300">
                <a:ea typeface="+mj-lt"/>
                <a:cs typeface="+mj-lt"/>
              </a:rPr>
            </a:br>
            <a:r>
              <a:rPr lang="en-US" sz="2300" b="1">
                <a:ea typeface="Calibri Light"/>
                <a:cs typeface="Calibri Light"/>
              </a:rPr>
              <a:t>Team ARKA</a:t>
            </a:r>
            <a:br>
              <a:rPr lang="en-US" sz="2300">
                <a:ea typeface="Calibri Light"/>
                <a:cs typeface="Calibri Light"/>
              </a:rPr>
            </a:br>
            <a:br>
              <a:rPr lang="en-US" sz="2300">
                <a:ea typeface="Calibri Light"/>
                <a:cs typeface="Calibri Light"/>
              </a:rPr>
            </a:br>
            <a:r>
              <a:rPr lang="en-US" sz="2300">
                <a:ea typeface="Calibri Light"/>
                <a:cs typeface="Calibri Light"/>
              </a:rPr>
              <a:t>Rahul Muvvala</a:t>
            </a:r>
            <a:br>
              <a:rPr lang="en-US" sz="2300">
                <a:ea typeface="Calibri Light"/>
                <a:cs typeface="Calibri Light"/>
              </a:rPr>
            </a:br>
            <a:r>
              <a:rPr lang="en-US" sz="2300">
                <a:ea typeface="Calibri Light"/>
                <a:cs typeface="Calibri Light"/>
              </a:rPr>
              <a:t>Kalpana Chamala</a:t>
            </a:r>
            <a:br>
              <a:rPr lang="en-US" sz="2300">
                <a:ea typeface="Calibri Light"/>
                <a:cs typeface="Calibri Light"/>
              </a:rPr>
            </a:br>
            <a:r>
              <a:rPr lang="en-US" sz="2300">
                <a:ea typeface="Calibri Light"/>
                <a:cs typeface="Calibri Light"/>
              </a:rPr>
              <a:t>Ajay Kumar Ganipineni</a:t>
            </a:r>
            <a:br>
              <a:rPr lang="en-US" sz="2300">
                <a:ea typeface="Calibri Light"/>
                <a:cs typeface="Calibri Light"/>
              </a:rPr>
            </a:br>
            <a:br>
              <a:rPr lang="en-US" sz="2300">
                <a:ea typeface="Calibri Light"/>
                <a:cs typeface="Calibri Light"/>
              </a:rPr>
            </a:br>
            <a:br>
              <a:rPr lang="en-US" sz="2300">
                <a:ea typeface="Calibri Light"/>
                <a:cs typeface="Calibri Light"/>
              </a:rPr>
            </a:br>
            <a:endParaRPr lang="en-US" sz="230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7BA9D-9025-1089-F2F0-72062A573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759" y="17743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Evaluation And Results:</a:t>
            </a:r>
            <a:endParaRPr lang="en-US" b="1">
              <a:cs typeface="Calibri Light"/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1718E-08AC-A945-FFF4-1D82F2BAA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773"/>
            <a:ext cx="10515600" cy="52590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Calibri"/>
              </a:rPr>
              <a:t>F1-Score:</a:t>
            </a:r>
            <a:br>
              <a:rPr lang="en-US" b="1" dirty="0">
                <a:cs typeface="Calibri"/>
              </a:rPr>
            </a:br>
            <a:endParaRPr lang="en-US" b="1" dirty="0">
              <a:cs typeface="Calibri"/>
            </a:endParaRP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sz="1800" dirty="0">
              <a:highlight>
                <a:srgbClr val="FFFF00"/>
              </a:highlight>
              <a:ea typeface="+mn-lt"/>
              <a:cs typeface="+mn-lt"/>
            </a:endParaRPr>
          </a:p>
          <a:p>
            <a:pPr lvl="1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endParaRPr lang="en-US">
              <a:cs typeface="Calibri"/>
            </a:endParaRPr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3326167-181E-ED49-67C8-B0E147234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788" y="2074661"/>
            <a:ext cx="7401231" cy="430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2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7BA9D-9025-1089-F2F0-72062A573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759" y="17743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Evaluation And Results:</a:t>
            </a:r>
            <a:endParaRPr lang="en-US" b="1">
              <a:cs typeface="Calibri Light"/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1718E-08AC-A945-FFF4-1D82F2BAA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386"/>
            <a:ext cx="10503310" cy="52713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Calibri"/>
              </a:rPr>
              <a:t>Metrics for For all Epochs:</a:t>
            </a: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sz="1800" dirty="0">
              <a:highlight>
                <a:srgbClr val="FFFF00"/>
              </a:highlight>
              <a:ea typeface="+mn-lt"/>
              <a:cs typeface="+mn-lt"/>
            </a:endParaRPr>
          </a:p>
          <a:p>
            <a:pPr lvl="1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endParaRPr lang="en-US">
              <a:cs typeface="Calibri"/>
            </a:endParaRP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FA445D84-B9E9-9A00-0A9A-5161A44DD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432" y="1713387"/>
            <a:ext cx="4906296" cy="4881484"/>
          </a:xfrm>
          <a:prstGeom prst="rect">
            <a:avLst/>
          </a:prstGeo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0842F1A7-5369-6B24-B57C-632CEA8E0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884" y="1716173"/>
            <a:ext cx="5594554" cy="469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33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7BA9D-9025-1089-F2F0-72062A573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759" y="17743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Cyberbullying detection Demo</a:t>
            </a:r>
            <a:endParaRPr lang="en-US" b="1">
              <a:cs typeface="Calibri Light"/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1718E-08AC-A945-FFF4-1D82F2BAA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773"/>
            <a:ext cx="10515600" cy="52590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1"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endParaRPr lang="en-US">
              <a:cs typeface="Calibri"/>
            </a:endParaRPr>
          </a:p>
        </p:txBody>
      </p:sp>
      <p:pic>
        <p:nvPicPr>
          <p:cNvPr id="4" name="Picture 4" descr="Application, table&#10;&#10;Description automatically generated">
            <a:extLst>
              <a:ext uri="{FF2B5EF4-FFF2-40B4-BE49-F238E27FC236}">
                <a16:creationId xmlns:a16="http://schemas.microsoft.com/office/drawing/2014/main" id="{82CD1548-E74D-14DF-163D-D79064FD8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85" y="1273804"/>
            <a:ext cx="10670457" cy="506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0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1F7D5-A71C-D77C-0BE4-D3BF43D0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References: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B087-FD73-9A23-4C68-AE56F9485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solidFill>
                  <a:srgbClr val="333333"/>
                </a:solidFill>
              </a:rPr>
              <a:t>Cyber Bullying Detection using Natural Language Processing (NLP) and Text Analytics  </a:t>
            </a:r>
            <a:r>
              <a:rPr lang="en-US" sz="2400" dirty="0">
                <a:ea typeface="+mn-lt"/>
                <a:cs typeface="+mn-lt"/>
                <a:hlinkClick r:id="rId2"/>
              </a:rPr>
              <a:t>https://ieeexplore.ieee.org/abstract/document/9792931</a:t>
            </a:r>
            <a:endParaRPr lang="en-US">
              <a:cs typeface="Calibri" panose="020F0502020204030204"/>
            </a:endParaRPr>
          </a:p>
          <a:p>
            <a:r>
              <a:rPr lang="en-US" sz="2400" b="1" dirty="0">
                <a:solidFill>
                  <a:srgbClr val="333333"/>
                </a:solidFill>
              </a:rPr>
              <a:t>An Application to Detect Cyberbullying Using Machine Learning and Deep Learning Techniques</a:t>
            </a:r>
            <a:br>
              <a:rPr lang="en-US" sz="1800" dirty="0">
                <a:latin typeface="Cambria"/>
                <a:ea typeface="Cambria"/>
                <a:cs typeface="+mn-lt"/>
              </a:rPr>
            </a:br>
            <a:r>
              <a:rPr lang="en-US" sz="2400" dirty="0">
                <a:latin typeface="Calibri"/>
                <a:ea typeface="Cambria"/>
                <a:cs typeface="+mn-lt"/>
                <a:hlinkClick r:id="rId3"/>
              </a:rPr>
              <a:t>https</a:t>
            </a:r>
            <a:r>
              <a:rPr lang="en-US" sz="2400" dirty="0">
                <a:ea typeface="+mn-lt"/>
                <a:cs typeface="+mn-lt"/>
                <a:hlinkClick r:id="rId3"/>
              </a:rPr>
              <a:t>://www.ncbi.nlm.nih.gov/pmc/articles/PMC9321314/</a:t>
            </a:r>
            <a:endParaRPr lang="en-US" sz="240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r>
              <a:rPr lang="en-US" sz="2400" b="1" dirty="0">
                <a:cs typeface="Calibri"/>
              </a:rPr>
              <a:t>Team Arka GitHub Repo:</a:t>
            </a:r>
            <a:br>
              <a:rPr lang="en-US" sz="2400" dirty="0">
                <a:cs typeface="Calibri"/>
              </a:rPr>
            </a:br>
            <a:r>
              <a:rPr lang="en-US" sz="2400" dirty="0">
                <a:cs typeface="Calibri"/>
                <a:hlinkClick r:id="rId4"/>
              </a:rPr>
              <a:t>https://github.com/agani3-UNH-DSCI/DSCI6004_NLP_FinalProject_Team_ARKA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8884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75B86-2407-4CAE-099F-7D6B8312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b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 ARKA</a:t>
            </a:r>
          </a:p>
        </p:txBody>
      </p:sp>
    </p:spTree>
    <p:extLst>
      <p:ext uri="{BB962C8B-B14F-4D97-AF65-F5344CB8AC3E}">
        <p14:creationId xmlns:p14="http://schemas.microsoft.com/office/powerpoint/2010/main" val="296946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7BA9D-9025-1089-F2F0-72062A573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>
                <a:latin typeface="Calibri"/>
                <a:cs typeface="Calibri"/>
              </a:rPr>
              <a:t> Objective:</a:t>
            </a:r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1718E-08AC-A945-FFF4-1D82F2BAA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025" y="344621"/>
            <a:ext cx="6488741" cy="586131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Wingdings" panose="020B0604020202020204" pitchFamily="34" charset="0"/>
              <a:buChar char="Ø"/>
            </a:pPr>
            <a:r>
              <a:rPr lang="en-US" sz="2300">
                <a:ea typeface="+mn-lt"/>
                <a:cs typeface="+mn-lt"/>
              </a:rPr>
              <a:t>The project objective is to develop intelligent and self-learning systems that can automatically detect and signal potential cyberbullying attempts  using natural language processing (NLP) and deep learning (DL) techniques.</a:t>
            </a:r>
          </a:p>
          <a:p>
            <a:pPr algn="just">
              <a:buFont typeface="Wingdings" panose="020B0604020202020204" pitchFamily="34" charset="0"/>
              <a:buChar char="Ø"/>
            </a:pPr>
            <a:r>
              <a:rPr lang="en-US" sz="2300">
                <a:ea typeface="+mn-lt"/>
                <a:cs typeface="+mn-lt"/>
              </a:rPr>
              <a:t>However, it is impractical for moderators to manually monitor all user-generated content due to the vast amount of information on the web. </a:t>
            </a:r>
          </a:p>
          <a:p>
            <a:pPr algn="just">
              <a:buFont typeface="Wingdings" panose="020B0604020202020204" pitchFamily="34" charset="0"/>
              <a:buChar char="Ø"/>
            </a:pPr>
            <a:r>
              <a:rPr lang="en-US" sz="2300">
                <a:ea typeface="+mn-lt"/>
                <a:cs typeface="+mn-lt"/>
              </a:rPr>
              <a:t>Intelligent systems are required to quickly process this information and automatically detect potential cyberbullying attempts. </a:t>
            </a:r>
          </a:p>
          <a:p>
            <a:pPr algn="just">
              <a:buFont typeface="Wingdings" panose="020B0604020202020204" pitchFamily="34" charset="0"/>
              <a:buChar char="Ø"/>
            </a:pPr>
            <a:r>
              <a:rPr lang="en-US" sz="2300">
                <a:ea typeface="+mn-lt"/>
                <a:cs typeface="+mn-lt"/>
              </a:rPr>
              <a:t>The ultimate-goal of this research is to develop self-learning models that can improve manual monitoring for cyberbullying by automatically detecting textual signals of cyberbullying in various forms.</a:t>
            </a:r>
            <a:endParaRPr lang="en-US" sz="2300">
              <a:ea typeface="Calibri"/>
              <a:cs typeface="Calibri" panose="020F0502020204030204"/>
            </a:endParaRPr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252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7BA9D-9025-1089-F2F0-72062A573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406" y="152213"/>
            <a:ext cx="10493190" cy="754064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Data and Tools Used:</a:t>
            </a:r>
            <a:endParaRPr lang="en-US" b="1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1718E-08AC-A945-FFF4-1D82F2BAA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05" y="1041214"/>
            <a:ext cx="10493190" cy="558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panose="020B0604020202020204" pitchFamily="34" charset="0"/>
              <a:buChar char="Ø"/>
            </a:pPr>
            <a:endParaRPr lang="en-US" sz="2400">
              <a:cs typeface="Calibri"/>
            </a:endParaRPr>
          </a:p>
          <a:p>
            <a:pPr lvl="1" algn="just">
              <a:buFont typeface="Wingdings" panose="020B0604020202020204" pitchFamily="34" charset="0"/>
              <a:buChar char="q"/>
            </a:pPr>
            <a:endParaRPr lang="en-US" sz="2000">
              <a:cs typeface="Calibri"/>
            </a:endParaRPr>
          </a:p>
          <a:p>
            <a:pPr marL="0" indent="0" algn="just">
              <a:buNone/>
            </a:pPr>
            <a:endParaRPr lang="en-US" sz="24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A5E16-266B-B346-6BDC-3C2699768E2B}"/>
              </a:ext>
            </a:extLst>
          </p:cNvPr>
          <p:cNvSpPr txBox="1"/>
          <p:nvPr/>
        </p:nvSpPr>
        <p:spPr>
          <a:xfrm>
            <a:off x="557981" y="1258529"/>
            <a:ext cx="11063747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Char char="•"/>
            </a:pPr>
            <a:r>
              <a:rPr lang="en-US" sz="2400">
                <a:cs typeface="Arial"/>
              </a:rPr>
              <a:t>Data:​</a:t>
            </a:r>
          </a:p>
          <a:p>
            <a:pPr lvl="1" algn="just">
              <a:buChar char="•"/>
            </a:pPr>
            <a:r>
              <a:rPr lang="en-US" sz="2000">
                <a:cs typeface="Arial"/>
              </a:rPr>
              <a:t>Tweets Data</a:t>
            </a:r>
          </a:p>
          <a:p>
            <a:pPr lvl="1" algn="just"/>
            <a:endParaRPr lang="en-US" sz="2000">
              <a:cs typeface="Arial"/>
            </a:endParaRPr>
          </a:p>
          <a:p>
            <a:pPr lvl="1" algn="just"/>
            <a:endParaRPr lang="en-US" sz="2000">
              <a:cs typeface="Arial"/>
            </a:endParaRPr>
          </a:p>
          <a:p>
            <a:pPr lvl="1" algn="just"/>
            <a:endParaRPr lang="en-US" sz="2000">
              <a:cs typeface="Arial"/>
            </a:endParaRPr>
          </a:p>
          <a:p>
            <a:pPr lvl="1" algn="just"/>
            <a:endParaRPr lang="en-US" sz="2000">
              <a:cs typeface="Arial"/>
            </a:endParaRPr>
          </a:p>
          <a:p>
            <a:pPr lvl="1" algn="just"/>
            <a:endParaRPr lang="en-US" sz="2000">
              <a:cs typeface="Arial"/>
            </a:endParaRPr>
          </a:p>
          <a:p>
            <a:pPr lvl="1" algn="just">
              <a:buChar char="•"/>
            </a:pPr>
            <a:r>
              <a:rPr lang="en-US" sz="2000">
                <a:cs typeface="Arial"/>
              </a:rPr>
              <a:t>​</a:t>
            </a:r>
          </a:p>
          <a:p>
            <a:pPr lvl="1" algn="just">
              <a:buChar char="•"/>
            </a:pPr>
            <a:r>
              <a:rPr lang="en-US" sz="2000">
                <a:cs typeface="Arial"/>
              </a:rPr>
              <a:t>​</a:t>
            </a:r>
          </a:p>
          <a:p>
            <a:pPr lvl="1" algn="just">
              <a:buChar char="•"/>
            </a:pPr>
            <a:endParaRPr lang="en-US" sz="2000">
              <a:cs typeface="Arial"/>
            </a:endParaRPr>
          </a:p>
          <a:p>
            <a:pPr lvl="1" algn="just">
              <a:buChar char="•"/>
            </a:pPr>
            <a:endParaRPr lang="en-US" sz="2000">
              <a:cs typeface="Arial"/>
            </a:endParaRPr>
          </a:p>
          <a:p>
            <a:pPr algn="just">
              <a:buChar char="•"/>
            </a:pPr>
            <a:r>
              <a:rPr lang="en-US" sz="2400">
                <a:cs typeface="Arial"/>
              </a:rPr>
              <a:t>Tools we are going to use in this project:​</a:t>
            </a:r>
          </a:p>
          <a:p>
            <a:pPr lvl="1" algn="just">
              <a:buChar char="•"/>
            </a:pPr>
            <a:r>
              <a:rPr lang="en-US" sz="2000">
                <a:cs typeface="Arial"/>
              </a:rPr>
              <a:t>Python , Python Libraries (NumPy, Pandas, Matplotlib, scikit-learn, CSV)​</a:t>
            </a:r>
          </a:p>
          <a:p>
            <a:pPr lvl="1" algn="just">
              <a:buChar char="•"/>
            </a:pPr>
            <a:r>
              <a:rPr lang="en-US" sz="2000">
                <a:cs typeface="Arial"/>
              </a:rPr>
              <a:t>Kera's</a:t>
            </a:r>
          </a:p>
          <a:p>
            <a:pPr lvl="1" algn="just">
              <a:buChar char="•"/>
            </a:pPr>
            <a:r>
              <a:rPr lang="en-US" sz="2000">
                <a:cs typeface="Arial"/>
              </a:rPr>
              <a:t>Cuda</a:t>
            </a: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4539364F-7CAA-872F-86B0-DA55297BC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27" y="2075195"/>
            <a:ext cx="9552039" cy="240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0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1718E-08AC-A945-FFF4-1D82F2BAA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05" y="1041214"/>
            <a:ext cx="10493190" cy="558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panose="020B0604020202020204" pitchFamily="34" charset="0"/>
              <a:buChar char="Ø"/>
            </a:pPr>
            <a:endParaRPr lang="en-US" sz="2400">
              <a:cs typeface="Calibri"/>
            </a:endParaRPr>
          </a:p>
          <a:p>
            <a:pPr lvl="1" algn="just">
              <a:buFont typeface="Wingdings" panose="020B0604020202020204" pitchFamily="34" charset="0"/>
              <a:buChar char="q"/>
            </a:pPr>
            <a:endParaRPr lang="en-US" sz="2000">
              <a:cs typeface="Calibri"/>
            </a:endParaRPr>
          </a:p>
          <a:p>
            <a:pPr marL="0" indent="0" algn="just">
              <a:buNone/>
            </a:pPr>
            <a:endParaRPr lang="en-US" sz="24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F879CC-2E65-2B1D-02FB-804172844429}"/>
              </a:ext>
            </a:extLst>
          </p:cNvPr>
          <p:cNvSpPr txBox="1"/>
          <p:nvPr/>
        </p:nvSpPr>
        <p:spPr>
          <a:xfrm>
            <a:off x="641845" y="411582"/>
            <a:ext cx="11461375" cy="66171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Char char="•"/>
            </a:pPr>
            <a:r>
              <a:rPr lang="en-US" sz="2400" b="1">
                <a:cs typeface="Arial"/>
              </a:rPr>
              <a:t>Data Preprocessing:</a:t>
            </a:r>
          </a:p>
          <a:p>
            <a:pPr marL="800100" lvl="1" indent="-342900" algn="just">
              <a:buFont typeface="Arial"/>
              <a:buChar char="•"/>
            </a:pPr>
            <a:r>
              <a:rPr lang="en-US" sz="2000">
                <a:cs typeface="Arial"/>
              </a:rPr>
              <a:t>The raw data was preprocessed to extract the labels from the initials data.</a:t>
            </a:r>
          </a:p>
          <a:p>
            <a:pPr marL="800100" lvl="1" indent="-342900" algn="just">
              <a:buFont typeface="Arial,Sans-Serif"/>
              <a:buChar char="•"/>
            </a:pPr>
            <a:r>
              <a:rPr lang="en-US" sz="2000">
                <a:cs typeface="Calibri"/>
              </a:rPr>
              <a:t>In Data Preprocessing we Removed all non-alphabetic characters from the text using the regular expression [^a-</a:t>
            </a:r>
            <a:r>
              <a:rPr lang="en-US" sz="2000" err="1">
                <a:cs typeface="Calibri"/>
              </a:rPr>
              <a:t>zA</a:t>
            </a:r>
            <a:r>
              <a:rPr lang="en-US" sz="2000">
                <a:cs typeface="Calibri"/>
              </a:rPr>
              <a:t>-Z] and replaces them with a space character.</a:t>
            </a:r>
          </a:p>
          <a:p>
            <a:pPr marL="800100" lvl="1" indent="-342900" algn="just">
              <a:buFont typeface="Arial,Sans-Serif"/>
              <a:buChar char="•"/>
            </a:pPr>
            <a:r>
              <a:rPr lang="en-US" sz="2000">
                <a:cs typeface="Calibri"/>
              </a:rPr>
              <a:t>Removes single-character words from the text using the regular expression \s+[a-</a:t>
            </a:r>
            <a:r>
              <a:rPr lang="en-US" sz="2000" err="1">
                <a:cs typeface="Calibri"/>
              </a:rPr>
              <a:t>zA</a:t>
            </a:r>
            <a:r>
              <a:rPr lang="en-US" sz="2000">
                <a:cs typeface="Calibri"/>
              </a:rPr>
              <a:t>-Z]\s+ and replaces them with a space character.</a:t>
            </a:r>
            <a:endParaRPr lang="en-US">
              <a:cs typeface="Calibri"/>
            </a:endParaRPr>
          </a:p>
          <a:p>
            <a:pPr marL="800100" lvl="1" indent="-342900" algn="just">
              <a:buFont typeface="Arial,Sans-Serif"/>
              <a:buChar char="•"/>
            </a:pPr>
            <a:r>
              <a:rPr lang="en-US" sz="2000">
                <a:cs typeface="Calibri"/>
              </a:rPr>
              <a:t>Removes multiple spaces from the text using the regular expression \s+ and replaces them with a single space character.</a:t>
            </a:r>
          </a:p>
          <a:p>
            <a:pPr marL="800100" lvl="1" indent="-342900" algn="just">
              <a:buFont typeface="Arial,Sans-Serif"/>
              <a:buChar char="•"/>
            </a:pPr>
            <a:r>
              <a:rPr lang="en-US" sz="2000" b="1">
                <a:cs typeface="Calibri"/>
              </a:rPr>
              <a:t>Initial Sentence:</a:t>
            </a:r>
          </a:p>
          <a:p>
            <a:pPr marL="800100" lvl="1" indent="-342900" algn="just">
              <a:buFont typeface="Arial,Sans-Serif"/>
              <a:buChar char="•"/>
            </a:pPr>
            <a:endParaRPr lang="en-US" sz="2000" b="1">
              <a:cs typeface="Calibri"/>
            </a:endParaRPr>
          </a:p>
          <a:p>
            <a:pPr marL="800100" lvl="1" indent="-342900" algn="just">
              <a:buFont typeface="Arial,Sans-Serif"/>
              <a:buChar char="•"/>
            </a:pPr>
            <a:endParaRPr lang="en-US" sz="2000" b="1">
              <a:cs typeface="Calibri"/>
            </a:endParaRPr>
          </a:p>
          <a:p>
            <a:pPr marL="800100" lvl="1" indent="-342900" algn="just">
              <a:buFont typeface="Arial,Sans-Serif"/>
              <a:buChar char="•"/>
            </a:pPr>
            <a:endParaRPr lang="en-US" sz="2000" b="1">
              <a:cs typeface="Calibri"/>
            </a:endParaRPr>
          </a:p>
          <a:p>
            <a:pPr marL="800100" lvl="1" indent="-342900" algn="just">
              <a:buFont typeface="Arial,Sans-Serif"/>
              <a:buChar char="•"/>
            </a:pPr>
            <a:endParaRPr lang="en-US" sz="2000">
              <a:cs typeface="Calibri"/>
            </a:endParaRPr>
          </a:p>
          <a:p>
            <a:pPr marL="800100" lvl="1" indent="-342900" algn="just">
              <a:buFont typeface="Arial,Sans-Serif"/>
              <a:buChar char="•"/>
            </a:pPr>
            <a:endParaRPr lang="en-US" sz="2000" b="1">
              <a:cs typeface="Calibri"/>
            </a:endParaRPr>
          </a:p>
          <a:p>
            <a:pPr marL="800100" lvl="1" indent="-342900" algn="just">
              <a:buFont typeface="Arial,Sans-Serif"/>
              <a:buChar char="•"/>
            </a:pPr>
            <a:r>
              <a:rPr lang="en-US" sz="2000" b="1">
                <a:cs typeface="Calibri"/>
              </a:rPr>
              <a:t>Updated Data:</a:t>
            </a:r>
            <a:endParaRPr lang="en-US"/>
          </a:p>
          <a:p>
            <a:pPr lvl="1" algn="just"/>
            <a:endParaRPr lang="en-US" sz="2000">
              <a:cs typeface="Calibri"/>
            </a:endParaRPr>
          </a:p>
          <a:p>
            <a:pPr lvl="1" algn="just"/>
            <a:endParaRPr lang="en-US" sz="2000">
              <a:cs typeface="Calibri"/>
            </a:endParaRPr>
          </a:p>
          <a:p>
            <a:pPr lvl="1" algn="just"/>
            <a:endParaRPr lang="en-US" sz="2000">
              <a:cs typeface="Arial"/>
            </a:endParaRPr>
          </a:p>
          <a:p>
            <a:pPr marL="800100" lvl="1" indent="-342900" algn="just">
              <a:buFont typeface="Arial"/>
              <a:buChar char="•"/>
            </a:pPr>
            <a:endParaRPr lang="en-US" sz="2000">
              <a:cs typeface="Arial"/>
            </a:endParaRPr>
          </a:p>
          <a:p>
            <a:pPr marL="800100" lvl="1" indent="-342900" algn="just">
              <a:buFont typeface="Arial"/>
              <a:buChar char="•"/>
            </a:pPr>
            <a:endParaRPr lang="en-US" sz="2000">
              <a:cs typeface="Arial"/>
            </a:endParaRPr>
          </a:p>
          <a:p>
            <a:pPr marL="800100" lvl="1" indent="-342900" algn="just">
              <a:buFont typeface="Arial"/>
              <a:buChar char="•"/>
            </a:pPr>
            <a:endParaRPr lang="en-US" sz="2000">
              <a:cs typeface="Arial"/>
            </a:endParaRPr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502B176-3526-ADEB-5712-61889C033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605" y="5320263"/>
            <a:ext cx="9522759" cy="1111551"/>
          </a:xfrm>
          <a:prstGeom prst="rect">
            <a:avLst/>
          </a:prstGeom>
        </p:spPr>
      </p:pic>
      <p:pic>
        <p:nvPicPr>
          <p:cNvPr id="9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AB94161-BF9D-65CB-6D91-1B6CE7438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184" y="3432696"/>
            <a:ext cx="9522758" cy="114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8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7BA9D-9025-1089-F2F0-72062A573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406" y="152213"/>
            <a:ext cx="10493190" cy="754064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Model Implementation:</a:t>
            </a:r>
            <a:endParaRPr lang="en-US" b="1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1718E-08AC-A945-FFF4-1D82F2BAA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05" y="1041214"/>
            <a:ext cx="10493190" cy="558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panose="020B0604020202020204" pitchFamily="34" charset="0"/>
              <a:buChar char="Ø"/>
            </a:pPr>
            <a:endParaRPr lang="en-US" sz="2400">
              <a:cs typeface="Calibri"/>
            </a:endParaRPr>
          </a:p>
          <a:p>
            <a:pPr lvl="1" algn="just">
              <a:buFont typeface="Wingdings" panose="020B0604020202020204" pitchFamily="34" charset="0"/>
              <a:buChar char="q"/>
            </a:pPr>
            <a:endParaRPr lang="en-US" sz="2000">
              <a:cs typeface="Calibri"/>
            </a:endParaRPr>
          </a:p>
          <a:p>
            <a:pPr marL="0" indent="0" algn="just">
              <a:buNone/>
            </a:pPr>
            <a:endParaRPr lang="en-US" sz="24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F879CC-2E65-2B1D-02FB-804172844429}"/>
              </a:ext>
            </a:extLst>
          </p:cNvPr>
          <p:cNvSpPr txBox="1"/>
          <p:nvPr/>
        </p:nvSpPr>
        <p:spPr>
          <a:xfrm>
            <a:off x="432548" y="847166"/>
            <a:ext cx="11102787" cy="73096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algn="just"/>
            <a:r>
              <a:rPr lang="en-US" sz="2100" b="1" dirty="0">
                <a:solidFill>
                  <a:srgbClr val="000000"/>
                </a:solidFill>
                <a:cs typeface="Calibri"/>
              </a:rPr>
              <a:t>LabelBinarizer</a:t>
            </a:r>
            <a:r>
              <a:rPr lang="en-US" sz="2100" dirty="0">
                <a:solidFill>
                  <a:srgbClr val="000000"/>
                </a:solidFill>
                <a:cs typeface="Calibri"/>
              </a:rPr>
              <a:t>: It is used to convert the categorical labels into one-hot encoded vectors.</a:t>
            </a:r>
            <a:endParaRPr lang="en-US" sz="2100">
              <a:cs typeface="Calibri"/>
            </a:endParaRPr>
          </a:p>
          <a:p>
            <a:pPr lvl="1" algn="just"/>
            <a:r>
              <a:rPr lang="en-US" sz="2100" b="1" dirty="0">
                <a:latin typeface="Consolas"/>
                <a:cs typeface="Calibri"/>
              </a:rPr>
              <a:t>Tokenize</a:t>
            </a:r>
            <a:r>
              <a:rPr lang="en-US" sz="2100" dirty="0">
                <a:solidFill>
                  <a:srgbClr val="000000"/>
                </a:solidFill>
                <a:cs typeface="Calibri"/>
              </a:rPr>
              <a:t>r : It is used to create a word index.</a:t>
            </a:r>
          </a:p>
          <a:p>
            <a:pPr lvl="1" algn="just"/>
            <a:r>
              <a:rPr lang="en-US" sz="2100" b="1" dirty="0">
                <a:solidFill>
                  <a:srgbClr val="000000"/>
                </a:solidFill>
                <a:cs typeface="Calibri"/>
              </a:rPr>
              <a:t>Embeddings</a:t>
            </a:r>
            <a:r>
              <a:rPr lang="en-US" sz="2100" dirty="0">
                <a:solidFill>
                  <a:srgbClr val="000000"/>
                </a:solidFill>
                <a:cs typeface="Calibri"/>
              </a:rPr>
              <a:t>: Weights are initialized from a pre-trained Glove embeddings. We used glove.6B.100d.</a:t>
            </a:r>
          </a:p>
          <a:p>
            <a:pPr lvl="1" algn="just"/>
            <a:r>
              <a:rPr lang="en-US" sz="2100" b="1" dirty="0">
                <a:solidFill>
                  <a:srgbClr val="000000"/>
                </a:solidFill>
                <a:cs typeface="Calibri"/>
              </a:rPr>
              <a:t>Bidirectional LSTM:</a:t>
            </a:r>
          </a:p>
          <a:p>
            <a:pPr marL="800100" lvl="1" indent="-342900" algn="just">
              <a:buFont typeface="Arial"/>
              <a:buChar char="•"/>
            </a:pPr>
            <a:r>
              <a:rPr lang="en-US" sz="2100" dirty="0">
                <a:solidFill>
                  <a:srgbClr val="000000"/>
                </a:solidFill>
                <a:cs typeface="Calibri"/>
              </a:rPr>
              <a:t>It stands for Bidirectional long short-term memory neural network that process inputs in both forward and backward.</a:t>
            </a:r>
            <a:endParaRPr lang="en-US" sz="2100">
              <a:cs typeface="Calibri" panose="020F0502020204030204"/>
            </a:endParaRPr>
          </a:p>
          <a:p>
            <a:pPr marL="800100" lvl="1" indent="-342900" algn="just">
              <a:buFont typeface="Arial"/>
              <a:buChar char="•"/>
            </a:pPr>
            <a:r>
              <a:rPr lang="en-US" sz="2100" dirty="0">
                <a:solidFill>
                  <a:srgbClr val="000000"/>
                </a:solidFill>
                <a:cs typeface="Calibri"/>
              </a:rPr>
              <a:t>In This implementation to avoid overfitting  we used three bidirectional LSTM layers with 50, 54, and 60 units respectively and dropouts at 0.2 and 0.3 respectively</a:t>
            </a:r>
          </a:p>
          <a:p>
            <a:pPr marL="800100" lvl="1" indent="-342900" algn="just">
              <a:buFont typeface="Arial"/>
              <a:buChar char="•"/>
            </a:pPr>
            <a:endParaRPr lang="en-US" sz="2000" dirty="0">
              <a:solidFill>
                <a:srgbClr val="000000"/>
              </a:solidFill>
              <a:cs typeface="Calibri"/>
            </a:endParaRPr>
          </a:p>
          <a:p>
            <a:pPr marL="800100" lvl="1" indent="-342900" algn="just">
              <a:buFont typeface="Arial"/>
              <a:buChar char="•"/>
            </a:pPr>
            <a:endParaRPr lang="en-US" sz="2000" dirty="0">
              <a:solidFill>
                <a:srgbClr val="000000"/>
              </a:solidFill>
              <a:cs typeface="Calibri"/>
            </a:endParaRPr>
          </a:p>
          <a:p>
            <a:pPr marL="800100" lvl="1" indent="-342900" algn="just">
              <a:buFont typeface="Arial"/>
              <a:buChar char="•"/>
            </a:pPr>
            <a:endParaRPr lang="en-US" sz="2000" dirty="0">
              <a:solidFill>
                <a:srgbClr val="000000"/>
              </a:solidFill>
              <a:cs typeface="Calibri"/>
            </a:endParaRPr>
          </a:p>
          <a:p>
            <a:pPr marL="800100" lvl="1" indent="-342900" algn="just">
              <a:buFont typeface="Arial"/>
              <a:buChar char="•"/>
            </a:pPr>
            <a:endParaRPr lang="en-US" sz="2000" dirty="0">
              <a:solidFill>
                <a:srgbClr val="000000"/>
              </a:solidFill>
              <a:cs typeface="Calibri"/>
            </a:endParaRPr>
          </a:p>
          <a:p>
            <a:pPr marL="800100" lvl="1" indent="-342900" algn="just">
              <a:buFont typeface="Arial"/>
              <a:buChar char="•"/>
            </a:pPr>
            <a:endParaRPr lang="en-US" sz="2000" dirty="0">
              <a:solidFill>
                <a:srgbClr val="000000"/>
              </a:solidFill>
              <a:cs typeface="Calibri"/>
            </a:endParaRPr>
          </a:p>
          <a:p>
            <a:pPr marL="800100" lvl="1" indent="-342900" algn="just">
              <a:buFont typeface="Arial"/>
              <a:buChar char="•"/>
            </a:pPr>
            <a:endParaRPr lang="en-US" sz="2000" dirty="0">
              <a:solidFill>
                <a:srgbClr val="000000"/>
              </a:solidFill>
              <a:cs typeface="Calibri"/>
            </a:endParaRPr>
          </a:p>
          <a:p>
            <a:pPr lvl="1" algn="just"/>
            <a:r>
              <a:rPr lang="en-US" sz="2100" b="1" dirty="0">
                <a:solidFill>
                  <a:srgbClr val="000000"/>
                </a:solidFill>
                <a:cs typeface="Calibri"/>
              </a:rPr>
              <a:t>Optimizer:  </a:t>
            </a:r>
            <a:r>
              <a:rPr lang="en-US" sz="2100" dirty="0">
                <a:solidFill>
                  <a:srgbClr val="000000"/>
                </a:solidFill>
                <a:cs typeface="Calibri"/>
              </a:rPr>
              <a:t>we are using Adam Optimizer for optimization</a:t>
            </a:r>
          </a:p>
          <a:p>
            <a:pPr lvl="1" algn="just"/>
            <a:endParaRPr lang="en-US" sz="2000" dirty="0">
              <a:cs typeface="Calibri"/>
            </a:endParaRPr>
          </a:p>
          <a:p>
            <a:pPr lvl="1" algn="just"/>
            <a:endParaRPr lang="en-US" sz="2000">
              <a:cs typeface="Calibri"/>
            </a:endParaRPr>
          </a:p>
          <a:p>
            <a:pPr lvl="1" algn="just"/>
            <a:endParaRPr lang="en-US" sz="2000">
              <a:cs typeface="Calibri"/>
            </a:endParaRPr>
          </a:p>
          <a:p>
            <a:pPr lvl="1" algn="just"/>
            <a:endParaRPr lang="en-US" sz="2000">
              <a:cs typeface="Arial"/>
            </a:endParaRPr>
          </a:p>
          <a:p>
            <a:pPr marL="800100" lvl="1" indent="-342900" algn="just">
              <a:buFont typeface="Arial"/>
              <a:buChar char="•"/>
            </a:pPr>
            <a:endParaRPr lang="en-US" sz="2000">
              <a:cs typeface="Arial"/>
            </a:endParaRPr>
          </a:p>
          <a:p>
            <a:pPr marL="800100" lvl="1" indent="-342900" algn="just">
              <a:buFont typeface="Arial"/>
              <a:buChar char="•"/>
            </a:pPr>
            <a:endParaRPr lang="en-US" sz="2000">
              <a:cs typeface="Arial"/>
            </a:endParaRPr>
          </a:p>
          <a:p>
            <a:pPr marL="800100" lvl="1" indent="-342900" algn="just">
              <a:buFont typeface="Arial"/>
              <a:buChar char="•"/>
            </a:pPr>
            <a:endParaRPr lang="en-US" sz="2000">
              <a:cs typeface="Arial"/>
            </a:endParaRPr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BB18E33C-5216-5592-13A5-6C93D74FB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755" y="3829348"/>
            <a:ext cx="8998973" cy="150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5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7BA9D-9025-1089-F2F0-72062A573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406" y="152213"/>
            <a:ext cx="10493190" cy="754064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Model Implementation:</a:t>
            </a:r>
            <a:endParaRPr lang="en-US" b="1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1718E-08AC-A945-FFF4-1D82F2BAA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05" y="1041214"/>
            <a:ext cx="10493190" cy="558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panose="020B0604020202020204" pitchFamily="34" charset="0"/>
              <a:buChar char="Ø"/>
            </a:pPr>
            <a:endParaRPr lang="en-US" sz="2400">
              <a:cs typeface="Calibri"/>
            </a:endParaRPr>
          </a:p>
          <a:p>
            <a:pPr lvl="1" algn="just">
              <a:buFont typeface="Wingdings" panose="020B0604020202020204" pitchFamily="34" charset="0"/>
              <a:buChar char="q"/>
            </a:pPr>
            <a:endParaRPr lang="en-US" sz="2000">
              <a:cs typeface="Calibri"/>
            </a:endParaRPr>
          </a:p>
          <a:p>
            <a:pPr marL="0" indent="0" algn="just">
              <a:buNone/>
            </a:pPr>
            <a:endParaRPr lang="en-US" sz="24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F879CC-2E65-2B1D-02FB-804172844429}"/>
              </a:ext>
            </a:extLst>
          </p:cNvPr>
          <p:cNvSpPr txBox="1"/>
          <p:nvPr/>
        </p:nvSpPr>
        <p:spPr>
          <a:xfrm>
            <a:off x="432548" y="847166"/>
            <a:ext cx="11102787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algn="just"/>
            <a:r>
              <a:rPr lang="en-US" sz="2000" b="1" dirty="0">
                <a:cs typeface="Calibri"/>
              </a:rPr>
              <a:t>Loss function:</a:t>
            </a:r>
            <a:r>
              <a:rPr lang="en-US" sz="2000" dirty="0">
                <a:cs typeface="Calibri"/>
              </a:rPr>
              <a:t> categorical_crossentropy</a:t>
            </a:r>
          </a:p>
          <a:p>
            <a:pPr lvl="1" algn="just"/>
            <a:endParaRPr lang="en-US" sz="2000" dirty="0">
              <a:cs typeface="Calibri"/>
            </a:endParaRPr>
          </a:p>
          <a:p>
            <a:pPr lvl="1" algn="just"/>
            <a:endParaRPr lang="en-US" sz="2000" dirty="0">
              <a:cs typeface="Calibri"/>
            </a:endParaRPr>
          </a:p>
          <a:p>
            <a:pPr lvl="1" algn="just"/>
            <a:endParaRPr lang="en-US" sz="2000" dirty="0">
              <a:cs typeface="Calibri"/>
            </a:endParaRPr>
          </a:p>
          <a:p>
            <a:pPr lvl="1" algn="just"/>
            <a:endParaRPr lang="en-US" sz="2000" dirty="0">
              <a:cs typeface="Calibri"/>
            </a:endParaRPr>
          </a:p>
          <a:p>
            <a:pPr lvl="1" algn="just"/>
            <a:endParaRPr lang="en-US" sz="2000" dirty="0">
              <a:cs typeface="Calibri"/>
            </a:endParaRPr>
          </a:p>
          <a:p>
            <a:pPr marL="800100" lvl="1" indent="-342900" algn="just">
              <a:buFont typeface="Arial"/>
              <a:buChar char="•"/>
            </a:pPr>
            <a:r>
              <a:rPr lang="en-US" sz="2000" dirty="0">
                <a:cs typeface="Calibri"/>
              </a:rPr>
              <a:t>We Split dataset into training and testing at 80% and 20% ratio and executed with batch size of </a:t>
            </a:r>
            <a:r>
              <a:rPr lang="en-US" sz="2000" b="1" dirty="0">
                <a:cs typeface="Calibri"/>
              </a:rPr>
              <a:t>128 </a:t>
            </a:r>
            <a:r>
              <a:rPr lang="en-US" sz="2000" dirty="0">
                <a:cs typeface="Calibri"/>
              </a:rPr>
              <a:t>and </a:t>
            </a:r>
            <a:r>
              <a:rPr lang="en-US" sz="2000" b="1" dirty="0">
                <a:cs typeface="Calibri"/>
              </a:rPr>
              <a:t>16 </a:t>
            </a:r>
            <a:r>
              <a:rPr lang="en-US" sz="2000" dirty="0">
                <a:cs typeface="Calibri"/>
              </a:rPr>
              <a:t>Epochs</a:t>
            </a:r>
          </a:p>
          <a:p>
            <a:pPr lvl="1" algn="just"/>
            <a:endParaRPr lang="en-US" sz="2000">
              <a:cs typeface="Calibri"/>
            </a:endParaRPr>
          </a:p>
          <a:p>
            <a:pPr lvl="1" algn="just"/>
            <a:endParaRPr lang="en-US" sz="2000">
              <a:cs typeface="Calibri"/>
            </a:endParaRPr>
          </a:p>
          <a:p>
            <a:pPr lvl="1" algn="just"/>
            <a:endParaRPr lang="en-US" sz="2000">
              <a:cs typeface="Arial"/>
            </a:endParaRPr>
          </a:p>
          <a:p>
            <a:pPr marL="800100" lvl="1" indent="-342900" algn="just">
              <a:buFont typeface="Arial"/>
              <a:buChar char="•"/>
            </a:pPr>
            <a:endParaRPr lang="en-US" sz="2000">
              <a:cs typeface="Arial"/>
            </a:endParaRPr>
          </a:p>
          <a:p>
            <a:pPr marL="800100" lvl="1" indent="-342900" algn="just">
              <a:buFont typeface="Arial"/>
              <a:buChar char="•"/>
            </a:pPr>
            <a:endParaRPr lang="en-US" sz="2000">
              <a:cs typeface="Arial"/>
            </a:endParaRPr>
          </a:p>
          <a:p>
            <a:pPr marL="800100" lvl="1" indent="-342900" algn="just">
              <a:buFont typeface="Arial"/>
              <a:buChar char="•"/>
            </a:pPr>
            <a:endParaRPr lang="en-US" sz="2000">
              <a:cs typeface="Arial"/>
            </a:endParaRPr>
          </a:p>
        </p:txBody>
      </p:sp>
      <p:pic>
        <p:nvPicPr>
          <p:cNvPr id="4" name="Picture 5" descr="Table&#10;&#10;Description automatically generated">
            <a:extLst>
              <a:ext uri="{FF2B5EF4-FFF2-40B4-BE49-F238E27FC236}">
                <a16:creationId xmlns:a16="http://schemas.microsoft.com/office/drawing/2014/main" id="{3B724864-EF10-5388-957C-34BB45567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20" y="3543859"/>
            <a:ext cx="7978876" cy="2621637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4FAF3CAE-2796-CAE7-B5A1-9580E8C20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110" y="1284275"/>
            <a:ext cx="3578941" cy="111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2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7BA9D-9025-1089-F2F0-72062A573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759" y="17743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Evaluation And Results:</a:t>
            </a:r>
            <a:endParaRPr lang="en-US" b="1">
              <a:cs typeface="Calibri Light"/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1718E-08AC-A945-FFF4-1D82F2BAA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773"/>
            <a:ext cx="10515600" cy="52590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Evaluation:</a:t>
            </a:r>
          </a:p>
          <a:p>
            <a:pPr>
              <a:buFont typeface="Wingdings,Sans-Serif"/>
              <a:buChar char="Ø"/>
            </a:pPr>
            <a:r>
              <a:rPr lang="en-US" dirty="0">
                <a:ea typeface="+mn-lt"/>
                <a:cs typeface="+mn-lt"/>
              </a:rPr>
              <a:t>We  used  following metrics  to check whether the performance of the model:</a:t>
            </a:r>
          </a:p>
          <a:p>
            <a:pPr marL="971550" lvl="1" indent="-285750">
              <a:buFont typeface="Wingdings,Sans-Serif"/>
              <a:buChar char="q"/>
            </a:pPr>
            <a:r>
              <a:rPr lang="en-US" dirty="0">
                <a:ea typeface="+mn-lt"/>
                <a:cs typeface="+mn-lt"/>
              </a:rPr>
              <a:t>Accuracy</a:t>
            </a:r>
            <a:endParaRPr lang="en-US" dirty="0"/>
          </a:p>
          <a:p>
            <a:pPr marL="971550" lvl="1" indent="-285750">
              <a:buFont typeface="Wingdings,Sans-Serif"/>
              <a:buChar char="q"/>
            </a:pPr>
            <a:r>
              <a:rPr lang="en-US" dirty="0">
                <a:ea typeface="+mn-lt"/>
                <a:cs typeface="+mn-lt"/>
              </a:rPr>
              <a:t>Loss</a:t>
            </a:r>
          </a:p>
          <a:p>
            <a:pPr marL="971550" lvl="1" indent="-285750">
              <a:buFont typeface="Wingdings,Sans-Serif"/>
              <a:buChar char="q"/>
            </a:pPr>
            <a:r>
              <a:rPr lang="en-US" dirty="0">
                <a:ea typeface="+mn-lt"/>
                <a:cs typeface="+mn-lt"/>
              </a:rPr>
              <a:t>F1-score</a:t>
            </a:r>
          </a:p>
          <a:p>
            <a:pPr marL="971550" lvl="1" indent="-285750">
              <a:buFont typeface="Wingdings,Sans-Serif"/>
              <a:buChar char="q"/>
            </a:pPr>
            <a:r>
              <a:rPr lang="en-US" dirty="0">
                <a:ea typeface="+mn-lt"/>
                <a:cs typeface="+mn-lt"/>
              </a:rPr>
              <a:t>Precision</a:t>
            </a:r>
          </a:p>
          <a:p>
            <a:pPr marL="971550" lvl="1" indent="-285750">
              <a:buFont typeface="Wingdings,Sans-Serif"/>
              <a:buChar char="q"/>
            </a:pPr>
            <a:r>
              <a:rPr lang="en-US" dirty="0">
                <a:ea typeface="+mn-lt"/>
                <a:cs typeface="+mn-lt"/>
              </a:rPr>
              <a:t>Recall</a:t>
            </a:r>
          </a:p>
          <a:p>
            <a:pPr lvl="1" indent="0">
              <a:buNone/>
            </a:pPr>
            <a:endParaRPr lang="en-US" dirty="0">
              <a:ea typeface="+mn-lt"/>
              <a:cs typeface="+mn-lt"/>
            </a:endParaRPr>
          </a:p>
          <a:p>
            <a:pPr marL="457200" indent="0">
              <a:buNone/>
            </a:pPr>
            <a:r>
              <a:rPr lang="en-US" sz="2000" err="1">
                <a:highlight>
                  <a:srgbClr val="FFFF00"/>
                </a:highlight>
                <a:ea typeface="+mn-lt"/>
                <a:cs typeface="+mn-lt"/>
              </a:rPr>
              <a:t>model.</a:t>
            </a:r>
            <a:r>
              <a:rPr lang="en-US" sz="2000" err="1">
                <a:solidFill>
                  <a:srgbClr val="795E26"/>
                </a:solidFill>
                <a:highlight>
                  <a:srgbClr val="FFFF00"/>
                </a:highlight>
                <a:ea typeface="+mn-lt"/>
                <a:cs typeface="+mn-lt"/>
              </a:rPr>
              <a:t>compile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(optimizer=</a:t>
            </a:r>
            <a:r>
              <a:rPr lang="en-US" sz="2000" dirty="0">
                <a:solidFill>
                  <a:srgbClr val="A31515"/>
                </a:solidFill>
                <a:highlight>
                  <a:srgbClr val="FFFF00"/>
                </a:highlight>
                <a:ea typeface="+mn-lt"/>
                <a:cs typeface="+mn-lt"/>
              </a:rPr>
              <a:t>'</a:t>
            </a:r>
            <a:r>
              <a:rPr lang="en-US" sz="2000" err="1">
                <a:solidFill>
                  <a:srgbClr val="A31515"/>
                </a:solidFill>
                <a:highlight>
                  <a:srgbClr val="FFFF00"/>
                </a:highlight>
                <a:ea typeface="+mn-lt"/>
                <a:cs typeface="+mn-lt"/>
              </a:rPr>
              <a:t>adam</a:t>
            </a:r>
            <a:r>
              <a:rPr lang="en-US" sz="2000" dirty="0">
                <a:solidFill>
                  <a:srgbClr val="A31515"/>
                </a:solidFill>
                <a:highlight>
                  <a:srgbClr val="FFFF00"/>
                </a:highlight>
                <a:ea typeface="+mn-lt"/>
                <a:cs typeface="+mn-lt"/>
              </a:rPr>
              <a:t>'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, loss=</a:t>
            </a:r>
            <a:r>
              <a:rPr lang="en-US" sz="2000" dirty="0">
                <a:solidFill>
                  <a:srgbClr val="A31515"/>
                </a:solidFill>
                <a:highlight>
                  <a:srgbClr val="FFFF00"/>
                </a:highlight>
                <a:ea typeface="+mn-lt"/>
                <a:cs typeface="+mn-lt"/>
              </a:rPr>
              <a:t>'</a:t>
            </a:r>
            <a:r>
              <a:rPr lang="en-US" sz="2000" err="1">
                <a:solidFill>
                  <a:srgbClr val="A31515"/>
                </a:solidFill>
                <a:highlight>
                  <a:srgbClr val="FFFF00"/>
                </a:highlight>
                <a:ea typeface="+mn-lt"/>
                <a:cs typeface="+mn-lt"/>
              </a:rPr>
              <a:t>categorical_crossentropy</a:t>
            </a:r>
            <a:r>
              <a:rPr lang="en-US" sz="2000" dirty="0">
                <a:solidFill>
                  <a:srgbClr val="A31515"/>
                </a:solidFill>
                <a:highlight>
                  <a:srgbClr val="FFFF00"/>
                </a:highlight>
                <a:ea typeface="+mn-lt"/>
                <a:cs typeface="+mn-lt"/>
              </a:rPr>
              <a:t>'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, metrics=[</a:t>
            </a:r>
            <a:r>
              <a:rPr lang="en-US" sz="2000" dirty="0">
                <a:solidFill>
                  <a:srgbClr val="A31515"/>
                </a:solidFill>
                <a:highlight>
                  <a:srgbClr val="FFFF00"/>
                </a:highlight>
                <a:ea typeface="+mn-lt"/>
                <a:cs typeface="+mn-lt"/>
              </a:rPr>
              <a:t>'accuracy'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, Precision(), Recall(), f1_score])</a:t>
            </a:r>
            <a:endParaRPr lang="en-US" sz="2000">
              <a:highlight>
                <a:srgbClr val="FFFF00"/>
              </a:highlight>
              <a:cs typeface="Calibri" panose="020F0502020204030204"/>
            </a:endParaRPr>
          </a:p>
          <a:p>
            <a:pPr marL="457200" lvl="1" indent="0">
              <a:buNone/>
            </a:pPr>
            <a:r>
              <a:rPr lang="en-US" sz="2000" err="1">
                <a:highlight>
                  <a:srgbClr val="FFFF00"/>
                </a:highlight>
                <a:ea typeface="+mn-lt"/>
                <a:cs typeface="+mn-lt"/>
              </a:rPr>
              <a:t>model.summary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()</a:t>
            </a:r>
            <a:endParaRPr lang="en-US" sz="2000" dirty="0">
              <a:highlight>
                <a:srgbClr val="FFFF00"/>
              </a:highlight>
              <a:cs typeface="Calibri" panose="020F0502020204030204"/>
            </a:endParaRPr>
          </a:p>
          <a:p>
            <a:pPr marL="457200" lvl="1" indent="0">
              <a:buNone/>
            </a:pPr>
            <a:endParaRPr lang="en-US" sz="18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sz="1800" dirty="0">
              <a:highlight>
                <a:srgbClr val="FFFF00"/>
              </a:highlight>
              <a:ea typeface="+mn-lt"/>
              <a:cs typeface="+mn-lt"/>
            </a:endParaRPr>
          </a:p>
          <a:p>
            <a:pPr lvl="1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941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7BA9D-9025-1089-F2F0-72062A573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759" y="17743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Evaluation And Results:</a:t>
            </a:r>
            <a:endParaRPr lang="en-US" b="1">
              <a:cs typeface="Calibri Light"/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1718E-08AC-A945-FFF4-1D82F2BAA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773"/>
            <a:ext cx="10515600" cy="52590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Calibri"/>
              </a:rPr>
              <a:t>Accuracy and Loss:</a:t>
            </a: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sz="1800" dirty="0">
              <a:highlight>
                <a:srgbClr val="FFFF00"/>
              </a:highlight>
              <a:ea typeface="+mn-lt"/>
              <a:cs typeface="+mn-lt"/>
            </a:endParaRPr>
          </a:p>
          <a:p>
            <a:pPr lvl="1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endParaRPr lang="en-US">
              <a:cs typeface="Calibri"/>
            </a:endParaRP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7EC049D-6E02-33F2-1E4E-705CFBB51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33" y="1826814"/>
            <a:ext cx="11309554" cy="422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34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7BA9D-9025-1089-F2F0-72062A573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759" y="17743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Evaluation And Results:</a:t>
            </a:r>
            <a:endParaRPr lang="en-US" b="1">
              <a:cs typeface="Calibri Light"/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1718E-08AC-A945-FFF4-1D82F2BAA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773"/>
            <a:ext cx="10515600" cy="52590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Calibri"/>
              </a:rPr>
              <a:t>Precision and Recall:</a:t>
            </a: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sz="1800" dirty="0">
              <a:highlight>
                <a:srgbClr val="FFFF00"/>
              </a:highlight>
              <a:cs typeface="Calibri"/>
            </a:endParaRPr>
          </a:p>
          <a:p>
            <a:pPr lvl="1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endParaRPr lang="en-US">
              <a:cs typeface="Calibri"/>
            </a:endParaRPr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439201F-B194-B6CF-8935-1966B1DB0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10" y="1706215"/>
            <a:ext cx="9982199" cy="468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9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Cyberbullying detection using Natural Language Process  Team ARKA  Rahul Muvvala Kalpana Chamala Ajay Kumar Ganipineni   </vt:lpstr>
      <vt:lpstr> Objective:</vt:lpstr>
      <vt:lpstr>Data and Tools Used:</vt:lpstr>
      <vt:lpstr>PowerPoint Presentation</vt:lpstr>
      <vt:lpstr>Model Implementation:</vt:lpstr>
      <vt:lpstr>Model Implementation:</vt:lpstr>
      <vt:lpstr>Evaluation And Results:</vt:lpstr>
      <vt:lpstr>Evaluation And Results:</vt:lpstr>
      <vt:lpstr>Evaluation And Results:</vt:lpstr>
      <vt:lpstr>Evaluation And Results:</vt:lpstr>
      <vt:lpstr>Evaluation And Results:</vt:lpstr>
      <vt:lpstr>Cyberbullying detection Demo</vt:lpstr>
      <vt:lpstr>References:</vt:lpstr>
      <vt:lpstr>THANK YOU Team ARKA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460</cp:revision>
  <dcterms:created xsi:type="dcterms:W3CDTF">2023-04-09T21:20:20Z</dcterms:created>
  <dcterms:modified xsi:type="dcterms:W3CDTF">2023-05-01T23:38:10Z</dcterms:modified>
</cp:coreProperties>
</file>