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1808">
          <p15:clr>
            <a:srgbClr val="A4A3A4"/>
          </p15:clr>
        </p15:guide>
        <p15:guide id="3" pos="13824">
          <p15:clr>
            <a:srgbClr val="A4A3A4"/>
          </p15:clr>
        </p15:guide>
      </p15:sldGuideLst>
    </p:ext>
    <p:ext uri="GoogleSlidesCustomDataVersion2">
      <go:slidesCustomData xmlns:go="http://customooxmlschemas.google.com/" r:id="rId7" roundtripDataSignature="AMtx7miDbFQzu/ykOa4+XFAwRES3bpwa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1808"/>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Image">
  <p:cSld name="Background Image">
    <p:spTree>
      <p:nvGrpSpPr>
        <p:cNvPr id="15"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9" name="Google Shape;19;p3"/>
          <p:cNvCxnSpPr/>
          <p:nvPr/>
        </p:nvCxnSpPr>
        <p:spPr>
          <a:xfrm>
            <a:off x="32577212" y="6431836"/>
            <a:ext cx="0" cy="24886364"/>
          </a:xfrm>
          <a:prstGeom prst="straightConnector1">
            <a:avLst/>
          </a:prstGeom>
          <a:noFill/>
          <a:ln cap="flat" cmpd="tri" w="88900">
            <a:solidFill>
              <a:schemeClr val="dk1"/>
            </a:solidFill>
            <a:prstDash val="solid"/>
            <a:round/>
            <a:headEnd len="med" w="med" type="oval"/>
            <a:tailEnd len="med" w="med" type="oval"/>
          </a:ln>
        </p:spPr>
      </p:cxnSp>
      <p:sp>
        <p:nvSpPr>
          <p:cNvPr id="20" name="Google Shape;20;p3"/>
          <p:cNvSpPr txBox="1"/>
          <p:nvPr>
            <p:ph idx="1" type="body"/>
          </p:nvPr>
        </p:nvSpPr>
        <p:spPr>
          <a:xfrm>
            <a:off x="914400" y="6644640"/>
            <a:ext cx="9798050" cy="148742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1" name="Google Shape;21;p3"/>
          <p:cNvSpPr/>
          <p:nvPr>
            <p:ph idx="2" type="pic"/>
          </p:nvPr>
        </p:nvSpPr>
        <p:spPr>
          <a:xfrm>
            <a:off x="914400" y="21843852"/>
            <a:ext cx="9798050" cy="7452360"/>
          </a:xfrm>
          <a:prstGeom prst="rect">
            <a:avLst/>
          </a:prstGeom>
          <a:solidFill>
            <a:srgbClr val="D8D8D8"/>
          </a:solidFill>
          <a:ln>
            <a:noFill/>
          </a:ln>
        </p:spPr>
      </p:sp>
      <p:sp>
        <p:nvSpPr>
          <p:cNvPr id="22" name="Google Shape;22;p3"/>
          <p:cNvSpPr/>
          <p:nvPr>
            <p:ph idx="3" type="pic"/>
          </p:nvPr>
        </p:nvSpPr>
        <p:spPr>
          <a:xfrm>
            <a:off x="33046966" y="17186910"/>
            <a:ext cx="9798050" cy="7452360"/>
          </a:xfrm>
          <a:prstGeom prst="rect">
            <a:avLst/>
          </a:prstGeom>
          <a:solidFill>
            <a:srgbClr val="D8D8D8"/>
          </a:solidFill>
          <a:ln>
            <a:noFill/>
          </a:ln>
        </p:spPr>
      </p:sp>
      <p:sp>
        <p:nvSpPr>
          <p:cNvPr id="23" name="Google Shape;23;p3"/>
          <p:cNvSpPr txBox="1"/>
          <p:nvPr>
            <p:ph idx="4" type="body"/>
          </p:nvPr>
        </p:nvSpPr>
        <p:spPr>
          <a:xfrm>
            <a:off x="11674474" y="6644640"/>
            <a:ext cx="9798050" cy="2292096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4" name="Google Shape;24;p3"/>
          <p:cNvSpPr txBox="1"/>
          <p:nvPr>
            <p:ph idx="5" type="body"/>
          </p:nvPr>
        </p:nvSpPr>
        <p:spPr>
          <a:xfrm>
            <a:off x="22516542" y="6705600"/>
            <a:ext cx="9448423" cy="66446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5" name="Google Shape;25;p3"/>
          <p:cNvSpPr txBox="1"/>
          <p:nvPr>
            <p:ph idx="6" type="body"/>
          </p:nvPr>
        </p:nvSpPr>
        <p:spPr>
          <a:xfrm>
            <a:off x="33046966" y="6705600"/>
            <a:ext cx="9798050" cy="993648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6" name="Google Shape;26;p3"/>
          <p:cNvSpPr txBox="1"/>
          <p:nvPr>
            <p:ph idx="7" type="body"/>
          </p:nvPr>
        </p:nvSpPr>
        <p:spPr>
          <a:xfrm>
            <a:off x="33046966" y="25130235"/>
            <a:ext cx="9798050" cy="4252487"/>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7" name="Google Shape;27;p3"/>
          <p:cNvSpPr/>
          <p:nvPr>
            <p:ph idx="8" type="chart"/>
          </p:nvPr>
        </p:nvSpPr>
        <p:spPr>
          <a:xfrm>
            <a:off x="22513521" y="14194529"/>
            <a:ext cx="9454334" cy="69421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54"/>
              </a:spcBef>
              <a:spcAft>
                <a:spcPts val="0"/>
              </a:spcAft>
              <a:buClr>
                <a:schemeClr val="dk1"/>
              </a:buClr>
              <a:buSzPts val="2392"/>
              <a:buFont typeface="Arial"/>
              <a:buChar char="•"/>
              <a:defRPr b="0" i="0" sz="2392" u="none" cap="none" strike="noStrike">
                <a:solidFill>
                  <a:schemeClr val="dk1"/>
                </a:solidFill>
                <a:latin typeface="Arial"/>
                <a:ea typeface="Arial"/>
                <a:cs typeface="Arial"/>
                <a:sym typeface="Arial"/>
              </a:defRPr>
            </a:lvl1pPr>
            <a:lvl2pPr lvl="1" marR="0" rtl="0" algn="l">
              <a:lnSpc>
                <a:spcPct val="90000"/>
              </a:lnSpc>
              <a:spcBef>
                <a:spcPts val="427"/>
              </a:spcBef>
              <a:spcAft>
                <a:spcPts val="0"/>
              </a:spcAft>
              <a:buClr>
                <a:schemeClr val="dk1"/>
              </a:buClr>
              <a:buSzPts val="2050"/>
              <a:buFont typeface="Arial"/>
              <a:buChar char="•"/>
              <a:defRPr b="0" i="0" sz="2050" u="none" cap="none" strike="noStrike">
                <a:solidFill>
                  <a:schemeClr val="dk1"/>
                </a:solidFill>
                <a:latin typeface="Arial"/>
                <a:ea typeface="Arial"/>
                <a:cs typeface="Arial"/>
                <a:sym typeface="Arial"/>
              </a:defRPr>
            </a:lvl2pPr>
            <a:lvl3pPr lvl="2" marR="0" rtl="0" algn="l">
              <a:lnSpc>
                <a:spcPct val="90000"/>
              </a:lnSpc>
              <a:spcBef>
                <a:spcPts val="427"/>
              </a:spcBef>
              <a:spcAft>
                <a:spcPts val="0"/>
              </a:spcAft>
              <a:buClr>
                <a:schemeClr val="dk1"/>
              </a:buClr>
              <a:buSzPts val="1708"/>
              <a:buFont typeface="Arial"/>
              <a:buChar char="•"/>
              <a:defRPr b="0" i="0" sz="1708" u="none" cap="none" strike="noStrike">
                <a:solidFill>
                  <a:schemeClr val="dk1"/>
                </a:solidFill>
                <a:latin typeface="Arial"/>
                <a:ea typeface="Arial"/>
                <a:cs typeface="Arial"/>
                <a:sym typeface="Arial"/>
              </a:defRPr>
            </a:lvl3pPr>
            <a:lvl4pPr lvl="3"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4pPr>
            <a:lvl5pPr lvl="4"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5pPr>
            <a:lvl6pPr lvl="5"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lvl="6"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lvl="7"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lvl="8"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8" name="Google Shape;28;p3"/>
          <p:cNvSpPr txBox="1"/>
          <p:nvPr>
            <p:ph idx="9" type="body"/>
          </p:nvPr>
        </p:nvSpPr>
        <p:spPr>
          <a:xfrm>
            <a:off x="22513522" y="21847581"/>
            <a:ext cx="9417420" cy="759610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58"/>
              <a:buFont typeface="Arial"/>
              <a:buNone/>
            </a:pPr>
            <a:r>
              <a:t/>
            </a:r>
            <a:endParaRPr b="0" i="0" sz="7258" u="none" cap="none" strike="noStrik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cap="flat" cmpd="sng" w="25400">
            <a:solidFill>
              <a:schemeClr val="lt1"/>
            </a:solidFill>
            <a:prstDash val="dash"/>
            <a:miter lim="800000"/>
            <a:headEnd len="sm" w="sm" type="none"/>
            <a:tailEnd len="sm" w="sm" type="none"/>
          </a:ln>
        </p:spPr>
      </p:cxnSp>
      <p:pic>
        <p:nvPicPr>
          <p:cNvPr id="10" name="Google Shape;10;p2"/>
          <p:cNvPicPr preferRelativeResize="0"/>
          <p:nvPr/>
        </p:nvPicPr>
        <p:blipFill rotWithShape="1">
          <a:blip r:embed="rId1">
            <a:alphaModFix/>
          </a:blip>
          <a:srcRect b="0" l="0" r="0" t="0"/>
          <a:stretch/>
        </p:blipFill>
        <p:spPr>
          <a:xfrm>
            <a:off x="1" y="0"/>
            <a:ext cx="37322118" cy="2503724"/>
          </a:xfrm>
          <a:prstGeom prst="rect">
            <a:avLst/>
          </a:prstGeom>
          <a:noFill/>
          <a:ln>
            <a:noFill/>
          </a:ln>
        </p:spPr>
      </p:pic>
      <p:pic>
        <p:nvPicPr>
          <p:cNvPr id="11" name="Google Shape;11;p2"/>
          <p:cNvPicPr preferRelativeResize="0"/>
          <p:nvPr/>
        </p:nvPicPr>
        <p:blipFill rotWithShape="1">
          <a:blip r:embed="rId1">
            <a:alphaModFix/>
          </a:blip>
          <a:srcRect b="0" l="65059" r="0" t="0"/>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1">
            <a:alphaModFix/>
          </a:blip>
          <a:srcRect b="0" l="65059" r="0" t="0"/>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1">
            <a:alphaModFix/>
          </a:blip>
          <a:srcRect b="0" l="65059" r="0" t="0"/>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1">
            <a:alphaModFix/>
          </a:blip>
          <a:srcRect b="0" l="65059" r="0" t="0"/>
          <a:stretch/>
        </p:blipFill>
        <p:spPr>
          <a:xfrm>
            <a:off x="1" y="31470601"/>
            <a:ext cx="43891201" cy="955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10" Type="http://schemas.openxmlformats.org/officeDocument/2006/relationships/image" Target="../media/image9.pn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0.jpg"/><Relationship Id="rId7" Type="http://schemas.openxmlformats.org/officeDocument/2006/relationships/image" Target="../media/image8.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1"/>
          <p:cNvSpPr txBox="1"/>
          <p:nvPr/>
        </p:nvSpPr>
        <p:spPr>
          <a:xfrm>
            <a:off x="11667346" y="6932976"/>
            <a:ext cx="9499800" cy="11051700"/>
          </a:xfrm>
          <a:prstGeom prst="rect">
            <a:avLst/>
          </a:prstGeom>
          <a:no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Engineering Analysis</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Our project had unique challenges and </a:t>
            </a:r>
            <a:r>
              <a:rPr lang="en-US" sz="2800">
                <a:solidFill>
                  <a:schemeClr val="dk1"/>
                </a:solidFill>
              </a:rPr>
              <a:t>opportunities due to our sponsor’s request.</a:t>
            </a:r>
            <a:endParaRPr sz="2800">
              <a:solidFill>
                <a:schemeClr val="dk1"/>
              </a:solidFill>
            </a:endParaRPr>
          </a:p>
          <a:p>
            <a:pPr indent="-514350" lvl="1" marL="971550" marR="0" rtl="0" algn="l">
              <a:lnSpc>
                <a:spcPct val="164285"/>
              </a:lnSpc>
              <a:spcBef>
                <a:spcPts val="1200"/>
              </a:spcBef>
              <a:spcAft>
                <a:spcPts val="0"/>
              </a:spcAft>
              <a:buClr>
                <a:schemeClr val="dk1"/>
              </a:buClr>
              <a:buSzPts val="2800"/>
              <a:buAutoNum type="alphaUcPeriod"/>
            </a:pPr>
            <a:r>
              <a:rPr lang="en-US" sz="2800">
                <a:solidFill>
                  <a:schemeClr val="dk1"/>
                </a:solidFill>
              </a:rPr>
              <a:t>Our sponsor requested all subsystems to be on one PCB, making debugging more difficult as only one team member could do so at a time.</a:t>
            </a:r>
            <a:endParaRPr sz="2800">
              <a:solidFill>
                <a:schemeClr val="dk1"/>
              </a:solidFill>
            </a:endParaRPr>
          </a:p>
          <a:p>
            <a:pPr indent="-514350" lvl="1" marL="971550" marR="0" rtl="0" algn="l">
              <a:lnSpc>
                <a:spcPct val="164285"/>
              </a:lnSpc>
              <a:spcBef>
                <a:spcPts val="1200"/>
              </a:spcBef>
              <a:spcAft>
                <a:spcPts val="0"/>
              </a:spcAft>
              <a:buClr>
                <a:schemeClr val="dk1"/>
              </a:buClr>
              <a:buSzPts val="2800"/>
              <a:buAutoNum type="alphaUcPeriod"/>
            </a:pPr>
            <a:r>
              <a:rPr lang="en-US" sz="2800">
                <a:solidFill>
                  <a:schemeClr val="dk1"/>
                </a:solidFill>
              </a:rPr>
              <a:t>Due to the subsystem’s being combined, if one subsystem did not perform as expected, the other subsystems were more difficult to test.</a:t>
            </a:r>
            <a:endParaRPr sz="2800">
              <a:solidFill>
                <a:schemeClr val="dk1"/>
              </a:solidFill>
            </a:endParaRPr>
          </a:p>
          <a:p>
            <a:pPr indent="-514350" lvl="1" marL="971550" marR="0" rtl="0" algn="l">
              <a:lnSpc>
                <a:spcPct val="164285"/>
              </a:lnSpc>
              <a:spcBef>
                <a:spcPts val="1200"/>
              </a:spcBef>
              <a:spcAft>
                <a:spcPts val="0"/>
              </a:spcAft>
              <a:buClr>
                <a:schemeClr val="dk1"/>
              </a:buClr>
              <a:buSzPts val="2800"/>
              <a:buAutoNum type="alphaUcPeriod"/>
            </a:pPr>
            <a:r>
              <a:rPr lang="en-US" sz="2800">
                <a:solidFill>
                  <a:schemeClr val="dk1"/>
                </a:solidFill>
              </a:rPr>
              <a:t>Due to the multiple custom voltage levels specified by project requirements, a digital potentiometer presented itself as a suitable option. This is because the digital potentiometers have 256 taps which should enable a voltage range of 2.45 V to the input voltage, which is 6 V.</a:t>
            </a:r>
            <a:endParaRPr sz="2800">
              <a:solidFill>
                <a:schemeClr val="dk1"/>
              </a:solidFill>
            </a:endParaRPr>
          </a:p>
        </p:txBody>
      </p:sp>
      <p:sp>
        <p:nvSpPr>
          <p:cNvPr id="34" name="Google Shape;34;p1"/>
          <p:cNvSpPr/>
          <p:nvPr/>
        </p:nvSpPr>
        <p:spPr>
          <a:xfrm>
            <a:off x="1605750" y="787950"/>
            <a:ext cx="40679700" cy="3423600"/>
          </a:xfrm>
          <a:prstGeom prst="rect">
            <a:avLst/>
          </a:prstGeom>
          <a:noFill/>
          <a:ln>
            <a:noFill/>
          </a:ln>
        </p:spPr>
        <p:txBody>
          <a:bodyPr anchorCtr="0" anchor="t" bIns="38950" lIns="77925" spcFirstLastPara="1" rIns="77925" wrap="square" tIns="38950">
            <a:spAutoFit/>
          </a:bodyPr>
          <a:lstStyle/>
          <a:p>
            <a:pPr indent="0" lvl="0" marL="0" marR="0" rtl="0" algn="ctr">
              <a:lnSpc>
                <a:spcPct val="100000"/>
              </a:lnSpc>
              <a:spcBef>
                <a:spcPts val="0"/>
              </a:spcBef>
              <a:spcAft>
                <a:spcPts val="0"/>
              </a:spcAft>
              <a:buClr>
                <a:srgbClr val="000000"/>
              </a:buClr>
              <a:buSzPts val="8800"/>
              <a:buFont typeface="Arial"/>
              <a:buNone/>
            </a:pPr>
            <a:r>
              <a:rPr b="1" lang="en-US" sz="8800">
                <a:solidFill>
                  <a:schemeClr val="lt1"/>
                </a:solidFill>
              </a:rPr>
              <a:t>Radiation Test Board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513"/>
              </a:spcBef>
              <a:spcAft>
                <a:spcPts val="0"/>
              </a:spcAft>
              <a:buClr>
                <a:srgbClr val="000000"/>
              </a:buClr>
              <a:buSzPts val="5400"/>
              <a:buFont typeface="Arial"/>
              <a:buNone/>
            </a:pPr>
            <a:r>
              <a:rPr b="1" lang="en-US" sz="5400">
                <a:solidFill>
                  <a:schemeClr val="lt1"/>
                </a:solidFill>
              </a:rPr>
              <a:t>Aaron Ganus, Stanley Lee, Kenneth Chen</a:t>
            </a:r>
            <a:endParaRPr b="1" i="0" sz="5400" u="none" cap="none" strike="noStrike">
              <a:solidFill>
                <a:schemeClr val="lt1"/>
              </a:solidFill>
              <a:latin typeface="Arial"/>
              <a:ea typeface="Arial"/>
              <a:cs typeface="Arial"/>
              <a:sym typeface="Arial"/>
            </a:endParaRPr>
          </a:p>
          <a:p>
            <a:pPr indent="0" lvl="0" marL="0" marR="0" rtl="0" algn="ctr">
              <a:lnSpc>
                <a:spcPct val="100000"/>
              </a:lnSpc>
              <a:spcBef>
                <a:spcPts val="2051"/>
              </a:spcBef>
              <a:spcAft>
                <a:spcPts val="0"/>
              </a:spcAft>
              <a:buClr>
                <a:srgbClr val="000000"/>
              </a:buClr>
              <a:buSzPts val="5400"/>
              <a:buFont typeface="Arial"/>
              <a:buNone/>
            </a:pPr>
            <a:r>
              <a:rPr b="1" lang="en-US" sz="5400">
                <a:solidFill>
                  <a:schemeClr val="lt1"/>
                </a:solidFill>
              </a:rPr>
              <a:t>Faculty Mentor: Stavros </a:t>
            </a:r>
            <a:r>
              <a:rPr b="1" lang="en-US" sz="5400">
                <a:solidFill>
                  <a:schemeClr val="lt1"/>
                </a:solidFill>
              </a:rPr>
              <a:t>Kalafatis</a:t>
            </a:r>
            <a:endParaRPr b="1" sz="5400">
              <a:solidFill>
                <a:schemeClr val="lt1"/>
              </a:solidFill>
            </a:endParaRPr>
          </a:p>
          <a:p>
            <a:pPr indent="0" lvl="0" marL="0" marR="0" rtl="0" algn="ctr">
              <a:lnSpc>
                <a:spcPct val="100000"/>
              </a:lnSpc>
              <a:spcBef>
                <a:spcPts val="2051"/>
              </a:spcBef>
              <a:spcAft>
                <a:spcPts val="0"/>
              </a:spcAft>
              <a:buClr>
                <a:srgbClr val="000000"/>
              </a:buClr>
              <a:buSzPts val="5400"/>
              <a:buFont typeface="Arial"/>
              <a:buNone/>
            </a:pPr>
            <a:r>
              <a:rPr b="1" lang="en-US" sz="5400">
                <a:solidFill>
                  <a:schemeClr val="lt1"/>
                </a:solidFill>
              </a:rPr>
              <a:t>Instructor: John Lusher</a:t>
            </a:r>
            <a:endParaRPr b="1" sz="5400">
              <a:solidFill>
                <a:schemeClr val="lt1"/>
              </a:solidFill>
            </a:endParaRPr>
          </a:p>
        </p:txBody>
      </p:sp>
      <p:sp>
        <p:nvSpPr>
          <p:cNvPr id="35" name="Google Shape;35;p1"/>
          <p:cNvSpPr txBox="1"/>
          <p:nvPr/>
        </p:nvSpPr>
        <p:spPr>
          <a:xfrm>
            <a:off x="914400" y="7003709"/>
            <a:ext cx="9829801" cy="473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77"/>
              <a:buFont typeface="Arial"/>
              <a:buNone/>
            </a:pPr>
            <a:r>
              <a:t/>
            </a:r>
            <a:endParaRPr b="0" i="0" sz="2477" u="none" cap="none" strike="noStrike">
              <a:solidFill>
                <a:schemeClr val="dk1"/>
              </a:solidFill>
              <a:latin typeface="Arial"/>
              <a:ea typeface="Arial"/>
              <a:cs typeface="Arial"/>
              <a:sym typeface="Arial"/>
            </a:endParaRPr>
          </a:p>
        </p:txBody>
      </p:sp>
      <p:sp>
        <p:nvSpPr>
          <p:cNvPr id="36" name="Google Shape;36;p1"/>
          <p:cNvSpPr/>
          <p:nvPr/>
        </p:nvSpPr>
        <p:spPr>
          <a:xfrm rot="10800000">
            <a:off x="19982190" y="15720452"/>
            <a:ext cx="249237" cy="980381"/>
          </a:xfrm>
          <a:custGeom>
            <a:rect b="b" l="l" r="r" t="t"/>
            <a:pathLst>
              <a:path extrusionOk="0" h="1641711" w="387439">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lt1"/>
              </a:solidFill>
              <a:latin typeface="Arial"/>
              <a:ea typeface="Arial"/>
              <a:cs typeface="Arial"/>
              <a:sym typeface="Arial"/>
            </a:endParaRPr>
          </a:p>
        </p:txBody>
      </p:sp>
      <p:cxnSp>
        <p:nvCxnSpPr>
          <p:cNvPr id="37" name="Google Shape;37;p1"/>
          <p:cNvCxnSpPr/>
          <p:nvPr/>
        </p:nvCxnSpPr>
        <p:spPr>
          <a:xfrm>
            <a:off x="937201" y="13494582"/>
            <a:ext cx="9784200" cy="0"/>
          </a:xfrm>
          <a:prstGeom prst="straightConnector1">
            <a:avLst/>
          </a:prstGeom>
          <a:noFill/>
          <a:ln cap="flat" cmpd="sng" w="25400">
            <a:solidFill>
              <a:schemeClr val="dk1"/>
            </a:solidFill>
            <a:prstDash val="dash"/>
            <a:round/>
            <a:headEnd len="sm" w="sm" type="none"/>
            <a:tailEnd len="sm" w="sm" type="none"/>
          </a:ln>
        </p:spPr>
      </p:cxnSp>
      <p:cxnSp>
        <p:nvCxnSpPr>
          <p:cNvPr id="38" name="Google Shape;38;p1"/>
          <p:cNvCxnSpPr/>
          <p:nvPr/>
        </p:nvCxnSpPr>
        <p:spPr>
          <a:xfrm>
            <a:off x="11660126" y="18248463"/>
            <a:ext cx="9784200" cy="0"/>
          </a:xfrm>
          <a:prstGeom prst="straightConnector1">
            <a:avLst/>
          </a:prstGeom>
          <a:noFill/>
          <a:ln cap="flat" cmpd="sng" w="25400">
            <a:solidFill>
              <a:schemeClr val="dk1"/>
            </a:solidFill>
            <a:prstDash val="dash"/>
            <a:round/>
            <a:headEnd len="sm" w="sm" type="none"/>
            <a:tailEnd len="sm" w="sm" type="none"/>
          </a:ln>
        </p:spPr>
      </p:cxnSp>
      <p:cxnSp>
        <p:nvCxnSpPr>
          <p:cNvPr id="39" name="Google Shape;39;p1"/>
          <p:cNvCxnSpPr/>
          <p:nvPr/>
        </p:nvCxnSpPr>
        <p:spPr>
          <a:xfrm>
            <a:off x="33028817" y="20151900"/>
            <a:ext cx="9482400" cy="0"/>
          </a:xfrm>
          <a:prstGeom prst="straightConnector1">
            <a:avLst/>
          </a:prstGeom>
          <a:noFill/>
          <a:ln cap="flat" cmpd="sng" w="25400">
            <a:solidFill>
              <a:schemeClr val="dk1"/>
            </a:solidFill>
            <a:prstDash val="dash"/>
            <a:round/>
            <a:headEnd len="sm" w="sm" type="none"/>
            <a:tailEnd len="sm" w="sm" type="none"/>
          </a:ln>
        </p:spPr>
      </p:cxnSp>
      <p:sp>
        <p:nvSpPr>
          <p:cNvPr id="40" name="Google Shape;40;p1"/>
          <p:cNvSpPr txBox="1"/>
          <p:nvPr/>
        </p:nvSpPr>
        <p:spPr>
          <a:xfrm>
            <a:off x="1095763" y="6932975"/>
            <a:ext cx="9667800" cy="64854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Problem Definition</a:t>
            </a:r>
            <a:endParaRPr b="0" i="0" sz="2800" u="none" cap="none" strike="noStrike">
              <a:solidFill>
                <a:srgbClr val="000000"/>
              </a:solidFill>
              <a:latin typeface="Arial"/>
              <a:ea typeface="Arial"/>
              <a:cs typeface="Arial"/>
              <a:sym typeface="Arial"/>
            </a:endParaRPr>
          </a:p>
          <a:p>
            <a:pPr indent="0" lvl="0" marL="0" rtl="0" algn="l">
              <a:lnSpc>
                <a:spcPct val="150000"/>
              </a:lnSpc>
              <a:spcBef>
                <a:spcPts val="640"/>
              </a:spcBef>
              <a:spcAft>
                <a:spcPts val="0"/>
              </a:spcAft>
              <a:buNone/>
            </a:pPr>
            <a:r>
              <a:rPr lang="en-US" sz="2800"/>
              <a:t>The </a:t>
            </a:r>
            <a:r>
              <a:rPr lang="en-US" sz="2800"/>
              <a:t>commercial</a:t>
            </a:r>
            <a:r>
              <a:rPr lang="en-US" sz="2800"/>
              <a:t> space travel industry has been developing rapidly, increasing the demand for space grade electrical components from manufacturers such as Texas Instruments (TI). Currently, each device under testing (DUT) can only be tested one at a time, with a long downtime between for switching DUTs. The DUTs assigned to test are TI temperature </a:t>
            </a:r>
            <a:r>
              <a:rPr lang="en-US" sz="2800"/>
              <a:t>sensors</a:t>
            </a:r>
            <a:r>
              <a:rPr lang="en-US" sz="2800"/>
              <a:t>. Our task was to create an </a:t>
            </a:r>
            <a:r>
              <a:rPr lang="en-US" sz="2800"/>
              <a:t>efficient</a:t>
            </a:r>
            <a:r>
              <a:rPr lang="en-US" sz="2800"/>
              <a:t> test system capable of testing multiple devices with minimal downtime. </a:t>
            </a:r>
            <a:endParaRPr sz="2800">
              <a:solidFill>
                <a:schemeClr val="dk1"/>
              </a:solidFill>
            </a:endParaRPr>
          </a:p>
        </p:txBody>
      </p:sp>
      <p:sp>
        <p:nvSpPr>
          <p:cNvPr id="41" name="Google Shape;41;p1"/>
          <p:cNvSpPr txBox="1"/>
          <p:nvPr/>
        </p:nvSpPr>
        <p:spPr>
          <a:xfrm>
            <a:off x="1301275" y="13418363"/>
            <a:ext cx="9256800" cy="128217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800"/>
              <a:buFont typeface="Arial"/>
              <a:buNone/>
            </a:pPr>
            <a:r>
              <a:rPr lang="en-US" sz="2800">
                <a:solidFill>
                  <a:schemeClr val="dk1"/>
                </a:solidFill>
              </a:rPr>
              <a:t>Our project was broken into 3 different subsystems: </a:t>
            </a:r>
            <a:r>
              <a:rPr lang="en-US" sz="2800">
                <a:solidFill>
                  <a:schemeClr val="dk1"/>
                </a:solidFill>
              </a:rPr>
              <a:t>Power Controls, </a:t>
            </a:r>
            <a:r>
              <a:rPr lang="en-US" sz="2800">
                <a:solidFill>
                  <a:schemeClr val="dk1"/>
                </a:solidFill>
              </a:rPr>
              <a:t>Microcontroller &amp; Data Processing and Current &amp; Temperature Sensing.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00"/>
              </a:spcBef>
              <a:spcAft>
                <a:spcPts val="0"/>
              </a:spcAft>
              <a:buClr>
                <a:srgbClr val="000000"/>
              </a:buClr>
              <a:buSzPts val="2800"/>
              <a:buFont typeface="Arial"/>
              <a:buNone/>
            </a:pPr>
            <a:r>
              <a:rPr b="1" lang="en-US" sz="2800">
                <a:solidFill>
                  <a:schemeClr val="dk2"/>
                </a:solidFill>
              </a:rPr>
              <a:t>Power Controls</a:t>
            </a:r>
            <a:endParaRPr b="0" i="0" sz="2800" u="none" cap="none" strike="noStrike">
              <a:solidFill>
                <a:schemeClr val="dk1"/>
              </a:solidFill>
              <a:latin typeface="Arial"/>
              <a:ea typeface="Arial"/>
              <a:cs typeface="Arial"/>
              <a:sym typeface="Arial"/>
            </a:endParaRPr>
          </a:p>
          <a:p>
            <a:pPr indent="-457200" lvl="1" marL="914400" marR="0" rtl="0" algn="l">
              <a:lnSpc>
                <a:spcPct val="100000"/>
              </a:lnSpc>
              <a:spcBef>
                <a:spcPts val="0"/>
              </a:spcBef>
              <a:spcAft>
                <a:spcPts val="0"/>
              </a:spcAft>
              <a:buClr>
                <a:schemeClr val="dk2"/>
              </a:buClr>
              <a:buSzPts val="3500"/>
              <a:buFont typeface="Arial"/>
              <a:buChar char="•"/>
            </a:pPr>
            <a:r>
              <a:rPr lang="en-US" sz="2800">
                <a:solidFill>
                  <a:schemeClr val="dk1"/>
                </a:solidFill>
              </a:rPr>
              <a:t>Developed an adjustable Buck-Boost Converter using the LTC3780</a:t>
            </a:r>
            <a:endParaRPr sz="2800">
              <a:solidFill>
                <a:schemeClr val="dk1"/>
              </a:solidFill>
            </a:endParaRPr>
          </a:p>
          <a:p>
            <a:pPr indent="-412750" lvl="1" marL="914400" marR="0" rtl="0" algn="l">
              <a:lnSpc>
                <a:spcPct val="100000"/>
              </a:lnSpc>
              <a:spcBef>
                <a:spcPts val="0"/>
              </a:spcBef>
              <a:spcAft>
                <a:spcPts val="0"/>
              </a:spcAft>
              <a:buClr>
                <a:schemeClr val="dk1"/>
              </a:buClr>
              <a:buSzPts val="2800"/>
              <a:buChar char="•"/>
            </a:pPr>
            <a:r>
              <a:rPr lang="en-US" sz="2800">
                <a:solidFill>
                  <a:schemeClr val="dk1"/>
                </a:solidFill>
              </a:rPr>
              <a:t>Designed a FET switching configuration to be coupled to the Buck-Boost Converter</a:t>
            </a:r>
            <a:endParaRPr sz="2800">
              <a:solidFill>
                <a:schemeClr val="dk1"/>
              </a:solidFill>
            </a:endParaRPr>
          </a:p>
          <a:p>
            <a:pPr indent="-406400" lvl="1" marL="914400" rtl="0" algn="l">
              <a:spcBef>
                <a:spcPts val="0"/>
              </a:spcBef>
              <a:spcAft>
                <a:spcPts val="0"/>
              </a:spcAft>
              <a:buClr>
                <a:schemeClr val="dk1"/>
              </a:buClr>
              <a:buSzPts val="2800"/>
              <a:buChar char="•"/>
            </a:pPr>
            <a:r>
              <a:rPr lang="en-US" sz="2800">
                <a:solidFill>
                  <a:schemeClr val="dk1"/>
                </a:solidFill>
              </a:rPr>
              <a:t>Developed a 6 volt to adjustable levels via low-dropout (linear) voltage output regulators and digital potentiometers</a:t>
            </a:r>
            <a:endParaRPr sz="2800">
              <a:solidFill>
                <a:schemeClr val="dk1"/>
              </a:solidFill>
            </a:endParaRPr>
          </a:p>
          <a:p>
            <a:pPr indent="0" lvl="0" marL="0" rtl="0" algn="l">
              <a:lnSpc>
                <a:spcPct val="100000"/>
              </a:lnSpc>
              <a:spcBef>
                <a:spcPts val="2200"/>
              </a:spcBef>
              <a:spcAft>
                <a:spcPts val="0"/>
              </a:spcAft>
              <a:buNone/>
            </a:pPr>
            <a:r>
              <a:rPr b="1" lang="en-US" sz="2800">
                <a:solidFill>
                  <a:schemeClr val="dk2"/>
                </a:solidFill>
              </a:rPr>
              <a:t>Microcontroller &amp; Data Processing</a:t>
            </a:r>
            <a:endParaRPr sz="2800">
              <a:solidFill>
                <a:schemeClr val="dk1"/>
              </a:solidFill>
            </a:endParaRPr>
          </a:p>
          <a:p>
            <a:pPr indent="-450850" lvl="1" marL="914400" rtl="0" algn="l">
              <a:lnSpc>
                <a:spcPct val="100000"/>
              </a:lnSpc>
              <a:spcBef>
                <a:spcPts val="0"/>
              </a:spcBef>
              <a:spcAft>
                <a:spcPts val="0"/>
              </a:spcAft>
              <a:buClr>
                <a:schemeClr val="dk2"/>
              </a:buClr>
              <a:buSzPts val="3500"/>
              <a:buChar char="•"/>
            </a:pPr>
            <a:r>
              <a:rPr lang="en-US" sz="2800">
                <a:solidFill>
                  <a:schemeClr val="dk1"/>
                </a:solidFill>
              </a:rPr>
              <a:t>PC Application to view data and control system</a:t>
            </a:r>
            <a:endParaRPr sz="2800">
              <a:solidFill>
                <a:schemeClr val="dk1"/>
              </a:solidFill>
            </a:endParaRPr>
          </a:p>
          <a:p>
            <a:pPr indent="-406400" lvl="1" marL="914400" rtl="0" algn="l">
              <a:lnSpc>
                <a:spcPct val="100000"/>
              </a:lnSpc>
              <a:spcBef>
                <a:spcPts val="0"/>
              </a:spcBef>
              <a:spcAft>
                <a:spcPts val="0"/>
              </a:spcAft>
              <a:buClr>
                <a:schemeClr val="dk1"/>
              </a:buClr>
              <a:buSzPts val="2800"/>
              <a:buChar char="•"/>
            </a:pPr>
            <a:r>
              <a:rPr lang="en-US" sz="2800">
                <a:solidFill>
                  <a:schemeClr val="dk1"/>
                </a:solidFill>
              </a:rPr>
              <a:t>PCB w/ Microcontroller and peripherals</a:t>
            </a:r>
            <a:endParaRPr sz="2800">
              <a:solidFill>
                <a:schemeClr val="dk1"/>
              </a:solidFill>
            </a:endParaRPr>
          </a:p>
          <a:p>
            <a:pPr indent="-406400" lvl="1" marL="914400" rtl="0" algn="l">
              <a:lnSpc>
                <a:spcPct val="100000"/>
              </a:lnSpc>
              <a:spcBef>
                <a:spcPts val="0"/>
              </a:spcBef>
              <a:spcAft>
                <a:spcPts val="0"/>
              </a:spcAft>
              <a:buClr>
                <a:schemeClr val="dk1"/>
              </a:buClr>
              <a:buSzPts val="2800"/>
              <a:buChar char="•"/>
            </a:pPr>
            <a:r>
              <a:rPr lang="en-US" sz="2800">
                <a:solidFill>
                  <a:schemeClr val="dk1"/>
                </a:solidFill>
              </a:rPr>
              <a:t>I2C and SPI protocols to receive sensor data and direct Power Controls</a:t>
            </a:r>
            <a:endParaRPr sz="2800">
              <a:solidFill>
                <a:schemeClr val="dk1"/>
              </a:solidFill>
            </a:endParaRPr>
          </a:p>
          <a:p>
            <a:pPr indent="0" lvl="0" marL="0" rtl="0" algn="l">
              <a:lnSpc>
                <a:spcPct val="100000"/>
              </a:lnSpc>
              <a:spcBef>
                <a:spcPts val="2200"/>
              </a:spcBef>
              <a:spcAft>
                <a:spcPts val="0"/>
              </a:spcAft>
              <a:buNone/>
            </a:pPr>
            <a:r>
              <a:rPr b="1" lang="en-US" sz="2800">
                <a:solidFill>
                  <a:schemeClr val="dk2"/>
                </a:solidFill>
              </a:rPr>
              <a:t>Current &amp; Temperature Sensing</a:t>
            </a:r>
            <a:endParaRPr sz="2800">
              <a:solidFill>
                <a:schemeClr val="dk1"/>
              </a:solidFill>
            </a:endParaRPr>
          </a:p>
          <a:p>
            <a:pPr indent="-406400" lvl="1" marL="914400" rtl="0" algn="l">
              <a:lnSpc>
                <a:spcPct val="100000"/>
              </a:lnSpc>
              <a:spcBef>
                <a:spcPts val="0"/>
              </a:spcBef>
              <a:spcAft>
                <a:spcPts val="0"/>
              </a:spcAft>
              <a:buClr>
                <a:schemeClr val="dk1"/>
              </a:buClr>
              <a:buSzPts val="2800"/>
              <a:buChar char="•"/>
            </a:pPr>
            <a:r>
              <a:rPr lang="en-US" sz="2800">
                <a:solidFill>
                  <a:schemeClr val="dk1"/>
                </a:solidFill>
              </a:rPr>
              <a:t>Designed socket where the coupon board will insert in with a heating element and on board temperature sensor</a:t>
            </a:r>
            <a:endParaRPr sz="2800">
              <a:solidFill>
                <a:schemeClr val="dk1"/>
              </a:solidFill>
            </a:endParaRPr>
          </a:p>
          <a:p>
            <a:pPr indent="-406400" lvl="1" marL="914400" rtl="0" algn="l">
              <a:lnSpc>
                <a:spcPct val="100000"/>
              </a:lnSpc>
              <a:spcBef>
                <a:spcPts val="0"/>
              </a:spcBef>
              <a:spcAft>
                <a:spcPts val="0"/>
              </a:spcAft>
              <a:buClr>
                <a:schemeClr val="dk1"/>
              </a:buClr>
              <a:buSzPts val="2800"/>
              <a:buChar char="•"/>
            </a:pPr>
            <a:r>
              <a:rPr lang="en-US" sz="2800">
                <a:solidFill>
                  <a:schemeClr val="dk1"/>
                </a:solidFill>
              </a:rPr>
              <a:t>On board ADC(AD7718) to convert temperature sensor data to digital and any additional analog signals using SPI</a:t>
            </a:r>
            <a:endParaRPr sz="2800">
              <a:solidFill>
                <a:schemeClr val="dk1"/>
              </a:solidFill>
            </a:endParaRPr>
          </a:p>
          <a:p>
            <a:pPr indent="-406400" lvl="1" marL="914400" rtl="0" algn="l">
              <a:lnSpc>
                <a:spcPct val="100000"/>
              </a:lnSpc>
              <a:spcBef>
                <a:spcPts val="0"/>
              </a:spcBef>
              <a:spcAft>
                <a:spcPts val="0"/>
              </a:spcAft>
              <a:buClr>
                <a:schemeClr val="dk1"/>
              </a:buClr>
              <a:buSzPts val="2800"/>
              <a:buChar char="•"/>
            </a:pPr>
            <a:r>
              <a:rPr lang="en-US" sz="2800">
                <a:solidFill>
                  <a:schemeClr val="dk1"/>
                </a:solidFill>
              </a:rPr>
              <a:t>Designed coupon board to test temperature sensor TMP117</a:t>
            </a:r>
            <a:endParaRPr sz="2800">
              <a:solidFill>
                <a:schemeClr val="dk1"/>
              </a:solidFill>
            </a:endParaRPr>
          </a:p>
        </p:txBody>
      </p:sp>
      <p:sp>
        <p:nvSpPr>
          <p:cNvPr id="42" name="Google Shape;42;p1"/>
          <p:cNvSpPr txBox="1"/>
          <p:nvPr/>
        </p:nvSpPr>
        <p:spPr>
          <a:xfrm>
            <a:off x="22546388" y="12905075"/>
            <a:ext cx="9421200" cy="63417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Outcomes</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The power controls subsystem </a:t>
            </a:r>
            <a:r>
              <a:rPr lang="en-US" sz="2800">
                <a:solidFill>
                  <a:schemeClr val="dk1"/>
                </a:solidFill>
              </a:rPr>
              <a:t>successfully</a:t>
            </a:r>
            <a:r>
              <a:rPr lang="en-US" sz="2800">
                <a:solidFill>
                  <a:schemeClr val="dk1"/>
                </a:solidFill>
              </a:rPr>
              <a:t> provided the requisite </a:t>
            </a:r>
            <a:r>
              <a:rPr lang="en-US" sz="2800">
                <a:solidFill>
                  <a:schemeClr val="dk1"/>
                </a:solidFill>
              </a:rPr>
              <a:t>separate</a:t>
            </a:r>
            <a:r>
              <a:rPr lang="en-US" sz="2800">
                <a:solidFill>
                  <a:schemeClr val="dk1"/>
                </a:solidFill>
              </a:rPr>
              <a:t> voltages for the </a:t>
            </a:r>
            <a:r>
              <a:rPr lang="en-US" sz="2800">
                <a:solidFill>
                  <a:schemeClr val="dk1"/>
                </a:solidFill>
              </a:rPr>
              <a:t>other</a:t>
            </a:r>
            <a:r>
              <a:rPr lang="en-US" sz="2800">
                <a:solidFill>
                  <a:schemeClr val="dk1"/>
                </a:solidFill>
              </a:rPr>
              <a:t> two subsystems.  The MCU can write to the digital potentiometer and the ADC. The MCU can read from the ADC and the values from the coupon boards using SPI and I2C, respectively, however, it is inconsistent. In addition, the digital </a:t>
            </a:r>
            <a:r>
              <a:rPr lang="en-US" sz="2800">
                <a:solidFill>
                  <a:schemeClr val="dk1"/>
                </a:solidFill>
              </a:rPr>
              <a:t>potentiometer</a:t>
            </a:r>
            <a:r>
              <a:rPr lang="en-US" sz="2800">
                <a:solidFill>
                  <a:schemeClr val="dk1"/>
                </a:solidFill>
              </a:rPr>
              <a:t> outputs were also inconsistent and modifications were required.</a:t>
            </a:r>
            <a:endParaRPr b="0" i="0" sz="1400" u="none" cap="none" strike="noStrike">
              <a:solidFill>
                <a:srgbClr val="000000"/>
              </a:solidFill>
              <a:latin typeface="Arial"/>
              <a:ea typeface="Arial"/>
              <a:cs typeface="Arial"/>
              <a:sym typeface="Arial"/>
            </a:endParaRPr>
          </a:p>
        </p:txBody>
      </p:sp>
      <p:sp>
        <p:nvSpPr>
          <p:cNvPr id="43" name="Google Shape;43;p1"/>
          <p:cNvSpPr txBox="1"/>
          <p:nvPr/>
        </p:nvSpPr>
        <p:spPr>
          <a:xfrm>
            <a:off x="33346817" y="6796467"/>
            <a:ext cx="9562200" cy="127140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Impact </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The current testing procedure at the TAMU Cyclotron Institute consists of placing the test board on the mobile test stage. After the board is secured, the engineer moves to the monitoring room, specifies test parameters, and then remotely operates the test stage, moving the DUT into the path of the radiation beam. Then the engineer gathers data, repeating the </a:t>
            </a:r>
            <a:r>
              <a:rPr lang="en-US" sz="2800">
                <a:solidFill>
                  <a:schemeClr val="dk1"/>
                </a:solidFill>
              </a:rPr>
              <a:t>previous</a:t>
            </a:r>
            <a:r>
              <a:rPr lang="en-US" sz="2800">
                <a:solidFill>
                  <a:schemeClr val="dk1"/>
                </a:solidFill>
              </a:rPr>
              <a:t> steps for every DUT to be tested along with replacing the DUT by either using a coupon board or soldering another DUT. The downtime between tests is tedious and takes up a significant amount of time</a:t>
            </a:r>
            <a:r>
              <a:rPr lang="en-US" sz="2800">
                <a:solidFill>
                  <a:schemeClr val="dk1"/>
                </a:solidFill>
              </a:rPr>
              <a:t>. Our Radiation Test Board can hold up to 6 DUTs, reducing the downtime to merely selecting which DUT is to be tested using our application, and then moving the new DUT into the path of the beam via the test stage. It costs thousands of dollar per hour to test at the Cyclotron institute, and our project enables more tests to be done every hour, saving Texas Instruments both time and money.</a:t>
            </a:r>
            <a:endParaRPr b="0" i="0" sz="1400" u="none" cap="none" strike="noStrike">
              <a:solidFill>
                <a:srgbClr val="000000"/>
              </a:solidFill>
              <a:latin typeface="Arial"/>
              <a:ea typeface="Arial"/>
              <a:cs typeface="Arial"/>
              <a:sym typeface="Arial"/>
            </a:endParaRPr>
          </a:p>
        </p:txBody>
      </p:sp>
      <p:sp>
        <p:nvSpPr>
          <p:cNvPr id="44" name="Google Shape;44;p1"/>
          <p:cNvSpPr txBox="1"/>
          <p:nvPr/>
        </p:nvSpPr>
        <p:spPr>
          <a:xfrm>
            <a:off x="32811483" y="20599512"/>
            <a:ext cx="9917100" cy="85890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References</a:t>
            </a:r>
            <a:endParaRPr b="0" i="0" sz="1400" u="none" cap="none" strike="noStrike">
              <a:solidFill>
                <a:srgbClr val="000000"/>
              </a:solidFill>
              <a:latin typeface="Arial"/>
              <a:ea typeface="Arial"/>
              <a:cs typeface="Arial"/>
              <a:sym typeface="Arial"/>
            </a:endParaRPr>
          </a:p>
          <a:p>
            <a:pPr indent="-381000" lvl="0" marL="457200" rtl="0" algn="just">
              <a:lnSpc>
                <a:spcPct val="150000"/>
              </a:lnSpc>
              <a:spcBef>
                <a:spcPts val="0"/>
              </a:spcBef>
              <a:spcAft>
                <a:spcPts val="0"/>
              </a:spcAft>
              <a:buClr>
                <a:schemeClr val="dk1"/>
              </a:buClr>
              <a:buSzPts val="2400"/>
              <a:buAutoNum type="arabicPeriod"/>
            </a:pPr>
            <a:r>
              <a:rPr lang="en-US" sz="2400"/>
              <a:t>Baumann, R., &amp;amp; Kruckmeyer, K. (2020). Radiation Handbook for Electronics. Texas Instruments. </a:t>
            </a:r>
            <a:endParaRPr sz="2400"/>
          </a:p>
          <a:p>
            <a:pPr indent="-381000" lvl="0" marL="457200" rtl="0" algn="just">
              <a:lnSpc>
                <a:spcPct val="150000"/>
              </a:lnSpc>
              <a:spcBef>
                <a:spcPts val="0"/>
              </a:spcBef>
              <a:spcAft>
                <a:spcPts val="0"/>
              </a:spcAft>
              <a:buClr>
                <a:schemeClr val="dk1"/>
              </a:buClr>
              <a:buSzPts val="2400"/>
              <a:buAutoNum type="arabicPeriod"/>
            </a:pPr>
            <a:r>
              <a:rPr lang="en-US" sz="2400"/>
              <a:t>“TPL0102-100.” </a:t>
            </a:r>
            <a:r>
              <a:rPr i="1" lang="en-US" sz="2400"/>
              <a:t>TPL0102-100 Data Sheet, Product Information and Support | TI.Com</a:t>
            </a:r>
            <a:r>
              <a:rPr lang="en-US" sz="2400"/>
              <a:t>, www.ti.com/product/TPL0102-100. </a:t>
            </a:r>
            <a:endParaRPr sz="2400"/>
          </a:p>
          <a:p>
            <a:pPr indent="-381000" lvl="0" marL="457200" rtl="0" algn="just">
              <a:lnSpc>
                <a:spcPct val="150000"/>
              </a:lnSpc>
              <a:spcBef>
                <a:spcPts val="0"/>
              </a:spcBef>
              <a:spcAft>
                <a:spcPts val="0"/>
              </a:spcAft>
              <a:buClr>
                <a:schemeClr val="dk1"/>
              </a:buClr>
              <a:buSzPts val="2400"/>
              <a:buAutoNum type="arabicPeriod"/>
            </a:pPr>
            <a:r>
              <a:rPr i="1" lang="en-US" sz="2400"/>
              <a:t>ESP32-S2-Wrover_esp32-S2-Wrover-I_datasheet_en.PDF</a:t>
            </a:r>
            <a:r>
              <a:rPr lang="en-US" sz="2400"/>
              <a:t>, www.espressif.com/sites/default/files/documentation/esp32-s2-wrover_esp32-s2-wrover-i_datasheet_en.pdf. Accessed 23 Apr. 2024. </a:t>
            </a:r>
            <a:endParaRPr sz="2400"/>
          </a:p>
          <a:p>
            <a:pPr indent="-381000" lvl="0" marL="457200" rtl="0" algn="just">
              <a:lnSpc>
                <a:spcPct val="150000"/>
              </a:lnSpc>
              <a:spcBef>
                <a:spcPts val="0"/>
              </a:spcBef>
              <a:spcAft>
                <a:spcPts val="0"/>
              </a:spcAft>
              <a:buClr>
                <a:schemeClr val="dk1"/>
              </a:buClr>
              <a:buSzPts val="2400"/>
              <a:buAutoNum type="arabicPeriod"/>
            </a:pPr>
            <a:r>
              <a:rPr lang="en-US" sz="2400"/>
              <a:t>E. G. Stassinopoulos and J. P. Raymond, “The space radiation environment for electronics,” Proc. of the IEEE 76(11), Nov. 1988, pp. 1423-1442.</a:t>
            </a:r>
            <a:endParaRPr sz="2400"/>
          </a:p>
          <a:p>
            <a:pPr indent="-381000" lvl="0" marL="457200" rtl="0" algn="just">
              <a:lnSpc>
                <a:spcPct val="150000"/>
              </a:lnSpc>
              <a:spcBef>
                <a:spcPts val="0"/>
              </a:spcBef>
              <a:spcAft>
                <a:spcPts val="0"/>
              </a:spcAft>
              <a:buClr>
                <a:schemeClr val="dk1"/>
              </a:buClr>
              <a:buSzPts val="2400"/>
              <a:buAutoNum type="arabicPeriod"/>
            </a:pPr>
            <a:r>
              <a:rPr lang="en-US" sz="2400"/>
              <a:t>Vigreux, C. (2016). (rep.). </a:t>
            </a:r>
            <a:r>
              <a:rPr i="1" lang="en-US" sz="2400"/>
              <a:t>SINGLE EVENT LATCH-UP TEST REPORT ADCLK925S</a:t>
            </a:r>
            <a:r>
              <a:rPr lang="en-US" sz="2400"/>
              <a:t>. Analog Devices. </a:t>
            </a:r>
            <a:endParaRPr sz="2400"/>
          </a:p>
          <a:p>
            <a:pPr indent="-381000" lvl="0" marL="457200" rtl="0" algn="just">
              <a:lnSpc>
                <a:spcPct val="150000"/>
              </a:lnSpc>
              <a:spcBef>
                <a:spcPts val="0"/>
              </a:spcBef>
              <a:spcAft>
                <a:spcPts val="0"/>
              </a:spcAft>
              <a:buClr>
                <a:schemeClr val="dk1"/>
              </a:buClr>
              <a:buSzPts val="2400"/>
              <a:buAutoNum type="arabicPeriod"/>
            </a:pPr>
            <a:r>
              <a:rPr lang="en-US" sz="2400"/>
              <a:t>G. Bruguier and J-M. Palau, “Single Particle-Induced Latchup,”IEEE Trans. Nucl. Sci. 43(2), April 1996, pp. 522-532.</a:t>
            </a:r>
            <a:endParaRPr sz="2400">
              <a:solidFill>
                <a:schemeClr val="dk1"/>
              </a:solidFill>
            </a:endParaRPr>
          </a:p>
        </p:txBody>
      </p:sp>
      <p:sp>
        <p:nvSpPr>
          <p:cNvPr id="45" name="Google Shape;45;p1"/>
          <p:cNvSpPr txBox="1"/>
          <p:nvPr/>
        </p:nvSpPr>
        <p:spPr>
          <a:xfrm>
            <a:off x="22229783" y="24677685"/>
            <a:ext cx="9829800" cy="5232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6</a:t>
            </a:r>
            <a:r>
              <a:rPr b="0" i="1" lang="en-US" sz="2800" u="none" cap="none" strike="noStrike">
                <a:solidFill>
                  <a:schemeClr val="dk1"/>
                </a:solidFill>
                <a:latin typeface="Arial"/>
                <a:ea typeface="Arial"/>
                <a:cs typeface="Arial"/>
                <a:sym typeface="Arial"/>
              </a:rPr>
              <a:t>. LDO </a:t>
            </a:r>
            <a:r>
              <a:rPr i="1" lang="en-US" sz="2800">
                <a:solidFill>
                  <a:schemeClr val="dk1"/>
                </a:solidFill>
              </a:rPr>
              <a:t>Voltage Ranges at Step 0/255</a:t>
            </a:r>
            <a:endParaRPr b="0" i="0" sz="1400" u="none" cap="none" strike="noStrike">
              <a:solidFill>
                <a:srgbClr val="000000"/>
              </a:solidFill>
              <a:latin typeface="Arial"/>
              <a:ea typeface="Arial"/>
              <a:cs typeface="Arial"/>
              <a:sym typeface="Arial"/>
            </a:endParaRPr>
          </a:p>
        </p:txBody>
      </p:sp>
      <p:sp>
        <p:nvSpPr>
          <p:cNvPr id="46" name="Google Shape;46;p1"/>
          <p:cNvSpPr txBox="1"/>
          <p:nvPr/>
        </p:nvSpPr>
        <p:spPr>
          <a:xfrm>
            <a:off x="11782673" y="30602893"/>
            <a:ext cx="9829800" cy="5232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3</a:t>
            </a:r>
            <a:r>
              <a:rPr b="0" i="1" lang="en-US" sz="2800" u="none" cap="none" strike="noStrike">
                <a:solidFill>
                  <a:schemeClr val="dk1"/>
                </a:solidFill>
                <a:latin typeface="Arial"/>
                <a:ea typeface="Arial"/>
                <a:cs typeface="Arial"/>
                <a:sym typeface="Arial"/>
              </a:rPr>
              <a:t>. </a:t>
            </a:r>
            <a:r>
              <a:rPr i="1" lang="en-US" sz="2800">
                <a:solidFill>
                  <a:schemeClr val="dk1"/>
                </a:solidFill>
              </a:rPr>
              <a:t>Integrated Board</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32970933" y="29448496"/>
            <a:ext cx="10705800" cy="17856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Acknowledgements</a:t>
            </a:r>
            <a:endParaRPr b="0" i="0" sz="4000" u="sng" cap="none" strike="noStrike">
              <a:solidFill>
                <a:srgbClr val="5D0025"/>
              </a:solidFill>
              <a:latin typeface="Arial"/>
              <a:ea typeface="Arial"/>
              <a:cs typeface="Arial"/>
              <a:sym typeface="Arial"/>
            </a:endParaRPr>
          </a:p>
          <a:p>
            <a:pPr indent="0" lvl="0" marL="0" marR="0" rtl="0" algn="l">
              <a:lnSpc>
                <a:spcPct val="158333"/>
              </a:lnSpc>
              <a:spcBef>
                <a:spcPts val="1200"/>
              </a:spcBef>
              <a:spcAft>
                <a:spcPts val="0"/>
              </a:spcAft>
              <a:buClr>
                <a:srgbClr val="000000"/>
              </a:buClr>
              <a:buSzPts val="2400"/>
              <a:buFont typeface="Arial"/>
              <a:buNone/>
            </a:pPr>
            <a:r>
              <a:rPr lang="en-US" sz="2400">
                <a:solidFill>
                  <a:schemeClr val="dk1"/>
                </a:solidFill>
              </a:rPr>
              <a:t>Thank you to Dr. Lusher, Prof. Kalafatis,  Meredith McKean, and Texas Instruments for their guidance and support throughout the project</a:t>
            </a:r>
            <a:endParaRPr b="0" i="0" sz="1400" u="none" cap="none" strike="noStrike">
              <a:solidFill>
                <a:srgbClr val="000000"/>
              </a:solidFill>
              <a:latin typeface="Arial"/>
              <a:ea typeface="Arial"/>
              <a:cs typeface="Arial"/>
              <a:sym typeface="Arial"/>
            </a:endParaRPr>
          </a:p>
        </p:txBody>
      </p:sp>
      <p:sp>
        <p:nvSpPr>
          <p:cNvPr id="48" name="Google Shape;48;p1"/>
          <p:cNvSpPr txBox="1"/>
          <p:nvPr/>
        </p:nvSpPr>
        <p:spPr>
          <a:xfrm>
            <a:off x="32974234" y="80831"/>
            <a:ext cx="10917000" cy="15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dk1"/>
                </a:solidFill>
                <a:latin typeface="Arial"/>
                <a:ea typeface="Arial"/>
                <a:cs typeface="Arial"/>
                <a:sym typeface="Arial"/>
              </a:rPr>
              <a:t>EPS Booth: </a:t>
            </a:r>
            <a:r>
              <a:rPr b="1" lang="en-US" sz="9600">
                <a:solidFill>
                  <a:schemeClr val="dk1"/>
                </a:solidFill>
              </a:rPr>
              <a:t>347</a:t>
            </a:r>
            <a:endParaRPr b="0" i="0" sz="1400" u="none" cap="none" strike="noStrike">
              <a:solidFill>
                <a:srgbClr val="000000"/>
              </a:solidFill>
              <a:latin typeface="Arial"/>
              <a:ea typeface="Arial"/>
              <a:cs typeface="Arial"/>
              <a:sym typeface="Arial"/>
            </a:endParaRPr>
          </a:p>
        </p:txBody>
      </p:sp>
      <p:pic>
        <p:nvPicPr>
          <p:cNvPr id="49" name="Google Shape;49;p1"/>
          <p:cNvPicPr preferRelativeResize="0"/>
          <p:nvPr/>
        </p:nvPicPr>
        <p:blipFill rotWithShape="1">
          <a:blip r:embed="rId3">
            <a:alphaModFix/>
          </a:blip>
          <a:srcRect b="7304" l="7884" r="4311" t="6250"/>
          <a:stretch/>
        </p:blipFill>
        <p:spPr>
          <a:xfrm rot="-5400000">
            <a:off x="13885924" y="23438826"/>
            <a:ext cx="5965025" cy="7830523"/>
          </a:xfrm>
          <a:prstGeom prst="rect">
            <a:avLst/>
          </a:prstGeom>
          <a:noFill/>
          <a:ln>
            <a:noFill/>
          </a:ln>
        </p:spPr>
      </p:pic>
      <p:pic>
        <p:nvPicPr>
          <p:cNvPr id="50" name="Google Shape;50;p1"/>
          <p:cNvPicPr preferRelativeResize="0"/>
          <p:nvPr/>
        </p:nvPicPr>
        <p:blipFill>
          <a:blip r:embed="rId4">
            <a:alphaModFix/>
          </a:blip>
          <a:stretch>
            <a:fillRect/>
          </a:stretch>
        </p:blipFill>
        <p:spPr>
          <a:xfrm>
            <a:off x="2283974" y="2549879"/>
            <a:ext cx="5134675" cy="2908321"/>
          </a:xfrm>
          <a:prstGeom prst="rect">
            <a:avLst/>
          </a:prstGeom>
          <a:noFill/>
          <a:ln>
            <a:noFill/>
          </a:ln>
        </p:spPr>
      </p:pic>
      <p:pic>
        <p:nvPicPr>
          <p:cNvPr id="51" name="Google Shape;51;p1"/>
          <p:cNvPicPr preferRelativeResize="0"/>
          <p:nvPr/>
        </p:nvPicPr>
        <p:blipFill>
          <a:blip r:embed="rId5">
            <a:alphaModFix/>
          </a:blip>
          <a:stretch>
            <a:fillRect/>
          </a:stretch>
        </p:blipFill>
        <p:spPr>
          <a:xfrm>
            <a:off x="31848852" y="2603887"/>
            <a:ext cx="11225450" cy="2282500"/>
          </a:xfrm>
          <a:prstGeom prst="rect">
            <a:avLst/>
          </a:prstGeom>
          <a:noFill/>
          <a:ln>
            <a:noFill/>
          </a:ln>
        </p:spPr>
      </p:pic>
      <p:sp>
        <p:nvSpPr>
          <p:cNvPr id="52" name="Google Shape;52;p1"/>
          <p:cNvSpPr txBox="1"/>
          <p:nvPr/>
        </p:nvSpPr>
        <p:spPr>
          <a:xfrm>
            <a:off x="172975" y="30763075"/>
            <a:ext cx="103851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1. </a:t>
            </a:r>
            <a:r>
              <a:rPr i="1" lang="en-US" sz="2800">
                <a:solidFill>
                  <a:schemeClr val="dk1"/>
                </a:solidFill>
              </a:rPr>
              <a:t>TI Testing Board before Cyclotron Testing</a:t>
            </a:r>
            <a:endParaRPr b="0" i="0" sz="1400" u="none" cap="none" strike="noStrike">
              <a:solidFill>
                <a:srgbClr val="000000"/>
              </a:solidFill>
              <a:latin typeface="Arial"/>
              <a:ea typeface="Arial"/>
              <a:cs typeface="Arial"/>
              <a:sym typeface="Arial"/>
            </a:endParaRPr>
          </a:p>
        </p:txBody>
      </p:sp>
      <p:pic>
        <p:nvPicPr>
          <p:cNvPr id="53" name="Google Shape;53;p1"/>
          <p:cNvPicPr preferRelativeResize="0"/>
          <p:nvPr/>
        </p:nvPicPr>
        <p:blipFill rotWithShape="1">
          <a:blip r:embed="rId6">
            <a:alphaModFix/>
          </a:blip>
          <a:srcRect b="25234" l="0" r="0" t="38613"/>
          <a:stretch/>
        </p:blipFill>
        <p:spPr>
          <a:xfrm>
            <a:off x="1200900" y="26240064"/>
            <a:ext cx="9256800" cy="4462126"/>
          </a:xfrm>
          <a:prstGeom prst="rect">
            <a:avLst/>
          </a:prstGeom>
          <a:noFill/>
          <a:ln>
            <a:noFill/>
          </a:ln>
        </p:spPr>
      </p:pic>
      <p:pic>
        <p:nvPicPr>
          <p:cNvPr id="54" name="Google Shape;54;p1" title="Chart"/>
          <p:cNvPicPr preferRelativeResize="0"/>
          <p:nvPr/>
        </p:nvPicPr>
        <p:blipFill>
          <a:blip r:embed="rId7">
            <a:alphaModFix/>
          </a:blip>
          <a:stretch>
            <a:fillRect/>
          </a:stretch>
        </p:blipFill>
        <p:spPr>
          <a:xfrm>
            <a:off x="23075759" y="19061969"/>
            <a:ext cx="8565356" cy="5300663"/>
          </a:xfrm>
          <a:prstGeom prst="rect">
            <a:avLst/>
          </a:prstGeom>
          <a:noFill/>
          <a:ln>
            <a:noFill/>
          </a:ln>
        </p:spPr>
      </p:pic>
      <p:pic>
        <p:nvPicPr>
          <p:cNvPr id="55" name="Google Shape;55;p1" title="Chart"/>
          <p:cNvPicPr preferRelativeResize="0"/>
          <p:nvPr/>
        </p:nvPicPr>
        <p:blipFill>
          <a:blip r:embed="rId8">
            <a:alphaModFix/>
          </a:blip>
          <a:stretch>
            <a:fillRect/>
          </a:stretch>
        </p:blipFill>
        <p:spPr>
          <a:xfrm>
            <a:off x="22997597" y="25515931"/>
            <a:ext cx="8565356" cy="5300663"/>
          </a:xfrm>
          <a:prstGeom prst="rect">
            <a:avLst/>
          </a:prstGeom>
          <a:noFill/>
          <a:ln>
            <a:noFill/>
          </a:ln>
        </p:spPr>
      </p:pic>
      <p:sp>
        <p:nvSpPr>
          <p:cNvPr id="56" name="Google Shape;56;p1"/>
          <p:cNvSpPr txBox="1"/>
          <p:nvPr/>
        </p:nvSpPr>
        <p:spPr>
          <a:xfrm>
            <a:off x="22570770" y="30602903"/>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7</a:t>
            </a:r>
            <a:r>
              <a:rPr b="0" i="1" lang="en-US" sz="2800" u="none" cap="none" strike="noStrike">
                <a:solidFill>
                  <a:schemeClr val="dk1"/>
                </a:solidFill>
                <a:latin typeface="Arial"/>
                <a:ea typeface="Arial"/>
                <a:cs typeface="Arial"/>
                <a:sym typeface="Arial"/>
              </a:rPr>
              <a:t>. LDO </a:t>
            </a:r>
            <a:r>
              <a:rPr i="1" lang="en-US" sz="2800">
                <a:solidFill>
                  <a:schemeClr val="dk1"/>
                </a:solidFill>
              </a:rPr>
              <a:t>Voltage Ranges at Step 255/255 </a:t>
            </a:r>
            <a:endParaRPr b="0" i="0" sz="1400" u="none" cap="none" strike="noStrike">
              <a:solidFill>
                <a:srgbClr val="000000"/>
              </a:solidFill>
              <a:latin typeface="Arial"/>
              <a:ea typeface="Arial"/>
              <a:cs typeface="Arial"/>
              <a:sym typeface="Arial"/>
            </a:endParaRPr>
          </a:p>
        </p:txBody>
      </p:sp>
      <p:pic>
        <p:nvPicPr>
          <p:cNvPr id="57" name="Google Shape;57;p1"/>
          <p:cNvPicPr preferRelativeResize="0"/>
          <p:nvPr/>
        </p:nvPicPr>
        <p:blipFill>
          <a:blip r:embed="rId9">
            <a:alphaModFix/>
          </a:blip>
          <a:stretch>
            <a:fillRect/>
          </a:stretch>
        </p:blipFill>
        <p:spPr>
          <a:xfrm>
            <a:off x="23338852" y="6796477"/>
            <a:ext cx="7836256" cy="5300675"/>
          </a:xfrm>
          <a:prstGeom prst="rect">
            <a:avLst/>
          </a:prstGeom>
          <a:noFill/>
          <a:ln>
            <a:noFill/>
          </a:ln>
        </p:spPr>
      </p:pic>
      <p:sp>
        <p:nvSpPr>
          <p:cNvPr id="58" name="Google Shape;58;p1"/>
          <p:cNvSpPr txBox="1"/>
          <p:nvPr/>
        </p:nvSpPr>
        <p:spPr>
          <a:xfrm>
            <a:off x="11869713" y="18272913"/>
            <a:ext cx="9673200" cy="892800"/>
          </a:xfrm>
          <a:prstGeom prst="rect">
            <a:avLst/>
          </a:prstGeom>
          <a:noFill/>
          <a:ln>
            <a:noFill/>
          </a:ln>
        </p:spPr>
        <p:txBody>
          <a:bodyPr anchorCtr="0" anchor="t" bIns="91425" lIns="91425" spcFirstLastPara="1" rIns="91425" wrap="square" tIns="91425">
            <a:spAutoFit/>
          </a:bodyPr>
          <a:lstStyle/>
          <a:p>
            <a:pPr indent="0" lvl="0" marL="0" rtl="0" algn="l">
              <a:lnSpc>
                <a:spcPct val="95833"/>
              </a:lnSpc>
              <a:spcBef>
                <a:spcPts val="0"/>
              </a:spcBef>
              <a:spcAft>
                <a:spcPts val="0"/>
              </a:spcAft>
              <a:buNone/>
            </a:pPr>
            <a:r>
              <a:rPr b="1" lang="en-US" sz="4800" u="sng">
                <a:solidFill>
                  <a:schemeClr val="dk2"/>
                </a:solidFill>
                <a:highlight>
                  <a:schemeClr val="lt1"/>
                </a:highlight>
              </a:rPr>
              <a:t>Subsystem Interaction Diagram</a:t>
            </a:r>
            <a:endParaRPr>
              <a:highlight>
                <a:schemeClr val="lt1"/>
              </a:highlight>
            </a:endParaRPr>
          </a:p>
        </p:txBody>
      </p:sp>
      <p:pic>
        <p:nvPicPr>
          <p:cNvPr id="59" name="Google Shape;59;p1"/>
          <p:cNvPicPr preferRelativeResize="0"/>
          <p:nvPr/>
        </p:nvPicPr>
        <p:blipFill>
          <a:blip r:embed="rId10">
            <a:alphaModFix/>
          </a:blip>
          <a:stretch>
            <a:fillRect/>
          </a:stretch>
        </p:blipFill>
        <p:spPr>
          <a:xfrm>
            <a:off x="11593738" y="19190175"/>
            <a:ext cx="10225125" cy="4211750"/>
          </a:xfrm>
          <a:prstGeom prst="rect">
            <a:avLst/>
          </a:prstGeom>
          <a:noFill/>
          <a:ln>
            <a:noFill/>
          </a:ln>
        </p:spPr>
      </p:pic>
      <p:sp>
        <p:nvSpPr>
          <p:cNvPr id="60" name="Google Shape;60;p1"/>
          <p:cNvSpPr txBox="1"/>
          <p:nvPr/>
        </p:nvSpPr>
        <p:spPr>
          <a:xfrm>
            <a:off x="11285623" y="23582080"/>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2</a:t>
            </a:r>
            <a:r>
              <a:rPr b="0" i="1" lang="en-US" sz="2800" u="none" cap="none" strike="noStrike">
                <a:solidFill>
                  <a:schemeClr val="dk1"/>
                </a:solidFill>
                <a:latin typeface="Arial"/>
                <a:ea typeface="Arial"/>
                <a:cs typeface="Arial"/>
                <a:sym typeface="Arial"/>
              </a:rPr>
              <a:t>. </a:t>
            </a:r>
            <a:r>
              <a:rPr i="1" lang="en-US" sz="2800">
                <a:solidFill>
                  <a:schemeClr val="dk1"/>
                </a:solidFill>
              </a:rPr>
              <a:t>Subsystem Diagram</a:t>
            </a:r>
            <a:endParaRPr b="0" i="0" sz="1400" u="none" cap="none" strike="noStrike">
              <a:solidFill>
                <a:srgbClr val="000000"/>
              </a:solidFill>
              <a:latin typeface="Arial"/>
              <a:ea typeface="Arial"/>
              <a:cs typeface="Arial"/>
              <a:sym typeface="Arial"/>
            </a:endParaRPr>
          </a:p>
        </p:txBody>
      </p:sp>
      <p:sp>
        <p:nvSpPr>
          <p:cNvPr id="61" name="Google Shape;61;p1"/>
          <p:cNvSpPr txBox="1"/>
          <p:nvPr/>
        </p:nvSpPr>
        <p:spPr>
          <a:xfrm>
            <a:off x="22546399" y="12239505"/>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5</a:t>
            </a:r>
            <a:r>
              <a:rPr b="0" i="1" lang="en-US" sz="2800" u="none" cap="none" strike="noStrike">
                <a:solidFill>
                  <a:schemeClr val="dk1"/>
                </a:solidFill>
                <a:latin typeface="Arial"/>
                <a:ea typeface="Arial"/>
                <a:cs typeface="Arial"/>
                <a:sym typeface="Arial"/>
              </a:rPr>
              <a:t>. </a:t>
            </a:r>
            <a:r>
              <a:rPr i="1" lang="en-US" sz="2800">
                <a:solidFill>
                  <a:schemeClr val="dk1"/>
                </a:solidFill>
              </a:rPr>
              <a:t>PC Application GUI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2016-09-29T18:43:16Z</dcterms:created>
  <dc:creator>Lagoudas, Magdalini Z</dc:creator>
</cp:coreProperties>
</file>