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2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Риторика: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Практика устной и </a:t>
            </a:r>
            <a:r>
              <a:rPr lang="ru-RU" b="1" smtClean="0">
                <a:solidFill>
                  <a:schemeClr val="accent2">
                    <a:lumMod val="50000"/>
                  </a:schemeClr>
                </a:solidFill>
              </a:rPr>
              <a:t>письменной коммуникации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Эпоха Возрождения и Новое время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• Возрождение публичной дискуссии</a:t>
            </a:r>
          </a:p>
          <a:p>
            <a:pPr>
              <a:buNone/>
            </a:pPr>
            <a:r>
              <a:rPr lang="ru-RU" dirty="0" smtClean="0"/>
              <a:t>• Возрождение парламентского и судебного красноречия</a:t>
            </a:r>
          </a:p>
          <a:p>
            <a:pPr>
              <a:buNone/>
            </a:pPr>
            <a:r>
              <a:rPr lang="ru-RU" dirty="0" smtClean="0"/>
              <a:t>• Развитие торгового и дипломатического красноречия</a:t>
            </a:r>
          </a:p>
          <a:p>
            <a:pPr>
              <a:buNone/>
            </a:pPr>
            <a:r>
              <a:rPr lang="ru-RU" dirty="0" smtClean="0"/>
              <a:t>• Сближение риторики с поэтикой, стилистикой и культурой речи</a:t>
            </a:r>
          </a:p>
          <a:p>
            <a:pPr>
              <a:buNone/>
            </a:pPr>
            <a:r>
              <a:rPr lang="ru-RU" dirty="0" smtClean="0"/>
              <a:t>• Кодификация национальных языков, то есть фиксация языковых норм в словарях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Современная риторика</a:t>
            </a:r>
            <a:br>
              <a:rPr lang="ru-RU" dirty="0" smtClean="0"/>
            </a:br>
            <a:r>
              <a:rPr lang="ru-RU" dirty="0" smtClean="0"/>
              <a:t> Новейшее время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• «Институт живого слова» в СССР в начале ХХ века</a:t>
            </a:r>
          </a:p>
          <a:p>
            <a:pPr>
              <a:buNone/>
            </a:pPr>
            <a:r>
              <a:rPr lang="ru-RU" dirty="0" smtClean="0"/>
              <a:t>• Интерес к риторике во второй половине ХХ века. </a:t>
            </a:r>
          </a:p>
          <a:p>
            <a:pPr>
              <a:buNone/>
            </a:pPr>
            <a:r>
              <a:rPr lang="ru-RU" dirty="0" smtClean="0"/>
              <a:t>• </a:t>
            </a:r>
            <a:r>
              <a:rPr lang="ru-RU" dirty="0" err="1" smtClean="0"/>
              <a:t>Неориторика</a:t>
            </a:r>
            <a:r>
              <a:rPr lang="ru-RU" dirty="0" smtClean="0"/>
              <a:t>. Французская и бельгийская школа.</a:t>
            </a:r>
          </a:p>
          <a:p>
            <a:pPr>
              <a:buNone/>
            </a:pPr>
            <a:r>
              <a:rPr lang="ru-RU" dirty="0" smtClean="0"/>
              <a:t>Риторическая теория диалога М. Бахтина</a:t>
            </a:r>
          </a:p>
          <a:p>
            <a:pPr>
              <a:buNone/>
            </a:pPr>
            <a:r>
              <a:rPr lang="ru-RU" dirty="0" smtClean="0"/>
              <a:t>• Теория коммуникации</a:t>
            </a:r>
          </a:p>
          <a:p>
            <a:pPr>
              <a:buNone/>
            </a:pPr>
            <a:r>
              <a:rPr lang="ru-RU" dirty="0" smtClean="0"/>
              <a:t>• </a:t>
            </a:r>
            <a:r>
              <a:rPr lang="ru-RU" dirty="0" err="1" smtClean="0"/>
              <a:t>Дискурс-анализ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• </a:t>
            </a:r>
            <a:r>
              <a:rPr lang="ru-RU" dirty="0" err="1" smtClean="0"/>
              <a:t>Бизнес-коммуникации</a:t>
            </a:r>
            <a:r>
              <a:rPr lang="ru-RU" dirty="0" smtClean="0"/>
              <a:t>. Деловая риторика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Современное понимание риторики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• Риторика связана не только с публичной речью</a:t>
            </a:r>
          </a:p>
          <a:p>
            <a:pPr>
              <a:buNone/>
            </a:pPr>
            <a:r>
              <a:rPr lang="ru-RU" dirty="0" smtClean="0"/>
              <a:t>• Частная беседа и письменная речь также подчиняются</a:t>
            </a:r>
          </a:p>
          <a:p>
            <a:pPr>
              <a:buNone/>
            </a:pPr>
            <a:r>
              <a:rPr lang="ru-RU" dirty="0" smtClean="0"/>
              <a:t>законам риторики</a:t>
            </a:r>
          </a:p>
          <a:p>
            <a:pPr>
              <a:buNone/>
            </a:pPr>
            <a:r>
              <a:rPr lang="ru-RU" dirty="0" smtClean="0"/>
              <a:t>• Мы выбираем жанр общения в зависимости от типа</a:t>
            </a:r>
          </a:p>
          <a:p>
            <a:pPr>
              <a:buNone/>
            </a:pPr>
            <a:r>
              <a:rPr lang="ru-RU" dirty="0" smtClean="0"/>
              <a:t>своей аудитории</a:t>
            </a:r>
          </a:p>
          <a:p>
            <a:pPr>
              <a:buNone/>
            </a:pPr>
            <a:r>
              <a:rPr lang="ru-RU" dirty="0" smtClean="0"/>
              <a:t>• Мы конструируем речь по риторическим законам и </a:t>
            </a:r>
          </a:p>
          <a:p>
            <a:pPr>
              <a:buNone/>
            </a:pPr>
            <a:r>
              <a:rPr lang="ru-RU" dirty="0" smtClean="0"/>
              <a:t>апеллируем к риторическому сообществу</a:t>
            </a:r>
          </a:p>
          <a:p>
            <a:pPr>
              <a:buNone/>
            </a:pPr>
            <a:r>
              <a:rPr lang="ru-RU" dirty="0" smtClean="0"/>
              <a:t>• Членов того или иного риторического сообщества</a:t>
            </a:r>
          </a:p>
          <a:p>
            <a:pPr>
              <a:buNone/>
            </a:pPr>
            <a:r>
              <a:rPr lang="ru-RU" dirty="0" smtClean="0"/>
              <a:t>объединяют цели, ценности, проблемы, общие сведения</a:t>
            </a:r>
          </a:p>
          <a:p>
            <a:pPr>
              <a:buNone/>
            </a:pPr>
            <a:r>
              <a:rPr lang="ru-RU" dirty="0" smtClean="0"/>
              <a:t>и ожидания; это, в свою очередь, влияет на то, как они</a:t>
            </a:r>
          </a:p>
          <a:p>
            <a:pPr>
              <a:buNone/>
            </a:pPr>
            <a:r>
              <a:rPr lang="ru-RU" dirty="0" smtClean="0"/>
              <a:t>говорят или пишут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Итак, риторика...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• ...имеет черты и </a:t>
            </a:r>
            <a:r>
              <a:rPr lang="ru-RU" b="1" dirty="0" smtClean="0"/>
              <a:t>науки</a:t>
            </a:r>
            <a:r>
              <a:rPr lang="ru-RU" dirty="0" smtClean="0"/>
              <a:t>, и </a:t>
            </a:r>
            <a:r>
              <a:rPr lang="ru-RU" b="1" dirty="0" smtClean="0"/>
              <a:t>искусства</a:t>
            </a:r>
          </a:p>
          <a:p>
            <a:pPr>
              <a:buNone/>
            </a:pPr>
            <a:r>
              <a:rPr lang="ru-RU" dirty="0" smtClean="0"/>
              <a:t>• ...необязательно предполагает </a:t>
            </a:r>
            <a:r>
              <a:rPr lang="ru-RU" b="1" dirty="0" smtClean="0"/>
              <a:t>манипуляцию</a:t>
            </a:r>
          </a:p>
          <a:p>
            <a:pPr>
              <a:buNone/>
            </a:pPr>
            <a:r>
              <a:rPr lang="ru-RU" dirty="0" smtClean="0"/>
              <a:t>• ...касается и </a:t>
            </a:r>
            <a:r>
              <a:rPr lang="ru-RU" b="1" dirty="0" smtClean="0"/>
              <a:t>публичного</a:t>
            </a:r>
            <a:r>
              <a:rPr lang="ru-RU" dirty="0" smtClean="0"/>
              <a:t>, и </a:t>
            </a:r>
            <a:r>
              <a:rPr lang="ru-RU" b="1" dirty="0" smtClean="0"/>
              <a:t>межличностного </a:t>
            </a:r>
            <a:r>
              <a:rPr lang="ru-RU" dirty="0" smtClean="0"/>
              <a:t>общения</a:t>
            </a:r>
          </a:p>
          <a:p>
            <a:pPr>
              <a:buNone/>
            </a:pPr>
            <a:r>
              <a:rPr lang="ru-RU" dirty="0" smtClean="0"/>
              <a:t>• ...касается и </a:t>
            </a:r>
            <a:r>
              <a:rPr lang="ru-RU" b="1" dirty="0" smtClean="0"/>
              <a:t>устных</a:t>
            </a:r>
            <a:r>
              <a:rPr lang="ru-RU" dirty="0" smtClean="0"/>
              <a:t>, и </a:t>
            </a:r>
            <a:r>
              <a:rPr lang="ru-RU" b="1" dirty="0" smtClean="0"/>
              <a:t>письменных текстов</a:t>
            </a:r>
          </a:p>
          <a:p>
            <a:pPr>
              <a:buNone/>
            </a:pPr>
            <a:r>
              <a:rPr lang="ru-RU" dirty="0" smtClean="0"/>
              <a:t>• ...предполагает </a:t>
            </a:r>
            <a:r>
              <a:rPr lang="ru-RU" b="1" dirty="0" smtClean="0"/>
              <a:t>эффективное речевое воздействие</a:t>
            </a:r>
          </a:p>
          <a:p>
            <a:pPr>
              <a:buNone/>
            </a:pPr>
            <a:r>
              <a:rPr lang="ru-RU" dirty="0" smtClean="0"/>
              <a:t>• ...затрагивает и </a:t>
            </a:r>
            <a:r>
              <a:rPr lang="ru-RU" b="1" dirty="0" smtClean="0"/>
              <a:t>логику</a:t>
            </a:r>
            <a:r>
              <a:rPr lang="ru-RU" dirty="0" smtClean="0"/>
              <a:t>, и </a:t>
            </a:r>
            <a:r>
              <a:rPr lang="ru-RU" b="1" dirty="0" smtClean="0"/>
              <a:t>чувства</a:t>
            </a:r>
            <a:r>
              <a:rPr lang="ru-RU" dirty="0" smtClean="0"/>
              <a:t>, и </a:t>
            </a:r>
            <a:r>
              <a:rPr lang="ru-RU" b="1" dirty="0" smtClean="0"/>
              <a:t>мораль</a:t>
            </a:r>
          </a:p>
          <a:p>
            <a:pPr>
              <a:buNone/>
            </a:pPr>
            <a:r>
              <a:rPr lang="ru-RU" dirty="0" smtClean="0"/>
              <a:t>• ...</a:t>
            </a:r>
            <a:r>
              <a:rPr lang="ru-RU" b="1" dirty="0" smtClean="0"/>
              <a:t>убеждает</a:t>
            </a:r>
            <a:r>
              <a:rPr lang="ru-RU" dirty="0" smtClean="0"/>
              <a:t>, </a:t>
            </a:r>
            <a:r>
              <a:rPr lang="ru-RU" b="1" dirty="0" smtClean="0"/>
              <a:t>внушает</a:t>
            </a:r>
            <a:r>
              <a:rPr lang="ru-RU" dirty="0" smtClean="0"/>
              <a:t> и </a:t>
            </a:r>
            <a:r>
              <a:rPr lang="ru-RU" b="1" dirty="0" smtClean="0"/>
              <a:t>услаждает</a:t>
            </a:r>
            <a:endParaRPr lang="ru-RU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Античный канон и </a:t>
            </a:r>
            <a:br>
              <a:rPr lang="ru-RU" dirty="0" smtClean="0"/>
            </a:br>
            <a:r>
              <a:rPr lang="ru-RU" dirty="0" smtClean="0"/>
              <a:t>законы </a:t>
            </a:r>
            <a:r>
              <a:rPr lang="ru-RU" dirty="0" err="1" smtClean="0"/>
              <a:t>неориторики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Содержимое 3" descr="1.3_Античныи__канон_и_законы_неориторики_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0063" b="2695"/>
          <a:stretch>
            <a:fillRect/>
          </a:stretch>
        </p:blipFill>
        <p:spPr>
          <a:xfrm>
            <a:off x="3598297" y="1628800"/>
            <a:ext cx="5545703" cy="4500000"/>
          </a:xfrm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ru-RU" dirty="0" smtClean="0"/>
              <a:t>Замысел (тема, тезис, аргументы и т.д.)</a:t>
            </a:r>
          </a:p>
          <a:p>
            <a:pPr marL="342900" indent="-342900">
              <a:buAutoNum type="arabicPeriod"/>
            </a:pPr>
            <a:r>
              <a:rPr lang="ru-RU" dirty="0" smtClean="0"/>
              <a:t>Расположение</a:t>
            </a:r>
          </a:p>
          <a:p>
            <a:pPr marL="342900" indent="-342900">
              <a:buAutoNum type="arabicPeriod"/>
            </a:pPr>
            <a:r>
              <a:rPr lang="ru-RU" dirty="0" smtClean="0"/>
              <a:t>Украшение</a:t>
            </a:r>
          </a:p>
          <a:p>
            <a:pPr marL="342900" indent="-342900">
              <a:buAutoNum type="arabicPeriod"/>
            </a:pPr>
            <a:r>
              <a:rPr lang="ru-RU" dirty="0" smtClean="0"/>
              <a:t>Запоминание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Произнесение</a:t>
            </a:r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/>
            <a:r>
              <a:rPr lang="ru-RU" dirty="0" smtClean="0"/>
              <a:t>Акцент на подготовке речи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риторического канона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1) инвенция (лат. </a:t>
            </a:r>
            <a:r>
              <a:rPr lang="ru-RU" dirty="0" err="1" smtClean="0"/>
              <a:t>inventio</a:t>
            </a:r>
            <a:r>
              <a:rPr lang="ru-RU" dirty="0" smtClean="0"/>
              <a:t>), т.е. нахождение, изобретение, «изобрести что сказать»;</a:t>
            </a:r>
          </a:p>
          <a:p>
            <a:pPr>
              <a:buNone/>
            </a:pPr>
            <a:r>
              <a:rPr lang="ru-RU" dirty="0" smtClean="0"/>
              <a:t>2) диспозиция (лат. </a:t>
            </a:r>
            <a:r>
              <a:rPr lang="ru-RU" dirty="0" err="1" smtClean="0"/>
              <a:t>dispositio</a:t>
            </a:r>
            <a:r>
              <a:rPr lang="ru-RU" dirty="0" smtClean="0"/>
              <a:t>), т.е. расположение изобретенного; </a:t>
            </a:r>
          </a:p>
          <a:p>
            <a:pPr>
              <a:buNone/>
            </a:pPr>
            <a:r>
              <a:rPr lang="ru-RU" dirty="0" smtClean="0"/>
              <a:t>3) </a:t>
            </a:r>
            <a:r>
              <a:rPr lang="ru-RU" dirty="0" err="1" smtClean="0"/>
              <a:t>элокуция</a:t>
            </a:r>
            <a:r>
              <a:rPr lang="ru-RU" dirty="0" smtClean="0"/>
              <a:t> (лат. </a:t>
            </a:r>
            <a:r>
              <a:rPr lang="ru-RU" dirty="0" err="1" smtClean="0"/>
              <a:t>elocutio</a:t>
            </a:r>
            <a:r>
              <a:rPr lang="ru-RU" dirty="0" smtClean="0"/>
              <a:t>), т.е. словесное оформление мысли, собственно красноречие— «украсить словами»;</a:t>
            </a:r>
          </a:p>
          <a:p>
            <a:pPr>
              <a:buNone/>
            </a:pPr>
            <a:r>
              <a:rPr lang="ru-RU" dirty="0" smtClean="0"/>
              <a:t>4) </a:t>
            </a:r>
            <a:r>
              <a:rPr lang="ru-RU" dirty="0" err="1" smtClean="0"/>
              <a:t>мем</a:t>
            </a:r>
            <a:r>
              <a:rPr lang="ru-RU" b="1" dirty="0" err="1" smtClean="0"/>
              <a:t>о</a:t>
            </a:r>
            <a:r>
              <a:rPr lang="ru-RU" dirty="0" err="1" smtClean="0"/>
              <a:t>рия</a:t>
            </a:r>
            <a:r>
              <a:rPr lang="ru-RU" dirty="0" smtClean="0"/>
              <a:t> (лат. </a:t>
            </a:r>
            <a:r>
              <a:rPr lang="ru-RU" dirty="0" err="1" smtClean="0"/>
              <a:t>memorio</a:t>
            </a:r>
            <a:r>
              <a:rPr lang="ru-RU" dirty="0" smtClean="0"/>
              <a:t>). В Античности речи учили наизусть, репетировали. Часто автор речи (логограф) писал ее для заказчика, который только заучивал и затем произносил речь;</a:t>
            </a:r>
          </a:p>
          <a:p>
            <a:pPr>
              <a:buNone/>
            </a:pPr>
            <a:r>
              <a:rPr lang="ru-RU" dirty="0" smtClean="0"/>
              <a:t>5) </a:t>
            </a:r>
            <a:r>
              <a:rPr lang="ru-RU" dirty="0" err="1" smtClean="0"/>
              <a:t>акцио</a:t>
            </a:r>
            <a:r>
              <a:rPr lang="ru-RU" dirty="0" smtClean="0"/>
              <a:t> (лат. </a:t>
            </a:r>
            <a:r>
              <a:rPr lang="ru-RU" dirty="0" err="1" smtClean="0"/>
              <a:t>actio</a:t>
            </a:r>
            <a:r>
              <a:rPr lang="ru-RU" dirty="0" smtClean="0"/>
              <a:t> </a:t>
            </a:r>
            <a:r>
              <a:rPr lang="ru-RU" dirty="0" err="1" smtClean="0"/>
              <a:t>hypocrisis</a:t>
            </a:r>
            <a:r>
              <a:rPr lang="ru-RU" dirty="0" smtClean="0"/>
              <a:t>), т.е. произнесение.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1.3_Античныи__канон_и_законы_неориторики_3.bmp"/>
          <p:cNvPicPr>
            <a:picLocks noGrp="1" noChangeAspect="1"/>
          </p:cNvPicPr>
          <p:nvPr>
            <p:ph type="pic" idx="4294967295"/>
          </p:nvPr>
        </p:nvPicPr>
        <p:blipFill>
          <a:blip r:embed="rId2" cstate="print"/>
          <a:srcRect r="917" b="17559"/>
          <a:stretch>
            <a:fillRect/>
          </a:stretch>
        </p:blipFill>
        <p:spPr>
          <a:xfrm>
            <a:off x="-31" y="612774"/>
            <a:ext cx="9114909" cy="56880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Неориторика</a:t>
            </a:r>
            <a:r>
              <a:rPr lang="ru-RU" dirty="0" smtClean="0"/>
              <a:t> – это...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ru-RU" dirty="0" smtClean="0"/>
              <a:t>•...психология, лингвистика, психолингвистика, социолингвистика, логика, культура речи</a:t>
            </a:r>
          </a:p>
          <a:p>
            <a:pPr algn="just">
              <a:buNone/>
            </a:pPr>
            <a:r>
              <a:rPr lang="ru-RU" dirty="0" smtClean="0"/>
              <a:t>• ...наука о целесообразной, эффективной и </a:t>
            </a:r>
          </a:p>
          <a:p>
            <a:pPr algn="just">
              <a:buNone/>
            </a:pPr>
            <a:r>
              <a:rPr lang="ru-RU" dirty="0" smtClean="0"/>
              <a:t>гармонизирующей речи</a:t>
            </a:r>
          </a:p>
          <a:p>
            <a:pPr algn="just">
              <a:buNone/>
            </a:pPr>
            <a:r>
              <a:rPr lang="ru-RU" dirty="0" smtClean="0"/>
              <a:t>• ...наука «для слушающего», нацеленная на обратную связь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Законы современной риторики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1. Концептуальный закон (К)</a:t>
            </a:r>
          </a:p>
          <a:p>
            <a:pPr>
              <a:buNone/>
            </a:pPr>
            <a:r>
              <a:rPr lang="ru-RU" dirty="0" smtClean="0"/>
              <a:t>2. Закон моделирования аудитории (А)</a:t>
            </a:r>
          </a:p>
          <a:p>
            <a:pPr>
              <a:buNone/>
            </a:pPr>
            <a:r>
              <a:rPr lang="ru-RU" dirty="0" smtClean="0"/>
              <a:t>3. Стратегический закон (С)</a:t>
            </a:r>
          </a:p>
          <a:p>
            <a:pPr>
              <a:buNone/>
            </a:pPr>
            <a:r>
              <a:rPr lang="ru-RU" dirty="0" smtClean="0"/>
              <a:t>4. Тактический закон (Т)</a:t>
            </a:r>
          </a:p>
          <a:p>
            <a:pPr>
              <a:buNone/>
            </a:pPr>
            <a:r>
              <a:rPr lang="ru-RU" dirty="0" smtClean="0"/>
              <a:t>5. Закон словесно-речевого выражения (СВ)</a:t>
            </a:r>
          </a:p>
          <a:p>
            <a:pPr>
              <a:buNone/>
            </a:pPr>
            <a:r>
              <a:rPr lang="ru-RU" dirty="0" smtClean="0"/>
              <a:t>6. Закон эффективного общения (ЭО)</a:t>
            </a:r>
          </a:p>
          <a:p>
            <a:pPr>
              <a:buNone/>
            </a:pPr>
            <a:r>
              <a:rPr lang="ru-RU" dirty="0" smtClean="0"/>
              <a:t>7. Системно-аналитический закон (СА)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Риторика – это...</a:t>
            </a:r>
            <a:b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</a:br>
            <a:endParaRPr lang="ru-RU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• Наука или искусство?</a:t>
            </a:r>
          </a:p>
          <a:p>
            <a:pPr>
              <a:buNone/>
            </a:pPr>
            <a:r>
              <a:rPr lang="ru-RU" dirty="0" smtClean="0"/>
              <a:t>• Наука или манипуляция?</a:t>
            </a:r>
          </a:p>
          <a:p>
            <a:pPr>
              <a:buNone/>
            </a:pPr>
            <a:r>
              <a:rPr lang="ru-RU" dirty="0" smtClean="0"/>
              <a:t>• Только публичная или также частная коммуникация?</a:t>
            </a:r>
          </a:p>
          <a:p>
            <a:pPr>
              <a:buNone/>
            </a:pPr>
            <a:r>
              <a:rPr lang="ru-RU" dirty="0" smtClean="0"/>
              <a:t>• Только устная речь или также письменная речь?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Античная риторика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Зарождение риторики: 5 в. до н.э., Древняя Греция – софисты, </a:t>
            </a:r>
          </a:p>
          <a:p>
            <a:r>
              <a:rPr lang="ru-RU" dirty="0" smtClean="0"/>
              <a:t>судебное красноречие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212976"/>
            <a:ext cx="43719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Древняя Греция: софисты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• «Красноречие – служанка убеждения», – </a:t>
            </a:r>
            <a:r>
              <a:rPr lang="ru-RU" dirty="0" err="1" smtClean="0"/>
              <a:t>Коракс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• «Человек есть мера всех вещей», – Протагор</a:t>
            </a:r>
          </a:p>
          <a:p>
            <a:pPr>
              <a:buNone/>
            </a:pPr>
            <a:r>
              <a:rPr lang="ru-RU" dirty="0" smtClean="0"/>
              <a:t>• «Сколько людей, столько мнений»</a:t>
            </a:r>
          </a:p>
          <a:p>
            <a:pPr>
              <a:buNone/>
            </a:pPr>
            <a:r>
              <a:rPr lang="ru-RU" dirty="0" smtClean="0"/>
              <a:t>• «Всё, что ты не потерял, ты имеешь. Ты не потерял рога, следовательно, у тебя есть рога», – </a:t>
            </a:r>
            <a:r>
              <a:rPr lang="ru-RU" dirty="0" err="1" smtClean="0"/>
              <a:t>Евбулид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Древняя Греция: теория риторики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Платон (429 – 347 гг.до н.э.)</a:t>
            </a:r>
          </a:p>
          <a:p>
            <a:pPr>
              <a:buNone/>
            </a:pPr>
            <a:r>
              <a:rPr lang="ru-RU" dirty="0" smtClean="0"/>
              <a:t>• противостояние софистам</a:t>
            </a:r>
          </a:p>
          <a:p>
            <a:pPr>
              <a:buNone/>
            </a:pPr>
            <a:r>
              <a:rPr lang="ru-RU" dirty="0" smtClean="0"/>
              <a:t>• сократический диалог</a:t>
            </a:r>
          </a:p>
          <a:p>
            <a:pPr>
              <a:buNone/>
            </a:pPr>
            <a:r>
              <a:rPr lang="ru-RU" dirty="0" smtClean="0"/>
              <a:t>• риторика </a:t>
            </a:r>
            <a:r>
              <a:rPr lang="ru-RU" dirty="0" err="1" smtClean="0"/>
              <a:t>vs</a:t>
            </a:r>
            <a:r>
              <a:rPr lang="ru-RU" dirty="0" smtClean="0"/>
              <a:t> философия</a:t>
            </a:r>
          </a:p>
          <a:p>
            <a:pPr>
              <a:buNone/>
            </a:pPr>
            <a:r>
              <a:rPr lang="ru-RU" dirty="0" smtClean="0"/>
              <a:t>Аристотель</a:t>
            </a:r>
          </a:p>
          <a:p>
            <a:pPr>
              <a:buNone/>
            </a:pPr>
            <a:r>
              <a:rPr lang="ru-RU" dirty="0" smtClean="0"/>
              <a:t>(384 – 322 гг.до н.э.)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ru-RU" dirty="0" smtClean="0"/>
              <a:t>реабилитация риторики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484784"/>
            <a:ext cx="20764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149080"/>
            <a:ext cx="19716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Древняя Греция: риторическая практика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Демосфен (384 – 322 гг.до н.э.)</a:t>
            </a:r>
          </a:p>
          <a:p>
            <a:pPr>
              <a:buNone/>
            </a:pPr>
            <a:r>
              <a:rPr lang="ru-RU" dirty="0" smtClean="0"/>
              <a:t>• общественно-политическое, или совещательное красноречие</a:t>
            </a:r>
          </a:p>
          <a:p>
            <a:pPr>
              <a:buNone/>
            </a:pPr>
            <a:r>
              <a:rPr lang="ru-RU" dirty="0" smtClean="0"/>
              <a:t>Теофраст (384 – 322 гг.до н.э.)</a:t>
            </a:r>
          </a:p>
          <a:p>
            <a:pPr>
              <a:buNone/>
            </a:pPr>
            <a:r>
              <a:rPr lang="ru-RU" dirty="0" smtClean="0"/>
              <a:t>• автор серии зарисовок «Характеры»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Древний Рим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3707904" y="1628800"/>
            <a:ext cx="4978896" cy="44973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Цицерон (106 – 43 гг.до н.э.)</a:t>
            </a:r>
          </a:p>
          <a:p>
            <a:pPr>
              <a:buNone/>
            </a:pPr>
            <a:r>
              <a:rPr lang="ru-RU" dirty="0" smtClean="0"/>
              <a:t>• риторика – искусство убеждения</a:t>
            </a:r>
          </a:p>
          <a:p>
            <a:pPr>
              <a:buNone/>
            </a:pPr>
            <a:r>
              <a:rPr lang="ru-RU" dirty="0" smtClean="0"/>
              <a:t>• оратор – человек глубокой культуры, твердых убеждений и высоких идеалов</a:t>
            </a:r>
          </a:p>
          <a:p>
            <a:pPr>
              <a:buNone/>
            </a:pPr>
            <a:r>
              <a:rPr lang="ru-RU" dirty="0" smtClean="0"/>
              <a:t>• место оратора – на форуме</a:t>
            </a:r>
          </a:p>
          <a:p>
            <a:pPr>
              <a:buNone/>
            </a:pPr>
            <a:r>
              <a:rPr lang="ru-RU" dirty="0" err="1" smtClean="0"/>
              <a:t>Квинтилиан</a:t>
            </a:r>
            <a:r>
              <a:rPr lang="ru-RU" dirty="0" smtClean="0"/>
              <a:t> (35 – 96 гг.)</a:t>
            </a:r>
          </a:p>
          <a:p>
            <a:pPr>
              <a:buNone/>
            </a:pPr>
            <a:r>
              <a:rPr lang="ru-RU" dirty="0" smtClean="0"/>
              <a:t>• риторика – искусство хорошо говорить</a:t>
            </a:r>
          </a:p>
          <a:p>
            <a:pPr>
              <a:buNone/>
            </a:pPr>
            <a:r>
              <a:rPr lang="ru-RU" dirty="0" smtClean="0"/>
              <a:t>• оратор – широко образованный человек, прекрасно владеющий приемами выразительности</a:t>
            </a:r>
          </a:p>
          <a:p>
            <a:pPr>
              <a:buNone/>
            </a:pPr>
            <a:r>
              <a:rPr lang="ru-RU" dirty="0" smtClean="0"/>
              <a:t>• место оратора – в риторической школе</a:t>
            </a:r>
          </a:p>
          <a:p>
            <a:endParaRPr lang="ru-RU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1554480" cy="208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789040"/>
            <a:ext cx="18097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Средневековая риторика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• Риторика – средство услаждения или внушения, а не публичной дискуссии и убеждения</a:t>
            </a:r>
          </a:p>
          <a:p>
            <a:pPr>
              <a:buNone/>
            </a:pPr>
            <a:r>
              <a:rPr lang="ru-RU" dirty="0" smtClean="0"/>
              <a:t>• Риторика сближается с поэтикой</a:t>
            </a:r>
          </a:p>
          <a:p>
            <a:pPr>
              <a:buNone/>
            </a:pPr>
            <a:r>
              <a:rPr lang="ru-RU" dirty="0" smtClean="0"/>
              <a:t>• Гомилетика – искусство церковной проповеди</a:t>
            </a:r>
          </a:p>
          <a:p>
            <a:pPr>
              <a:buNone/>
            </a:pPr>
            <a:r>
              <a:rPr lang="ru-RU" dirty="0" smtClean="0"/>
              <a:t>• Академическое красноречие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Эпоха Возрождения и Новое время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• Антропоцентризм</a:t>
            </a:r>
          </a:p>
          <a:p>
            <a:pPr>
              <a:buNone/>
            </a:pPr>
            <a:r>
              <a:rPr lang="ru-RU" dirty="0" smtClean="0"/>
              <a:t>• Секуляризация</a:t>
            </a:r>
          </a:p>
          <a:p>
            <a:pPr>
              <a:buNone/>
            </a:pPr>
            <a:r>
              <a:rPr lang="ru-RU" dirty="0" smtClean="0"/>
              <a:t>• Развитие экономики и культуры</a:t>
            </a:r>
          </a:p>
          <a:p>
            <a:pPr>
              <a:buNone/>
            </a:pPr>
            <a:r>
              <a:rPr lang="ru-RU" dirty="0" smtClean="0"/>
              <a:t>• Возрождение национальных языков</a:t>
            </a:r>
          </a:p>
          <a:p>
            <a:pPr>
              <a:buNone/>
            </a:pPr>
            <a:r>
              <a:rPr lang="ru-RU" dirty="0" smtClean="0"/>
              <a:t>• Рост интереса к античности</a:t>
            </a:r>
          </a:p>
          <a:p>
            <a:pPr>
              <a:buNone/>
            </a:pPr>
            <a:r>
              <a:rPr lang="ru-RU" dirty="0" smtClean="0"/>
              <a:t>• Книгопечатание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730</Words>
  <Application>Microsoft Office PowerPoint</Application>
  <PresentationFormat>Экран (4:3)</PresentationFormat>
  <Paragraphs>110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Риторика: </vt:lpstr>
      <vt:lpstr>Риторика – это... </vt:lpstr>
      <vt:lpstr>Античная риторика </vt:lpstr>
      <vt:lpstr>Древняя Греция: софисты </vt:lpstr>
      <vt:lpstr> Древняя Греция: теория риторики  </vt:lpstr>
      <vt:lpstr>Древняя Греция: риторическая практика </vt:lpstr>
      <vt:lpstr>Древний Рим </vt:lpstr>
      <vt:lpstr>Средневековая риторика </vt:lpstr>
      <vt:lpstr>Эпоха Возрождения и Новое время </vt:lpstr>
      <vt:lpstr>Эпоха Возрождения и Новое время </vt:lpstr>
      <vt:lpstr> Современная риторика  Новейшее время </vt:lpstr>
      <vt:lpstr>Современное понимание риторики </vt:lpstr>
      <vt:lpstr>Итак, риторика... </vt:lpstr>
      <vt:lpstr> Античный канон и  законы неориторики </vt:lpstr>
      <vt:lpstr>Этапы риторического канона</vt:lpstr>
      <vt:lpstr>Слайд 16</vt:lpstr>
      <vt:lpstr> Неориторика – это... </vt:lpstr>
      <vt:lpstr> Законы современной риторики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риторики </dc:title>
  <cp:lastModifiedBy>t520</cp:lastModifiedBy>
  <cp:revision>41</cp:revision>
  <dcterms:modified xsi:type="dcterms:W3CDTF">2020-09-28T16:25:34Z</dcterms:modified>
</cp:coreProperties>
</file>