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96CA-EA77-4CAF-AFC9-FE034E1B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89DF-A126-44EB-B237-55AD1EC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3614-BCFF-44EE-B5DD-59CA2B14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D1EE-ED21-41F6-90F8-21A75FB6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06EA-907B-4DFF-807D-3DD83F6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413B-53B0-4A71-99AF-2DE14A50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F83E0-E7EA-481B-9C0F-64FD48FC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BDEB-C553-4269-9E40-11F12D12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3F920-C75E-49AB-B7EF-76F1BDEC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E816-5583-4A11-BDC2-5DD9F293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D7D03-72C3-4FA7-B981-CD0B3104B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BB86B-7407-473C-A4E6-A345E9E2E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3FD4-7DC0-4CDD-80A5-7D71E446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9164-278B-4B44-8F32-4A4CB581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BBC7-E8F5-4B97-ABE8-978C6216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0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D7AF-EFBC-4938-92E5-0BE4456F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47D7-8A68-4789-843E-870A5C64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979F-6D8D-4E37-9B26-4CD5DC17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CFE6-4428-40C3-AE64-45C46C46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DEBC-3BCB-4C34-8B72-B3DA45CF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5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3AF9-543E-47D1-98E1-6AA4A4F0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910F0-A537-4680-9461-E8941975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4D65-2B4E-4321-B45F-A2316110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0CF7-905D-4565-A6F9-BB5D68A1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9A34-341D-436B-B7ED-2C710BA0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7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A244-0EFD-413A-B38A-4F439180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F063-0744-47EC-A69B-8C37092B4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14800-0B5D-41DA-B195-F32D81E8E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A7EFD-A87C-421D-A449-0EA6D4C8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F693D-48F4-47BF-AE25-64304628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94790-18CF-46A7-B925-7FDDC13C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F7E0-B6E8-48EA-AEBB-C1555C06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727EF-4C9D-4AF2-92DD-C49505FB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50633-A89B-4DDB-A328-D4D7D1F04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7A4EA-143E-4710-A2FA-BBC9E4F3B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6A8F3-84E1-4071-B602-F48AF17E3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2C728-D463-4936-BADF-F428C9AF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B7B58-1818-4BDD-8CA1-5EB12EA0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55854-CAC0-47A6-A694-B06B1575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0FA3-D224-4187-BDFD-67A5E6E4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A5C83-9C45-4858-A4B7-B9CB5329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1B095-7F40-4379-86C0-738BFB21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37ADC-85D5-4658-B68A-8DBFBC4F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9703-801F-477E-83AC-5BD4B639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8268A-8B94-4D6D-9C48-BD9A8B65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9A7F6-3505-4897-8049-5F73F023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82BD-BF04-4FDA-8E76-9C4B3152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EBE4-A039-48DC-ABA7-0ACF6D30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0BE80-660E-4677-8313-BC32CE227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C009C-8BDD-4AEE-B9C5-F39F831A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C8E82-9980-41E3-B804-54BD7F24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69B5E-37B5-45DC-B04E-A72F6CBF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0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FF9-9C88-4B60-B79A-2BC3536E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D43EA-D5D4-4AB4-9FF1-DE3A424D6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4059-6F62-4BD0-9884-3A44627D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B219F-A8EC-4800-87C1-AEF3319F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E900-81D8-4116-9816-0E044116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BE1BF-9594-430F-B2C6-DAFC440A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BC4D3-3F89-43D3-80B3-03EBB90F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806A-D7CE-4315-BB19-D320741CD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397A-116C-4417-994F-F0528923D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F901-9CF5-4AB7-A914-69914144A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79E3-68AC-44BD-AE93-401C20740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alenciak/dds_case_study_1/blob/master/CODEBOOK.Rmd" TargetMode="External"/><Relationship Id="rId2" Type="http://schemas.openxmlformats.org/officeDocument/2006/relationships/hyperlink" Target="https://github.com/cwalenciak/dds_case_study_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cwalenciak/dds_case_study_1/tree/master/data" TargetMode="External"/><Relationship Id="rId4" Type="http://schemas.openxmlformats.org/officeDocument/2006/relationships/hyperlink" Target="https://github.com/cwalenciak/dds_case_study_1/blob/master/case_study_1.R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6588-84BF-40A3-B431-5A3BBC8D7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Hoppy Specter Brewery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4DB00-3C2F-40F3-8778-F4F139239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unique(Data Consulting), LLC</a:t>
            </a:r>
          </a:p>
          <a:p>
            <a:r>
              <a:rPr lang="en-US" dirty="0"/>
              <a:t>January 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EE69DEC-2D70-4002-A7F5-B731319DD843}"/>
              </a:ext>
            </a:extLst>
          </p:cNvPr>
          <p:cNvSpPr txBox="1">
            <a:spLocks/>
          </p:cNvSpPr>
          <p:nvPr/>
        </p:nvSpPr>
        <p:spPr>
          <a:xfrm>
            <a:off x="1524000" y="40798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 Analysis: “Pale as a Ghost” Pale 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20EC7D-E573-4666-831A-FDF9B6F61CBC}"/>
              </a:ext>
            </a:extLst>
          </p:cNvPr>
          <p:cNvGrpSpPr/>
          <p:nvPr/>
        </p:nvGrpSpPr>
        <p:grpSpPr>
          <a:xfrm>
            <a:off x="636041" y="822801"/>
            <a:ext cx="1421956" cy="5374323"/>
            <a:chOff x="813022" y="536733"/>
            <a:chExt cx="1421956" cy="53743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2162AD-F9C0-4C3A-AA94-EA578CA53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022" y="536733"/>
              <a:ext cx="1421956" cy="537432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E909C2-B31D-465D-9384-8435AFDC0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148" y="3715703"/>
              <a:ext cx="1194620" cy="140462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BA41C4-8D23-472D-80B7-8B2F43D4D0D9}"/>
              </a:ext>
            </a:extLst>
          </p:cNvPr>
          <p:cNvSpPr txBox="1"/>
          <p:nvPr/>
        </p:nvSpPr>
        <p:spPr>
          <a:xfrm>
            <a:off x="7034434" y="6488668"/>
            <a:ext cx="515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images obtained license free from openclipart.org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F18A481-CD83-4008-8745-35D54043D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85" y="0"/>
            <a:ext cx="333421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539A-A164-4140-B732-AB54B7D3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References / Resources: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5B40-E6E9-4F58-9F59-72D4A9E58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GitHub Repository</a:t>
            </a:r>
            <a:endParaRPr lang="en-US" sz="2400"/>
          </a:p>
          <a:p>
            <a:r>
              <a:rPr lang="en-US" sz="2400">
                <a:hlinkClick r:id="rId3"/>
              </a:rPr>
              <a:t>Codebook</a:t>
            </a:r>
            <a:endParaRPr lang="en-US" sz="2400"/>
          </a:p>
          <a:p>
            <a:r>
              <a:rPr lang="en-US" sz="2400">
                <a:hlinkClick r:id="rId4"/>
              </a:rPr>
              <a:t>R Markdown File</a:t>
            </a:r>
            <a:endParaRPr lang="en-US" sz="2400"/>
          </a:p>
          <a:p>
            <a:r>
              <a:rPr lang="en-US" sz="2400">
                <a:hlinkClick r:id="rId5"/>
              </a:rPr>
              <a:t>Data Sources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A5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3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DB82CF5-4316-401E-B960-7793C6D5F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11261"/>
            <a:ext cx="1462088" cy="8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9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227D-FBEE-4797-918C-FFF034C0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Task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BD2B-6173-4223-8F47-582F2057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Client request: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market trends related to beer in the United States.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market saturation in regions of the country to determine possible new locations.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Understand regional preferences for, target values of, and any relationship between Alcohol by Volume (ABV) and International Bitterness Units (IBU)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9F654-7315-45BF-8EB3-532F93879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06" y="0"/>
            <a:ext cx="336279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1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9EE7-CDC8-4D08-96A5-6A9DC03C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88" y="-2409"/>
            <a:ext cx="10515600" cy="1094849"/>
          </a:xfrm>
        </p:spPr>
        <p:txBody>
          <a:bodyPr>
            <a:normAutofit/>
          </a:bodyPr>
          <a:lstStyle/>
          <a:p>
            <a:r>
              <a:rPr lang="en-US" sz="2400" dirty="0"/>
              <a:t>U.S. National Brewing Situational Assessment: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F24C-B420-4C5E-BCB2-CDF273B7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917575"/>
          </a:xfrm>
        </p:spPr>
        <p:txBody>
          <a:bodyPr/>
          <a:lstStyle/>
          <a:p>
            <a:r>
              <a:rPr lang="en-US" dirty="0"/>
              <a:t>While recent years have seen a significant increase in the number of breweries in each state, market opportunities still exist.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EACD5-17F9-4676-A100-0E86DBAE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94" y="2471737"/>
            <a:ext cx="7563906" cy="952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3597F-253B-4790-910D-606D925F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494" y="3703321"/>
            <a:ext cx="7573432" cy="638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836D87-E1EE-4C8F-815F-C74F1399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494" y="4562262"/>
            <a:ext cx="7525800" cy="1524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0FFC87-64B8-4ECA-8336-EB1F6F71726A}"/>
              </a:ext>
            </a:extLst>
          </p:cNvPr>
          <p:cNvSpPr/>
          <p:nvPr/>
        </p:nvSpPr>
        <p:spPr>
          <a:xfrm>
            <a:off x="939800" y="2471737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Too many: Market Saturation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B4838F-BA41-4F70-B259-567D2F95C360}"/>
              </a:ext>
            </a:extLst>
          </p:cNvPr>
          <p:cNvSpPr/>
          <p:nvPr/>
        </p:nvSpPr>
        <p:spPr>
          <a:xfrm>
            <a:off x="930274" y="3559355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Too few: No beer culture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73B027-26EF-4008-BE4C-DA6B8E4EFF4D}"/>
              </a:ext>
            </a:extLst>
          </p:cNvPr>
          <p:cNvSpPr/>
          <p:nvPr/>
        </p:nvSpPr>
        <p:spPr>
          <a:xfrm>
            <a:off x="930274" y="4865580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Just right!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6412D-D931-42EA-8F34-742D1BFE1E3B}"/>
              </a:ext>
            </a:extLst>
          </p:cNvPr>
          <p:cNvSpPr txBox="1"/>
          <p:nvPr/>
        </p:nvSpPr>
        <p:spPr>
          <a:xfrm>
            <a:off x="1413510" y="6292820"/>
            <a:ext cx="936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These “Just Right” states offer a good balance of beer culture and market opportunity! </a:t>
            </a:r>
          </a:p>
        </p:txBody>
      </p:sp>
    </p:spTree>
    <p:extLst>
      <p:ext uri="{BB962C8B-B14F-4D97-AF65-F5344CB8AC3E}">
        <p14:creationId xmlns:p14="http://schemas.microsoft.com/office/powerpoint/2010/main" val="270369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188D-E4DA-4DD0-A0D6-2F67088C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197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Preparing for deeper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F614-F84D-4A73-AC2F-74B2186B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230"/>
            <a:ext cx="10515600" cy="4530644"/>
          </a:xfrm>
        </p:spPr>
        <p:txBody>
          <a:bodyPr/>
          <a:lstStyle/>
          <a:p>
            <a:r>
              <a:rPr lang="en-US" sz="2000" dirty="0"/>
              <a:t>Unique Consulting drew upon multiple data sets to best inform our decision making. Unfortunately, this data required some work. </a:t>
            </a:r>
          </a:p>
          <a:p>
            <a:r>
              <a:rPr lang="en-US" sz="2000" dirty="0"/>
              <a:t>No billable hours were spent on these tasks. Tasks included:</a:t>
            </a:r>
          </a:p>
          <a:p>
            <a:endParaRPr lang="en-US" dirty="0"/>
          </a:p>
          <a:p>
            <a:pPr lvl="1"/>
            <a:r>
              <a:rPr lang="en-US" sz="1800" dirty="0"/>
              <a:t>Combining like data sets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Identifying missing data from client provided data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Ensuring all data were properly formatted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11851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4B89-2130-4EDC-9EA1-453DC0C8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693C6-6F7A-48C0-957E-871966A53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89" y="1690688"/>
            <a:ext cx="7152349" cy="173831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4BE31-B770-4FC1-B5F3-7CADAEEC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93" y="2359911"/>
            <a:ext cx="7152349" cy="21381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6ACB7-A3D7-4593-9FDC-FE59ABF7DB52}"/>
              </a:ext>
            </a:extLst>
          </p:cNvPr>
          <p:cNvSpPr txBox="1"/>
          <p:nvPr/>
        </p:nvSpPr>
        <p:spPr>
          <a:xfrm>
            <a:off x="8214094" y="1690688"/>
            <a:ext cx="3139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Bring Data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24F27-6E57-44C6-B30B-4F244009D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270" y="4012586"/>
            <a:ext cx="6574137" cy="230944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97F14D-8A3A-4057-8FDF-970E8CBE0326}"/>
              </a:ext>
            </a:extLst>
          </p:cNvPr>
          <p:cNvSpPr txBox="1"/>
          <p:nvPr/>
        </p:nvSpPr>
        <p:spPr>
          <a:xfrm>
            <a:off x="0" y="4886841"/>
            <a:ext cx="4199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Identifying missing values: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43CC70-9395-48E6-9C73-E2A6A270AB0F}"/>
              </a:ext>
            </a:extLst>
          </p:cNvPr>
          <p:cNvSpPr/>
          <p:nvPr/>
        </p:nvSpPr>
        <p:spPr>
          <a:xfrm>
            <a:off x="4453270" y="4714240"/>
            <a:ext cx="6574137" cy="513438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03CD-43DB-4BEB-A397-EA86C406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70" y="-30953"/>
            <a:ext cx="10515600" cy="735148"/>
          </a:xfrm>
        </p:spPr>
        <p:txBody>
          <a:bodyPr>
            <a:normAutofit/>
          </a:bodyPr>
          <a:lstStyle/>
          <a:p>
            <a:r>
              <a:rPr lang="en-US" sz="2400" b="1" dirty="0"/>
              <a:t>Market Analysis: Regional Preference for IBU </a:t>
            </a:r>
            <a:r>
              <a:rPr lang="en-US" sz="1000" b="1" dirty="0"/>
              <a:t>(Bitterness measure)</a:t>
            </a:r>
            <a:r>
              <a:rPr lang="en-US" sz="2400" b="1" dirty="0"/>
              <a:t> / ABV </a:t>
            </a:r>
            <a:r>
              <a:rPr lang="en-US" sz="1050" b="1" dirty="0"/>
              <a:t>(Alcohol content measure)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C0325-0BF7-49C7-BBC3-550D53349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7" y="2055813"/>
            <a:ext cx="2548415" cy="4802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EE12C-B1FE-4668-A795-451F5DB5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638" y="2055813"/>
            <a:ext cx="2408605" cy="4802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587E0-6A84-4F21-8078-35B44C8A79D7}"/>
              </a:ext>
            </a:extLst>
          </p:cNvPr>
          <p:cNvSpPr txBox="1"/>
          <p:nvPr/>
        </p:nvSpPr>
        <p:spPr>
          <a:xfrm>
            <a:off x="1382181" y="1471038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IBU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ACBBC-8867-42EC-872E-9284A3482355}"/>
              </a:ext>
            </a:extLst>
          </p:cNvPr>
          <p:cNvSpPr txBox="1"/>
          <p:nvPr/>
        </p:nvSpPr>
        <p:spPr>
          <a:xfrm>
            <a:off x="10169837" y="1475166"/>
            <a:ext cx="899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ABV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29371-D533-4B04-8CCE-2DCA79D0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372" y="4798962"/>
            <a:ext cx="6033066" cy="966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BA71C-C518-4D64-AF03-1AB568C90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031" y="2945581"/>
            <a:ext cx="6195937" cy="96683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66243D-19EE-4B96-A7B1-9EC64F08CB4F}"/>
              </a:ext>
            </a:extLst>
          </p:cNvPr>
          <p:cNvSpPr/>
          <p:nvPr/>
        </p:nvSpPr>
        <p:spPr>
          <a:xfrm>
            <a:off x="2092066" y="3129280"/>
            <a:ext cx="738295" cy="7831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4E1821-B0F7-4EAA-96A8-945B447B2D43}"/>
              </a:ext>
            </a:extLst>
          </p:cNvPr>
          <p:cNvSpPr/>
          <p:nvPr/>
        </p:nvSpPr>
        <p:spPr>
          <a:xfrm rot="10800000">
            <a:off x="8623343" y="4890811"/>
            <a:ext cx="738295" cy="7831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50945-118B-4270-A040-27E5E959F1C1}"/>
              </a:ext>
            </a:extLst>
          </p:cNvPr>
          <p:cNvSpPr txBox="1"/>
          <p:nvPr/>
        </p:nvSpPr>
        <p:spPr>
          <a:xfrm>
            <a:off x="3137842" y="2224312"/>
            <a:ext cx="622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Massachusetts shows up with a reasonable IBU preference based on median IBU for other beers in the state.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D1263-2720-4DD2-881D-AD0C6981A0B1}"/>
              </a:ext>
            </a:extLst>
          </p:cNvPr>
          <p:cNvSpPr txBox="1"/>
          <p:nvPr/>
        </p:nvSpPr>
        <p:spPr>
          <a:xfrm>
            <a:off x="3137842" y="4044171"/>
            <a:ext cx="622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again here with a reasonable ABV preference based on median ABV for other beers in the state.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E5666-00E5-42B3-9D73-A6320EE640B2}"/>
              </a:ext>
            </a:extLst>
          </p:cNvPr>
          <p:cNvSpPr txBox="1"/>
          <p:nvPr/>
        </p:nvSpPr>
        <p:spPr>
          <a:xfrm>
            <a:off x="3149372" y="5876892"/>
            <a:ext cx="622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it was a “Just Right” State from above!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05C87-58BA-4ED7-9B75-BBFCADC3C2CF}"/>
              </a:ext>
            </a:extLst>
          </p:cNvPr>
          <p:cNvSpPr txBox="1"/>
          <p:nvPr/>
        </p:nvSpPr>
        <p:spPr>
          <a:xfrm>
            <a:off x="3485220" y="6367446"/>
            <a:ext cx="52215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Highest Observed Values: </a:t>
            </a:r>
            <a:r>
              <a:rPr lang="en-US" dirty="0"/>
              <a:t>IBU: Oregon	ABV: Colorado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88683-76BF-45BA-929F-1C43FE4CA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1154" y="891321"/>
            <a:ext cx="1336186" cy="718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50DE61-1D25-4C44-9765-7BE4114A8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134" y="704195"/>
            <a:ext cx="1487331" cy="79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B2F-FEFF-4584-91DC-5EB20BE1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U.S.-wide Assessment of Alcohol by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EAE3E-A987-4232-A4B3-C27769D2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40" y="2633445"/>
            <a:ext cx="8332319" cy="895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A6BFD-9EF2-4C08-82F6-2E83A456BB4F}"/>
              </a:ext>
            </a:extLst>
          </p:cNvPr>
          <p:cNvSpPr txBox="1"/>
          <p:nvPr/>
        </p:nvSpPr>
        <p:spPr>
          <a:xfrm>
            <a:off x="838200" y="1746568"/>
            <a:ext cx="1033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the client’s request, an individual assessment of Alcohol by Volume was also conducted. The summary statistics are helpful, but are best viewed in a boxplot.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0C8FD-912F-444F-AF3F-18CBE7DB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6317"/>
            <a:ext cx="4008535" cy="2768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BBD7C-3E63-4D8E-8C79-3F70E61E2B8B}"/>
              </a:ext>
            </a:extLst>
          </p:cNvPr>
          <p:cNvSpPr txBox="1"/>
          <p:nvPr/>
        </p:nvSpPr>
        <p:spPr>
          <a:xfrm>
            <a:off x="4846735" y="4117976"/>
            <a:ext cx="6877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these results, we can determine that a full 50% of the measured beers have ABV between 0.05 and 0.07. If Hoppy Specter’s “Pale as a Ghost” product remains within this range, it should be successful.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88E50-A0E7-48B2-90C2-CE04E98B4B68}"/>
              </a:ext>
            </a:extLst>
          </p:cNvPr>
          <p:cNvSpPr txBox="1"/>
          <p:nvPr/>
        </p:nvSpPr>
        <p:spPr>
          <a:xfrm>
            <a:off x="4846734" y="5298299"/>
            <a:ext cx="687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Massachusetts is also in this range! </a:t>
            </a:r>
          </a:p>
        </p:txBody>
      </p:sp>
    </p:spTree>
    <p:extLst>
      <p:ext uri="{BB962C8B-B14F-4D97-AF65-F5344CB8AC3E}">
        <p14:creationId xmlns:p14="http://schemas.microsoft.com/office/powerpoint/2010/main" val="283177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0FFF-C644-4EAF-87B9-9473F827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Bitterness and Alcohol By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C9359-05A7-425C-9A2A-C850D0ED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780"/>
            <a:ext cx="7116168" cy="47726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FE1B8C-B73E-4D70-B223-CCCC9195ED3A}"/>
              </a:ext>
            </a:extLst>
          </p:cNvPr>
          <p:cNvSpPr txBox="1"/>
          <p:nvPr/>
        </p:nvSpPr>
        <p:spPr>
          <a:xfrm>
            <a:off x="6634524" y="2065275"/>
            <a:ext cx="51596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normalized scatter / density plot to the left seem to indicate some relationship between IBU and ABV . The relationship does appear to be generally linear. </a:t>
            </a:r>
          </a:p>
          <a:p>
            <a:endParaRPr lang="en-US" dirty="0"/>
          </a:p>
          <a:p>
            <a:r>
              <a:rPr lang="en-US" dirty="0"/>
              <a:t>Additional statistical analysis indicates a definite correlation between these two variables (Correlation Coefficient R = 0.67). </a:t>
            </a:r>
          </a:p>
          <a:p>
            <a:endParaRPr lang="en-US" dirty="0"/>
          </a:p>
          <a:p>
            <a:r>
              <a:rPr lang="en-US" dirty="0"/>
              <a:t>Based on these results, we believe that targeting an ABV value for Pale as a Ghost Pale Ale of between 0.05 and 0.07 will also provide an IBU value that is right in the Median range. </a:t>
            </a:r>
          </a:p>
          <a:p>
            <a:endParaRPr lang="en-US" dirty="0"/>
          </a:p>
          <a:p>
            <a:r>
              <a:rPr lang="en-US" dirty="0"/>
              <a:t>Conveniently, the median IBU for Massachusetts is about 35, right in our range! </a:t>
            </a:r>
          </a:p>
        </p:txBody>
      </p:sp>
    </p:spTree>
    <p:extLst>
      <p:ext uri="{BB962C8B-B14F-4D97-AF65-F5344CB8AC3E}">
        <p14:creationId xmlns:p14="http://schemas.microsoft.com/office/powerpoint/2010/main" val="88331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DAA6-13B8-4E2F-BCC1-9738FDD5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r>
              <a:rPr lang="pl-PL" b="1" dirty="0"/>
              <a:t>s</a:t>
            </a:r>
            <a:r>
              <a:rPr lang="en-US" b="1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9A24-94C2-4265-89E1-87B204C75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583175"/>
            <a:ext cx="6467867" cy="2951747"/>
          </a:xfrm>
        </p:spPr>
        <p:txBody>
          <a:bodyPr anchor="ctr">
            <a:normAutofit/>
          </a:bodyPr>
          <a:lstStyle/>
          <a:p>
            <a:r>
              <a:rPr lang="pl-PL" sz="2400" dirty="0"/>
              <a:t>Targeting a non-saturated </a:t>
            </a:r>
            <a:r>
              <a:rPr lang="en-US" sz="2400" dirty="0"/>
              <a:t>market in a state </a:t>
            </a:r>
            <a:r>
              <a:rPr lang="pl-PL" sz="2400" dirty="0"/>
              <a:t>with a strong </a:t>
            </a:r>
            <a:r>
              <a:rPr lang="en-US" sz="2400" dirty="0"/>
              <a:t>“brewing culture” is ideal. </a:t>
            </a:r>
          </a:p>
          <a:p>
            <a:r>
              <a:rPr lang="en-US" sz="2400" dirty="0"/>
              <a:t>IBU and ABV preferences vary by region, but have a strong center Hoppy Specter can target.</a:t>
            </a:r>
          </a:p>
          <a:p>
            <a:r>
              <a:rPr lang="en-US" sz="2400" dirty="0"/>
              <a:t>Brewing to a specific ABV range between 0.5 and 0.7 is likely to obtain the IBU value desired due to their strong correlation. 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A5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3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23762-2E8E-43F8-9E14-43D49723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68655"/>
            <a:ext cx="1462088" cy="720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5902A-E309-4094-814B-04B930687A58}"/>
              </a:ext>
            </a:extLst>
          </p:cNvPr>
          <p:cNvSpPr txBox="1"/>
          <p:nvPr/>
        </p:nvSpPr>
        <p:spPr>
          <a:xfrm>
            <a:off x="585019" y="4565246"/>
            <a:ext cx="8764721" cy="201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Recommendation: </a:t>
            </a:r>
          </a:p>
          <a:p>
            <a:endParaRPr lang="en-US" sz="1100" b="1" dirty="0"/>
          </a:p>
          <a:p>
            <a:r>
              <a:rPr lang="en-US" dirty="0"/>
              <a:t>While a number of potential locations may be viable for the new “Pale as a Ghost” product, µ</a:t>
            </a:r>
            <a:r>
              <a:rPr lang="en-US" dirty="0" err="1"/>
              <a:t>nique</a:t>
            </a:r>
            <a:r>
              <a:rPr lang="en-US" dirty="0"/>
              <a:t> Data Consulting recommends Massachusetts as the primary launch location. </a:t>
            </a:r>
          </a:p>
          <a:p>
            <a:endParaRPr lang="en-US" dirty="0"/>
          </a:p>
          <a:p>
            <a:r>
              <a:rPr lang="en-US" dirty="0"/>
              <a:t>Massachusetts offers a strong beer culture, aligned customer preference, and does not demonstrate the characteristics of a saturated market. </a:t>
            </a:r>
          </a:p>
        </p:txBody>
      </p:sp>
    </p:spTree>
    <p:extLst>
      <p:ext uri="{BB962C8B-B14F-4D97-AF65-F5344CB8AC3E}">
        <p14:creationId xmlns:p14="http://schemas.microsoft.com/office/powerpoint/2010/main" val="356910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622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Hoppy Specter Brewery</vt:lpstr>
      <vt:lpstr>Task Overview: </vt:lpstr>
      <vt:lpstr>U.S. National Brewing Situational Assessment: </vt:lpstr>
      <vt:lpstr>Preparing for deeper analysis: </vt:lpstr>
      <vt:lpstr>Examples: </vt:lpstr>
      <vt:lpstr>Market Analysis: Regional Preference for IBU (Bitterness measure) / ABV (Alcohol content measure)</vt:lpstr>
      <vt:lpstr>U.S.-wide Assessment of Alcohol by Volume</vt:lpstr>
      <vt:lpstr>Relationship between Bitterness and Alcohol By Volume</vt:lpstr>
      <vt:lpstr>Conclusions: </vt:lpstr>
      <vt:lpstr>References / Resources: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Hoppy Specter Brewery</dc:title>
  <dc:creator>Brian Waite</dc:creator>
  <cp:lastModifiedBy>Aditya Garapati</cp:lastModifiedBy>
  <cp:revision>3</cp:revision>
  <dcterms:created xsi:type="dcterms:W3CDTF">2019-01-03T15:14:46Z</dcterms:created>
  <dcterms:modified xsi:type="dcterms:W3CDTF">2019-01-03T23:49:04Z</dcterms:modified>
</cp:coreProperties>
</file>