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alenciak/dds_case_study_1/blob/master/CODEBOOK.Rmd" TargetMode="External"/><Relationship Id="rId2" Type="http://schemas.openxmlformats.org/officeDocument/2006/relationships/hyperlink" Target="https://github.com/cwalenciak/dds_case_study_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walenciak/dds_case_study_1/tree/master/data" TargetMode="External"/><Relationship Id="rId4" Type="http://schemas.openxmlformats.org/officeDocument/2006/relationships/hyperlink" Target="https://github.com/cwalenciak/dds_case_study_1/blob/master/case_study_1.R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unique(Data Consulting),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F18A481-CD83-4008-8745-35D54043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85" y="0"/>
            <a:ext cx="33342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9A-A164-4140-B732-AB54B7D3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 /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5B40-E6E9-4F58-9F59-72D4A9E5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GitHub Repository</a:t>
            </a:r>
            <a:endParaRPr lang="en-US" sz="2400"/>
          </a:p>
          <a:p>
            <a:r>
              <a:rPr lang="en-US" sz="2400">
                <a:hlinkClick r:id="rId3"/>
              </a:rPr>
              <a:t>Codebook</a:t>
            </a:r>
            <a:endParaRPr lang="en-US" sz="2400"/>
          </a:p>
          <a:p>
            <a:r>
              <a:rPr lang="en-US" sz="2400">
                <a:hlinkClick r:id="rId4"/>
              </a:rPr>
              <a:t>R Markdown File</a:t>
            </a:r>
            <a:endParaRPr lang="en-US" sz="2400"/>
          </a:p>
          <a:p>
            <a:r>
              <a:rPr lang="en-US" sz="2400">
                <a:hlinkClick r:id="rId5"/>
              </a:rPr>
              <a:t>Data Sources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B82CF5-4316-401E-B960-7793C6D5F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11261"/>
            <a:ext cx="1462088" cy="8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9F654-7315-45BF-8EB3-532F9387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6" y="0"/>
            <a:ext cx="336279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/>
          <a:lstStyle/>
          <a:p>
            <a:r>
              <a:rPr lang="en-US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536"/>
            <a:ext cx="10515600" cy="4351338"/>
          </a:xfrm>
        </p:spPr>
        <p:txBody>
          <a:bodyPr/>
          <a:lstStyle/>
          <a:p>
            <a:r>
              <a:rPr lang="en-US" dirty="0"/>
              <a:t>Unique Consulting drew upon multiple data sets to best inform our decision making. Unfortunately, this data required some work. </a:t>
            </a:r>
          </a:p>
          <a:p>
            <a:r>
              <a:rPr lang="en-US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dirty="0"/>
              <a:t>Combining like data sets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missing data from client provided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 Analysis: Regional Preference for IBU /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299861" y="1475166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0" y="2633445"/>
            <a:ext cx="8332319" cy="89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client’s request, an individual assessment of Alcohol by Volume was also conducted. The summary statistics are helpful, but are best viewed in a boxplot.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4" y="529829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80"/>
            <a:ext cx="7116168" cy="4772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1B8C-B73E-4D70-B223-CCCC9195ED3A}"/>
              </a:ext>
            </a:extLst>
          </p:cNvPr>
          <p:cNvSpPr txBox="1"/>
          <p:nvPr/>
        </p:nvSpPr>
        <p:spPr>
          <a:xfrm>
            <a:off x="6634524" y="2065275"/>
            <a:ext cx="51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normalized scatter / density plot to the left seem to indicate some relationship between IBU and ABV . The relationship does appear to be generally linear. </a:t>
            </a:r>
          </a:p>
          <a:p>
            <a:endParaRPr lang="en-US" dirty="0"/>
          </a:p>
          <a:p>
            <a:r>
              <a:rPr lang="en-US" dirty="0"/>
              <a:t>Additional statistical analysis indicates a definite correlation between these two variables (Correlation Coefficient R = 0.67). </a:t>
            </a:r>
          </a:p>
          <a:p>
            <a:endParaRPr lang="en-US" dirty="0"/>
          </a:p>
          <a:p>
            <a:r>
              <a:rPr lang="en-US" dirty="0"/>
              <a:t>Based on these results, we believe that targeting an ABV value for Pale as a Ghost Pale Ale of between 0.05 and 0.07 will also provide an IBU value that is right in the Median range. </a:t>
            </a:r>
          </a:p>
          <a:p>
            <a:endParaRPr lang="en-US" dirty="0"/>
          </a:p>
          <a:p>
            <a:r>
              <a:rPr lang="en-US" dirty="0"/>
              <a:t>Conveniently, the median IBU for Massachusetts is about 35, right in our range! </a:t>
            </a:r>
          </a:p>
        </p:txBody>
      </p:sp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pl-PL" b="1" dirty="0"/>
              <a:t>s</a:t>
            </a:r>
            <a:r>
              <a:rPr lang="en-US" b="1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83175"/>
            <a:ext cx="6467867" cy="295174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Targeting a non-saturated </a:t>
            </a:r>
            <a:r>
              <a:rPr lang="en-US" sz="2400" dirty="0"/>
              <a:t>market in a state </a:t>
            </a:r>
            <a:r>
              <a:rPr lang="pl-PL" sz="2400" dirty="0"/>
              <a:t>with a strong </a:t>
            </a:r>
            <a:r>
              <a:rPr lang="en-US" sz="2400" dirty="0"/>
              <a:t>“brewing culture” is ideal. </a:t>
            </a:r>
          </a:p>
          <a:p>
            <a:r>
              <a:rPr lang="en-US" sz="2400" dirty="0"/>
              <a:t>IBU and ABV preferences vary by region, but have a strong center Hoppy Specter can target.</a:t>
            </a:r>
          </a:p>
          <a:p>
            <a:r>
              <a:rPr lang="en-US" sz="2400" dirty="0"/>
              <a:t>Brewing to a specific ABV range between 0.5 and 0.7 is likely to obtain the IBU value desired due to their strong correlation.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5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3762-2E8E-43F8-9E14-43D4972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8655"/>
            <a:ext cx="1462088" cy="72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5902A-E309-4094-814B-04B930687A58}"/>
              </a:ext>
            </a:extLst>
          </p:cNvPr>
          <p:cNvSpPr txBox="1"/>
          <p:nvPr/>
        </p:nvSpPr>
        <p:spPr>
          <a:xfrm>
            <a:off x="585019" y="4565246"/>
            <a:ext cx="8764721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 </a:t>
            </a:r>
          </a:p>
          <a:p>
            <a:endParaRPr lang="en-US" sz="1100" b="1" dirty="0"/>
          </a:p>
          <a:p>
            <a:r>
              <a:rPr lang="en-US" dirty="0"/>
              <a:t>While a number of potential locations may be viable for the new “Pale as a Ghost” product, µ</a:t>
            </a:r>
            <a:r>
              <a:rPr lang="en-US" dirty="0" err="1"/>
              <a:t>nique</a:t>
            </a:r>
            <a:r>
              <a:rPr lang="en-US" dirty="0"/>
              <a:t> Data Consulting recommends Massachusetts as the primary launch location. </a:t>
            </a:r>
          </a:p>
          <a:p>
            <a:endParaRPr lang="en-US" dirty="0"/>
          </a:p>
          <a:p>
            <a:r>
              <a:rPr lang="en-US" dirty="0"/>
              <a:t>Massachusetts offers a strong beer culture, aligned customer preference, and does not demonstrate the characteristics of a saturated market. </a:t>
            </a:r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/ ABV</vt:lpstr>
      <vt:lpstr>U.S.-wide Assessment of Alcohol by Volume</vt:lpstr>
      <vt:lpstr>Relationship between Bitterness and Alcohol By Volume</vt:lpstr>
      <vt:lpstr>Conclusions: </vt:lpstr>
      <vt:lpstr>References /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Brian Waite</cp:lastModifiedBy>
  <cp:revision>1</cp:revision>
  <dcterms:created xsi:type="dcterms:W3CDTF">2019-01-03T15:14:46Z</dcterms:created>
  <dcterms:modified xsi:type="dcterms:W3CDTF">2019-01-03T15:38:53Z</dcterms:modified>
</cp:coreProperties>
</file>