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2" r:id="rId1"/>
  </p:sldMasterIdLst>
  <p:sldIdLst>
    <p:sldId id="256" r:id="rId2"/>
    <p:sldId id="257" r:id="rId3"/>
    <p:sldId id="258"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38" y="4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B1A571-D9D2-461F-B490-9DBBB0D50852}" type="datetimeFigureOut">
              <a:rPr lang="en-US" smtClean="0"/>
              <a:t>9/19/2020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519F9C-D4A1-4F5B-8CEC-CF515F4124AA}" type="slidenum">
              <a:rPr lang="en-US" smtClean="0"/>
              <a:t>‹#›</a:t>
            </a:fld>
            <a:endParaRPr lang="en-US"/>
          </a:p>
        </p:txBody>
      </p:sp>
    </p:spTree>
    <p:extLst>
      <p:ext uri="{BB962C8B-B14F-4D97-AF65-F5344CB8AC3E}">
        <p14:creationId xmlns:p14="http://schemas.microsoft.com/office/powerpoint/2010/main" val="77232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B1A571-D9D2-461F-B490-9DBBB0D50852}" type="datetimeFigureOut">
              <a:rPr lang="en-US" smtClean="0"/>
              <a:t>9/19/2020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519F9C-D4A1-4F5B-8CEC-CF515F4124AA}" type="slidenum">
              <a:rPr lang="en-US" smtClean="0"/>
              <a:t>‹#›</a:t>
            </a:fld>
            <a:endParaRPr lang="en-US"/>
          </a:p>
        </p:txBody>
      </p:sp>
    </p:spTree>
    <p:extLst>
      <p:ext uri="{BB962C8B-B14F-4D97-AF65-F5344CB8AC3E}">
        <p14:creationId xmlns:p14="http://schemas.microsoft.com/office/powerpoint/2010/main" val="3540453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01B1A571-D9D2-461F-B490-9DBBB0D50852}" type="datetimeFigureOut">
              <a:rPr lang="en-US" smtClean="0"/>
              <a:t>9/19/2020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519F9C-D4A1-4F5B-8CEC-CF515F4124AA}" type="slidenum">
              <a:rPr lang="en-US" smtClean="0"/>
              <a:t>‹#›</a:t>
            </a:fld>
            <a:endParaRPr lang="en-US"/>
          </a:p>
        </p:txBody>
      </p:sp>
    </p:spTree>
    <p:extLst>
      <p:ext uri="{BB962C8B-B14F-4D97-AF65-F5344CB8AC3E}">
        <p14:creationId xmlns:p14="http://schemas.microsoft.com/office/powerpoint/2010/main" val="39116002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01B1A571-D9D2-461F-B490-9DBBB0D50852}" type="datetimeFigureOut">
              <a:rPr lang="en-US" smtClean="0"/>
              <a:t>9/19/2020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519F9C-D4A1-4F5B-8CEC-CF515F4124AA}" type="slidenum">
              <a:rPr lang="en-US" smtClean="0"/>
              <a:t>‹#›</a:t>
            </a:fld>
            <a:endParaRPr lang="en-US"/>
          </a:p>
        </p:txBody>
      </p:sp>
    </p:spTree>
    <p:extLst>
      <p:ext uri="{BB962C8B-B14F-4D97-AF65-F5344CB8AC3E}">
        <p14:creationId xmlns:p14="http://schemas.microsoft.com/office/powerpoint/2010/main" val="34428183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B1A571-D9D2-461F-B490-9DBBB0D50852}" type="datetimeFigureOut">
              <a:rPr lang="en-US" smtClean="0"/>
              <a:t>9/19/2020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519F9C-D4A1-4F5B-8CEC-CF515F4124AA}" type="slidenum">
              <a:rPr lang="en-US" smtClean="0"/>
              <a:t>‹#›</a:t>
            </a:fld>
            <a:endParaRPr lang="en-US"/>
          </a:p>
        </p:txBody>
      </p:sp>
    </p:spTree>
    <p:extLst>
      <p:ext uri="{BB962C8B-B14F-4D97-AF65-F5344CB8AC3E}">
        <p14:creationId xmlns:p14="http://schemas.microsoft.com/office/powerpoint/2010/main" val="23895463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B1A571-D9D2-461F-B490-9DBBB0D50852}" type="datetimeFigureOut">
              <a:rPr lang="en-US" smtClean="0"/>
              <a:t>9/19/2020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519F9C-D4A1-4F5B-8CEC-CF515F4124AA}" type="slidenum">
              <a:rPr lang="en-US" smtClean="0"/>
              <a:t>‹#›</a:t>
            </a:fld>
            <a:endParaRPr lang="en-US"/>
          </a:p>
        </p:txBody>
      </p:sp>
    </p:spTree>
    <p:extLst>
      <p:ext uri="{BB962C8B-B14F-4D97-AF65-F5344CB8AC3E}">
        <p14:creationId xmlns:p14="http://schemas.microsoft.com/office/powerpoint/2010/main" val="1608945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B1A571-D9D2-461F-B490-9DBBB0D50852}" type="datetimeFigureOut">
              <a:rPr lang="en-US" smtClean="0"/>
              <a:t>9/19/2020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519F9C-D4A1-4F5B-8CEC-CF515F4124AA}" type="slidenum">
              <a:rPr lang="en-US" smtClean="0"/>
              <a:t>‹#›</a:t>
            </a:fld>
            <a:endParaRPr lang="en-US"/>
          </a:p>
        </p:txBody>
      </p:sp>
    </p:spTree>
    <p:extLst>
      <p:ext uri="{BB962C8B-B14F-4D97-AF65-F5344CB8AC3E}">
        <p14:creationId xmlns:p14="http://schemas.microsoft.com/office/powerpoint/2010/main" val="3018466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B1A571-D9D2-461F-B490-9DBBB0D50852}" type="datetimeFigureOut">
              <a:rPr lang="en-US" smtClean="0"/>
              <a:t>9/19/2020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519F9C-D4A1-4F5B-8CEC-CF515F4124AA}" type="slidenum">
              <a:rPr lang="en-US" smtClean="0"/>
              <a:t>‹#›</a:t>
            </a:fld>
            <a:endParaRPr lang="en-US"/>
          </a:p>
        </p:txBody>
      </p:sp>
    </p:spTree>
    <p:extLst>
      <p:ext uri="{BB962C8B-B14F-4D97-AF65-F5344CB8AC3E}">
        <p14:creationId xmlns:p14="http://schemas.microsoft.com/office/powerpoint/2010/main" val="3128826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B1A571-D9D2-461F-B490-9DBBB0D50852}" type="datetimeFigureOut">
              <a:rPr lang="en-US" smtClean="0"/>
              <a:t>9/19/2020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519F9C-D4A1-4F5B-8CEC-CF515F4124AA}" type="slidenum">
              <a:rPr lang="en-US" smtClean="0"/>
              <a:t>‹#›</a:t>
            </a:fld>
            <a:endParaRPr lang="en-US"/>
          </a:p>
        </p:txBody>
      </p:sp>
    </p:spTree>
    <p:extLst>
      <p:ext uri="{BB962C8B-B14F-4D97-AF65-F5344CB8AC3E}">
        <p14:creationId xmlns:p14="http://schemas.microsoft.com/office/powerpoint/2010/main" val="207154880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B1A571-D9D2-461F-B490-9DBBB0D50852}" type="datetimeFigureOut">
              <a:rPr lang="en-US" smtClean="0"/>
              <a:t>9/19/2020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519F9C-D4A1-4F5B-8CEC-CF515F4124AA}" type="slidenum">
              <a:rPr lang="en-US" smtClean="0"/>
              <a:t>‹#›</a:t>
            </a:fld>
            <a:endParaRPr lang="en-US"/>
          </a:p>
        </p:txBody>
      </p:sp>
    </p:spTree>
    <p:extLst>
      <p:ext uri="{BB962C8B-B14F-4D97-AF65-F5344CB8AC3E}">
        <p14:creationId xmlns:p14="http://schemas.microsoft.com/office/powerpoint/2010/main" val="205683400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B1A571-D9D2-461F-B490-9DBBB0D50852}" type="datetimeFigureOut">
              <a:rPr lang="en-US" smtClean="0"/>
              <a:t>9/19/2020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519F9C-D4A1-4F5B-8CEC-CF515F4124AA}" type="slidenum">
              <a:rPr lang="en-US" smtClean="0"/>
              <a:t>‹#›</a:t>
            </a:fld>
            <a:endParaRPr lang="en-US"/>
          </a:p>
        </p:txBody>
      </p:sp>
    </p:spTree>
    <p:extLst>
      <p:ext uri="{BB962C8B-B14F-4D97-AF65-F5344CB8AC3E}">
        <p14:creationId xmlns:p14="http://schemas.microsoft.com/office/powerpoint/2010/main" val="2995707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B1A571-D9D2-461F-B490-9DBBB0D50852}" type="datetimeFigureOut">
              <a:rPr lang="en-US" smtClean="0"/>
              <a:t>9/19/2020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519F9C-D4A1-4F5B-8CEC-CF515F4124AA}" type="slidenum">
              <a:rPr lang="en-US" smtClean="0"/>
              <a:t>‹#›</a:t>
            </a:fld>
            <a:endParaRPr lang="en-US"/>
          </a:p>
        </p:txBody>
      </p:sp>
    </p:spTree>
    <p:extLst>
      <p:ext uri="{BB962C8B-B14F-4D97-AF65-F5344CB8AC3E}">
        <p14:creationId xmlns:p14="http://schemas.microsoft.com/office/powerpoint/2010/main" val="4197596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B1A571-D9D2-461F-B490-9DBBB0D50852}" type="datetimeFigureOut">
              <a:rPr lang="en-US" smtClean="0"/>
              <a:t>9/19/2020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519F9C-D4A1-4F5B-8CEC-CF515F4124AA}" type="slidenum">
              <a:rPr lang="en-US" smtClean="0"/>
              <a:t>‹#›</a:t>
            </a:fld>
            <a:endParaRPr lang="en-US"/>
          </a:p>
        </p:txBody>
      </p:sp>
    </p:spTree>
    <p:extLst>
      <p:ext uri="{BB962C8B-B14F-4D97-AF65-F5344CB8AC3E}">
        <p14:creationId xmlns:p14="http://schemas.microsoft.com/office/powerpoint/2010/main" val="371950774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01B1A571-D9D2-461F-B490-9DBBB0D50852}" type="datetimeFigureOut">
              <a:rPr lang="en-US" smtClean="0"/>
              <a:t>9/19/2020</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D9519F9C-D4A1-4F5B-8CEC-CF515F4124AA}" type="slidenum">
              <a:rPr lang="en-US" smtClean="0"/>
              <a:t>‹#›</a:t>
            </a:fld>
            <a:endParaRPr lang="en-US"/>
          </a:p>
        </p:txBody>
      </p:sp>
    </p:spTree>
    <p:extLst>
      <p:ext uri="{BB962C8B-B14F-4D97-AF65-F5344CB8AC3E}">
        <p14:creationId xmlns:p14="http://schemas.microsoft.com/office/powerpoint/2010/main" val="780570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1B1A571-D9D2-461F-B490-9DBBB0D50852}" type="datetimeFigureOut">
              <a:rPr lang="en-US" smtClean="0"/>
              <a:t>9/19/2020</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9519F9C-D4A1-4F5B-8CEC-CF515F4124AA}" type="slidenum">
              <a:rPr lang="en-US" smtClean="0"/>
              <a:t>‹#›</a:t>
            </a:fld>
            <a:endParaRPr lang="en-US"/>
          </a:p>
        </p:txBody>
      </p:sp>
    </p:spTree>
    <p:extLst>
      <p:ext uri="{BB962C8B-B14F-4D97-AF65-F5344CB8AC3E}">
        <p14:creationId xmlns:p14="http://schemas.microsoft.com/office/powerpoint/2010/main" val="3043101212"/>
      </p:ext>
    </p:extLst>
  </p:cSld>
  <p:clrMap bg1="dk1" tx1="lt1" bg2="dk2" tx2="lt2" accent1="accent1" accent2="accent2" accent3="accent3" accent4="accent4" accent5="accent5" accent6="accent6" hlink="hlink" folHlink="folHlink"/>
  <p:sldLayoutIdLst>
    <p:sldLayoutId id="2147483953" r:id="rId1"/>
    <p:sldLayoutId id="2147483954" r:id="rId2"/>
    <p:sldLayoutId id="2147483955" r:id="rId3"/>
    <p:sldLayoutId id="2147483956" r:id="rId4"/>
    <p:sldLayoutId id="2147483957" r:id="rId5"/>
    <p:sldLayoutId id="2147483958" r:id="rId6"/>
    <p:sldLayoutId id="2147483959" r:id="rId7"/>
    <p:sldLayoutId id="2147483960" r:id="rId8"/>
    <p:sldLayoutId id="2147483961" r:id="rId9"/>
    <p:sldLayoutId id="2147483962" r:id="rId10"/>
    <p:sldLayoutId id="2147483963" r:id="rId11"/>
    <p:sldLayoutId id="2147483964" r:id="rId12"/>
    <p:sldLayoutId id="2147483965" r:id="rId13"/>
    <p:sldLayoutId id="2147483966"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A1752-DA0C-42DA-A793-8B5D0BB55717}"/>
              </a:ext>
            </a:extLst>
          </p:cNvPr>
          <p:cNvSpPr>
            <a:spLocks noGrp="1"/>
          </p:cNvSpPr>
          <p:nvPr>
            <p:ph type="ctrTitle"/>
          </p:nvPr>
        </p:nvSpPr>
        <p:spPr/>
        <p:txBody>
          <a:bodyPr/>
          <a:lstStyle/>
          <a:p>
            <a:r>
              <a:rPr lang="en-US" dirty="0"/>
              <a:t>BATTLE OF TORONTO NEIGHBORHOODS</a:t>
            </a:r>
          </a:p>
        </p:txBody>
      </p:sp>
      <p:sp>
        <p:nvSpPr>
          <p:cNvPr id="3" name="Subtitle 2">
            <a:extLst>
              <a:ext uri="{FF2B5EF4-FFF2-40B4-BE49-F238E27FC236}">
                <a16:creationId xmlns:a16="http://schemas.microsoft.com/office/drawing/2014/main" id="{ECC3C6A5-988B-442B-8EC2-494B0BEB78AE}"/>
              </a:ext>
            </a:extLst>
          </p:cNvPr>
          <p:cNvSpPr>
            <a:spLocks noGrp="1"/>
          </p:cNvSpPr>
          <p:nvPr>
            <p:ph type="subTitle" idx="1"/>
          </p:nvPr>
        </p:nvSpPr>
        <p:spPr/>
        <p:txBody>
          <a:bodyPr/>
          <a:lstStyle/>
          <a:p>
            <a:r>
              <a:rPr lang="en-US" dirty="0"/>
              <a:t>Where in Toronto is the best place for you?</a:t>
            </a:r>
          </a:p>
        </p:txBody>
      </p:sp>
    </p:spTree>
    <p:extLst>
      <p:ext uri="{BB962C8B-B14F-4D97-AF65-F5344CB8AC3E}">
        <p14:creationId xmlns:p14="http://schemas.microsoft.com/office/powerpoint/2010/main" val="3613732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AAABD-5E3C-4CA3-957F-4752FCAC2C45}"/>
              </a:ext>
            </a:extLst>
          </p:cNvPr>
          <p:cNvSpPr>
            <a:spLocks noGrp="1"/>
          </p:cNvSpPr>
          <p:nvPr>
            <p:ph type="title"/>
          </p:nvPr>
        </p:nvSpPr>
        <p:spPr/>
        <p:txBody>
          <a:bodyPr/>
          <a:lstStyle/>
          <a:p>
            <a:r>
              <a:rPr lang="en-US" dirty="0"/>
              <a:t>Comparing Neighborhoods</a:t>
            </a:r>
          </a:p>
        </p:txBody>
      </p:sp>
      <p:sp>
        <p:nvSpPr>
          <p:cNvPr id="3" name="Content Placeholder 2">
            <a:extLst>
              <a:ext uri="{FF2B5EF4-FFF2-40B4-BE49-F238E27FC236}">
                <a16:creationId xmlns:a16="http://schemas.microsoft.com/office/drawing/2014/main" id="{76131077-7D58-4B8B-9560-42D0EC128138}"/>
              </a:ext>
            </a:extLst>
          </p:cNvPr>
          <p:cNvSpPr>
            <a:spLocks noGrp="1"/>
          </p:cNvSpPr>
          <p:nvPr>
            <p:ph sz="half" idx="1"/>
          </p:nvPr>
        </p:nvSpPr>
        <p:spPr/>
        <p:txBody>
          <a:bodyPr/>
          <a:lstStyle/>
          <a:p>
            <a:r>
              <a:rPr lang="en-US" dirty="0"/>
              <a:t>Application allows you to choose neighborhoods and compare them to each other.</a:t>
            </a:r>
          </a:p>
          <a:p>
            <a:r>
              <a:rPr lang="en-US" dirty="0"/>
              <a:t>Data shows: location, community, 10 most common venues.</a:t>
            </a:r>
          </a:p>
          <a:p>
            <a:r>
              <a:rPr lang="en-US" dirty="0"/>
              <a:t>Sample of comparing </a:t>
            </a:r>
            <a:r>
              <a:rPr lang="en-US" i="1" dirty="0"/>
              <a:t>Humber Summit</a:t>
            </a:r>
            <a:r>
              <a:rPr lang="en-US" dirty="0"/>
              <a:t> and </a:t>
            </a:r>
            <a:r>
              <a:rPr lang="en-US" i="1" dirty="0"/>
              <a:t>Christie </a:t>
            </a:r>
            <a:r>
              <a:rPr lang="en-US" dirty="0"/>
              <a:t>neighborhoods.</a:t>
            </a:r>
          </a:p>
        </p:txBody>
      </p:sp>
      <p:pic>
        <p:nvPicPr>
          <p:cNvPr id="6" name="Content Placeholder 5">
            <a:extLst>
              <a:ext uri="{FF2B5EF4-FFF2-40B4-BE49-F238E27FC236}">
                <a16:creationId xmlns:a16="http://schemas.microsoft.com/office/drawing/2014/main" id="{10FFC0A4-4935-4EC2-AE6D-26E1C0EF7C15}"/>
              </a:ext>
            </a:extLst>
          </p:cNvPr>
          <p:cNvPicPr>
            <a:picLocks noGrp="1" noChangeAspect="1"/>
          </p:cNvPicPr>
          <p:nvPr>
            <p:ph sz="half" idx="2"/>
          </p:nvPr>
        </p:nvPicPr>
        <p:blipFill>
          <a:blip r:embed="rId2"/>
          <a:stretch>
            <a:fillRect/>
          </a:stretch>
        </p:blipFill>
        <p:spPr>
          <a:xfrm>
            <a:off x="6615138" y="2082540"/>
            <a:ext cx="4766860" cy="4524299"/>
          </a:xfrm>
        </p:spPr>
      </p:pic>
    </p:spTree>
    <p:extLst>
      <p:ext uri="{BB962C8B-B14F-4D97-AF65-F5344CB8AC3E}">
        <p14:creationId xmlns:p14="http://schemas.microsoft.com/office/powerpoint/2010/main" val="3165522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05401-4AEF-4ED6-8FE5-94B1F293D42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98C1C54-411B-4FCC-89E2-7B4CC01DA63D}"/>
              </a:ext>
            </a:extLst>
          </p:cNvPr>
          <p:cNvSpPr>
            <a:spLocks noGrp="1"/>
          </p:cNvSpPr>
          <p:nvPr>
            <p:ph idx="1"/>
          </p:nvPr>
        </p:nvSpPr>
        <p:spPr/>
        <p:txBody>
          <a:bodyPr>
            <a:normAutofit fontScale="92500"/>
          </a:bodyPr>
          <a:lstStyle/>
          <a:p>
            <a:r>
              <a:rPr lang="en-US" sz="2000" dirty="0"/>
              <a:t>Whether a family or a single user is looking for a place to move in Toronto, they should all the chance to see the neighborhoods closer. Without knowing the specifics of the neighborhood, its hard to tell whether that neighborhood is right or not.</a:t>
            </a:r>
          </a:p>
          <a:p>
            <a:r>
              <a:rPr lang="en-US" sz="2000" dirty="0"/>
              <a:t>Seeing up to 10 most common venues and comparing neighborhoods against each allows our user to gain more insight on where they would like to move. </a:t>
            </a:r>
          </a:p>
          <a:p>
            <a:r>
              <a:rPr lang="en-US" sz="2000" dirty="0"/>
              <a:t>This helps the user see what is around them, how far, and what variety is available to them.</a:t>
            </a:r>
          </a:p>
          <a:p>
            <a:r>
              <a:rPr lang="en-US" sz="2000" dirty="0"/>
              <a:t>With more information about users and clients, more data can be added such as housing and rental pricing as well as schooling ratings for families.</a:t>
            </a:r>
          </a:p>
          <a:p>
            <a:r>
              <a:rPr lang="en-US" sz="2000" dirty="0"/>
              <a:t>For now this applicated serves as a general base for everyone!</a:t>
            </a:r>
          </a:p>
        </p:txBody>
      </p:sp>
    </p:spTree>
    <p:extLst>
      <p:ext uri="{BB962C8B-B14F-4D97-AF65-F5344CB8AC3E}">
        <p14:creationId xmlns:p14="http://schemas.microsoft.com/office/powerpoint/2010/main" val="2894347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54564-4F12-410F-8B10-8F3F323BAB8F}"/>
              </a:ext>
            </a:extLst>
          </p:cNvPr>
          <p:cNvSpPr>
            <a:spLocks noGrp="1"/>
          </p:cNvSpPr>
          <p:nvPr>
            <p:ph type="title"/>
          </p:nvPr>
        </p:nvSpPr>
        <p:spPr/>
        <p:txBody>
          <a:bodyPr/>
          <a:lstStyle/>
          <a:p>
            <a:r>
              <a:rPr lang="en-US" dirty="0"/>
              <a:t>Moving to Toronto?</a:t>
            </a:r>
          </a:p>
        </p:txBody>
      </p:sp>
      <p:sp>
        <p:nvSpPr>
          <p:cNvPr id="3" name="Content Placeholder 2">
            <a:extLst>
              <a:ext uri="{FF2B5EF4-FFF2-40B4-BE49-F238E27FC236}">
                <a16:creationId xmlns:a16="http://schemas.microsoft.com/office/drawing/2014/main" id="{A92E9554-9252-4CDA-BE07-63F093F4C76D}"/>
              </a:ext>
            </a:extLst>
          </p:cNvPr>
          <p:cNvSpPr>
            <a:spLocks noGrp="1"/>
          </p:cNvSpPr>
          <p:nvPr>
            <p:ph idx="1"/>
          </p:nvPr>
        </p:nvSpPr>
        <p:spPr/>
        <p:txBody>
          <a:bodyPr>
            <a:normAutofit/>
          </a:bodyPr>
          <a:lstStyle/>
          <a:p>
            <a:r>
              <a:rPr lang="en-US" sz="2000" dirty="0"/>
              <a:t>Toronto is considered one of the worlds’ top cities that attracts of many from all backgrounds from Canada and beyond.</a:t>
            </a:r>
          </a:p>
          <a:p>
            <a:r>
              <a:rPr lang="en-US" sz="2000" dirty="0"/>
              <a:t>Toronto offers a widely diverse cities in its’ landscape, amenities, shops, restaurants, and more.</a:t>
            </a:r>
          </a:p>
          <a:p>
            <a:r>
              <a:rPr lang="en-US" sz="2000" dirty="0"/>
              <a:t>With a large number of people migrating to major cities, neighborhoods with vastly different offerings appeal to a wide range of people.</a:t>
            </a:r>
          </a:p>
          <a:p>
            <a:r>
              <a:rPr lang="en-US" sz="2000" dirty="0"/>
              <a:t>Everyone moves at some point in their life, whether it is a single adult or a family, finding the perfect place is always the most common question that needs to be answered.</a:t>
            </a:r>
          </a:p>
        </p:txBody>
      </p:sp>
    </p:spTree>
    <p:extLst>
      <p:ext uri="{BB962C8B-B14F-4D97-AF65-F5344CB8AC3E}">
        <p14:creationId xmlns:p14="http://schemas.microsoft.com/office/powerpoint/2010/main" val="574122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CD0D-2EB8-41C3-A52A-AC83846CD988}"/>
              </a:ext>
            </a:extLst>
          </p:cNvPr>
          <p:cNvSpPr>
            <a:spLocks noGrp="1"/>
          </p:cNvSpPr>
          <p:nvPr>
            <p:ph type="title"/>
          </p:nvPr>
        </p:nvSpPr>
        <p:spPr/>
        <p:txBody>
          <a:bodyPr/>
          <a:lstStyle/>
          <a:p>
            <a:r>
              <a:rPr lang="en-US" dirty="0"/>
              <a:t>So much data!</a:t>
            </a:r>
          </a:p>
        </p:txBody>
      </p:sp>
      <p:sp>
        <p:nvSpPr>
          <p:cNvPr id="3" name="Content Placeholder 2">
            <a:extLst>
              <a:ext uri="{FF2B5EF4-FFF2-40B4-BE49-F238E27FC236}">
                <a16:creationId xmlns:a16="http://schemas.microsoft.com/office/drawing/2014/main" id="{5B24FC25-EF57-45E8-8455-5B1A981BF655}"/>
              </a:ext>
            </a:extLst>
          </p:cNvPr>
          <p:cNvSpPr>
            <a:spLocks noGrp="1"/>
          </p:cNvSpPr>
          <p:nvPr>
            <p:ph idx="1"/>
          </p:nvPr>
        </p:nvSpPr>
        <p:spPr/>
        <p:txBody>
          <a:bodyPr>
            <a:normAutofit/>
          </a:bodyPr>
          <a:lstStyle/>
          <a:p>
            <a:r>
              <a:rPr lang="en-US" sz="2400" dirty="0"/>
              <a:t>Sourced and cleaned data for Toronto neighborhoods from Wikipedia page: </a:t>
            </a:r>
            <a:r>
              <a:rPr lang="en-US" sz="2400" dirty="0">
                <a:hlinkClick r:id="rId2"/>
              </a:rPr>
              <a:t>https://en.wikipedia.org/wiki/List_of_postal_codes_of_Canada:_M</a:t>
            </a:r>
            <a:endParaRPr lang="en-US" sz="2400" dirty="0"/>
          </a:p>
          <a:p>
            <a:r>
              <a:rPr lang="en-US" sz="2400" dirty="0" err="1"/>
              <a:t>FourSquare</a:t>
            </a:r>
            <a:r>
              <a:rPr lang="en-US" sz="2400" dirty="0"/>
              <a:t> API provided the many venues and their location data in Toronto.</a:t>
            </a:r>
          </a:p>
          <a:p>
            <a:r>
              <a:rPr lang="en-US" sz="2400" dirty="0"/>
              <a:t>Removed any community and neighborhood that contained “Not assigned” in data.</a:t>
            </a:r>
          </a:p>
        </p:txBody>
      </p:sp>
    </p:spTree>
    <p:extLst>
      <p:ext uri="{BB962C8B-B14F-4D97-AF65-F5344CB8AC3E}">
        <p14:creationId xmlns:p14="http://schemas.microsoft.com/office/powerpoint/2010/main" val="852178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ADB22-AE44-4C18-8CBC-BBAE1C8A8E1C}"/>
              </a:ext>
            </a:extLst>
          </p:cNvPr>
          <p:cNvSpPr>
            <a:spLocks noGrp="1"/>
          </p:cNvSpPr>
          <p:nvPr>
            <p:ph type="title"/>
          </p:nvPr>
        </p:nvSpPr>
        <p:spPr/>
        <p:txBody>
          <a:bodyPr/>
          <a:lstStyle/>
          <a:p>
            <a:r>
              <a:rPr lang="en-US" sz="3200" dirty="0"/>
              <a:t>Sample geographical coordinates for neighborhoods in Toronto</a:t>
            </a:r>
          </a:p>
        </p:txBody>
      </p:sp>
      <p:pic>
        <p:nvPicPr>
          <p:cNvPr id="10" name="Picture 9">
            <a:extLst>
              <a:ext uri="{FF2B5EF4-FFF2-40B4-BE49-F238E27FC236}">
                <a16:creationId xmlns:a16="http://schemas.microsoft.com/office/drawing/2014/main" id="{6E78F435-6E65-4732-91D8-760C37A2F235}"/>
              </a:ext>
            </a:extLst>
          </p:cNvPr>
          <p:cNvPicPr>
            <a:picLocks noChangeAspect="1"/>
          </p:cNvPicPr>
          <p:nvPr/>
        </p:nvPicPr>
        <p:blipFill>
          <a:blip r:embed="rId2"/>
          <a:stretch>
            <a:fillRect/>
          </a:stretch>
        </p:blipFill>
        <p:spPr>
          <a:xfrm>
            <a:off x="571832" y="2759778"/>
            <a:ext cx="11048335" cy="2849404"/>
          </a:xfrm>
          <a:prstGeom prst="rect">
            <a:avLst/>
          </a:prstGeom>
        </p:spPr>
      </p:pic>
    </p:spTree>
    <p:extLst>
      <p:ext uri="{BB962C8B-B14F-4D97-AF65-F5344CB8AC3E}">
        <p14:creationId xmlns:p14="http://schemas.microsoft.com/office/powerpoint/2010/main" val="4002689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C3349-809D-496E-AB46-3C406771D9B8}"/>
              </a:ext>
            </a:extLst>
          </p:cNvPr>
          <p:cNvSpPr>
            <a:spLocks noGrp="1"/>
          </p:cNvSpPr>
          <p:nvPr>
            <p:ph type="title"/>
          </p:nvPr>
        </p:nvSpPr>
        <p:spPr/>
        <p:txBody>
          <a:bodyPr/>
          <a:lstStyle/>
          <a:p>
            <a:r>
              <a:rPr lang="en-US" dirty="0"/>
              <a:t>Sample of Neighborhoods and Venues</a:t>
            </a:r>
          </a:p>
        </p:txBody>
      </p:sp>
      <p:pic>
        <p:nvPicPr>
          <p:cNvPr id="5" name="Content Placeholder 4">
            <a:extLst>
              <a:ext uri="{FF2B5EF4-FFF2-40B4-BE49-F238E27FC236}">
                <a16:creationId xmlns:a16="http://schemas.microsoft.com/office/drawing/2014/main" id="{DFA019F0-6228-4840-B997-C3DB0F7F1023}"/>
              </a:ext>
            </a:extLst>
          </p:cNvPr>
          <p:cNvPicPr>
            <a:picLocks noGrp="1" noChangeAspect="1"/>
          </p:cNvPicPr>
          <p:nvPr>
            <p:ph idx="1"/>
          </p:nvPr>
        </p:nvPicPr>
        <p:blipFill>
          <a:blip r:embed="rId2"/>
          <a:stretch>
            <a:fillRect/>
          </a:stretch>
        </p:blipFill>
        <p:spPr>
          <a:xfrm>
            <a:off x="419556" y="3246121"/>
            <a:ext cx="11352888" cy="1485174"/>
          </a:xfrm>
        </p:spPr>
      </p:pic>
    </p:spTree>
    <p:extLst>
      <p:ext uri="{BB962C8B-B14F-4D97-AF65-F5344CB8AC3E}">
        <p14:creationId xmlns:p14="http://schemas.microsoft.com/office/powerpoint/2010/main" val="3276960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ECB87-03BD-4580-B9AD-82705E4A3522}"/>
              </a:ext>
            </a:extLst>
          </p:cNvPr>
          <p:cNvSpPr>
            <a:spLocks noGrp="1"/>
          </p:cNvSpPr>
          <p:nvPr>
            <p:ph type="title"/>
          </p:nvPr>
        </p:nvSpPr>
        <p:spPr/>
        <p:txBody>
          <a:bodyPr/>
          <a:lstStyle/>
          <a:p>
            <a:r>
              <a:rPr lang="en-US" dirty="0"/>
              <a:t>Data Organization</a:t>
            </a:r>
          </a:p>
        </p:txBody>
      </p:sp>
      <p:sp>
        <p:nvSpPr>
          <p:cNvPr id="3" name="Content Placeholder 2">
            <a:extLst>
              <a:ext uri="{FF2B5EF4-FFF2-40B4-BE49-F238E27FC236}">
                <a16:creationId xmlns:a16="http://schemas.microsoft.com/office/drawing/2014/main" id="{5C4ECD17-EB1C-43E1-B874-E6BB1F55EB31}"/>
              </a:ext>
            </a:extLst>
          </p:cNvPr>
          <p:cNvSpPr>
            <a:spLocks noGrp="1"/>
          </p:cNvSpPr>
          <p:nvPr>
            <p:ph idx="1"/>
          </p:nvPr>
        </p:nvSpPr>
        <p:spPr/>
        <p:txBody>
          <a:bodyPr>
            <a:normAutofit/>
          </a:bodyPr>
          <a:lstStyle/>
          <a:p>
            <a:r>
              <a:rPr lang="en-US" sz="3200" b="1" dirty="0"/>
              <a:t>103</a:t>
            </a:r>
            <a:r>
              <a:rPr lang="en-US" sz="3200" dirty="0"/>
              <a:t> different communities</a:t>
            </a:r>
          </a:p>
          <a:p>
            <a:r>
              <a:rPr lang="en-US" sz="3200" dirty="0"/>
              <a:t>Communities may contain </a:t>
            </a:r>
            <a:r>
              <a:rPr lang="en-US" sz="3200" i="1" dirty="0"/>
              <a:t>multiple</a:t>
            </a:r>
            <a:r>
              <a:rPr lang="en-US" sz="3200" dirty="0"/>
              <a:t> neighborhoods</a:t>
            </a:r>
          </a:p>
          <a:p>
            <a:r>
              <a:rPr lang="en-US" sz="3200" b="1" dirty="0"/>
              <a:t>2145</a:t>
            </a:r>
            <a:r>
              <a:rPr lang="en-US" sz="3200" dirty="0"/>
              <a:t> venues returned by Foursquare</a:t>
            </a:r>
          </a:p>
          <a:p>
            <a:r>
              <a:rPr lang="en-US" sz="3200" b="1" dirty="0"/>
              <a:t>274</a:t>
            </a:r>
            <a:r>
              <a:rPr lang="en-US" sz="3200" dirty="0"/>
              <a:t> unique categories</a:t>
            </a:r>
          </a:p>
        </p:txBody>
      </p:sp>
    </p:spTree>
    <p:extLst>
      <p:ext uri="{BB962C8B-B14F-4D97-AF65-F5344CB8AC3E}">
        <p14:creationId xmlns:p14="http://schemas.microsoft.com/office/powerpoint/2010/main" val="803353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EA2E8-72EF-481E-824E-FACFA81AD64A}"/>
              </a:ext>
            </a:extLst>
          </p:cNvPr>
          <p:cNvSpPr>
            <a:spLocks noGrp="1"/>
          </p:cNvSpPr>
          <p:nvPr>
            <p:ph type="title"/>
          </p:nvPr>
        </p:nvSpPr>
        <p:spPr/>
        <p:txBody>
          <a:bodyPr/>
          <a:lstStyle/>
          <a:p>
            <a:r>
              <a:rPr lang="en-US" dirty="0"/>
              <a:t>Map of Toronto</a:t>
            </a:r>
          </a:p>
        </p:txBody>
      </p:sp>
      <p:pic>
        <p:nvPicPr>
          <p:cNvPr id="5" name="Content Placeholder 4">
            <a:extLst>
              <a:ext uri="{FF2B5EF4-FFF2-40B4-BE49-F238E27FC236}">
                <a16:creationId xmlns:a16="http://schemas.microsoft.com/office/drawing/2014/main" id="{68C78F10-ECA3-4953-8079-D1A592D39681}"/>
              </a:ext>
            </a:extLst>
          </p:cNvPr>
          <p:cNvPicPr>
            <a:picLocks noGrp="1" noChangeAspect="1"/>
          </p:cNvPicPr>
          <p:nvPr>
            <p:ph idx="1"/>
          </p:nvPr>
        </p:nvPicPr>
        <p:blipFill>
          <a:blip r:embed="rId2"/>
          <a:stretch>
            <a:fillRect/>
          </a:stretch>
        </p:blipFill>
        <p:spPr>
          <a:xfrm>
            <a:off x="1435562" y="2325136"/>
            <a:ext cx="9320876" cy="4188312"/>
          </a:xfrm>
        </p:spPr>
      </p:pic>
    </p:spTree>
    <p:extLst>
      <p:ext uri="{BB962C8B-B14F-4D97-AF65-F5344CB8AC3E}">
        <p14:creationId xmlns:p14="http://schemas.microsoft.com/office/powerpoint/2010/main" val="3518692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E4029-6638-45CF-952D-D82A7D1AFA8B}"/>
              </a:ext>
            </a:extLst>
          </p:cNvPr>
          <p:cNvSpPr>
            <a:spLocks noGrp="1"/>
          </p:cNvSpPr>
          <p:nvPr>
            <p:ph type="title"/>
          </p:nvPr>
        </p:nvSpPr>
        <p:spPr/>
        <p:txBody>
          <a:bodyPr/>
          <a:lstStyle/>
          <a:p>
            <a:r>
              <a:rPr lang="en-US" dirty="0"/>
              <a:t>Data Organization</a:t>
            </a:r>
          </a:p>
        </p:txBody>
      </p:sp>
      <p:sp>
        <p:nvSpPr>
          <p:cNvPr id="3" name="Content Placeholder 2">
            <a:extLst>
              <a:ext uri="{FF2B5EF4-FFF2-40B4-BE49-F238E27FC236}">
                <a16:creationId xmlns:a16="http://schemas.microsoft.com/office/drawing/2014/main" id="{98CABD8A-8E5D-405E-AC7B-7FEBBD5731F9}"/>
              </a:ext>
            </a:extLst>
          </p:cNvPr>
          <p:cNvSpPr>
            <a:spLocks noGrp="1"/>
          </p:cNvSpPr>
          <p:nvPr>
            <p:ph idx="1"/>
          </p:nvPr>
        </p:nvSpPr>
        <p:spPr/>
        <p:txBody>
          <a:bodyPr>
            <a:normAutofit/>
          </a:bodyPr>
          <a:lstStyle/>
          <a:p>
            <a:r>
              <a:rPr lang="en-US" sz="2000" dirty="0"/>
              <a:t>Clustered neighborhoods together that appear in the same community.</a:t>
            </a:r>
          </a:p>
          <a:p>
            <a:r>
              <a:rPr lang="en-US" sz="2000" dirty="0"/>
              <a:t>Listed out the </a:t>
            </a:r>
            <a:r>
              <a:rPr lang="en-US" sz="2000" b="1" dirty="0"/>
              <a:t>10 Most Common Venues</a:t>
            </a:r>
            <a:r>
              <a:rPr lang="en-US" sz="2000" dirty="0"/>
              <a:t> found in each cluster.</a:t>
            </a:r>
          </a:p>
          <a:p>
            <a:r>
              <a:rPr lang="en-US" sz="2000" dirty="0"/>
              <a:t>People may choose neighborhoods grouped together that offer more venues that they may be interested in.</a:t>
            </a:r>
          </a:p>
          <a:p>
            <a:r>
              <a:rPr lang="en-US" sz="2000" dirty="0"/>
              <a:t>Some may have the same top 3 venues of importance, seeing the top 10 gives helps separate neighborhoods apart from people who are looking for more specific venues later in the list.</a:t>
            </a:r>
          </a:p>
        </p:txBody>
      </p:sp>
    </p:spTree>
    <p:extLst>
      <p:ext uri="{BB962C8B-B14F-4D97-AF65-F5344CB8AC3E}">
        <p14:creationId xmlns:p14="http://schemas.microsoft.com/office/powerpoint/2010/main" val="1563856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989C5-4ABC-47B0-BB34-1544844B76A2}"/>
              </a:ext>
            </a:extLst>
          </p:cNvPr>
          <p:cNvSpPr>
            <a:spLocks noGrp="1"/>
          </p:cNvSpPr>
          <p:nvPr>
            <p:ph type="title"/>
          </p:nvPr>
        </p:nvSpPr>
        <p:spPr/>
        <p:txBody>
          <a:bodyPr/>
          <a:lstStyle/>
          <a:p>
            <a:r>
              <a:rPr lang="en-US" sz="3200" dirty="0"/>
              <a:t>Sample of neighborhoods with 10 most common venues.</a:t>
            </a:r>
          </a:p>
        </p:txBody>
      </p:sp>
      <p:pic>
        <p:nvPicPr>
          <p:cNvPr id="5" name="Content Placeholder 4">
            <a:extLst>
              <a:ext uri="{FF2B5EF4-FFF2-40B4-BE49-F238E27FC236}">
                <a16:creationId xmlns:a16="http://schemas.microsoft.com/office/drawing/2014/main" id="{1365E58A-1630-4704-A248-05745F15A4D5}"/>
              </a:ext>
            </a:extLst>
          </p:cNvPr>
          <p:cNvPicPr>
            <a:picLocks noGrp="1" noChangeAspect="1"/>
          </p:cNvPicPr>
          <p:nvPr>
            <p:ph idx="1"/>
          </p:nvPr>
        </p:nvPicPr>
        <p:blipFill>
          <a:blip r:embed="rId2"/>
          <a:stretch>
            <a:fillRect/>
          </a:stretch>
        </p:blipFill>
        <p:spPr>
          <a:xfrm>
            <a:off x="186369" y="2343798"/>
            <a:ext cx="11819262" cy="4188312"/>
          </a:xfrm>
        </p:spPr>
      </p:pic>
    </p:spTree>
    <p:extLst>
      <p:ext uri="{BB962C8B-B14F-4D97-AF65-F5344CB8AC3E}">
        <p14:creationId xmlns:p14="http://schemas.microsoft.com/office/powerpoint/2010/main" val="41758800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47</TotalTime>
  <Words>473</Words>
  <Application>Microsoft Office PowerPoint</Application>
  <PresentationFormat>Widescreen</PresentationFormat>
  <Paragraphs>35</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Century Gothic</vt:lpstr>
      <vt:lpstr>Wingdings 2</vt:lpstr>
      <vt:lpstr>Quotable</vt:lpstr>
      <vt:lpstr>BATTLE OF TORONTO NEIGHBORHOODS</vt:lpstr>
      <vt:lpstr>Moving to Toronto?</vt:lpstr>
      <vt:lpstr>So much data!</vt:lpstr>
      <vt:lpstr>Sample geographical coordinates for neighborhoods in Toronto</vt:lpstr>
      <vt:lpstr>Sample of Neighborhoods and Venues</vt:lpstr>
      <vt:lpstr>Data Organization</vt:lpstr>
      <vt:lpstr>Map of Toronto</vt:lpstr>
      <vt:lpstr>Data Organization</vt:lpstr>
      <vt:lpstr>Sample of neighborhoods with 10 most common venues.</vt:lpstr>
      <vt:lpstr>Comparing Neighborhoods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TORONTO NEIGHBORHOODS</dc:title>
  <dc:creator>Alden</dc:creator>
  <cp:lastModifiedBy>Alden</cp:lastModifiedBy>
  <cp:revision>5</cp:revision>
  <dcterms:created xsi:type="dcterms:W3CDTF">2020-09-20T01:21:03Z</dcterms:created>
  <dcterms:modified xsi:type="dcterms:W3CDTF">2020-09-20T02:08:06Z</dcterms:modified>
</cp:coreProperties>
</file>