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3" r:id="rId3"/>
    <p:sldId id="274" r:id="rId4"/>
    <p:sldId id="276" r:id="rId5"/>
    <p:sldId id="278" r:id="rId6"/>
    <p:sldId id="277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60" autoAdjust="0"/>
  </p:normalViewPr>
  <p:slideViewPr>
    <p:cSldViewPr snapToGrid="0" snapToObjects="1">
      <p:cViewPr>
        <p:scale>
          <a:sx n="60" d="100"/>
          <a:sy n="60" d="100"/>
        </p:scale>
        <p:origin x="-157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4E6E7-B20D-4EFE-9C9A-15B4FD33D1BA}" type="datetimeFigureOut">
              <a:rPr lang="ca-ES" smtClean="0"/>
              <a:pPr/>
              <a:t>14/04/2015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0004-0794-4061-ADB4-3D081DC83999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21078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E0004-0794-4061-ADB4-3D081DC83999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467544" y="908720"/>
            <a:ext cx="8208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Sessió 4</a:t>
            </a:r>
            <a:endParaRPr lang="ca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336255" y="2420589"/>
            <a:ext cx="925253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Principal</a:t>
            </a:r>
          </a:p>
          <a:p>
            <a:r>
              <a:rPr lang="es-ES" sz="1200" dirty="0" err="1" smtClean="0">
                <a:solidFill>
                  <a:srgbClr val="0070C0"/>
                </a:solidFill>
              </a:rPr>
              <a:t>Int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r>
              <a:rPr lang="es-ES" sz="1200" dirty="0" err="1" smtClean="0"/>
              <a:t>main</a:t>
            </a:r>
            <a:r>
              <a:rPr lang="es-ES" sz="1200" dirty="0" smtClean="0"/>
              <a:t>()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485496" y="1465147"/>
            <a:ext cx="2423141" cy="70788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600" b="1" dirty="0" err="1" smtClean="0"/>
              <a:t>Menu</a:t>
            </a:r>
            <a:endParaRPr lang="es-ES" sz="1600" b="1" dirty="0" smtClean="0"/>
          </a:p>
          <a:p>
            <a:r>
              <a:rPr lang="es-ES" sz="1200" dirty="0" err="1">
                <a:solidFill>
                  <a:srgbClr val="0070C0"/>
                </a:solidFill>
              </a:rPr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mostraMenuPrincipal</a:t>
            </a:r>
            <a:r>
              <a:rPr lang="es-ES" sz="1200" dirty="0" smtClean="0"/>
              <a:t>();</a:t>
            </a:r>
          </a:p>
          <a:p>
            <a:r>
              <a:rPr lang="es-ES" sz="1200" dirty="0" err="1">
                <a:solidFill>
                  <a:srgbClr val="0070C0"/>
                </a:solidFill>
              </a:rPr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mostraMenuNivellDificultat</a:t>
            </a:r>
            <a:r>
              <a:rPr lang="es-ES" sz="1200" dirty="0" smtClean="0"/>
              <a:t>();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04056" y="1162487"/>
            <a:ext cx="4602334" cy="12618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600" b="1" dirty="0" err="1" smtClean="0"/>
              <a:t>GestioResultats</a:t>
            </a:r>
            <a:endParaRPr lang="es-ES" sz="1600" b="1" dirty="0" smtClean="0"/>
          </a:p>
          <a:p>
            <a:r>
              <a:rPr lang="es-ES" sz="1200" dirty="0" err="1" smtClean="0">
                <a:solidFill>
                  <a:srgbClr val="0070C0"/>
                </a:solidFill>
              </a:rPr>
              <a:t>void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r>
              <a:rPr lang="es-ES" sz="1200" dirty="0" err="1" smtClean="0"/>
              <a:t>iniciaTaulaMillorJugadors</a:t>
            </a:r>
            <a:r>
              <a:rPr lang="es-ES" sz="1200" dirty="0" smtClean="0"/>
              <a:t>(</a:t>
            </a:r>
            <a:r>
              <a:rPr lang="es-ES" sz="1200" dirty="0" err="1" smtClean="0"/>
              <a:t>TipusJugador</a:t>
            </a:r>
            <a:r>
              <a:rPr lang="es-ES" sz="1200" dirty="0" smtClean="0"/>
              <a:t> </a:t>
            </a:r>
            <a:r>
              <a:rPr lang="es-ES" sz="1200" dirty="0" err="1" smtClean="0"/>
              <a:t>TMillorsJugadors</a:t>
            </a:r>
            <a:r>
              <a:rPr lang="es-ES" sz="1200" dirty="0" smtClean="0"/>
              <a:t>[]);</a:t>
            </a:r>
          </a:p>
          <a:p>
            <a:r>
              <a:rPr lang="es-ES" sz="1200" dirty="0" err="1">
                <a:solidFill>
                  <a:srgbClr val="0070C0"/>
                </a:solidFill>
              </a:rPr>
              <a:t>int</a:t>
            </a:r>
            <a:r>
              <a:rPr lang="es-ES" sz="1200" dirty="0" smtClean="0"/>
              <a:t>  </a:t>
            </a:r>
            <a:r>
              <a:rPr lang="es-ES" sz="1200" dirty="0" err="1" smtClean="0"/>
              <a:t>haMilloratPuntuacio</a:t>
            </a:r>
            <a:r>
              <a:rPr lang="es-ES" sz="1200" dirty="0" smtClean="0"/>
              <a:t>(</a:t>
            </a:r>
            <a:r>
              <a:rPr lang="es-ES" sz="1200" dirty="0" err="1" smtClean="0"/>
              <a:t>TipusJugador</a:t>
            </a:r>
            <a:r>
              <a:rPr lang="es-ES" sz="1200" dirty="0" smtClean="0"/>
              <a:t> </a:t>
            </a:r>
            <a:r>
              <a:rPr lang="es-ES" sz="1200" dirty="0" err="1" smtClean="0"/>
              <a:t>TMillorsJugadors</a:t>
            </a:r>
            <a:r>
              <a:rPr lang="es-ES" sz="1200" dirty="0" smtClean="0"/>
              <a:t>[], </a:t>
            </a:r>
            <a:r>
              <a:rPr lang="es-ES" sz="1200" dirty="0" err="1">
                <a:solidFill>
                  <a:srgbClr val="0070C0"/>
                </a:solidFill>
              </a:rPr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punts</a:t>
            </a:r>
            <a:r>
              <a:rPr lang="es-ES" sz="1200" dirty="0" smtClean="0"/>
              <a:t>);</a:t>
            </a:r>
          </a:p>
          <a:p>
            <a:r>
              <a:rPr lang="es-ES" sz="1200" dirty="0" err="1">
                <a:solidFill>
                  <a:srgbClr val="0070C0"/>
                </a:solidFill>
              </a:rPr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desplacaArray</a:t>
            </a:r>
            <a:r>
              <a:rPr lang="es-ES" sz="1200" dirty="0" smtClean="0"/>
              <a:t>(</a:t>
            </a:r>
            <a:r>
              <a:rPr lang="es-ES" sz="1200" dirty="0" err="1" smtClean="0"/>
              <a:t>TipusJugador</a:t>
            </a:r>
            <a:r>
              <a:rPr lang="es-ES" sz="1200" dirty="0" smtClean="0"/>
              <a:t> </a:t>
            </a:r>
            <a:r>
              <a:rPr lang="es-ES" sz="1200" dirty="0" err="1" smtClean="0"/>
              <a:t>TMillorsJugadors</a:t>
            </a:r>
            <a:r>
              <a:rPr lang="es-ES" sz="1200" dirty="0" smtClean="0"/>
              <a:t>[], </a:t>
            </a:r>
            <a:r>
              <a:rPr lang="es-ES" sz="1200" dirty="0" err="1">
                <a:solidFill>
                  <a:srgbClr val="0070C0"/>
                </a:solidFill>
              </a:rPr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posicio</a:t>
            </a:r>
            <a:r>
              <a:rPr lang="es-ES" sz="1200" dirty="0" smtClean="0"/>
              <a:t>);</a:t>
            </a:r>
          </a:p>
          <a:p>
            <a:r>
              <a:rPr lang="es-ES" sz="1200" dirty="0" err="1">
                <a:solidFill>
                  <a:srgbClr val="0070C0"/>
                </a:solidFill>
              </a:rPr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emplenaPosicioArray</a:t>
            </a:r>
            <a:r>
              <a:rPr lang="es-ES" sz="1200" dirty="0" smtClean="0"/>
              <a:t>(</a:t>
            </a:r>
            <a:r>
              <a:rPr lang="es-ES" sz="1200" dirty="0" err="1" smtClean="0"/>
              <a:t>TipusJugador</a:t>
            </a:r>
            <a:r>
              <a:rPr lang="es-ES" sz="1200" dirty="0" smtClean="0"/>
              <a:t> &amp;</a:t>
            </a:r>
            <a:r>
              <a:rPr lang="es-ES" sz="1200" dirty="0" err="1" smtClean="0"/>
              <a:t>TMillorsJugador</a:t>
            </a:r>
            <a:r>
              <a:rPr lang="es-ES" sz="1200" dirty="0" smtClean="0"/>
              <a:t>, </a:t>
            </a:r>
            <a:r>
              <a:rPr lang="es-ES" sz="1200" dirty="0" err="1">
                <a:solidFill>
                  <a:srgbClr val="0070C0"/>
                </a:solidFill>
              </a:rPr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punts</a:t>
            </a:r>
            <a:r>
              <a:rPr lang="es-ES" sz="1200" dirty="0" smtClean="0"/>
              <a:t>);</a:t>
            </a:r>
          </a:p>
          <a:p>
            <a:r>
              <a:rPr lang="es-ES" sz="1200" dirty="0" err="1">
                <a:solidFill>
                  <a:srgbClr val="0070C0"/>
                </a:solidFill>
              </a:rPr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escriuRanking</a:t>
            </a:r>
            <a:r>
              <a:rPr lang="es-ES" sz="1200" dirty="0" smtClean="0"/>
              <a:t>(</a:t>
            </a:r>
            <a:r>
              <a:rPr lang="es-ES" sz="1200" dirty="0" err="1" smtClean="0"/>
              <a:t>TipusJugador</a:t>
            </a:r>
            <a:r>
              <a:rPr lang="es-ES" sz="1200" dirty="0" smtClean="0"/>
              <a:t> </a:t>
            </a:r>
            <a:r>
              <a:rPr lang="es-ES" sz="1200" dirty="0" err="1" smtClean="0"/>
              <a:t>TMillorsJugadors</a:t>
            </a:r>
            <a:r>
              <a:rPr lang="es-ES" sz="1200" dirty="0" smtClean="0"/>
              <a:t>[]);</a:t>
            </a:r>
          </a:p>
        </p:txBody>
      </p:sp>
      <p:sp>
        <p:nvSpPr>
          <p:cNvPr id="11" name="10 Forma libre"/>
          <p:cNvSpPr/>
          <p:nvPr/>
        </p:nvSpPr>
        <p:spPr>
          <a:xfrm>
            <a:off x="6273384" y="2184917"/>
            <a:ext cx="1118668" cy="332660"/>
          </a:xfrm>
          <a:custGeom>
            <a:avLst/>
            <a:gdLst>
              <a:gd name="connsiteX0" fmla="*/ 0 w 3491346"/>
              <a:gd name="connsiteY0" fmla="*/ 886691 h 886691"/>
              <a:gd name="connsiteX1" fmla="*/ 3491346 w 3491346"/>
              <a:gd name="connsiteY1" fmla="*/ 886691 h 886691"/>
              <a:gd name="connsiteX2" fmla="*/ 3491346 w 3491346"/>
              <a:gd name="connsiteY2" fmla="*/ 0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1346" h="886691">
                <a:moveTo>
                  <a:pt x="0" y="886691"/>
                </a:moveTo>
                <a:lnTo>
                  <a:pt x="3491346" y="886691"/>
                </a:lnTo>
                <a:lnTo>
                  <a:pt x="3491346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Forma libre"/>
          <p:cNvSpPr/>
          <p:nvPr/>
        </p:nvSpPr>
        <p:spPr>
          <a:xfrm>
            <a:off x="2740884" y="2435610"/>
            <a:ext cx="2586181" cy="200712"/>
          </a:xfrm>
          <a:custGeom>
            <a:avLst/>
            <a:gdLst>
              <a:gd name="connsiteX0" fmla="*/ 2586181 w 2586181"/>
              <a:gd name="connsiteY0" fmla="*/ 471054 h 471054"/>
              <a:gd name="connsiteX1" fmla="*/ 0 w 2586181"/>
              <a:gd name="connsiteY1" fmla="*/ 471054 h 471054"/>
              <a:gd name="connsiteX2" fmla="*/ 0 w 2586181"/>
              <a:gd name="connsiteY2" fmla="*/ 0 h 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6181" h="471054">
                <a:moveTo>
                  <a:pt x="2586181" y="471054"/>
                </a:moveTo>
                <a:lnTo>
                  <a:pt x="0" y="471054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4" name="Picture 2" descr="C:\Users\Ricard\Dropbox\Metodologia Programació\Curs2014-15\Practiques\Sessió 2\ClassDiagra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038" y="3028207"/>
            <a:ext cx="4727768" cy="353635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7296150" y="4400550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+ Carril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309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ca-ES" dirty="0" smtClean="0"/>
              <a:t>Objectius de la sessió</a:t>
            </a:r>
            <a:endParaRPr lang="ca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9193" y="1239997"/>
            <a:ext cx="76816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2400" dirty="0" smtClean="0"/>
              <a:t> </a:t>
            </a:r>
            <a:r>
              <a:rPr lang="es-ES" sz="2400" dirty="0" err="1" smtClean="0"/>
              <a:t>Visualització</a:t>
            </a:r>
            <a:r>
              <a:rPr lang="es-ES" sz="2400" dirty="0" smtClean="0"/>
              <a:t> de les 5 </a:t>
            </a:r>
            <a:r>
              <a:rPr lang="es-ES" sz="2400" dirty="0" err="1" smtClean="0"/>
              <a:t>coves</a:t>
            </a:r>
            <a:r>
              <a:rPr lang="es-ES" sz="2400" dirty="0" smtClean="0"/>
              <a:t>.</a:t>
            </a:r>
          </a:p>
          <a:p>
            <a:pPr>
              <a:buFontTx/>
              <a:buChar char="-"/>
            </a:pPr>
            <a:endParaRPr lang="es-ES_tradnl" sz="2400" dirty="0" smtClean="0"/>
          </a:p>
          <a:p>
            <a:pPr>
              <a:buFontTx/>
              <a:buChar char="-"/>
            </a:pPr>
            <a:endParaRPr lang="es-ES_tradnl" sz="2400" dirty="0" smtClean="0"/>
          </a:p>
          <a:p>
            <a:endParaRPr lang="es-ES" sz="2400" dirty="0" smtClean="0"/>
          </a:p>
          <a:p>
            <a:pPr>
              <a:buFontTx/>
              <a:buChar char="-"/>
            </a:pPr>
            <a:endParaRPr lang="es-ES_tradnl" sz="2400" dirty="0" smtClean="0"/>
          </a:p>
          <a:p>
            <a:pPr>
              <a:buFontTx/>
              <a:buChar char="-"/>
            </a:pPr>
            <a:r>
              <a:rPr lang="es-ES_tradnl" sz="2400" dirty="0" err="1" smtClean="0"/>
              <a:t>Modificació</a:t>
            </a:r>
            <a:r>
              <a:rPr lang="es-ES_tradnl" sz="2400" dirty="0" smtClean="0"/>
              <a:t> </a:t>
            </a:r>
            <a:r>
              <a:rPr lang="es-ES_tradnl" sz="2400" dirty="0" smtClean="0"/>
              <a:t>de la </a:t>
            </a:r>
            <a:r>
              <a:rPr lang="es-ES_tradnl" sz="2400" dirty="0" err="1" smtClean="0"/>
              <a:t>classe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Cova</a:t>
            </a:r>
            <a:endParaRPr lang="es-ES" sz="2400" dirty="0" smtClean="0"/>
          </a:p>
          <a:p>
            <a:pPr>
              <a:buFontTx/>
              <a:buChar char="-"/>
            </a:pPr>
            <a:endParaRPr lang="es-ES" sz="2400" dirty="0" smtClean="0"/>
          </a:p>
          <a:p>
            <a:pPr lvl="1"/>
            <a:endParaRPr lang="es-ES" sz="2400" dirty="0"/>
          </a:p>
        </p:txBody>
      </p:sp>
      <p:pic>
        <p:nvPicPr>
          <p:cNvPr id="2050" name="Picture 2" descr="C:\Users\Ricard\Documents\Doctorat\Metodologia programacio\Coves2.PNG"/>
          <p:cNvPicPr>
            <a:picLocks noChangeAspect="1" noChangeArrowheads="1"/>
          </p:cNvPicPr>
          <p:nvPr/>
        </p:nvPicPr>
        <p:blipFill>
          <a:blip r:embed="rId2" cstate="print"/>
          <a:srcRect t="9848"/>
          <a:stretch>
            <a:fillRect/>
          </a:stretch>
        </p:blipFill>
        <p:spPr bwMode="auto">
          <a:xfrm>
            <a:off x="2563173" y="1900051"/>
            <a:ext cx="5745163" cy="721303"/>
          </a:xfrm>
          <a:prstGeom prst="rect">
            <a:avLst/>
          </a:prstGeom>
          <a:noFill/>
        </p:spPr>
      </p:pic>
      <p:pic>
        <p:nvPicPr>
          <p:cNvPr id="6" name="Picture 2" descr="C:\Users\Ricard\Dropbox\Metodologia Programació\Curs2014-15\Practiques\Sessió 2\ClassDiagram1.png"/>
          <p:cNvPicPr>
            <a:picLocks noChangeAspect="1" noChangeArrowheads="1"/>
          </p:cNvPicPr>
          <p:nvPr/>
        </p:nvPicPr>
        <p:blipFill>
          <a:blip r:embed="rId3" cstate="print"/>
          <a:srcRect l="73321" t="49537" b="14311"/>
          <a:stretch>
            <a:fillRect/>
          </a:stretch>
        </p:blipFill>
        <p:spPr bwMode="auto">
          <a:xfrm>
            <a:off x="1068778" y="3598222"/>
            <a:ext cx="1862832" cy="1888177"/>
          </a:xfrm>
          <a:prstGeom prst="rect">
            <a:avLst/>
          </a:prstGeom>
          <a:noFill/>
        </p:spPr>
      </p:pic>
      <p:sp>
        <p:nvSpPr>
          <p:cNvPr id="7" name="6 Flecha derecha"/>
          <p:cNvSpPr/>
          <p:nvPr/>
        </p:nvSpPr>
        <p:spPr>
          <a:xfrm>
            <a:off x="3372594" y="4334495"/>
            <a:ext cx="1009402" cy="40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476998" y="4061361"/>
            <a:ext cx="466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dirty="0" smtClean="0"/>
              <a:t> Control de les </a:t>
            </a:r>
            <a:r>
              <a:rPr lang="es-ES_tradnl" dirty="0" err="1" smtClean="0"/>
              <a:t>coves</a:t>
            </a:r>
            <a:r>
              <a:rPr lang="es-ES_tradnl" dirty="0" smtClean="0"/>
              <a:t> </a:t>
            </a:r>
            <a:r>
              <a:rPr lang="es-ES_tradnl" dirty="0" err="1" smtClean="0"/>
              <a:t>ocupades</a:t>
            </a: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Control de </a:t>
            </a:r>
            <a:r>
              <a:rPr lang="es-ES_tradnl" dirty="0" err="1" smtClean="0"/>
              <a:t>l’accés</a:t>
            </a:r>
            <a:r>
              <a:rPr lang="es-ES_tradnl" dirty="0" smtClean="0"/>
              <a:t> de les </a:t>
            </a:r>
            <a:r>
              <a:rPr lang="es-ES_tradnl" dirty="0" err="1" smtClean="0"/>
              <a:t>coves</a:t>
            </a:r>
            <a:r>
              <a:rPr lang="es-ES_tradnl" dirty="0" smtClean="0"/>
              <a:t> (</a:t>
            </a:r>
            <a:r>
              <a:rPr lang="es-ES_tradnl" dirty="0" err="1" smtClean="0"/>
              <a:t>parets</a:t>
            </a:r>
            <a:r>
              <a:rPr lang="es-ES_tradnl" dirty="0" smtClean="0"/>
              <a:t> </a:t>
            </a:r>
            <a:r>
              <a:rPr lang="es-ES_tradnl" dirty="0" err="1" smtClean="0"/>
              <a:t>laterals</a:t>
            </a:r>
            <a:r>
              <a:rPr lang="es-ES_tradnl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…</a:t>
            </a:r>
            <a:endParaRPr lang="es-ES" dirty="0"/>
          </a:p>
        </p:txBody>
      </p:sp>
      <p:pic>
        <p:nvPicPr>
          <p:cNvPr id="9" name="8 Imagen" descr="Cova1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227" y="1900051"/>
            <a:ext cx="1143000" cy="762000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303065" y="2621354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Fitxer</a:t>
            </a:r>
            <a:r>
              <a:rPr lang="es-ES" dirty="0" smtClean="0"/>
              <a:t> “cova120.png”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2111280" y="2196662"/>
            <a:ext cx="32179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icard\Documents\Doctorat\Metodologia programacio\funcio.PNG"/>
          <p:cNvPicPr>
            <a:picLocks noChangeAspect="1" noChangeArrowheads="1"/>
          </p:cNvPicPr>
          <p:nvPr/>
        </p:nvPicPr>
        <p:blipFill>
          <a:blip r:embed="rId2" cstate="print"/>
          <a:srcRect l="1041" t="1762" b="10152"/>
          <a:stretch>
            <a:fillRect/>
          </a:stretch>
        </p:blipFill>
        <p:spPr bwMode="auto">
          <a:xfrm>
            <a:off x="512948" y="1663700"/>
            <a:ext cx="5276531" cy="429260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524824" y="2349500"/>
            <a:ext cx="5234709" cy="257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Funcionalitat</a:t>
            </a:r>
            <a:r>
              <a:rPr lang="es-ES_tradnl" dirty="0" smtClean="0"/>
              <a:t> del </a:t>
            </a:r>
            <a:r>
              <a:rPr lang="es-ES_tradnl" dirty="0" err="1" smtClean="0"/>
              <a:t>joc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72200" y="16129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6172200" y="1612900"/>
            <a:ext cx="1991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err="1" smtClean="0"/>
              <a:t>nivell</a:t>
            </a:r>
            <a:r>
              <a:rPr lang="es-ES_tradnl" sz="1400" dirty="0" smtClean="0"/>
              <a:t>: 1</a:t>
            </a:r>
            <a:endParaRPr lang="es-ES_tradnl" sz="1400" dirty="0" smtClean="0">
              <a:solidFill>
                <a:srgbClr val="FF0000"/>
              </a:solidFill>
            </a:endParaRPr>
          </a:p>
          <a:p>
            <a:r>
              <a:rPr lang="es-ES_tradnl" sz="1400" dirty="0" err="1" smtClean="0"/>
              <a:t>coves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ocupades</a:t>
            </a:r>
            <a:r>
              <a:rPr lang="es-ES_tradnl" sz="1400" dirty="0" smtClean="0"/>
              <a:t>: 0</a:t>
            </a:r>
            <a:endParaRPr lang="es-ES" sz="1400" dirty="0"/>
          </a:p>
        </p:txBody>
      </p:sp>
      <p:grpSp>
        <p:nvGrpSpPr>
          <p:cNvPr id="57" name="56 Grupo"/>
          <p:cNvGrpSpPr/>
          <p:nvPr/>
        </p:nvGrpSpPr>
        <p:grpSpPr>
          <a:xfrm>
            <a:off x="939800" y="2159000"/>
            <a:ext cx="2743200" cy="3140075"/>
            <a:chOff x="1130300" y="2159000"/>
            <a:chExt cx="2743200" cy="3140075"/>
          </a:xfrm>
        </p:grpSpPr>
        <p:cxnSp>
          <p:nvCxnSpPr>
            <p:cNvPr id="21" name="20 Conector recto de flecha"/>
            <p:cNvCxnSpPr/>
            <p:nvPr/>
          </p:nvCxnSpPr>
          <p:spPr>
            <a:xfrm flipV="1">
              <a:off x="2908300" y="3149600"/>
              <a:ext cx="0" cy="213360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/>
            <p:nvPr/>
          </p:nvCxnSpPr>
          <p:spPr>
            <a:xfrm flipH="1" flipV="1">
              <a:off x="2895600" y="5295900"/>
              <a:ext cx="190500" cy="317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>
              <a:off x="2933700" y="3187700"/>
              <a:ext cx="939800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3848100" y="3187700"/>
              <a:ext cx="12700" cy="87630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>
              <a:off x="1790700" y="4051300"/>
              <a:ext cx="2057400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 flipV="1">
              <a:off x="1727200" y="2540000"/>
              <a:ext cx="12700" cy="149860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/>
            <p:nvPr/>
          </p:nvCxnSpPr>
          <p:spPr>
            <a:xfrm flipH="1">
              <a:off x="1130300" y="2552700"/>
              <a:ext cx="635000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 de flecha"/>
            <p:cNvCxnSpPr/>
            <p:nvPr/>
          </p:nvCxnSpPr>
          <p:spPr>
            <a:xfrm flipV="1">
              <a:off x="1143000" y="2159000"/>
              <a:ext cx="0" cy="38100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" descr="C:\Users\Ricard\Documents\Doctorat\Metodologia programacio\Repositori MP\docencia-mp\GranotaSessio1\Program\data\GraficsGranota\Granota_Am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171" y="1822983"/>
            <a:ext cx="365630" cy="420475"/>
          </a:xfrm>
          <a:prstGeom prst="rect">
            <a:avLst/>
          </a:prstGeom>
          <a:noFill/>
          <a:ln>
            <a:noFill/>
            <a:prstDash val="dash"/>
          </a:ln>
        </p:spPr>
      </p:pic>
      <p:sp>
        <p:nvSpPr>
          <p:cNvPr id="59" name="58 Rectángulo"/>
          <p:cNvSpPr/>
          <p:nvPr/>
        </p:nvSpPr>
        <p:spPr>
          <a:xfrm>
            <a:off x="6172200" y="1612900"/>
            <a:ext cx="1991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err="1" smtClean="0"/>
              <a:t>nivell</a:t>
            </a:r>
            <a:r>
              <a:rPr lang="es-ES_tradnl" sz="1400" dirty="0" smtClean="0"/>
              <a:t>: 1</a:t>
            </a:r>
            <a:endParaRPr lang="es-ES_tradnl" sz="1400" dirty="0" smtClean="0">
              <a:solidFill>
                <a:srgbClr val="FF0000"/>
              </a:solidFill>
            </a:endParaRPr>
          </a:p>
          <a:p>
            <a:r>
              <a:rPr lang="es-ES_tradnl" sz="1400" dirty="0" err="1" smtClean="0"/>
              <a:t>coves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ocupades</a:t>
            </a:r>
            <a:r>
              <a:rPr lang="es-ES_tradnl" sz="1400" dirty="0" smtClean="0"/>
              <a:t>: </a:t>
            </a:r>
            <a:r>
              <a:rPr lang="es-ES_tradnl" sz="1400" dirty="0" smtClean="0">
                <a:solidFill>
                  <a:srgbClr val="FF0000"/>
                </a:solidFill>
              </a:rPr>
              <a:t>1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60" name="Picture 5" descr="C:\Users\Ricard\Documents\Doctorat\Metodologia programacio\Repositori MP\docencia-mp\GranotaSessio1\Program\data\GraficsGranota\Granota_Am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4971" y="1848383"/>
            <a:ext cx="365630" cy="420475"/>
          </a:xfrm>
          <a:prstGeom prst="rect">
            <a:avLst/>
          </a:prstGeom>
          <a:noFill/>
          <a:ln>
            <a:noFill/>
            <a:prstDash val="dash"/>
          </a:ln>
        </p:spPr>
      </p:pic>
      <p:pic>
        <p:nvPicPr>
          <p:cNvPr id="61" name="Picture 5" descr="C:\Users\Ricard\Documents\Doctorat\Metodologia programacio\Repositori MP\docencia-mp\GranotaSessio1\Program\data\GraficsGranota\Granota_Am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071" y="1848383"/>
            <a:ext cx="365630" cy="420475"/>
          </a:xfrm>
          <a:prstGeom prst="rect">
            <a:avLst/>
          </a:prstGeom>
          <a:noFill/>
          <a:ln>
            <a:noFill/>
            <a:prstDash val="dash"/>
          </a:ln>
        </p:spPr>
      </p:pic>
      <p:pic>
        <p:nvPicPr>
          <p:cNvPr id="62" name="Picture 5" descr="C:\Users\Ricard\Documents\Doctorat\Metodologia programacio\Repositori MP\docencia-mp\GranotaSessio1\Program\data\GraficsGranota\Granota_Am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271" y="1848383"/>
            <a:ext cx="365630" cy="420475"/>
          </a:xfrm>
          <a:prstGeom prst="rect">
            <a:avLst/>
          </a:prstGeom>
          <a:noFill/>
          <a:ln>
            <a:noFill/>
            <a:prstDash val="dash"/>
          </a:ln>
        </p:spPr>
      </p:pic>
      <p:sp>
        <p:nvSpPr>
          <p:cNvPr id="63" name="62 Rectángulo"/>
          <p:cNvSpPr/>
          <p:nvPr/>
        </p:nvSpPr>
        <p:spPr>
          <a:xfrm>
            <a:off x="6172200" y="1612900"/>
            <a:ext cx="1991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err="1" smtClean="0"/>
              <a:t>nivell</a:t>
            </a:r>
            <a:r>
              <a:rPr lang="es-ES_tradnl" sz="1400" dirty="0" smtClean="0"/>
              <a:t>: 1</a:t>
            </a:r>
            <a:endParaRPr lang="es-ES_tradnl" sz="1400" dirty="0" smtClean="0">
              <a:solidFill>
                <a:srgbClr val="FF0000"/>
              </a:solidFill>
            </a:endParaRPr>
          </a:p>
          <a:p>
            <a:r>
              <a:rPr lang="es-ES_tradnl" sz="1400" dirty="0" err="1" smtClean="0"/>
              <a:t>coves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ocupades</a:t>
            </a:r>
            <a:r>
              <a:rPr lang="es-ES_tradnl" sz="1400" dirty="0" smtClean="0"/>
              <a:t>: </a:t>
            </a:r>
            <a:r>
              <a:rPr lang="es-ES_tradnl" sz="1400" dirty="0" smtClean="0">
                <a:solidFill>
                  <a:srgbClr val="FF0000"/>
                </a:solidFill>
              </a:rPr>
              <a:t>4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6172200" y="1612900"/>
            <a:ext cx="1991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err="1" smtClean="0"/>
              <a:t>nivell</a:t>
            </a:r>
            <a:r>
              <a:rPr lang="es-ES_tradnl" sz="1400" dirty="0" smtClean="0"/>
              <a:t>: 1</a:t>
            </a:r>
            <a:endParaRPr lang="es-ES_tradnl" sz="1400" dirty="0" smtClean="0">
              <a:solidFill>
                <a:srgbClr val="FF0000"/>
              </a:solidFill>
            </a:endParaRPr>
          </a:p>
          <a:p>
            <a:r>
              <a:rPr lang="es-ES_tradnl" sz="1400" dirty="0" err="1" smtClean="0"/>
              <a:t>coves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ocupades</a:t>
            </a:r>
            <a:r>
              <a:rPr lang="es-ES_tradnl" sz="1400" dirty="0" smtClean="0"/>
              <a:t>: </a:t>
            </a:r>
            <a:r>
              <a:rPr lang="es-ES_tradnl" sz="1400" dirty="0" smtClean="0">
                <a:solidFill>
                  <a:srgbClr val="FF0000"/>
                </a:solidFill>
              </a:rPr>
              <a:t>5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65" name="Picture 5" descr="C:\Users\Ricard\Documents\Doctorat\Metodologia programacio\Repositori MP\docencia-mp\GranotaSessio1\Program\data\GraficsGranota\Granota_Am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5871" y="1848383"/>
            <a:ext cx="365630" cy="420475"/>
          </a:xfrm>
          <a:prstGeom prst="rect">
            <a:avLst/>
          </a:prstGeom>
          <a:noFill/>
          <a:ln>
            <a:noFill/>
            <a:prstDash val="dash"/>
          </a:ln>
        </p:spPr>
      </p:pic>
      <p:sp>
        <p:nvSpPr>
          <p:cNvPr id="66" name="65 Rectángulo"/>
          <p:cNvSpPr/>
          <p:nvPr/>
        </p:nvSpPr>
        <p:spPr>
          <a:xfrm>
            <a:off x="6172200" y="1612900"/>
            <a:ext cx="1991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err="1" smtClean="0"/>
              <a:t>nivell</a:t>
            </a:r>
            <a:r>
              <a:rPr lang="es-ES_tradnl" sz="1400" dirty="0" smtClean="0"/>
              <a:t>: </a:t>
            </a:r>
            <a:r>
              <a:rPr lang="es-ES_tradnl" sz="1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s-ES_tradnl" sz="1400" dirty="0" err="1" smtClean="0"/>
              <a:t>coves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ocupades</a:t>
            </a:r>
            <a:r>
              <a:rPr lang="es-ES_tradnl" sz="1400" dirty="0" smtClean="0"/>
              <a:t>: 0</a:t>
            </a:r>
            <a:endParaRPr lang="es-ES" sz="1400" dirty="0"/>
          </a:p>
        </p:txBody>
      </p:sp>
      <p:sp>
        <p:nvSpPr>
          <p:cNvPr id="69" name="68 Rectángulo"/>
          <p:cNvSpPr/>
          <p:nvPr/>
        </p:nvSpPr>
        <p:spPr>
          <a:xfrm>
            <a:off x="6172200" y="1612900"/>
            <a:ext cx="1991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err="1" smtClean="0"/>
              <a:t>nivell</a:t>
            </a:r>
            <a:r>
              <a:rPr lang="es-ES_tradnl" sz="1400" dirty="0" smtClean="0"/>
              <a:t>: 1</a:t>
            </a:r>
          </a:p>
          <a:p>
            <a:r>
              <a:rPr lang="es-ES_tradnl" sz="1400" dirty="0" err="1" smtClean="0"/>
              <a:t>coves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ocupades</a:t>
            </a:r>
            <a:r>
              <a:rPr lang="es-ES_tradnl" sz="1400" dirty="0" smtClean="0"/>
              <a:t>: 5</a:t>
            </a:r>
            <a:endParaRPr lang="es-ES" sz="1400" dirty="0"/>
          </a:p>
        </p:txBody>
      </p:sp>
      <p:pic>
        <p:nvPicPr>
          <p:cNvPr id="70" name="Picture 2" descr="C:\Users\Ricard\Documents\Doctorat\Metodologia programacio\funcio.PNG"/>
          <p:cNvPicPr>
            <a:picLocks noChangeAspect="1" noChangeArrowheads="1"/>
          </p:cNvPicPr>
          <p:nvPr/>
        </p:nvPicPr>
        <p:blipFill>
          <a:blip r:embed="rId2" cstate="print"/>
          <a:srcRect l="21194" t="82290" r="65468" b="9631"/>
          <a:stretch>
            <a:fillRect/>
          </a:stretch>
        </p:blipFill>
        <p:spPr bwMode="auto">
          <a:xfrm>
            <a:off x="1206500" y="5537200"/>
            <a:ext cx="711200" cy="419100"/>
          </a:xfrm>
          <a:prstGeom prst="rect">
            <a:avLst/>
          </a:prstGeom>
          <a:noFill/>
        </p:spPr>
      </p:pic>
      <p:sp>
        <p:nvSpPr>
          <p:cNvPr id="3" name="2 CuadroTexto"/>
          <p:cNvSpPr txBox="1"/>
          <p:nvPr/>
        </p:nvSpPr>
        <p:spPr>
          <a:xfrm>
            <a:off x="5854700" y="2565400"/>
            <a:ext cx="3252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Inicialització granota: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Inicialitzar posició granota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Vehicles mantenen posició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Coves ocupades es mantenen</a:t>
            </a:r>
            <a:endParaRPr lang="ca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854700" y="4197529"/>
            <a:ext cx="2940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Inicialització nivell: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Inicialitzar posició granota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Inicialitzar posició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Inicialitzar ocupació coves</a:t>
            </a:r>
            <a:endParaRPr lang="ca-ES" dirty="0"/>
          </a:p>
        </p:txBody>
      </p:sp>
      <p:pic>
        <p:nvPicPr>
          <p:cNvPr id="68" name="Picture 2" descr="C:\Users\Ricard\Documents\Doctorat\Metodologia programacio\funcio.PNG"/>
          <p:cNvPicPr>
            <a:picLocks noChangeAspect="1" noChangeArrowheads="1"/>
          </p:cNvPicPr>
          <p:nvPr/>
        </p:nvPicPr>
        <p:blipFill>
          <a:blip r:embed="rId2" cstate="print"/>
          <a:srcRect l="59303" t="68739" r="9257" b="10152"/>
          <a:stretch>
            <a:fillRect/>
          </a:stretch>
        </p:blipFill>
        <p:spPr bwMode="auto">
          <a:xfrm>
            <a:off x="2749550" y="4927600"/>
            <a:ext cx="1676400" cy="1028700"/>
          </a:xfrm>
          <a:prstGeom prst="rect">
            <a:avLst/>
          </a:prstGeom>
          <a:noFill/>
        </p:spPr>
      </p:pic>
      <p:pic>
        <p:nvPicPr>
          <p:cNvPr id="29" name="Picture 2" descr="C:\Users\Ricard\Documents\Doctorat\Metodologia programacio\funcio.PNG"/>
          <p:cNvPicPr>
            <a:picLocks noChangeAspect="1" noChangeArrowheads="1"/>
          </p:cNvPicPr>
          <p:nvPr/>
        </p:nvPicPr>
        <p:blipFill>
          <a:blip r:embed="rId2" cstate="print"/>
          <a:srcRect l="59303" t="68739" r="9257" b="10152"/>
          <a:stretch>
            <a:fillRect/>
          </a:stretch>
        </p:blipFill>
        <p:spPr bwMode="auto">
          <a:xfrm>
            <a:off x="2895600" y="4922851"/>
            <a:ext cx="1676400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59" grpId="0"/>
      <p:bldP spid="59" grpId="1"/>
      <p:bldP spid="63" grpId="0"/>
      <p:bldP spid="63" grpId="1"/>
      <p:bldP spid="64" grpId="0"/>
      <p:bldP spid="64" grpId="1"/>
      <p:bldP spid="66" grpId="0"/>
      <p:bldP spid="69" grpId="0"/>
      <p:bldP spid="69" grpId="1"/>
      <p:bldP spid="3" grpId="0"/>
      <p:bldP spid="3" grpId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Accés</a:t>
            </a:r>
            <a:r>
              <a:rPr lang="es-ES_tradnl" dirty="0" smtClean="0"/>
              <a:t> a les </a:t>
            </a:r>
            <a:r>
              <a:rPr lang="es-ES_tradnl" dirty="0" err="1" smtClean="0"/>
              <a:t>coves</a:t>
            </a:r>
            <a:endParaRPr lang="es-ES" dirty="0"/>
          </a:p>
        </p:txBody>
      </p:sp>
      <p:pic>
        <p:nvPicPr>
          <p:cNvPr id="1028" name="Picture 4" descr="C:\Users\Ricard\Documents\Doctorat\Metodologia programacio\Cova.PNG"/>
          <p:cNvPicPr>
            <a:picLocks noChangeAspect="1" noChangeArrowheads="1"/>
          </p:cNvPicPr>
          <p:nvPr/>
        </p:nvPicPr>
        <p:blipFill>
          <a:blip r:embed="rId2" cstate="print"/>
          <a:srcRect l="17714" r="22319" b="21696"/>
          <a:stretch>
            <a:fillRect/>
          </a:stretch>
        </p:blipFill>
        <p:spPr bwMode="auto">
          <a:xfrm>
            <a:off x="2908300" y="1076325"/>
            <a:ext cx="2832100" cy="1984375"/>
          </a:xfrm>
          <a:prstGeom prst="rect">
            <a:avLst/>
          </a:prstGeom>
          <a:noFill/>
        </p:spPr>
      </p:pic>
      <p:grpSp>
        <p:nvGrpSpPr>
          <p:cNvPr id="23" name="22 Grupo"/>
          <p:cNvGrpSpPr/>
          <p:nvPr/>
        </p:nvGrpSpPr>
        <p:grpSpPr>
          <a:xfrm>
            <a:off x="660400" y="1473200"/>
            <a:ext cx="7239000" cy="2983131"/>
            <a:chOff x="660400" y="1473200"/>
            <a:chExt cx="7239000" cy="2983131"/>
          </a:xfrm>
        </p:grpSpPr>
        <p:cxnSp>
          <p:nvCxnSpPr>
            <p:cNvPr id="10" name="9 Conector recto de flecha"/>
            <p:cNvCxnSpPr/>
            <p:nvPr/>
          </p:nvCxnSpPr>
          <p:spPr>
            <a:xfrm flipH="1">
              <a:off x="5727700" y="1841500"/>
              <a:ext cx="889000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 flipV="1">
              <a:off x="4343400" y="3060700"/>
              <a:ext cx="0" cy="7620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968500" y="1790700"/>
              <a:ext cx="977900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6502400" y="1600200"/>
              <a:ext cx="1397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err="1" smtClean="0"/>
                <a:t>Àrea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paret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dreta</a:t>
              </a:r>
              <a:endParaRPr lang="es-ES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60400" y="1473200"/>
              <a:ext cx="1397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err="1" smtClean="0"/>
                <a:t>Àrea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paret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esquerra</a:t>
              </a:r>
              <a:endParaRPr lang="es-ES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670300" y="3810000"/>
              <a:ext cx="1397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err="1" smtClean="0"/>
                <a:t>Àrea</a:t>
              </a:r>
              <a:r>
                <a:rPr lang="es-ES_tradnl" dirty="0" smtClean="0"/>
                <a:t>  interior</a:t>
              </a:r>
              <a:endParaRPr lang="es-ES" dirty="0"/>
            </a:p>
          </p:txBody>
        </p:sp>
      </p:grpSp>
      <p:pic>
        <p:nvPicPr>
          <p:cNvPr id="21" name="Picture 5" descr="C:\Users\Ricard\Documents\Doctorat\Metodologia programacio\Repositori MP\docencia-mp\GranotaSessio1\Program\data\GraficsGranota\Granota_Am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8070" y="2951371"/>
            <a:ext cx="962530" cy="11069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</p:pic>
      <p:pic>
        <p:nvPicPr>
          <p:cNvPr id="24" name="Picture 2" descr="C:\Users\Ricard\Dropbox\Metodologia Programació\Curs2014-15\Practiques\Sessió 2\ClassDiagram1.png"/>
          <p:cNvPicPr>
            <a:picLocks noChangeAspect="1" noChangeArrowheads="1"/>
          </p:cNvPicPr>
          <p:nvPr/>
        </p:nvPicPr>
        <p:blipFill>
          <a:blip r:embed="rId4" cstate="print"/>
          <a:srcRect l="73321" t="49537" b="14311"/>
          <a:stretch>
            <a:fillRect/>
          </a:stretch>
        </p:blipFill>
        <p:spPr bwMode="auto">
          <a:xfrm>
            <a:off x="6669478" y="1223322"/>
            <a:ext cx="1862832" cy="1888177"/>
          </a:xfrm>
          <a:prstGeom prst="rect">
            <a:avLst/>
          </a:prstGeom>
          <a:noFill/>
        </p:spPr>
      </p:pic>
      <p:cxnSp>
        <p:nvCxnSpPr>
          <p:cNvPr id="25" name="24 Conector recto de flecha"/>
          <p:cNvCxnSpPr/>
          <p:nvPr/>
        </p:nvCxnSpPr>
        <p:spPr>
          <a:xfrm>
            <a:off x="5442309" y="4806352"/>
            <a:ext cx="119044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644257" y="4651075"/>
            <a:ext cx="74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>
                <a:solidFill>
                  <a:srgbClr val="FF0000"/>
                </a:solidFill>
              </a:rPr>
              <a:t>false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31800" y="4584700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m_cova.esAccessible</a:t>
            </a:r>
            <a:r>
              <a:rPr lang="es-ES_tradnl" dirty="0" smtClean="0"/>
              <a:t>(</a:t>
            </a:r>
            <a:r>
              <a:rPr lang="es-ES_tradnl" dirty="0" err="1" smtClean="0"/>
              <a:t>m_granota.getAreaOcupada</a:t>
            </a:r>
            <a:r>
              <a:rPr lang="es-ES_tradnl" dirty="0" smtClean="0"/>
              <a:t>())</a:t>
            </a:r>
            <a:endParaRPr lang="es-ES" dirty="0"/>
          </a:p>
        </p:txBody>
      </p:sp>
      <p:pic>
        <p:nvPicPr>
          <p:cNvPr id="28" name="Picture 5" descr="C:\Users\Ricard\Documents\Doctorat\Metodologia programacio\Repositori MP\docencia-mp\GranotaSessio1\Program\data\GraficsGranota\Granota_Am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8770" y="2942745"/>
            <a:ext cx="962530" cy="11069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</p:pic>
      <p:cxnSp>
        <p:nvCxnSpPr>
          <p:cNvPr id="29" name="28 Conector recto de flecha"/>
          <p:cNvCxnSpPr/>
          <p:nvPr/>
        </p:nvCxnSpPr>
        <p:spPr>
          <a:xfrm>
            <a:off x="5455009" y="4801756"/>
            <a:ext cx="119044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6656957" y="4646523"/>
            <a:ext cx="57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endParaRPr lang="es-E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5" descr="C:\Users\Ricard\Documents\Doctorat\Metodologia programacio\Repositori MP\docencia-mp\GranotaSessio1\Program\data\GraficsGranota\Granota_Am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0770" y="1822983"/>
            <a:ext cx="962530" cy="11069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</p:pic>
      <p:sp>
        <p:nvSpPr>
          <p:cNvPr id="32" name="31 CuadroTexto"/>
          <p:cNvSpPr txBox="1"/>
          <p:nvPr/>
        </p:nvSpPr>
        <p:spPr>
          <a:xfrm>
            <a:off x="355600" y="20701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Cova_ocupada</a:t>
            </a:r>
            <a:r>
              <a:rPr lang="es-ES_tradnl" dirty="0" smtClean="0"/>
              <a:t>: false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55600" y="20701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Cova_ocupada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FF0000"/>
                </a:solidFill>
              </a:rPr>
              <a:t>true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5685" y="5056278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m_cova.esDins</a:t>
            </a:r>
            <a:r>
              <a:rPr lang="es-ES_tradnl" dirty="0" smtClean="0"/>
              <a:t>(</a:t>
            </a:r>
            <a:r>
              <a:rPr lang="es-ES_tradnl" dirty="0" err="1" smtClean="0"/>
              <a:t>m_granota.getAreaOcupada</a:t>
            </a:r>
            <a:r>
              <a:rPr lang="es-ES_tradnl" dirty="0" smtClean="0"/>
              <a:t>())</a:t>
            </a:r>
            <a:endParaRPr lang="es-ES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4953238" y="5254476"/>
            <a:ext cx="119044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155186" y="5099243"/>
            <a:ext cx="57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endParaRPr lang="es-E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6" name="Picture 5" descr="C:\Users\Ricard\Documents\Doctorat\Metodologia programacio\Repositori MP\docencia-mp\GranotaSessio1\Program\data\GraficsGranota\Granota_Am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7827" y="2929894"/>
            <a:ext cx="962530" cy="11069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</p:pic>
      <p:sp>
        <p:nvSpPr>
          <p:cNvPr id="37" name="36 CuadroTexto"/>
          <p:cNvSpPr txBox="1"/>
          <p:nvPr/>
        </p:nvSpPr>
        <p:spPr>
          <a:xfrm>
            <a:off x="584200" y="5504851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m_cova.esAccessible</a:t>
            </a:r>
            <a:r>
              <a:rPr lang="es-ES_tradnl" dirty="0" smtClean="0"/>
              <a:t>(</a:t>
            </a:r>
            <a:r>
              <a:rPr lang="es-ES_tradnl" dirty="0" err="1" smtClean="0"/>
              <a:t>m_granota.getAreaOcupada</a:t>
            </a:r>
            <a:r>
              <a:rPr lang="es-ES_tradnl" dirty="0" smtClean="0"/>
              <a:t>())</a:t>
            </a:r>
            <a:endParaRPr lang="es-ES" dirty="0"/>
          </a:p>
        </p:txBody>
      </p:sp>
      <p:cxnSp>
        <p:nvCxnSpPr>
          <p:cNvPr id="38" name="37 Conector recto de flecha"/>
          <p:cNvCxnSpPr/>
          <p:nvPr/>
        </p:nvCxnSpPr>
        <p:spPr>
          <a:xfrm>
            <a:off x="5607409" y="5721907"/>
            <a:ext cx="119044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6809357" y="5566674"/>
            <a:ext cx="57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>
                <a:solidFill>
                  <a:srgbClr val="FF0000"/>
                </a:solidFill>
              </a:rPr>
              <a:t>false</a:t>
            </a:r>
            <a:endParaRPr lang="es-E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30" grpId="0"/>
      <p:bldP spid="30" grpId="1"/>
      <p:bldP spid="32" grpId="0"/>
      <p:bldP spid="32" grpId="1"/>
      <p:bldP spid="33" grpId="0"/>
      <p:bldP spid="22" grpId="0"/>
      <p:bldP spid="22" grpId="1"/>
      <p:bldP spid="35" grpId="0"/>
      <p:bldP spid="35" grpId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Funció</a:t>
            </a:r>
            <a:r>
              <a:rPr lang="es-ES_tradnl" dirty="0" smtClean="0"/>
              <a:t> principal del </a:t>
            </a:r>
            <a:r>
              <a:rPr lang="es-ES_tradnl" dirty="0" err="1" smtClean="0"/>
              <a:t>joc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62312" y="869100"/>
            <a:ext cx="8272088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1100" dirty="0" smtClean="0"/>
              <a:t> juga(</a:t>
            </a:r>
            <a:r>
              <a:rPr lang="es-E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1100" dirty="0" smtClean="0"/>
              <a:t> </a:t>
            </a:r>
            <a:r>
              <a:rPr lang="es-ES" sz="1100" dirty="0" err="1" smtClean="0"/>
              <a:t>nivell</a:t>
            </a:r>
            <a:r>
              <a:rPr lang="es-ES" sz="1100" dirty="0" smtClean="0"/>
              <a:t>)</a:t>
            </a:r>
          </a:p>
          <a:p>
            <a:r>
              <a:rPr lang="es-ES" sz="1100" dirty="0" smtClean="0"/>
              <a:t>{</a:t>
            </a:r>
          </a:p>
          <a:p>
            <a:r>
              <a:rPr lang="es-ES" sz="1100" b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s-ES" sz="1100" b="1" dirty="0" err="1" smtClean="0">
                <a:latin typeface="Consolas" pitchFamily="49" charset="0"/>
                <a:cs typeface="Consolas" pitchFamily="49" charset="0"/>
              </a:rPr>
              <a:t>Inicialitzacions</a:t>
            </a:r>
            <a:r>
              <a:rPr lang="es-ES" sz="1100" b="1" dirty="0" smtClean="0">
                <a:latin typeface="Consolas" pitchFamily="49" charset="0"/>
                <a:cs typeface="Consolas" pitchFamily="49" charset="0"/>
              </a:rPr>
              <a:t> de variables i </a:t>
            </a:r>
            <a:r>
              <a:rPr lang="es-ES" sz="1100" b="1" dirty="0" err="1" smtClean="0">
                <a:latin typeface="Consolas" pitchFamily="49" charset="0"/>
                <a:cs typeface="Consolas" pitchFamily="49" charset="0"/>
              </a:rPr>
              <a:t>declaracio</a:t>
            </a:r>
            <a:r>
              <a:rPr lang="es-ES" sz="1100" b="1" dirty="0" smtClean="0">
                <a:latin typeface="Consolas" pitchFamily="49" charset="0"/>
                <a:cs typeface="Consolas" pitchFamily="49" charset="0"/>
              </a:rPr>
              <a:t> pantalla</a:t>
            </a:r>
          </a:p>
          <a:p>
            <a:pPr>
              <a:tabLst>
                <a:tab pos="177800" algn="l"/>
                <a:tab pos="355600" algn="l"/>
                <a:tab pos="534988" algn="l"/>
                <a:tab pos="720725" algn="l"/>
                <a:tab pos="903288" algn="l"/>
                <a:tab pos="1081088" algn="l"/>
                <a:tab pos="1258888" algn="l"/>
              </a:tabLst>
            </a:pPr>
            <a:r>
              <a:rPr lang="es-ES" sz="11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s-ES" sz="1100" dirty="0" smtClean="0"/>
          </a:p>
          <a:p>
            <a:r>
              <a:rPr lang="es-ES_tradnl" sz="1100" dirty="0" smtClean="0"/>
              <a:t>{</a:t>
            </a:r>
          </a:p>
          <a:p>
            <a:r>
              <a:rPr lang="es-ES_tradnl" sz="1100" b="1" dirty="0" smtClean="0"/>
              <a:t>               </a:t>
            </a:r>
            <a:r>
              <a:rPr lang="es-ES_tradnl" sz="1100" b="1" dirty="0" smtClean="0">
                <a:solidFill>
                  <a:srgbClr val="FF0000"/>
                </a:solidFill>
              </a:rPr>
              <a:t>// </a:t>
            </a:r>
            <a:r>
              <a:rPr lang="es-ES_tradnl" sz="1100" b="1" dirty="0" err="1" smtClean="0">
                <a:solidFill>
                  <a:srgbClr val="FF0000"/>
                </a:solidFill>
              </a:rPr>
              <a:t>Inicializació</a:t>
            </a:r>
            <a:r>
              <a:rPr lang="es-ES_tradnl" sz="1100" b="1" dirty="0" smtClean="0">
                <a:solidFill>
                  <a:srgbClr val="FF0000"/>
                </a:solidFill>
              </a:rPr>
              <a:t> de </a:t>
            </a:r>
            <a:r>
              <a:rPr lang="es-ES_tradnl" sz="1100" b="1" dirty="0" err="1" smtClean="0">
                <a:solidFill>
                  <a:srgbClr val="FF0000"/>
                </a:solidFill>
              </a:rPr>
              <a:t>nivell</a:t>
            </a:r>
            <a:r>
              <a:rPr lang="es-ES_tradnl" sz="11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11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do</a:t>
            </a:r>
            <a:endParaRPr lang="es-ES" sz="1100" dirty="0" smtClean="0"/>
          </a:p>
          <a:p>
            <a:r>
              <a:rPr lang="es-ES" sz="1100" dirty="0" smtClean="0"/>
              <a:t>               {</a:t>
            </a:r>
          </a:p>
          <a:p>
            <a:r>
              <a:rPr lang="es-ES" sz="1100" b="1" dirty="0">
                <a:solidFill>
                  <a:srgbClr val="FF0000"/>
                </a:solidFill>
              </a:rPr>
              <a:t>	</a:t>
            </a:r>
            <a:r>
              <a:rPr lang="es-ES" sz="1100" b="1" dirty="0" smtClean="0">
                <a:solidFill>
                  <a:srgbClr val="FF0000"/>
                </a:solidFill>
              </a:rPr>
              <a:t>// </a:t>
            </a:r>
            <a:r>
              <a:rPr lang="es-ES" sz="1100" b="1" dirty="0" err="1" smtClean="0">
                <a:solidFill>
                  <a:srgbClr val="FF0000"/>
                </a:solidFill>
              </a:rPr>
              <a:t>Inicialització</a:t>
            </a:r>
            <a:r>
              <a:rPr lang="es-ES" sz="1100" b="1" dirty="0" smtClean="0">
                <a:solidFill>
                  <a:srgbClr val="FF0000"/>
                </a:solidFill>
              </a:rPr>
              <a:t> </a:t>
            </a:r>
            <a:r>
              <a:rPr lang="es-ES" sz="1100" b="1" dirty="0" err="1" smtClean="0">
                <a:solidFill>
                  <a:srgbClr val="FF0000"/>
                </a:solidFill>
              </a:rPr>
              <a:t>posició</a:t>
            </a:r>
            <a:r>
              <a:rPr lang="es-ES" sz="1100" b="1" dirty="0" smtClean="0">
                <a:solidFill>
                  <a:srgbClr val="FF0000"/>
                </a:solidFill>
              </a:rPr>
              <a:t> </a:t>
            </a:r>
            <a:r>
              <a:rPr lang="es-ES" sz="1100" b="1" dirty="0" err="1" smtClean="0">
                <a:solidFill>
                  <a:srgbClr val="FF0000"/>
                </a:solidFill>
              </a:rPr>
              <a:t>granota</a:t>
            </a:r>
            <a:endParaRPr lang="es-ES" sz="1100" b="1" dirty="0" smtClean="0">
              <a:solidFill>
                <a:srgbClr val="FF0000"/>
              </a:solidFill>
            </a:endParaRPr>
          </a:p>
          <a:p>
            <a:r>
              <a:rPr lang="es-ES_tradnl" sz="1100" dirty="0" smtClean="0"/>
              <a:t>	</a:t>
            </a:r>
            <a:r>
              <a:rPr lang="es-ES_tradnl" sz="1100" b="1" dirty="0" smtClean="0">
                <a:solidFill>
                  <a:srgbClr val="00B050"/>
                </a:solidFill>
              </a:rPr>
              <a:t>do</a:t>
            </a:r>
          </a:p>
          <a:p>
            <a:r>
              <a:rPr lang="es-ES_tradnl" sz="1100" b="1" dirty="0" smtClean="0">
                <a:solidFill>
                  <a:srgbClr val="00B050"/>
                </a:solidFill>
              </a:rPr>
              <a:t>	{</a:t>
            </a:r>
            <a:endParaRPr lang="es-ES" sz="1100" b="1" dirty="0" smtClean="0"/>
          </a:p>
          <a:p>
            <a:pPr lvl="2"/>
            <a:r>
              <a:rPr lang="es-ES" sz="1100" b="1" dirty="0" smtClean="0"/>
              <a:t>// </a:t>
            </a:r>
            <a:r>
              <a:rPr lang="es-ES" sz="1100" b="1" dirty="0" err="1" smtClean="0"/>
              <a:t>Dibuixem</a:t>
            </a:r>
            <a:r>
              <a:rPr lang="es-ES" sz="1100" b="1" dirty="0" smtClean="0"/>
              <a:t> </a:t>
            </a:r>
            <a:r>
              <a:rPr lang="es-ES" sz="1100" b="1" dirty="0" err="1" smtClean="0"/>
              <a:t>els</a:t>
            </a:r>
            <a:r>
              <a:rPr lang="es-ES" sz="1100" b="1" dirty="0" smtClean="0"/>
              <a:t> </a:t>
            </a:r>
            <a:r>
              <a:rPr lang="es-ES" sz="1100" b="1" dirty="0" err="1" smtClean="0"/>
              <a:t>gràfics</a:t>
            </a:r>
            <a:endParaRPr lang="es-ES" sz="1100" b="1" dirty="0" smtClean="0"/>
          </a:p>
          <a:p>
            <a:pPr lvl="2"/>
            <a:r>
              <a:rPr lang="es-ES" sz="1100" dirty="0" err="1" smtClean="0"/>
              <a:t>VideoUpdate</a:t>
            </a:r>
            <a:r>
              <a:rPr lang="es-ES" sz="1100" dirty="0" smtClean="0"/>
              <a:t>(</a:t>
            </a:r>
            <a:r>
              <a:rPr lang="es-ES" sz="1100" dirty="0" err="1" smtClean="0"/>
              <a:t>estat</a:t>
            </a:r>
            <a:r>
              <a:rPr lang="es-ES" sz="1100" dirty="0" smtClean="0"/>
              <a:t>); // </a:t>
            </a:r>
            <a:r>
              <a:rPr lang="es-ES" sz="1100" dirty="0" err="1" smtClean="0"/>
              <a:t>Actualitza</a:t>
            </a:r>
            <a:r>
              <a:rPr lang="es-ES" sz="1100" dirty="0" smtClean="0"/>
              <a:t> la pantalla</a:t>
            </a:r>
          </a:p>
          <a:p>
            <a:pPr lvl="2"/>
            <a:r>
              <a:rPr lang="fr-FR" sz="1100" dirty="0" err="1" smtClean="0"/>
              <a:t>ProcessEvents</a:t>
            </a:r>
            <a:r>
              <a:rPr lang="fr-FR" sz="1100" dirty="0" smtClean="0"/>
              <a:t> (</a:t>
            </a:r>
            <a:r>
              <a:rPr lang="fr-FR" sz="1100" dirty="0" err="1" smtClean="0"/>
              <a:t>estat</a:t>
            </a:r>
            <a:r>
              <a:rPr lang="fr-FR" sz="1100" dirty="0" smtClean="0"/>
              <a:t>); // Captura els </a:t>
            </a:r>
            <a:r>
              <a:rPr lang="fr-FR" sz="1100" dirty="0" err="1" smtClean="0"/>
              <a:t>events</a:t>
            </a:r>
            <a:r>
              <a:rPr lang="fr-FR" sz="1100" dirty="0" smtClean="0"/>
              <a:t> </a:t>
            </a:r>
            <a:endParaRPr lang="es-ES" sz="1100" dirty="0" smtClean="0"/>
          </a:p>
          <a:p>
            <a:pPr lvl="2"/>
            <a:r>
              <a:rPr lang="es-E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s-ES" sz="1100" dirty="0" smtClean="0"/>
              <a:t> (</a:t>
            </a:r>
            <a:r>
              <a:rPr lang="es-ES" sz="1100" dirty="0" err="1" smtClean="0"/>
              <a:t>Keyboard_GetKeyTrg</a:t>
            </a:r>
            <a:r>
              <a:rPr lang="es-ES" sz="1100" dirty="0" smtClean="0"/>
              <a:t>(KEYBOARD_LEFT))</a:t>
            </a:r>
          </a:p>
          <a:p>
            <a:pPr lvl="2"/>
            <a:r>
              <a:rPr lang="es-ES" sz="1100" dirty="0" smtClean="0"/>
              <a:t>{</a:t>
            </a:r>
          </a:p>
          <a:p>
            <a:pPr lvl="2"/>
            <a:r>
              <a:rPr lang="es-ES" sz="1100" dirty="0" smtClean="0"/>
              <a:t>	</a:t>
            </a:r>
            <a:r>
              <a:rPr lang="es-ES" sz="1100" b="1" dirty="0" smtClean="0"/>
              <a:t>//</a:t>
            </a:r>
            <a:r>
              <a:rPr lang="es-ES" sz="1100" b="1" dirty="0" err="1" smtClean="0"/>
              <a:t>Moure</a:t>
            </a:r>
            <a:r>
              <a:rPr lang="es-ES" sz="1100" b="1" dirty="0" smtClean="0"/>
              <a:t> la </a:t>
            </a:r>
            <a:r>
              <a:rPr lang="es-ES" sz="1100" b="1" dirty="0" err="1" smtClean="0"/>
              <a:t>granota</a:t>
            </a:r>
            <a:r>
              <a:rPr lang="es-ES" sz="1100" b="1" dirty="0" smtClean="0"/>
              <a:t> a </a:t>
            </a:r>
            <a:r>
              <a:rPr lang="es-ES" sz="1100" b="1" dirty="0" err="1" smtClean="0"/>
              <a:t>l’equerra</a:t>
            </a:r>
            <a:endParaRPr lang="es-ES" sz="1100" b="1" dirty="0" smtClean="0"/>
          </a:p>
          <a:p>
            <a:pPr lvl="2"/>
            <a:r>
              <a:rPr lang="es-ES" sz="1100" dirty="0" smtClean="0"/>
              <a:t>}</a:t>
            </a:r>
          </a:p>
          <a:p>
            <a:pPr lvl="2"/>
            <a:r>
              <a:rPr lang="es-ES_tradnl" sz="1100" dirty="0" smtClean="0"/>
              <a:t>….</a:t>
            </a:r>
            <a:endParaRPr lang="es-ES" sz="1100" dirty="0" smtClean="0"/>
          </a:p>
          <a:p>
            <a:pPr lvl="2"/>
            <a:r>
              <a:rPr lang="es-E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s-E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100" dirty="0" smtClean="0"/>
              <a:t>(</a:t>
            </a:r>
            <a:r>
              <a:rPr lang="es-ES" sz="1100" dirty="0" err="1" smtClean="0"/>
              <a:t>Keyboard_GetKeyTrg</a:t>
            </a:r>
            <a:r>
              <a:rPr lang="es-ES" sz="1100" dirty="0" smtClean="0"/>
              <a:t>(KEYBOARD_UP))</a:t>
            </a:r>
          </a:p>
          <a:p>
            <a:pPr lvl="2"/>
            <a:r>
              <a:rPr lang="es-ES" sz="1100" dirty="0" smtClean="0"/>
              <a:t>{</a:t>
            </a:r>
          </a:p>
          <a:p>
            <a:pPr lvl="2"/>
            <a:r>
              <a:rPr lang="es-ES_tradnl" sz="1100" dirty="0" smtClean="0"/>
              <a:t>               </a:t>
            </a:r>
            <a:r>
              <a:rPr lang="es-ES" sz="1100" b="1" dirty="0" smtClean="0"/>
              <a:t>//</a:t>
            </a:r>
            <a:r>
              <a:rPr lang="es-ES" sz="1100" b="1" dirty="0" err="1" smtClean="0"/>
              <a:t>Moure</a:t>
            </a:r>
            <a:r>
              <a:rPr lang="es-ES" sz="1100" b="1" dirty="0" smtClean="0"/>
              <a:t> la </a:t>
            </a:r>
            <a:r>
              <a:rPr lang="es-ES" sz="1100" b="1" dirty="0" err="1" smtClean="0"/>
              <a:t>granota</a:t>
            </a:r>
            <a:r>
              <a:rPr lang="es-ES" sz="1100" b="1" dirty="0" smtClean="0"/>
              <a:t> </a:t>
            </a:r>
            <a:r>
              <a:rPr lang="es-ES" sz="1100" b="1" dirty="0" err="1" smtClean="0"/>
              <a:t>amunt</a:t>
            </a:r>
            <a:endParaRPr lang="es-ES" sz="1100" b="1" dirty="0" smtClean="0"/>
          </a:p>
          <a:p>
            <a:pPr lvl="2"/>
            <a:r>
              <a:rPr lang="es-ES_tradnl" sz="1100" dirty="0" smtClean="0"/>
              <a:t>               </a:t>
            </a:r>
            <a:r>
              <a:rPr lang="es-ES_tradnl" sz="1100" dirty="0" err="1" smtClean="0"/>
              <a:t>if</a:t>
            </a:r>
            <a:r>
              <a:rPr lang="es-ES_tradnl" sz="1100" dirty="0" smtClean="0"/>
              <a:t> (</a:t>
            </a:r>
            <a:r>
              <a:rPr lang="es-ES_tradnl" sz="1100" b="1" dirty="0" err="1" smtClean="0"/>
              <a:t>granota</a:t>
            </a:r>
            <a:r>
              <a:rPr lang="es-ES_tradnl" sz="1100" b="1" dirty="0" smtClean="0"/>
              <a:t> </a:t>
            </a:r>
            <a:r>
              <a:rPr lang="es-ES_tradnl" sz="1100" b="1" dirty="0" err="1" smtClean="0"/>
              <a:t>és</a:t>
            </a:r>
            <a:r>
              <a:rPr lang="es-ES_tradnl" sz="1100" b="1" dirty="0" smtClean="0"/>
              <a:t> </a:t>
            </a:r>
            <a:r>
              <a:rPr lang="es-ES_tradnl" sz="1100" b="1" dirty="0" err="1" smtClean="0"/>
              <a:t>dins</a:t>
            </a:r>
            <a:r>
              <a:rPr lang="es-ES_tradnl" sz="1100" b="1" dirty="0" smtClean="0"/>
              <a:t> </a:t>
            </a:r>
            <a:r>
              <a:rPr lang="es-ES_tradnl" sz="1100" b="1" dirty="0" err="1" smtClean="0"/>
              <a:t>cova</a:t>
            </a:r>
            <a:r>
              <a:rPr lang="es-ES_tradnl" sz="1100" dirty="0" smtClean="0"/>
              <a:t>)</a:t>
            </a:r>
            <a:endParaRPr lang="es-ES" sz="1100" dirty="0" smtClean="0"/>
          </a:p>
          <a:p>
            <a:pPr lvl="2"/>
            <a:r>
              <a:rPr lang="es-ES" sz="1100" dirty="0" smtClean="0"/>
              <a:t>               {</a:t>
            </a:r>
          </a:p>
          <a:p>
            <a:pPr lvl="2"/>
            <a:r>
              <a:rPr lang="es-ES" sz="1100" dirty="0" smtClean="0"/>
              <a:t>	</a:t>
            </a:r>
            <a:r>
              <a:rPr lang="es-ES" sz="1100" b="1" dirty="0" smtClean="0">
                <a:solidFill>
                  <a:srgbClr val="00B050"/>
                </a:solidFill>
              </a:rPr>
              <a:t> </a:t>
            </a:r>
            <a:r>
              <a:rPr lang="es-ES" sz="1100" b="1" dirty="0" err="1" smtClean="0">
                <a:solidFill>
                  <a:srgbClr val="00B050"/>
                </a:solidFill>
              </a:rPr>
              <a:t>esDinsCova</a:t>
            </a:r>
            <a:r>
              <a:rPr lang="es-ES" sz="1100" b="1" dirty="0" smtClean="0">
                <a:solidFill>
                  <a:srgbClr val="00B050"/>
                </a:solidFill>
              </a:rPr>
              <a:t> = true;</a:t>
            </a:r>
          </a:p>
          <a:p>
            <a:pPr lvl="2"/>
            <a:r>
              <a:rPr lang="es-ES" sz="1100" dirty="0" smtClean="0"/>
              <a:t>                }</a:t>
            </a:r>
          </a:p>
          <a:p>
            <a:pPr lvl="2"/>
            <a:r>
              <a:rPr lang="es-ES" sz="1100" dirty="0" smtClean="0"/>
              <a:t>}</a:t>
            </a:r>
          </a:p>
          <a:p>
            <a:pPr lvl="2"/>
            <a:r>
              <a:rPr lang="es-ES" sz="1100" b="1" dirty="0" smtClean="0"/>
              <a:t> // </a:t>
            </a:r>
            <a:r>
              <a:rPr lang="es-ES" sz="1100" b="1" dirty="0" err="1" smtClean="0"/>
              <a:t>Movem</a:t>
            </a:r>
            <a:r>
              <a:rPr lang="es-ES" sz="1100" b="1" dirty="0" smtClean="0"/>
              <a:t> el </a:t>
            </a:r>
            <a:r>
              <a:rPr lang="es-ES" sz="1100" b="1" dirty="0" err="1" smtClean="0"/>
              <a:t>vehicle</a:t>
            </a:r>
            <a:endParaRPr lang="es-ES" sz="1100" b="1" dirty="0" smtClean="0"/>
          </a:p>
          <a:p>
            <a:pPr lvl="2"/>
            <a:r>
              <a:rPr lang="es-ES_tradnl" sz="1100" b="1" dirty="0" smtClean="0"/>
              <a:t>// </a:t>
            </a:r>
            <a:r>
              <a:rPr lang="es-ES_tradnl" sz="1100" b="1" dirty="0" err="1" smtClean="0"/>
              <a:t>Comprovem</a:t>
            </a:r>
            <a:r>
              <a:rPr lang="es-ES_tradnl" sz="1100" b="1" dirty="0" smtClean="0"/>
              <a:t> </a:t>
            </a:r>
            <a:r>
              <a:rPr lang="es-ES_tradnl" sz="1100" b="1" dirty="0" err="1" smtClean="0"/>
              <a:t>col·lisio</a:t>
            </a:r>
            <a:endParaRPr lang="es-ES_tradnl" sz="1100" b="1" dirty="0" smtClean="0"/>
          </a:p>
          <a:p>
            <a:pPr lvl="2"/>
            <a:r>
              <a:rPr lang="es-ES_tradnl" sz="1100" b="1" dirty="0" smtClean="0">
                <a:solidFill>
                  <a:srgbClr val="00B050"/>
                </a:solidFill>
              </a:rPr>
              <a:t>}</a:t>
            </a:r>
            <a:r>
              <a:rPr lang="es-ES_tradnl" sz="1100" b="1" dirty="0" err="1" smtClean="0">
                <a:solidFill>
                  <a:srgbClr val="00B050"/>
                </a:solidFill>
              </a:rPr>
              <a:t>while</a:t>
            </a:r>
            <a:r>
              <a:rPr lang="es-ES_tradnl" sz="1100" b="1" dirty="0" smtClean="0">
                <a:solidFill>
                  <a:srgbClr val="00B050"/>
                </a:solidFill>
              </a:rPr>
              <a:t> </a:t>
            </a:r>
            <a:r>
              <a:rPr lang="es-ES" sz="1100" b="1" dirty="0" smtClean="0">
                <a:solidFill>
                  <a:srgbClr val="00B050"/>
                </a:solidFill>
              </a:rPr>
              <a:t>(!</a:t>
            </a:r>
            <a:r>
              <a:rPr lang="es-ES" sz="1100" b="1" dirty="0" err="1" smtClean="0">
                <a:solidFill>
                  <a:srgbClr val="00B050"/>
                </a:solidFill>
              </a:rPr>
              <a:t>esDinsCova</a:t>
            </a:r>
            <a:r>
              <a:rPr lang="es-ES" sz="1100" b="1" dirty="0" smtClean="0">
                <a:solidFill>
                  <a:srgbClr val="00B050"/>
                </a:solidFill>
              </a:rPr>
              <a:t>) &amp;&amp; (!</a:t>
            </a:r>
            <a:r>
              <a:rPr lang="es-ES" sz="1100" b="1" dirty="0" err="1" smtClean="0">
                <a:solidFill>
                  <a:srgbClr val="00B050"/>
                </a:solidFill>
              </a:rPr>
              <a:t>haMortLaGranota</a:t>
            </a:r>
            <a:r>
              <a:rPr lang="es-ES" sz="1100" b="1" dirty="0" smtClean="0">
                <a:solidFill>
                  <a:srgbClr val="00B050"/>
                </a:solidFill>
              </a:rPr>
              <a:t>) &amp;&amp; (!</a:t>
            </a:r>
            <a:r>
              <a:rPr lang="es-ES" sz="1100" b="1" dirty="0" err="1" smtClean="0">
                <a:solidFill>
                  <a:srgbClr val="00B050"/>
                </a:solidFill>
              </a:rPr>
              <a:t>Keyboard_GetKeyTrg</a:t>
            </a:r>
            <a:r>
              <a:rPr lang="es-ES" sz="1100" b="1" dirty="0" smtClean="0">
                <a:solidFill>
                  <a:srgbClr val="00B050"/>
                </a:solidFill>
              </a:rPr>
              <a:t>(KEYBOARD_ESCAPE)) &amp;&amp; (!</a:t>
            </a:r>
            <a:r>
              <a:rPr lang="es-ES" sz="1100" b="1" dirty="0" err="1" smtClean="0">
                <a:solidFill>
                  <a:srgbClr val="00B050"/>
                </a:solidFill>
              </a:rPr>
              <a:t>estat.bExit</a:t>
            </a:r>
            <a:r>
              <a:rPr lang="es-ES" sz="1100" b="1" dirty="0" smtClean="0">
                <a:solidFill>
                  <a:srgbClr val="00B050"/>
                </a:solidFill>
              </a:rPr>
              <a:t>));</a:t>
            </a:r>
          </a:p>
          <a:p>
            <a:pPr lvl="2"/>
            <a:r>
              <a:rPr lang="es-ES" sz="1100" b="1" dirty="0" err="1" smtClean="0">
                <a:solidFill>
                  <a:srgbClr val="00B050"/>
                </a:solidFill>
              </a:rPr>
              <a:t>if</a:t>
            </a:r>
            <a:r>
              <a:rPr lang="es-ES" sz="1100" b="1" dirty="0" smtClean="0">
                <a:solidFill>
                  <a:srgbClr val="00B050"/>
                </a:solidFill>
              </a:rPr>
              <a:t> (</a:t>
            </a:r>
            <a:r>
              <a:rPr lang="es-ES" sz="1100" b="1" dirty="0" err="1" smtClean="0">
                <a:solidFill>
                  <a:srgbClr val="00B050"/>
                </a:solidFill>
              </a:rPr>
              <a:t>esDinsCova</a:t>
            </a:r>
            <a:r>
              <a:rPr lang="es-ES" sz="1100" b="1" dirty="0" smtClean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es-ES" sz="1100" b="1" dirty="0" smtClean="0">
                <a:solidFill>
                  <a:srgbClr val="00B050"/>
                </a:solidFill>
              </a:rPr>
              <a:t>          </a:t>
            </a:r>
            <a:r>
              <a:rPr lang="es-ES" sz="1100" b="1" dirty="0" err="1" smtClean="0">
                <a:solidFill>
                  <a:srgbClr val="00B050"/>
                </a:solidFill>
              </a:rPr>
              <a:t>nivellSuperat</a:t>
            </a:r>
            <a:r>
              <a:rPr lang="es-ES" sz="1100" b="1" dirty="0" smtClean="0">
                <a:solidFill>
                  <a:srgbClr val="00B050"/>
                </a:solidFill>
              </a:rPr>
              <a:t> = </a:t>
            </a:r>
            <a:r>
              <a:rPr lang="es-ES" sz="1100" b="1" dirty="0" err="1" smtClean="0">
                <a:solidFill>
                  <a:srgbClr val="00B050"/>
                </a:solidFill>
              </a:rPr>
              <a:t>pantalla.nivellSuperat</a:t>
            </a:r>
            <a:r>
              <a:rPr lang="es-ES" sz="1100" b="1" dirty="0" smtClean="0">
                <a:solidFill>
                  <a:srgbClr val="00B050"/>
                </a:solidFill>
              </a:rPr>
              <a:t>();</a:t>
            </a:r>
          </a:p>
          <a:p>
            <a:pPr lvl="2"/>
            <a:r>
              <a:rPr lang="es-ES" sz="1100" b="1" dirty="0" err="1" smtClean="0">
                <a:solidFill>
                  <a:srgbClr val="00B050"/>
                </a:solidFill>
              </a:rPr>
              <a:t>if</a:t>
            </a:r>
            <a:r>
              <a:rPr lang="es-ES" sz="1100" b="1" dirty="0" smtClean="0">
                <a:solidFill>
                  <a:srgbClr val="00B050"/>
                </a:solidFill>
              </a:rPr>
              <a:t>(</a:t>
            </a:r>
            <a:r>
              <a:rPr lang="es-ES" sz="1100" b="1" dirty="0" err="1" smtClean="0">
                <a:solidFill>
                  <a:srgbClr val="00B050"/>
                </a:solidFill>
              </a:rPr>
              <a:t>haMortLaGranota</a:t>
            </a:r>
            <a:r>
              <a:rPr lang="es-ES" sz="1100" b="1" dirty="0" smtClean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es-ES" sz="1100" b="1" dirty="0" smtClean="0">
                <a:solidFill>
                  <a:srgbClr val="00B050"/>
                </a:solidFill>
              </a:rPr>
              <a:t>          vides--;</a:t>
            </a:r>
          </a:p>
          <a:p>
            <a:pPr lvl="1"/>
            <a:r>
              <a:rPr lang="es-ES" sz="1100" dirty="0" smtClean="0"/>
              <a:t>} </a:t>
            </a:r>
            <a:r>
              <a:rPr lang="es-E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s-ES" sz="1100" dirty="0" smtClean="0"/>
              <a:t> ((!</a:t>
            </a:r>
            <a:r>
              <a:rPr lang="es-ES" sz="1100" dirty="0" err="1" smtClean="0"/>
              <a:t>nivellSuperat</a:t>
            </a:r>
            <a:r>
              <a:rPr lang="es-ES" sz="1100" dirty="0" smtClean="0"/>
              <a:t>) &amp;&amp; </a:t>
            </a:r>
            <a:r>
              <a:rPr lang="es-ES" sz="1100" b="1" dirty="0" smtClean="0">
                <a:solidFill>
                  <a:srgbClr val="00B050"/>
                </a:solidFill>
              </a:rPr>
              <a:t>(vides &gt; 0) </a:t>
            </a:r>
            <a:r>
              <a:rPr lang="es-ES" sz="1100" dirty="0" smtClean="0"/>
              <a:t>&amp;&amp; (!</a:t>
            </a:r>
            <a:r>
              <a:rPr lang="es-ES" sz="1100" dirty="0" err="1" smtClean="0"/>
              <a:t>Keyboard_GetKeyTrg</a:t>
            </a:r>
            <a:r>
              <a:rPr lang="es-ES" sz="1100" dirty="0" smtClean="0"/>
              <a:t>(KEYBOARD_ESCAPE)) &amp;&amp; (!</a:t>
            </a:r>
            <a:r>
              <a:rPr lang="es-ES" sz="1100" dirty="0" err="1" smtClean="0"/>
              <a:t>estat.bExit</a:t>
            </a:r>
            <a:r>
              <a:rPr lang="es-ES" sz="1100" dirty="0" smtClean="0"/>
              <a:t>));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572000" y="1376419"/>
            <a:ext cx="4572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s-E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s-ES" sz="1100" dirty="0" smtClean="0"/>
              <a:t>(</a:t>
            </a:r>
            <a:r>
              <a:rPr lang="es-ES" sz="1100" dirty="0" err="1" smtClean="0"/>
              <a:t>nivellSuperat</a:t>
            </a:r>
            <a:r>
              <a:rPr lang="es-ES" sz="1100" dirty="0" smtClean="0"/>
              <a:t>)</a:t>
            </a:r>
          </a:p>
          <a:p>
            <a:pPr lvl="2"/>
            <a:r>
              <a:rPr lang="es-ES" sz="1100" dirty="0" smtClean="0"/>
              <a:t>{</a:t>
            </a:r>
          </a:p>
          <a:p>
            <a:pPr lvl="3"/>
            <a:r>
              <a:rPr lang="es-ES" sz="1100" dirty="0" err="1" smtClean="0"/>
              <a:t>punts</a:t>
            </a:r>
            <a:r>
              <a:rPr lang="es-ES" sz="1100" dirty="0" smtClean="0"/>
              <a:t> += 100 * </a:t>
            </a:r>
            <a:r>
              <a:rPr lang="es-ES" sz="1100" dirty="0" err="1" smtClean="0"/>
              <a:t>nivell</a:t>
            </a:r>
            <a:r>
              <a:rPr lang="es-ES" sz="1100" dirty="0" smtClean="0"/>
              <a:t>;</a:t>
            </a:r>
          </a:p>
          <a:p>
            <a:pPr lvl="3"/>
            <a:r>
              <a:rPr lang="es-ES" sz="1100" dirty="0" err="1" smtClean="0"/>
              <a:t>nivell</a:t>
            </a:r>
            <a:r>
              <a:rPr lang="es-ES" sz="1100" dirty="0" smtClean="0"/>
              <a:t>++;</a:t>
            </a:r>
          </a:p>
          <a:p>
            <a:pPr lvl="2"/>
            <a:r>
              <a:rPr lang="es-ES" sz="1100" dirty="0" smtClean="0"/>
              <a:t>}</a:t>
            </a:r>
          </a:p>
          <a:p>
            <a:pPr lvl="1"/>
            <a:r>
              <a:rPr lang="es-ES" sz="1100" dirty="0" smtClean="0"/>
              <a:t>} </a:t>
            </a:r>
            <a:r>
              <a:rPr lang="es-E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s-ES" sz="1100" dirty="0" smtClean="0"/>
              <a:t> ((</a:t>
            </a:r>
            <a:r>
              <a:rPr lang="es-ES" sz="1100" dirty="0" err="1" smtClean="0"/>
              <a:t>nivell</a:t>
            </a:r>
            <a:r>
              <a:rPr lang="es-ES" sz="1100" dirty="0" smtClean="0"/>
              <a:t> &lt; 4) &amp;&amp; (vides &gt; 0) &amp;&amp; (!</a:t>
            </a:r>
            <a:r>
              <a:rPr lang="es-ES" sz="1100" dirty="0" err="1" smtClean="0"/>
              <a:t>Keyboard_GetKeyTrg</a:t>
            </a:r>
            <a:r>
              <a:rPr lang="es-ES" sz="1100" dirty="0" smtClean="0"/>
              <a:t>(KEYBOARD_ESCAPE)) &amp;&amp; (!</a:t>
            </a:r>
            <a:r>
              <a:rPr lang="es-ES" sz="1100" dirty="0" err="1" smtClean="0"/>
              <a:t>estat.bExit</a:t>
            </a:r>
            <a:r>
              <a:rPr lang="es-ES" sz="1100" dirty="0" smtClean="0"/>
              <a:t>));</a:t>
            </a:r>
          </a:p>
          <a:p>
            <a:pPr lvl="1"/>
            <a:endParaRPr lang="es-ES" sz="1100" dirty="0" smtClean="0"/>
          </a:p>
          <a:p>
            <a:pPr lvl="1"/>
            <a:r>
              <a:rPr lang="es-ES" sz="1100" dirty="0" err="1" smtClean="0"/>
              <a:t>Video_Release</a:t>
            </a:r>
            <a:r>
              <a:rPr lang="es-ES" sz="1100" dirty="0" smtClean="0"/>
              <a:t>(); // </a:t>
            </a:r>
            <a:r>
              <a:rPr lang="es-ES" sz="1100" dirty="0" err="1" smtClean="0"/>
              <a:t>Allibera</a:t>
            </a:r>
            <a:r>
              <a:rPr lang="es-ES" sz="1100" dirty="0" smtClean="0"/>
              <a:t> </a:t>
            </a:r>
            <a:r>
              <a:rPr lang="es-ES" sz="1100" dirty="0" err="1" smtClean="0"/>
              <a:t>els</a:t>
            </a:r>
            <a:r>
              <a:rPr lang="es-ES" sz="1100" dirty="0" smtClean="0"/>
              <a:t> recursos</a:t>
            </a:r>
          </a:p>
          <a:p>
            <a:pPr lvl="1"/>
            <a:r>
              <a:rPr lang="es-E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  <a:r>
              <a:rPr lang="es-ES" sz="1100" dirty="0" smtClean="0"/>
              <a:t> </a:t>
            </a:r>
            <a:r>
              <a:rPr lang="es-ES" sz="1100" dirty="0" err="1" smtClean="0"/>
              <a:t>punts</a:t>
            </a:r>
            <a:r>
              <a:rPr lang="es-ES" sz="1100" dirty="0" smtClean="0"/>
              <a:t>;</a:t>
            </a:r>
          </a:p>
          <a:p>
            <a:r>
              <a:rPr lang="es-ES" sz="1100" dirty="0" smtClean="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524000" y="6073775"/>
            <a:ext cx="2552700" cy="25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178300" y="6188075"/>
            <a:ext cx="1092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270500" y="586490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Comprovem</a:t>
            </a:r>
            <a:r>
              <a:rPr lang="es-ES_tradnl" dirty="0" smtClean="0"/>
              <a:t> si </a:t>
            </a:r>
            <a:r>
              <a:rPr lang="es-ES_tradnl" dirty="0" err="1" smtClean="0"/>
              <a:t>hem</a:t>
            </a:r>
            <a:r>
              <a:rPr lang="es-ES_tradnl" dirty="0" smtClean="0"/>
              <a:t> </a:t>
            </a:r>
            <a:r>
              <a:rPr lang="es-ES_tradnl" dirty="0" err="1" smtClean="0"/>
              <a:t>entrat</a:t>
            </a:r>
            <a:r>
              <a:rPr lang="es-ES_tradnl" dirty="0" smtClean="0"/>
              <a:t> a totes les </a:t>
            </a:r>
            <a:r>
              <a:rPr lang="es-ES_tradnl" dirty="0" err="1" smtClean="0"/>
              <a:t>coves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40929" y="2201216"/>
            <a:ext cx="293804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dirty="0" smtClean="0"/>
              <a:t>Inicialització granota: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dirty="0" smtClean="0"/>
              <a:t>Inicialitzar posició granota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dirty="0" smtClean="0"/>
              <a:t>Vehicles mantenen posició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dirty="0" smtClean="0"/>
              <a:t>Coves ocupades es mantenen</a:t>
            </a:r>
            <a:endParaRPr lang="ca-ES" sz="16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086100" y="2353609"/>
            <a:ext cx="1092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240929" y="1025704"/>
            <a:ext cx="266072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dirty="0" smtClean="0"/>
              <a:t>Inicialització nivell: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dirty="0" smtClean="0"/>
              <a:t>Inicialitzar posició granota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dirty="0" smtClean="0"/>
              <a:t>Inicialitzar posició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dirty="0" smtClean="0"/>
              <a:t>Inicialitzar ocupació coves</a:t>
            </a:r>
            <a:endParaRPr lang="ca-ES" sz="16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2254250" y="1829734"/>
            <a:ext cx="19866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Resultat</a:t>
            </a:r>
            <a:r>
              <a:rPr lang="es-ES_tradnl" dirty="0" smtClean="0"/>
              <a:t> de la </a:t>
            </a:r>
            <a:r>
              <a:rPr lang="es-ES_tradnl" dirty="0" err="1" smtClean="0"/>
              <a:t>sessió</a:t>
            </a:r>
            <a:endParaRPr lang="es-ES" dirty="0"/>
          </a:p>
        </p:txBody>
      </p:sp>
      <p:pic>
        <p:nvPicPr>
          <p:cNvPr id="3" name="Picture 2" descr="C:\Users\Ricard\Documents\Doctorat\Metodologia programacio\cov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413" y="1230190"/>
            <a:ext cx="5726112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291</Words>
  <Application>Microsoft Office PowerPoint</Application>
  <PresentationFormat>Presentación en pantalla (4:3)</PresentationFormat>
  <Paragraphs>115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Sessió 4</vt:lpstr>
      <vt:lpstr>Objectius de la sessió</vt:lpstr>
      <vt:lpstr>Funcionalitat del joc</vt:lpstr>
      <vt:lpstr>Accés a les coves</vt:lpstr>
      <vt:lpstr>Funció principal del joc</vt:lpstr>
      <vt:lpstr>Resultat de la sessió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 Valveny</dc:creator>
  <cp:lastModifiedBy>Ernest Valveny</cp:lastModifiedBy>
  <cp:revision>244</cp:revision>
  <dcterms:created xsi:type="dcterms:W3CDTF">2014-02-20T13:43:46Z</dcterms:created>
  <dcterms:modified xsi:type="dcterms:W3CDTF">2015-04-14T20:28:20Z</dcterms:modified>
</cp:coreProperties>
</file>