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16" r:id="rId3"/>
    <p:sldId id="536" r:id="rId4"/>
    <p:sldId id="537" r:id="rId5"/>
    <p:sldId id="530" r:id="rId6"/>
    <p:sldId id="542" r:id="rId7"/>
    <p:sldId id="543" r:id="rId8"/>
    <p:sldId id="545" r:id="rId9"/>
    <p:sldId id="546" r:id="rId10"/>
    <p:sldId id="547" r:id="rId11"/>
    <p:sldId id="544" r:id="rId12"/>
    <p:sldId id="548" r:id="rId13"/>
    <p:sldId id="549" r:id="rId14"/>
    <p:sldId id="550" r:id="rId15"/>
    <p:sldId id="552" r:id="rId16"/>
    <p:sldId id="551" r:id="rId17"/>
    <p:sldId id="553" r:id="rId18"/>
    <p:sldId id="554" r:id="rId19"/>
    <p:sldId id="555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es-ES" sz="13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fld id="{5740682B-130A-464E-A178-0121EE2B7563}" type="datetimeFigureOut">
              <a:t>11/3/2021</a:t>
            </a:fld>
            <a:endParaRPr lang="es-ES" sz="13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es-ES" sz="13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8498DAB1-0B23-467D-925D-76ABDEDF0F5A}" type="slidenum">
              <a:t>‹Nº›</a:t>
            </a:fld>
            <a:endParaRPr lang="es-ES" sz="1300"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8719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5541873-BB0F-4F83-8DC7-48F075CE743D}" type="datetimeFigureOut">
              <a:t>11/3/2021</a:t>
            </a:fld>
            <a:endParaRPr lang="es-ES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ES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9E05070-1AC8-434D-9DA6-DDE78A3554D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79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>
        <a:ln>
          <a:noFill/>
        </a:ln>
        <a:latin typeface="Arial" pitchFamily="18"/>
        <a:ea typeface="Arial Unicode MS" pitchFamily="2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878400" y="4715280"/>
            <a:ext cx="5040360" cy="4466520"/>
          </a:xfrm>
        </p:spPr>
        <p:txBody>
          <a:bodyPr wrap="square" lIns="90000" tIns="45000" rIns="90000" bIns="45000" anchor="t"/>
          <a:lstStyle/>
          <a:p>
            <a:pPr lvl="0"/>
            <a:endParaRPr lang="es-ES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idx="7"/>
          </p:nvPr>
        </p:nvSpPr>
        <p:spPr>
          <a:xfrm>
            <a:off x="0" y="0"/>
            <a:ext cx="3255839" cy="49608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A9A0C9F3-F2BE-489C-9EAB-0769F6271100}" type="datetime1">
              <a:rPr lang="es-ES" sz="1800">
                <a:solidFill>
                  <a:srgbClr val="232323"/>
                </a:solidFill>
                <a:latin typeface="+mn-lt" pitchFamily="18"/>
                <a:ea typeface="+mn-ea" pitchFamily="2"/>
                <a:cs typeface="+mn-cs" pitchFamily="2"/>
              </a:rPr>
              <a:pPr lvl="0" algn="l" hangingPunct="1"/>
              <a:t>03/11/2021</a:t>
            </a:fld>
            <a:endParaRPr lang="es-ES" sz="1800">
              <a:solidFill>
                <a:srgbClr val="232323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5" name="Espace réservé du numéro de diapositive 5"/>
          <p:cNvSpPr txBox="1">
            <a:spLocks noGrp="1"/>
          </p:cNvSpPr>
          <p:nvPr>
            <p:ph type="sldNum" sz="quarter" idx="8"/>
          </p:nvPr>
        </p:nvSpPr>
        <p:spPr>
          <a:xfrm>
            <a:off x="0" y="9485280"/>
            <a:ext cx="543600" cy="27720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680A6751-3094-4268-BD79-D165647E531F}" type="slidenum">
              <a:t>1</a:t>
            </a:fld>
            <a:endParaRPr lang="es-ES" sz="1100">
              <a:solidFill>
                <a:srgbClr val="232323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6" name="Espace réservé du pied de page 6"/>
          <p:cNvSpPr txBox="1">
            <a:spLocks noGrp="1"/>
          </p:cNvSpPr>
          <p:nvPr>
            <p:ph type="ftr" sz="quarter" idx="9"/>
          </p:nvPr>
        </p:nvSpPr>
        <p:spPr>
          <a:xfrm>
            <a:off x="543960" y="9485280"/>
            <a:ext cx="5749920" cy="277200"/>
          </a:xfrm>
        </p:spPr>
        <p:txBody>
          <a:bodyPr wrap="square" lIns="90000" tIns="45000" rIns="90000" bIns="45000" anchor="t"/>
          <a:lstStyle/>
          <a:p>
            <a:pPr lvl="0" hangingPunct="1"/>
            <a:r>
              <a:rPr lang="es-ES" sz="1800">
                <a:solidFill>
                  <a:srgbClr val="232323"/>
                </a:solidFill>
                <a:latin typeface="+mn-lt" pitchFamily="18"/>
                <a:ea typeface="+mn-ea" pitchFamily="2"/>
                <a:cs typeface="+mn-cs" pitchFamily="2"/>
              </a:rPr>
              <a:t>Titulo presentation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781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2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004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5394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0"/>
          <p:cNvGrpSpPr/>
          <p:nvPr/>
        </p:nvGrpSpPr>
        <p:grpSpPr>
          <a:xfrm>
            <a:off x="0" y="1722600"/>
            <a:ext cx="9145079" cy="1773000"/>
            <a:chOff x="0" y="1722600"/>
            <a:chExt cx="9145079" cy="1773000"/>
          </a:xfrm>
        </p:grpSpPr>
        <p:sp>
          <p:nvSpPr>
            <p:cNvPr id="3" name="Freeform 20"/>
            <p:cNvSpPr/>
            <p:nvPr/>
          </p:nvSpPr>
          <p:spPr>
            <a:xfrm>
              <a:off x="3375000" y="2090880"/>
              <a:ext cx="5770079" cy="1333440"/>
            </a:xfrm>
            <a:custGeom>
              <a:avLst/>
              <a:gdLst>
                <a:gd name="f0" fmla="val 0"/>
                <a:gd name="f1" fmla="val 10185"/>
                <a:gd name="f2" fmla="val 2768"/>
                <a:gd name="f3" fmla="val 7141"/>
                <a:gd name="f4" fmla="val 7012"/>
                <a:gd name="f5" fmla="val 3151"/>
                <a:gd name="f6" fmla="val 9402"/>
                <a:gd name="f7" fmla="val 9951"/>
                <a:gd name="f8" fmla="val 2891"/>
                <a:gd name="f9" fmla="val 10036"/>
                <a:gd name="f10" fmla="val 6659"/>
                <a:gd name="f11" fmla="val 85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10185" h="9954">
                  <a:moveTo>
                    <a:pt x="f1" y="f2"/>
                  </a:moveTo>
                  <a:lnTo>
                    <a:pt x="f1" y="f0"/>
                  </a:lnTo>
                  <a:cubicBezTo>
                    <a:pt x="f3" y="f4"/>
                    <a:pt x="f5" y="f6"/>
                    <a:pt x="f0" y="f7"/>
                  </a:cubicBezTo>
                  <a:cubicBezTo>
                    <a:pt x="f8" y="f9"/>
                    <a:pt x="f10" y="f11"/>
                    <a:pt x="f1" y="f2"/>
                  </a:cubicBez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" name="Freeform 22"/>
            <p:cNvSpPr/>
            <p:nvPr/>
          </p:nvSpPr>
          <p:spPr>
            <a:xfrm>
              <a:off x="0" y="1722600"/>
              <a:ext cx="3479400" cy="1773000"/>
            </a:xfrm>
            <a:custGeom>
              <a:avLst/>
              <a:gdLst>
                <a:gd name="f0" fmla="val 0"/>
                <a:gd name="f1" fmla="val 2130"/>
                <a:gd name="f2" fmla="val 1086"/>
                <a:gd name="f3" fmla="val 3"/>
                <a:gd name="f4" fmla="val 956"/>
                <a:gd name="f5" fmla="val 927"/>
                <a:gd name="f6" fmla="val 1037"/>
                <a:gd name="f7" fmla="val 880"/>
                <a:gd name="f8" fmla="val 1028"/>
                <a:gd name="f9" fmla="val 81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30" h="1086">
                  <a:moveTo>
                    <a:pt x="f3" y="f0"/>
                  </a:moveTo>
                  <a:cubicBezTo>
                    <a:pt x="f0" y="f4"/>
                    <a:pt x="f0" y="f4"/>
                    <a:pt x="f0" y="f4"/>
                  </a:cubicBezTo>
                  <a:cubicBezTo>
                    <a:pt x="f0" y="f4"/>
                    <a:pt x="f5" y="f2"/>
                    <a:pt x="f1" y="f6"/>
                  </a:cubicBezTo>
                  <a:cubicBezTo>
                    <a:pt x="f7" y="f8"/>
                    <a:pt x="f3" y="f9"/>
                    <a:pt x="f3" y="f9"/>
                  </a:cubicBezTo>
                  <a:lnTo>
                    <a:pt x="f3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" name="4 Marcador de texto"/>
          <p:cNvSpPr txBox="1">
            <a:spLocks noGrp="1"/>
          </p:cNvSpPr>
          <p:nvPr>
            <p:ph type="body" idx="1"/>
          </p:nvPr>
        </p:nvSpPr>
        <p:spPr>
          <a:xfrm>
            <a:off x="456839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marR="0" lvl="0" indent="-324000" algn="l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16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2pPr>
            <a:lvl3pPr marL="1295999" marR="0" lvl="2" indent="-288000" algn="l" rtl="0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16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16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5pPr>
            <a:lvl6pPr marL="2592000" marR="0" lvl="5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6pPr>
            <a:lvl7pPr marL="3024000" marR="0" lvl="6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7pPr>
            <a:lvl8pPr marL="3456000" marR="0" lvl="7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8pPr>
            <a:lvl9pPr marL="3887999" marR="0" lvl="8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6" name="5 Marcador de título"/>
          <p:cNvSpPr txBox="1">
            <a:spLocks noGrp="1"/>
          </p:cNvSpPr>
          <p:nvPr>
            <p:ph type="title"/>
          </p:nvPr>
        </p:nvSpPr>
        <p:spPr>
          <a:xfrm>
            <a:off x="456839" y="273600"/>
            <a:ext cx="8229600" cy="1145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7" name="Freeform 2"/>
          <p:cNvSpPr/>
          <p:nvPr/>
        </p:nvSpPr>
        <p:spPr>
          <a:xfrm>
            <a:off x="410040" y="273600"/>
            <a:ext cx="453239" cy="451440"/>
          </a:xfrm>
          <a:custGeom>
            <a:avLst/>
            <a:gdLst>
              <a:gd name="f0" fmla="val 0"/>
              <a:gd name="f1" fmla="val 1208304"/>
              <a:gd name="f2" fmla="val 903092"/>
              <a:gd name="f3" fmla="val 134113"/>
              <a:gd name="f4" fmla="val 134114"/>
              <a:gd name="f5" fmla="val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208304" h="903092">
                <a:moveTo>
                  <a:pt x="f0" y="f0"/>
                </a:moveTo>
                <a:lnTo>
                  <a:pt x="f1" y="f0"/>
                </a:lnTo>
                <a:lnTo>
                  <a:pt x="f1" y="f3"/>
                </a:lnTo>
                <a:lnTo>
                  <a:pt x="f4" y="f3"/>
                </a:lnTo>
                <a:lnTo>
                  <a:pt x="f4" y="f2"/>
                </a:lnTo>
                <a:lnTo>
                  <a:pt x="f5" y="f2"/>
                </a:lnTo>
                <a:lnTo>
                  <a:pt x="f5" y="f3"/>
                </a:lnTo>
                <a:lnTo>
                  <a:pt x="f0" y="f3"/>
                </a:lnTo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8" name="9 Imagen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5779440" y="260280"/>
            <a:ext cx="20142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1"/>
          <p:cNvSpPr/>
          <p:nvPr/>
        </p:nvSpPr>
        <p:spPr>
          <a:xfrm>
            <a:off x="0" y="6130440"/>
            <a:ext cx="9144000" cy="727560"/>
          </a:xfrm>
          <a:custGeom>
            <a:avLst/>
            <a:gdLst>
              <a:gd name="f0" fmla="val 0"/>
              <a:gd name="f1" fmla="val 24384000"/>
              <a:gd name="f2" fmla="val 1504950"/>
              <a:gd name="f3" fmla="val 21224748"/>
              <a:gd name="f4" fmla="val 1504949"/>
              <a:gd name="f5" fmla="val 23342802"/>
              <a:gd name="f6" fmla="val 621612"/>
              <a:gd name="f7" fmla="val 19243430"/>
              <a:gd name="f8" fmla="val 19786672"/>
              <a:gd name="f9" fmla="val 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4384000" h="1504950">
                <a:moveTo>
                  <a:pt x="f3" y="f0"/>
                </a:moveTo>
                <a:lnTo>
                  <a:pt x="f1" y="f0"/>
                </a:lnTo>
                <a:lnTo>
                  <a:pt x="f1" y="f4"/>
                </a:lnTo>
                <a:lnTo>
                  <a:pt x="f5" y="f4"/>
                </a:lnTo>
                <a:lnTo>
                  <a:pt x="f5" y="f2"/>
                </a:lnTo>
                <a:lnTo>
                  <a:pt x="f0" y="f2"/>
                </a:lnTo>
                <a:lnTo>
                  <a:pt x="f0" y="f6"/>
                </a:lnTo>
                <a:lnTo>
                  <a:pt x="f7" y="f6"/>
                </a:lnTo>
                <a:lnTo>
                  <a:pt x="f8" y="f9"/>
                </a:lnTo>
                <a:lnTo>
                  <a:pt x="f3" y="f9"/>
                </a:lnTo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438119" y="6463080"/>
            <a:ext cx="6995519" cy="395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  <a:tab pos="9410760" algn="l"/>
                <a:tab pos="10134720" algn="l"/>
                <a:tab pos="10858680" algn="l"/>
                <a:tab pos="11582280" algn="l"/>
                <a:tab pos="12306240" algn="l"/>
                <a:tab pos="13030200" algn="l"/>
                <a:tab pos="13754160" algn="l"/>
                <a:tab pos="14478120" algn="l"/>
                <a:tab pos="15202080" algn="l"/>
                <a:tab pos="15925680" algn="l"/>
                <a:tab pos="16649640" algn="l"/>
              </a:tabLst>
            </a:pPr>
            <a:r>
              <a:rPr lang="es-ES" sz="2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Segoe UI Light" pitchFamily="34"/>
                <a:ea typeface="Arial Unicode MS" pitchFamily="2"/>
                <a:cs typeface="Segoe UI Light" pitchFamily="34"/>
              </a:rPr>
              <a:t>Formadores IT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hangingPunct="1">
        <a:lnSpc>
          <a:spcPct val="90000"/>
        </a:lnSpc>
        <a:tabLst/>
        <a:defRPr lang="fr-FR" sz="900" b="0" i="0" u="none" strike="noStrike" kern="1200" spc="0">
          <a:ln>
            <a:noFill/>
          </a:ln>
          <a:solidFill>
            <a:srgbClr val="232323"/>
          </a:solidFill>
          <a:latin typeface="Calibri" pitchFamily="18"/>
          <a:ea typeface="Tahoma" pitchFamily="1"/>
          <a:cs typeface="Tahoma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1414"/>
        </a:spcAft>
        <a:tabLst/>
        <a:defRPr lang="fr-FR" sz="2000" b="0" i="0" u="none" strike="noStrike" kern="1200" spc="0">
          <a:ln>
            <a:noFill/>
          </a:ln>
          <a:solidFill>
            <a:srgbClr val="232323"/>
          </a:solidFill>
          <a:latin typeface="Calibri" pitchFamily="18"/>
          <a:ea typeface="Arial Unicode MS" pitchFamily="2"/>
          <a:cs typeface="Arial Unicode M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9760" y="1369440"/>
            <a:ext cx="7815600" cy="4593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79760" y="3115386"/>
            <a:ext cx="7815600" cy="15377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  <a:tab pos="9410760" algn="l"/>
                <a:tab pos="10134720" algn="l"/>
                <a:tab pos="10858680" algn="l"/>
              </a:tabLst>
            </a:pPr>
            <a:r>
              <a:rPr lang="es-ES" sz="32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entury Gothic" pitchFamily="34"/>
                <a:ea typeface="Arial Unicode MS" pitchFamily="2"/>
                <a:cs typeface="Arial Unicode MS" pitchFamily="2"/>
              </a:rPr>
              <a:t> 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  <a:tab pos="9410760" algn="l"/>
                <a:tab pos="10134720" algn="l"/>
                <a:tab pos="10858680" algn="l"/>
              </a:tabLst>
            </a:pPr>
            <a:r>
              <a:rPr lang="es-ES" sz="32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Source Sans Pro Black" pitchFamily="18"/>
                <a:ea typeface="Arial Unicode MS" pitchFamily="2"/>
                <a:cs typeface="Arial Unicode MS" pitchFamily="2"/>
              </a:rPr>
              <a:t>Curso </a:t>
            </a:r>
            <a:r>
              <a:rPr lang="es-ES" sz="32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Source Sans Pro Black" pitchFamily="18"/>
                <a:ea typeface="Arial Unicode MS" pitchFamily="2"/>
                <a:cs typeface="Arial Unicode MS" pitchFamily="2"/>
              </a:rPr>
              <a:t>Framework Spring </a:t>
            </a:r>
            <a:endParaRPr lang="es-ES" sz="3200" b="1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Source Sans Pro Black" pitchFamily="18"/>
              <a:ea typeface="Arial Unicode MS" pitchFamily="2"/>
              <a:cs typeface="Arial Unicode M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7840" algn="l"/>
                <a:tab pos="896759" algn="l"/>
                <a:tab pos="1346040" algn="l"/>
                <a:tab pos="1795320" algn="l"/>
                <a:tab pos="2244600" algn="l"/>
                <a:tab pos="2693880" algn="l"/>
                <a:tab pos="3143159" algn="l"/>
                <a:tab pos="3592440" algn="l"/>
                <a:tab pos="4041719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79" algn="l"/>
                <a:tab pos="7635960" algn="l"/>
                <a:tab pos="8085240" algn="l"/>
                <a:tab pos="8534520" algn="l"/>
                <a:tab pos="8983800" algn="l"/>
                <a:tab pos="9410760" algn="l"/>
                <a:tab pos="10134720" algn="l"/>
                <a:tab pos="10858680" algn="l"/>
              </a:tabLst>
            </a:pPr>
            <a:r>
              <a:rPr lang="es-ES" sz="3200" b="1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Source Sans Pro Black" pitchFamily="18"/>
                <a:ea typeface="Arial Unicode MS" pitchFamily="2"/>
                <a:cs typeface="Arial Unicode MS" pitchFamily="2"/>
              </a:rPr>
              <a:t>Spring </a:t>
            </a:r>
            <a:r>
              <a:rPr lang="es-ES" sz="3200" b="1" i="0" u="none" strike="noStrike" kern="1200" spc="0" dirty="0" err="1" smtClean="0">
                <a:ln>
                  <a:noFill/>
                </a:ln>
                <a:solidFill>
                  <a:srgbClr val="000000"/>
                </a:solidFill>
                <a:latin typeface="Source Sans Pro Black" pitchFamily="18"/>
                <a:ea typeface="Arial Unicode MS" pitchFamily="2"/>
                <a:cs typeface="Arial Unicode MS" pitchFamily="2"/>
              </a:rPr>
              <a:t>Boot</a:t>
            </a:r>
            <a:endParaRPr lang="es-ES" sz="3200" b="1" i="0" u="none" strike="noStrike" kern="1200" spc="0" dirty="0">
              <a:ln>
                <a:noFill/>
              </a:ln>
              <a:solidFill>
                <a:srgbClr val="000000"/>
              </a:solidFill>
              <a:latin typeface="Source Sans Pro Black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Ejemplo de anotación</a:t>
            </a:r>
          </a:p>
          <a:p>
            <a:pPr lvl="1"/>
            <a:r>
              <a:rPr lang="es-ES" dirty="0" smtClean="0"/>
              <a:t>Anotación cuya función será la de monitorear el tiempo de ejecución del método anotado</a:t>
            </a:r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Anotaciones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708920"/>
            <a:ext cx="8512783" cy="135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26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¿Qué es?</a:t>
            </a:r>
          </a:p>
          <a:p>
            <a:pPr lvl="1"/>
            <a:r>
              <a:rPr lang="es-ES" dirty="0" smtClean="0"/>
              <a:t>La programación orientada a aspectos (</a:t>
            </a:r>
            <a:r>
              <a:rPr lang="es-ES" dirty="0" err="1" smtClean="0"/>
              <a:t>Aspect</a:t>
            </a:r>
            <a:r>
              <a:rPr lang="es-ES" dirty="0" smtClean="0"/>
              <a:t> </a:t>
            </a:r>
            <a:r>
              <a:rPr lang="es-ES" dirty="0" err="1" smtClean="0"/>
              <a:t>Oriented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r>
              <a:rPr lang="es-ES" dirty="0" smtClean="0"/>
              <a:t> AOP) es un paradigma de programación que intenta formalizar los elementos que son transversales “</a:t>
            </a:r>
            <a:r>
              <a:rPr lang="es-ES" dirty="0" err="1" smtClean="0"/>
              <a:t>cross-cutting</a:t>
            </a:r>
            <a:r>
              <a:rPr lang="es-ES" dirty="0" smtClean="0"/>
              <a:t>” a todo el sistema</a:t>
            </a:r>
          </a:p>
          <a:p>
            <a:pPr lvl="1"/>
            <a:r>
              <a:rPr lang="es-ES" dirty="0" smtClean="0"/>
              <a:t>Evita la duplicidad de código para tareas que se deben ejecutar a lo largo de varias clases y/o métodos</a:t>
            </a:r>
            <a:endParaRPr lang="es-ES" dirty="0"/>
          </a:p>
          <a:p>
            <a:r>
              <a:rPr lang="es-ES" dirty="0" smtClean="0"/>
              <a:t>Casos de uso</a:t>
            </a:r>
          </a:p>
          <a:p>
            <a:pPr lvl="1"/>
            <a:r>
              <a:rPr lang="es-ES" dirty="0" err="1"/>
              <a:t>Logging</a:t>
            </a:r>
            <a:endParaRPr lang="es-ES" dirty="0"/>
          </a:p>
          <a:p>
            <a:pPr lvl="1"/>
            <a:r>
              <a:rPr lang="es-ES" dirty="0"/>
              <a:t>Gestión de transacciones</a:t>
            </a:r>
          </a:p>
          <a:p>
            <a:pPr lvl="1"/>
            <a:r>
              <a:rPr lang="es-ES" dirty="0"/>
              <a:t>Monitorización de tiempo de procesado de métodos</a:t>
            </a:r>
          </a:p>
          <a:p>
            <a:pPr lvl="1"/>
            <a:r>
              <a:rPr lang="es-ES" dirty="0"/>
              <a:t>Seguridad (Comprobación de credenciales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Caché</a:t>
            </a:r>
            <a:endParaRPr lang="es-ES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Programación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Orientada</a:t>
            </a:r>
            <a:r>
              <a:rPr lang="fr-FR" sz="2200" dirty="0" smtClean="0">
                <a:latin typeface="Tahoma" pitchFamily="34"/>
              </a:rPr>
              <a:t> a </a:t>
            </a:r>
            <a:r>
              <a:rPr lang="fr-FR" sz="2200" dirty="0" err="1" smtClean="0">
                <a:latin typeface="Tahoma" pitchFamily="34"/>
              </a:rPr>
              <a:t>Aspectos</a:t>
            </a:r>
            <a:r>
              <a:rPr lang="fr-FR" sz="2200" dirty="0" smtClean="0">
                <a:latin typeface="Tahoma" pitchFamily="34"/>
              </a:rPr>
              <a:t> (AOP)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443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Paradigma</a:t>
            </a:r>
          </a:p>
          <a:p>
            <a:pPr lvl="1"/>
            <a:r>
              <a:rPr lang="es-ES" sz="1400" dirty="0"/>
              <a:t>En los lenguajes orientados a objetos, la estructura del sistema se basa en la idea de </a:t>
            </a:r>
            <a:r>
              <a:rPr lang="es-ES" sz="1400" i="1" dirty="0"/>
              <a:t>clases</a:t>
            </a:r>
            <a:r>
              <a:rPr lang="es-ES" sz="1400" dirty="0"/>
              <a:t> y </a:t>
            </a:r>
            <a:r>
              <a:rPr lang="es-ES" sz="1400" i="1" dirty="0"/>
              <a:t>jerarquías de clases</a:t>
            </a:r>
            <a:r>
              <a:rPr lang="es-ES" sz="1400" dirty="0"/>
              <a:t>. </a:t>
            </a:r>
            <a:endParaRPr lang="es-ES" sz="1400" dirty="0" smtClean="0"/>
          </a:p>
          <a:p>
            <a:pPr lvl="1"/>
            <a:r>
              <a:rPr lang="es-ES" sz="1400" dirty="0" smtClean="0"/>
              <a:t>La </a:t>
            </a:r>
            <a:r>
              <a:rPr lang="es-ES" sz="1400" dirty="0"/>
              <a:t>herencia permite </a:t>
            </a:r>
            <a:r>
              <a:rPr lang="es-ES" sz="1400" dirty="0" err="1"/>
              <a:t>modularizar</a:t>
            </a:r>
            <a:r>
              <a:rPr lang="es-ES" sz="1400" dirty="0"/>
              <a:t> el sistema, eliminando la necesidad de duplicar código. No obstante, siempre hay aspectos que son transversales a esta estructura: el ejemplo más clásico es el de control de permisos de ejecución de ciertos métodos en una clase</a:t>
            </a:r>
            <a:r>
              <a:rPr lang="es-ES" sz="1400" dirty="0" smtClean="0"/>
              <a:t>:</a:t>
            </a:r>
          </a:p>
          <a:p>
            <a:pPr lvl="1"/>
            <a:endParaRPr lang="es-ES" sz="1400" dirty="0"/>
          </a:p>
          <a:p>
            <a:pPr lvl="1"/>
            <a:endParaRPr lang="es-ES" sz="1400" dirty="0" smtClean="0"/>
          </a:p>
          <a:p>
            <a:pPr lvl="1"/>
            <a:endParaRPr lang="es-ES" sz="1400" dirty="0"/>
          </a:p>
          <a:p>
            <a:pPr lvl="1"/>
            <a:endParaRPr lang="es-ES" sz="1400" dirty="0" smtClean="0"/>
          </a:p>
          <a:p>
            <a:pPr lvl="1"/>
            <a:endParaRPr lang="es-ES" sz="1400" dirty="0"/>
          </a:p>
          <a:p>
            <a:pPr lvl="1"/>
            <a:endParaRPr lang="es-ES" sz="1400" dirty="0" smtClean="0"/>
          </a:p>
          <a:p>
            <a:pPr lvl="1"/>
            <a:endParaRPr lang="es-ES" sz="1400" dirty="0"/>
          </a:p>
          <a:p>
            <a:pPr lvl="1"/>
            <a:r>
              <a:rPr lang="es-ES" sz="1400" dirty="0" smtClean="0"/>
              <a:t>El problema es que en POO los aspectos transversales no son </a:t>
            </a:r>
            <a:r>
              <a:rPr lang="es-ES" sz="1400" dirty="0" err="1" smtClean="0"/>
              <a:t>modularizables</a:t>
            </a:r>
            <a:r>
              <a:rPr lang="es-ES" sz="1400" dirty="0" smtClean="0"/>
              <a:t> ni se pueden formular de manera concisa</a:t>
            </a:r>
          </a:p>
          <a:p>
            <a:pPr lvl="1"/>
            <a:endParaRPr lang="es-ES" sz="14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Programación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Orientada</a:t>
            </a:r>
            <a:r>
              <a:rPr lang="fr-FR" sz="2200" dirty="0" smtClean="0">
                <a:latin typeface="Tahoma" pitchFamily="34"/>
              </a:rPr>
              <a:t> a </a:t>
            </a:r>
            <a:r>
              <a:rPr lang="fr-FR" sz="2200" dirty="0" err="1" smtClean="0">
                <a:latin typeface="Tahoma" pitchFamily="34"/>
              </a:rPr>
              <a:t>Aspectos</a:t>
            </a:r>
            <a:r>
              <a:rPr lang="fr-FR" sz="2200" dirty="0" smtClean="0">
                <a:latin typeface="Tahoma" pitchFamily="34"/>
              </a:rPr>
              <a:t> (AOP)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4"/>
            <a:ext cx="465205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1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800" dirty="0" smtClean="0"/>
              <a:t>Aspecto (</a:t>
            </a:r>
            <a:r>
              <a:rPr lang="es-ES" sz="1800" dirty="0" err="1" smtClean="0"/>
              <a:t>aspect</a:t>
            </a:r>
            <a:r>
              <a:rPr lang="es-ES" sz="1800" dirty="0" smtClean="0"/>
              <a:t>)</a:t>
            </a:r>
          </a:p>
          <a:p>
            <a:pPr lvl="1"/>
            <a:r>
              <a:rPr lang="es-ES" sz="1400" dirty="0" smtClean="0"/>
              <a:t>En AOP, a los elementos que son transversales a la estructura del sistema y se pueden </a:t>
            </a:r>
            <a:r>
              <a:rPr lang="es-ES" sz="1400" dirty="0" err="1" smtClean="0"/>
              <a:t>modularizar</a:t>
            </a:r>
            <a:r>
              <a:rPr lang="es-ES" sz="1400" dirty="0" smtClean="0"/>
              <a:t> gracias a las construcciones que aporta el paradigma se les denomina Aspectos (</a:t>
            </a:r>
            <a:r>
              <a:rPr lang="es-ES" sz="1400" dirty="0" err="1" smtClean="0"/>
              <a:t>aspects</a:t>
            </a:r>
            <a:r>
              <a:rPr lang="es-ES" sz="1400" dirty="0" smtClean="0"/>
              <a:t>). En el ejemplo anterior el control de permisos de ejecución, </a:t>
            </a:r>
            <a:r>
              <a:rPr lang="es-ES" sz="1400" dirty="0" err="1" smtClean="0"/>
              <a:t>modularizado</a:t>
            </a:r>
            <a:r>
              <a:rPr lang="es-ES" sz="1400" dirty="0" smtClean="0"/>
              <a:t> mediante AOP sería un aspecto</a:t>
            </a:r>
          </a:p>
          <a:p>
            <a:r>
              <a:rPr lang="es-ES" sz="1800" dirty="0" smtClean="0"/>
              <a:t>Consejo (</a:t>
            </a:r>
            <a:r>
              <a:rPr lang="es-ES" sz="1800" dirty="0" err="1" smtClean="0"/>
              <a:t>advice</a:t>
            </a:r>
            <a:r>
              <a:rPr lang="es-ES" sz="1800" dirty="0" smtClean="0"/>
              <a:t>)</a:t>
            </a:r>
          </a:p>
          <a:p>
            <a:pPr lvl="1"/>
            <a:r>
              <a:rPr lang="es-ES" sz="1400" dirty="0" smtClean="0"/>
              <a:t>Es una acción que hay que </a:t>
            </a:r>
            <a:r>
              <a:rPr lang="es-ES" sz="1400" dirty="0" err="1" smtClean="0"/>
              <a:t>jecutar</a:t>
            </a:r>
            <a:r>
              <a:rPr lang="es-ES" sz="1400" dirty="0" smtClean="0"/>
              <a:t> en determinados puntos de un código para conseguir implementar un aspecto. Siguiendo con el ejemplo anterior, la acción a ejecutar sería la llamada a “</a:t>
            </a:r>
            <a:r>
              <a:rPr lang="es-ES" sz="1400" dirty="0" err="1" smtClean="0"/>
              <a:t>chequeaPermisos</a:t>
            </a:r>
            <a:r>
              <a:rPr lang="es-ES" sz="1400" dirty="0" smtClean="0"/>
              <a:t>()”.</a:t>
            </a:r>
          </a:p>
          <a:p>
            <a:r>
              <a:rPr lang="es-ES" sz="1800" dirty="0" smtClean="0"/>
              <a:t>Punto de corte (</a:t>
            </a:r>
            <a:r>
              <a:rPr lang="es-ES" sz="1800" dirty="0" err="1" smtClean="0"/>
              <a:t>Pointcut</a:t>
            </a:r>
            <a:r>
              <a:rPr lang="es-ES" sz="1800" dirty="0" smtClean="0"/>
              <a:t>)</a:t>
            </a:r>
          </a:p>
          <a:p>
            <a:pPr lvl="1"/>
            <a:r>
              <a:rPr lang="es-ES" sz="1400" dirty="0" smtClean="0"/>
              <a:t>El conjunto de puntos del código donde se debe ejecutar un </a:t>
            </a:r>
            <a:r>
              <a:rPr lang="es-ES" sz="1400" dirty="0" err="1" smtClean="0"/>
              <a:t>advice</a:t>
            </a:r>
            <a:r>
              <a:rPr lang="es-ES" sz="1400" dirty="0" smtClean="0"/>
              <a:t> se conoce como </a:t>
            </a:r>
            <a:r>
              <a:rPr lang="es-ES" sz="1400" dirty="0" err="1" smtClean="0"/>
              <a:t>pointcut</a:t>
            </a:r>
            <a:r>
              <a:rPr lang="es-ES" sz="1400" dirty="0" smtClean="0"/>
              <a:t>. En el ejemplo los métodos metodoDeNegocio1() y metodoDeNegocio2()</a:t>
            </a:r>
          </a:p>
          <a:p>
            <a:pPr lvl="1"/>
            <a:r>
              <a:rPr lang="es-ES" sz="1400" dirty="0" smtClean="0"/>
              <a:t>Al definir un </a:t>
            </a:r>
            <a:r>
              <a:rPr lang="es-ES" sz="1400" dirty="0" err="1" smtClean="0"/>
              <a:t>pointcut</a:t>
            </a:r>
            <a:r>
              <a:rPr lang="es-ES" sz="1400" dirty="0" smtClean="0"/>
              <a:t> realmente no estamos todavía diciendo que vayamos a ejecutar nada, </a:t>
            </a:r>
            <a:r>
              <a:rPr lang="es-ES" sz="1400" dirty="0" err="1" smtClean="0"/>
              <a:t>simplementa</a:t>
            </a:r>
            <a:r>
              <a:rPr lang="es-ES" sz="1400" dirty="0" smtClean="0"/>
              <a:t> se marca como “punto de interés”.</a:t>
            </a:r>
          </a:p>
          <a:p>
            <a:pPr lvl="1"/>
            <a:r>
              <a:rPr lang="es-ES" sz="1400" dirty="0" smtClean="0"/>
              <a:t>La combinación de </a:t>
            </a:r>
            <a:r>
              <a:rPr lang="es-ES" sz="1400" dirty="0" err="1" smtClean="0"/>
              <a:t>pointcut</a:t>
            </a:r>
            <a:r>
              <a:rPr lang="es-ES" sz="1400" dirty="0" smtClean="0"/>
              <a:t> + </a:t>
            </a:r>
            <a:r>
              <a:rPr lang="es-ES" sz="1400" dirty="0" err="1" smtClean="0"/>
              <a:t>advice</a:t>
            </a:r>
            <a:r>
              <a:rPr lang="es-ES" sz="1400" dirty="0" smtClean="0"/>
              <a:t> es la que realmente hace algo útil</a:t>
            </a:r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Programación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Orientada</a:t>
            </a:r>
            <a:r>
              <a:rPr lang="fr-FR" sz="2200" dirty="0" smtClean="0">
                <a:latin typeface="Tahoma" pitchFamily="34"/>
              </a:rPr>
              <a:t> a </a:t>
            </a:r>
            <a:r>
              <a:rPr lang="fr-FR" sz="2200" dirty="0" err="1" smtClean="0">
                <a:latin typeface="Tahoma" pitchFamily="34"/>
              </a:rPr>
              <a:t>Aspectos</a:t>
            </a:r>
            <a:r>
              <a:rPr lang="fr-FR" sz="2200" dirty="0" smtClean="0">
                <a:latin typeface="Tahoma" pitchFamily="34"/>
              </a:rPr>
              <a:t> (AOP)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684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800" dirty="0"/>
              <a:t>Punto de corte (</a:t>
            </a:r>
            <a:r>
              <a:rPr lang="es-ES" sz="1800" dirty="0" err="1"/>
              <a:t>Pointcut</a:t>
            </a:r>
            <a:r>
              <a:rPr lang="es-ES" sz="1800" dirty="0" smtClean="0"/>
              <a:t>): Expresiones más comunes</a:t>
            </a:r>
            <a:endParaRPr lang="es-ES" sz="1800" dirty="0"/>
          </a:p>
          <a:p>
            <a:pPr lvl="1"/>
            <a:r>
              <a:rPr lang="es-ES" sz="1400" dirty="0"/>
              <a:t>La expresión más usada en </a:t>
            </a:r>
            <a:r>
              <a:rPr lang="es-ES" sz="1400" dirty="0" err="1"/>
              <a:t>pointcuts</a:t>
            </a:r>
            <a:r>
              <a:rPr lang="es-ES" sz="1400" dirty="0"/>
              <a:t> de Spring es </a:t>
            </a:r>
            <a:r>
              <a:rPr lang="es-ES" sz="1400" dirty="0" err="1"/>
              <a:t>execution</a:t>
            </a:r>
            <a:r>
              <a:rPr lang="es-ES" sz="1400" dirty="0"/>
              <a:t>(), que representa la llamada a un método que encaje con una determinada signatura. Se puede especificar la signatura completa del método incluyendo tipo de acceso (</a:t>
            </a:r>
            <a:r>
              <a:rPr lang="es-ES" sz="1400" dirty="0" err="1"/>
              <a:t>public</a:t>
            </a:r>
            <a:r>
              <a:rPr lang="es-ES" sz="1400" dirty="0"/>
              <a:t>, </a:t>
            </a:r>
            <a:r>
              <a:rPr lang="es-ES" sz="1400" dirty="0" err="1"/>
              <a:t>protected</a:t>
            </a:r>
            <a:r>
              <a:rPr lang="es-ES" sz="1400" dirty="0"/>
              <a:t>,...), tipo de retorno, nombre de clase (incluyendo paquetes), nombre de método y argumentos</a:t>
            </a:r>
            <a:r>
              <a:rPr lang="es-ES" sz="1400" dirty="0" smtClean="0"/>
              <a:t>.</a:t>
            </a:r>
          </a:p>
          <a:p>
            <a:pPr lvl="2"/>
            <a:r>
              <a:rPr lang="es-ES" sz="1400" dirty="0"/>
              <a:t>El tipo de acceso y el nombre de clase son opcionales, pero no así el resto de elementos</a:t>
            </a:r>
          </a:p>
          <a:p>
            <a:pPr lvl="2"/>
            <a:r>
              <a:rPr lang="es-ES" sz="1400" dirty="0"/>
              <a:t>Podemos usar el comodín * para sustituir a cualquiera de ellos, y también el comodín .., que sustituye a varios </a:t>
            </a:r>
            <a:r>
              <a:rPr lang="es-ES" sz="1400" dirty="0" err="1"/>
              <a:t>tokens</a:t>
            </a:r>
            <a:r>
              <a:rPr lang="es-ES" sz="1400" dirty="0"/>
              <a:t>, por ejemplo varios argumentos de un método, o varios </a:t>
            </a:r>
            <a:r>
              <a:rPr lang="es-ES" sz="1400" dirty="0" err="1"/>
              <a:t>subpaquetes</a:t>
            </a:r>
            <a:r>
              <a:rPr lang="es-ES" sz="1400" dirty="0"/>
              <a:t> con el mismo prefijo.</a:t>
            </a:r>
          </a:p>
          <a:p>
            <a:pPr lvl="2"/>
            <a:r>
              <a:rPr lang="es-ES" sz="1400" dirty="0"/>
              <a:t>En los parámetros, () indica un método sin parámetros, (..) indica cualquier número de parámetros de cualquier tipo, y podemos también especificar los tipos, por ejemplo (</a:t>
            </a:r>
            <a:r>
              <a:rPr lang="es-ES" sz="1400" dirty="0" err="1"/>
              <a:t>String</a:t>
            </a:r>
            <a:r>
              <a:rPr lang="es-ES" sz="1400" dirty="0"/>
              <a:t>, *, </a:t>
            </a:r>
            <a:r>
              <a:rPr lang="es-ES" sz="1400" dirty="0" err="1"/>
              <a:t>int</a:t>
            </a:r>
            <a:r>
              <a:rPr lang="es-ES" sz="1400" dirty="0"/>
              <a:t>) indicaría un método cuyo primer parámetro es </a:t>
            </a:r>
            <a:r>
              <a:rPr lang="es-ES" sz="1400" dirty="0" err="1"/>
              <a:t>String</a:t>
            </a:r>
            <a:r>
              <a:rPr lang="es-ES" sz="1400" dirty="0"/>
              <a:t>, el tercero </a:t>
            </a:r>
            <a:r>
              <a:rPr lang="es-ES" sz="1400" dirty="0" err="1"/>
              <a:t>int</a:t>
            </a:r>
            <a:r>
              <a:rPr lang="es-ES" sz="1400" dirty="0"/>
              <a:t> y el segundo puede ser cualquiera</a:t>
            </a:r>
            <a:r>
              <a:rPr lang="es-ES" sz="1400" dirty="0" smtClean="0"/>
              <a:t>.</a:t>
            </a:r>
          </a:p>
          <a:p>
            <a:pPr lvl="1"/>
            <a:r>
              <a:rPr lang="es-ES" sz="1400" dirty="0" smtClean="0"/>
              <a:t>Para </a:t>
            </a:r>
            <a:r>
              <a:rPr lang="es-ES" sz="1400" dirty="0"/>
              <a:t>especificar todos los métodos con acceso "</a:t>
            </a:r>
            <a:r>
              <a:rPr lang="es-ES" sz="1400" dirty="0" err="1"/>
              <a:t>public</a:t>
            </a:r>
            <a:r>
              <a:rPr lang="es-ES" sz="1400" dirty="0"/>
              <a:t>" de cualquier clase dentro del paquete </a:t>
            </a:r>
            <a:r>
              <a:rPr lang="es-ES" sz="1400" dirty="0" err="1" smtClean="0"/>
              <a:t>org.cursospringboot.aop</a:t>
            </a:r>
            <a:r>
              <a:rPr lang="es-ES" sz="1400" dirty="0"/>
              <a:t> pondríamos:</a:t>
            </a:r>
            <a:endParaRPr lang="es-ES" sz="1400" dirty="0" smtClean="0"/>
          </a:p>
          <a:p>
            <a:pPr lvl="1"/>
            <a:endParaRPr lang="es-ES" sz="14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Programación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Orientada</a:t>
            </a:r>
            <a:r>
              <a:rPr lang="fr-FR" sz="2200" dirty="0" smtClean="0">
                <a:latin typeface="Tahoma" pitchFamily="34"/>
              </a:rPr>
              <a:t> a </a:t>
            </a:r>
            <a:r>
              <a:rPr lang="fr-FR" sz="2200" dirty="0" err="1" smtClean="0">
                <a:latin typeface="Tahoma" pitchFamily="34"/>
              </a:rPr>
              <a:t>Aspectos</a:t>
            </a:r>
            <a:r>
              <a:rPr lang="fr-FR" sz="2200" dirty="0" smtClean="0">
                <a:latin typeface="Tahoma" pitchFamily="34"/>
              </a:rPr>
              <a:t> (AOP)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99" y="5514423"/>
            <a:ext cx="4824536" cy="30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9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800" dirty="0"/>
              <a:t>Punto de corte (</a:t>
            </a:r>
            <a:r>
              <a:rPr lang="es-ES" sz="1800" dirty="0" err="1"/>
              <a:t>Pointcut</a:t>
            </a:r>
            <a:r>
              <a:rPr lang="es-ES" sz="1800" dirty="0" smtClean="0"/>
              <a:t>): Expresiones más comunes</a:t>
            </a:r>
            <a:endParaRPr lang="es-ES" sz="1800" dirty="0"/>
          </a:p>
          <a:p>
            <a:pPr lvl="1"/>
            <a:r>
              <a:rPr lang="es-ES" sz="1200" dirty="0"/>
              <a:t>La expresión más usada en </a:t>
            </a:r>
            <a:r>
              <a:rPr lang="es-ES" sz="1200" dirty="0" err="1"/>
              <a:t>pointcuts</a:t>
            </a:r>
            <a:r>
              <a:rPr lang="es-ES" sz="1200" dirty="0"/>
              <a:t> de Spring es </a:t>
            </a:r>
            <a:r>
              <a:rPr lang="es-ES" sz="1200" dirty="0" err="1"/>
              <a:t>execution</a:t>
            </a:r>
            <a:r>
              <a:rPr lang="es-ES" sz="1200" dirty="0"/>
              <a:t>(), que representa la llamada a un método que encaje con una determinada signatura. Se puede especificar la signatura completa del método incluyendo tipo de acceso (</a:t>
            </a:r>
            <a:r>
              <a:rPr lang="es-ES" sz="1200" dirty="0" err="1"/>
              <a:t>public</a:t>
            </a:r>
            <a:r>
              <a:rPr lang="es-ES" sz="1200" dirty="0"/>
              <a:t>, </a:t>
            </a:r>
            <a:r>
              <a:rPr lang="es-ES" sz="1200" dirty="0" err="1"/>
              <a:t>protected</a:t>
            </a:r>
            <a:r>
              <a:rPr lang="es-ES" sz="1200" dirty="0"/>
              <a:t>,...), tipo de retorno, nombre de clase (incluyendo paquetes), nombre de método y argumentos</a:t>
            </a:r>
            <a:r>
              <a:rPr lang="es-ES" sz="1200" dirty="0" smtClean="0"/>
              <a:t>.</a:t>
            </a:r>
          </a:p>
          <a:p>
            <a:pPr lvl="2"/>
            <a:r>
              <a:rPr lang="es-ES" sz="1200" dirty="0"/>
              <a:t>El tipo de acceso y el nombre de clase son opcionales, pero no así el resto de elementos</a:t>
            </a:r>
          </a:p>
          <a:p>
            <a:pPr lvl="2"/>
            <a:r>
              <a:rPr lang="es-ES" sz="1200" dirty="0"/>
              <a:t>Podemos usar el comodín * para sustituir a cualquiera de ellos, y también el comodín .., que sustituye a varios </a:t>
            </a:r>
            <a:r>
              <a:rPr lang="es-ES" sz="1200" dirty="0" err="1"/>
              <a:t>tokens</a:t>
            </a:r>
            <a:r>
              <a:rPr lang="es-ES" sz="1200" dirty="0"/>
              <a:t>, por ejemplo varios argumentos de un método, o varios </a:t>
            </a:r>
            <a:r>
              <a:rPr lang="es-ES" sz="1200" dirty="0" err="1"/>
              <a:t>subpaquetes</a:t>
            </a:r>
            <a:r>
              <a:rPr lang="es-ES" sz="1200" dirty="0"/>
              <a:t> con el mismo prefijo.</a:t>
            </a:r>
          </a:p>
          <a:p>
            <a:pPr lvl="2"/>
            <a:r>
              <a:rPr lang="es-ES" sz="1200" dirty="0"/>
              <a:t>En los parámetros, () indica un método sin parámetros, (..) indica cualquier número de parámetros de cualquier tipo, y podemos también especificar los tipos, por ejemplo (</a:t>
            </a:r>
            <a:r>
              <a:rPr lang="es-ES" sz="1200" dirty="0" err="1"/>
              <a:t>String</a:t>
            </a:r>
            <a:r>
              <a:rPr lang="es-ES" sz="1200" dirty="0"/>
              <a:t>, *, </a:t>
            </a:r>
            <a:r>
              <a:rPr lang="es-ES" sz="1200" dirty="0" err="1"/>
              <a:t>int</a:t>
            </a:r>
            <a:r>
              <a:rPr lang="es-ES" sz="1200" dirty="0"/>
              <a:t>) indicaría un método cuyo primer parámetro es </a:t>
            </a:r>
            <a:r>
              <a:rPr lang="es-ES" sz="1200" dirty="0" err="1"/>
              <a:t>String</a:t>
            </a:r>
            <a:r>
              <a:rPr lang="es-ES" sz="1200" dirty="0"/>
              <a:t>, el tercero </a:t>
            </a:r>
            <a:r>
              <a:rPr lang="es-ES" sz="1200" dirty="0" err="1"/>
              <a:t>int</a:t>
            </a:r>
            <a:r>
              <a:rPr lang="es-ES" sz="1200" dirty="0"/>
              <a:t> y el segundo puede ser cualquiera</a:t>
            </a:r>
            <a:r>
              <a:rPr lang="es-ES" sz="1200" dirty="0" smtClean="0"/>
              <a:t>.</a:t>
            </a:r>
          </a:p>
          <a:p>
            <a:pPr lvl="1"/>
            <a:r>
              <a:rPr lang="es-ES" sz="1200" dirty="0" smtClean="0"/>
              <a:t>Para </a:t>
            </a:r>
            <a:r>
              <a:rPr lang="es-ES" sz="1200" dirty="0"/>
              <a:t>especificar todos los métodos con acceso "</a:t>
            </a:r>
            <a:r>
              <a:rPr lang="es-ES" sz="1200" dirty="0" err="1"/>
              <a:t>public</a:t>
            </a:r>
            <a:r>
              <a:rPr lang="es-ES" sz="1200" dirty="0"/>
              <a:t>" de cualquier clase dentro del paquete </a:t>
            </a:r>
            <a:r>
              <a:rPr lang="es-ES" sz="1200" dirty="0" smtClean="0"/>
              <a:t>”</a:t>
            </a:r>
            <a:r>
              <a:rPr lang="es-ES" sz="1200" dirty="0" err="1" smtClean="0"/>
              <a:t>org.cursospringboot.aop</a:t>
            </a:r>
            <a:r>
              <a:rPr lang="es-ES" sz="1200" dirty="0" smtClean="0"/>
              <a:t>”</a:t>
            </a:r>
            <a:r>
              <a:rPr lang="es-ES" sz="1200" dirty="0"/>
              <a:t> pondríamos:</a:t>
            </a:r>
            <a:endParaRPr lang="es-ES" sz="1200" dirty="0" smtClean="0"/>
          </a:p>
          <a:p>
            <a:pPr lvl="1"/>
            <a:endParaRPr lang="es-ES" sz="1200" dirty="0" smtClean="0"/>
          </a:p>
          <a:p>
            <a:pPr lvl="1"/>
            <a:r>
              <a:rPr lang="es-ES" sz="1200" dirty="0" smtClean="0"/>
              <a:t>Donde </a:t>
            </a:r>
            <a:r>
              <a:rPr lang="es-ES" sz="1200" dirty="0"/>
              <a:t>el primer * representa cualquier tipo de retorno, el segundo * cualquier clase y el tercer * cualquier método. Los .. representan cualquier conjunto de parámetros</a:t>
            </a:r>
            <a:endParaRPr lang="es-ES" sz="12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Programación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Orientada</a:t>
            </a:r>
            <a:r>
              <a:rPr lang="fr-FR" sz="2200" dirty="0" smtClean="0">
                <a:latin typeface="Tahoma" pitchFamily="34"/>
              </a:rPr>
              <a:t> a </a:t>
            </a:r>
            <a:r>
              <a:rPr lang="fr-FR" sz="2200" dirty="0" err="1" smtClean="0">
                <a:latin typeface="Tahoma" pitchFamily="34"/>
              </a:rPr>
              <a:t>Aspectos</a:t>
            </a:r>
            <a:r>
              <a:rPr lang="fr-FR" sz="2200" dirty="0" smtClean="0">
                <a:latin typeface="Tahoma" pitchFamily="34"/>
              </a:rPr>
              <a:t> (AOP)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448420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6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800" dirty="0"/>
              <a:t>Punto de corte (</a:t>
            </a:r>
            <a:r>
              <a:rPr lang="es-ES" sz="1800" dirty="0" err="1"/>
              <a:t>Pointcut</a:t>
            </a:r>
            <a:r>
              <a:rPr lang="es-ES" sz="1800" dirty="0" smtClean="0"/>
              <a:t>): Expresiones más comunes</a:t>
            </a:r>
            <a:endParaRPr lang="es-ES" sz="1800" dirty="0"/>
          </a:p>
          <a:p>
            <a:pPr lvl="1"/>
            <a:r>
              <a:rPr lang="es-ES" sz="1200" dirty="0"/>
              <a:t>Ejecución de cualquier </a:t>
            </a:r>
            <a:r>
              <a:rPr lang="es-ES" sz="1200" dirty="0" err="1"/>
              <a:t>getter</a:t>
            </a:r>
            <a:r>
              <a:rPr lang="es-ES" sz="1200" dirty="0"/>
              <a:t> (método público </a:t>
            </a:r>
            <a:r>
              <a:rPr lang="es-ES" sz="1200" dirty="0" smtClean="0"/>
              <a:t>cuyo </a:t>
            </a:r>
            <a:r>
              <a:rPr lang="es-ES" sz="1200" dirty="0"/>
              <a:t>nombre comience por "</a:t>
            </a:r>
            <a:r>
              <a:rPr lang="es-ES" sz="1200" dirty="0" err="1"/>
              <a:t>get</a:t>
            </a:r>
            <a:r>
              <a:rPr lang="es-ES" sz="1200" dirty="0"/>
              <a:t>" y que no tenga parámetros</a:t>
            </a:r>
            <a:r>
              <a:rPr lang="es-ES" sz="1200" dirty="0" smtClean="0"/>
              <a:t>). El </a:t>
            </a:r>
            <a:r>
              <a:rPr lang="es-ES" sz="1200" dirty="0"/>
              <a:t>tipo de acceso y el nombre de clase son opcionales, pero no así el resto de </a:t>
            </a:r>
            <a:r>
              <a:rPr lang="es-ES" sz="1200" dirty="0" smtClean="0"/>
              <a:t>elementos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Ejecución de cualquier método </a:t>
            </a:r>
            <a:r>
              <a:rPr lang="es-ES" sz="1200" dirty="0" err="1"/>
              <a:t>public</a:t>
            </a:r>
            <a:r>
              <a:rPr lang="es-ES" sz="1200" dirty="0"/>
              <a:t> de cualquier clase en </a:t>
            </a:r>
            <a:r>
              <a:rPr lang="es-ES" sz="1200" dirty="0" smtClean="0"/>
              <a:t>el paquete </a:t>
            </a:r>
            <a:r>
              <a:rPr lang="en-US" sz="1200" dirty="0" err="1" smtClean="0"/>
              <a:t>org.cursospringboot</a:t>
            </a:r>
            <a:r>
              <a:rPr lang="en-US" sz="1200" dirty="0" smtClean="0"/>
              <a:t> </a:t>
            </a:r>
            <a:r>
              <a:rPr lang="es-ES" sz="1200" dirty="0" smtClean="0"/>
              <a:t>o </a:t>
            </a:r>
            <a:r>
              <a:rPr lang="es-ES" sz="1200" dirty="0" err="1" smtClean="0"/>
              <a:t>subpaquetes</a:t>
            </a:r>
            <a:endParaRPr lang="es-ES" sz="1200" dirty="0" smtClean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Ejecución de cualquier método de cualquier clase en el paquete </a:t>
            </a:r>
            <a:r>
              <a:rPr lang="en-US" sz="1200" dirty="0" err="1"/>
              <a:t>org.cursospringboot</a:t>
            </a:r>
            <a:r>
              <a:rPr lang="es-ES" sz="1200" dirty="0" smtClean="0"/>
              <a:t> </a:t>
            </a:r>
            <a:r>
              <a:rPr lang="es-ES" sz="1200" dirty="0"/>
              <a:t>que devuelva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/>
              <a:t>y cuyo primer parámetro sea de tipo </a:t>
            </a:r>
            <a:r>
              <a:rPr lang="es-ES" sz="1200" dirty="0" err="1" smtClean="0"/>
              <a:t>String</a:t>
            </a:r>
            <a:r>
              <a:rPr lang="es-ES" sz="1200" dirty="0" smtClean="0"/>
              <a:t> </a:t>
            </a:r>
            <a:r>
              <a:rPr lang="es-ES" sz="1200" dirty="0"/>
              <a:t>Se omite el modificador de </a:t>
            </a:r>
            <a:r>
              <a:rPr lang="es-ES" sz="1200" dirty="0" smtClean="0"/>
              <a:t>acceso</a:t>
            </a:r>
          </a:p>
          <a:p>
            <a:pPr lvl="1"/>
            <a:endParaRPr lang="es-ES" sz="1200" dirty="0"/>
          </a:p>
          <a:p>
            <a:r>
              <a:rPr lang="es-ES" sz="1800" dirty="0" err="1" smtClean="0"/>
              <a:t>Pointcuts</a:t>
            </a:r>
            <a:r>
              <a:rPr lang="es-ES" sz="1800" dirty="0" smtClean="0"/>
              <a:t> con nombre</a:t>
            </a:r>
          </a:p>
          <a:p>
            <a:pPr lvl="1"/>
            <a:endParaRPr lang="es-ES" sz="1200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Programación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Orientada</a:t>
            </a:r>
            <a:r>
              <a:rPr lang="fr-FR" sz="2200" dirty="0" smtClean="0">
                <a:latin typeface="Tahoma" pitchFamily="34"/>
              </a:rPr>
              <a:t> a </a:t>
            </a:r>
            <a:r>
              <a:rPr lang="fr-FR" sz="2200" dirty="0" err="1" smtClean="0">
                <a:latin typeface="Tahoma" pitchFamily="34"/>
              </a:rPr>
              <a:t>Aspectos</a:t>
            </a:r>
            <a:r>
              <a:rPr lang="fr-FR" sz="2200" dirty="0" smtClean="0">
                <a:latin typeface="Tahoma" pitchFamily="34"/>
              </a:rPr>
              <a:t> (AOP)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348881"/>
            <a:ext cx="2376263" cy="26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06500"/>
            <a:ext cx="4030389" cy="25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3861048"/>
            <a:ext cx="4466059" cy="21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4653136"/>
            <a:ext cx="4328939" cy="144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41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800" dirty="0" smtClean="0"/>
              <a:t>Aspecto (</a:t>
            </a:r>
            <a:r>
              <a:rPr lang="es-ES" sz="1800" dirty="0" err="1" smtClean="0"/>
              <a:t>aspect</a:t>
            </a:r>
            <a:r>
              <a:rPr lang="es-ES" sz="1800" dirty="0" smtClean="0"/>
              <a:t>)</a:t>
            </a:r>
          </a:p>
          <a:p>
            <a:pPr lvl="1"/>
            <a:r>
              <a:rPr lang="es-ES" sz="1400" dirty="0"/>
              <a:t>Un </a:t>
            </a:r>
            <a:r>
              <a:rPr lang="es-ES" sz="1400" i="1" dirty="0" err="1"/>
              <a:t>advice</a:t>
            </a:r>
            <a:r>
              <a:rPr lang="es-ES" sz="1400" dirty="0"/>
              <a:t> es algo que hay que hacer en un cierto punto de corte, ya sea antes, después, o "alrededor" (antes y después) del </a:t>
            </a:r>
            <a:r>
              <a:rPr lang="es-ES" sz="1400" dirty="0" smtClean="0"/>
              <a:t>punto.</a:t>
            </a:r>
          </a:p>
          <a:p>
            <a:pPr lvl="1"/>
            <a:r>
              <a:rPr lang="es-ES" sz="1400" dirty="0" smtClean="0"/>
              <a:t>Los</a:t>
            </a:r>
            <a:r>
              <a:rPr lang="es-ES" sz="1400" dirty="0"/>
              <a:t> </a:t>
            </a:r>
            <a:r>
              <a:rPr lang="es-ES" sz="1400" i="1" dirty="0" err="1"/>
              <a:t>advices</a:t>
            </a:r>
            <a:r>
              <a:rPr lang="es-ES" sz="1400" dirty="0"/>
              <a:t> se especifican con una anotación con el </a:t>
            </a:r>
            <a:r>
              <a:rPr lang="es-ES" sz="1400" dirty="0" err="1"/>
              <a:t>pointcut</a:t>
            </a:r>
            <a:r>
              <a:rPr lang="es-ES" sz="1400" dirty="0"/>
              <a:t> y la definición del método Java a ejecutar (signatura y código del mismo). Como en Spring los puntos de corte deben ser ejecuciones de métodos los casos posibles son:</a:t>
            </a:r>
          </a:p>
          <a:p>
            <a:pPr lvl="2"/>
            <a:r>
              <a:rPr lang="es-ES" sz="1400" dirty="0"/>
              <a:t>Antes de la ejecución de un método (anotación @</a:t>
            </a:r>
            <a:r>
              <a:rPr lang="es-ES" sz="1400" dirty="0" err="1"/>
              <a:t>Before</a:t>
            </a:r>
            <a:r>
              <a:rPr lang="es-ES" sz="1400" dirty="0"/>
              <a:t>)</a:t>
            </a:r>
          </a:p>
          <a:p>
            <a:pPr lvl="2"/>
            <a:r>
              <a:rPr lang="es-ES" sz="1400" dirty="0"/>
              <a:t>Después de la ejecución normal, es decir, si no se genera una excepción (anotación @</a:t>
            </a:r>
            <a:r>
              <a:rPr lang="es-ES" sz="1400" dirty="0" err="1"/>
              <a:t>AfterReturning</a:t>
            </a:r>
            <a:r>
              <a:rPr lang="es-ES" sz="1400" dirty="0"/>
              <a:t>)</a:t>
            </a:r>
          </a:p>
          <a:p>
            <a:pPr lvl="2"/>
            <a:r>
              <a:rPr lang="es-ES" sz="1400" dirty="0"/>
              <a:t>Después de la ejecución con excepción/es (anotación @</a:t>
            </a:r>
            <a:r>
              <a:rPr lang="es-ES" sz="1400" dirty="0" err="1"/>
              <a:t>AfterThrowing</a:t>
            </a:r>
            <a:r>
              <a:rPr lang="es-ES" sz="1400" dirty="0"/>
              <a:t>)</a:t>
            </a:r>
          </a:p>
          <a:p>
            <a:pPr lvl="2"/>
            <a:r>
              <a:rPr lang="es-ES" sz="1400" dirty="0"/>
              <a:t>Después de la ejecución, se hayan producido o no excepciones (anotación @</a:t>
            </a:r>
            <a:r>
              <a:rPr lang="es-ES" sz="1400" dirty="0" err="1"/>
              <a:t>After</a:t>
            </a:r>
            <a:r>
              <a:rPr lang="es-ES" sz="1400" dirty="0"/>
              <a:t>)</a:t>
            </a:r>
          </a:p>
          <a:p>
            <a:pPr lvl="2"/>
            <a:r>
              <a:rPr lang="es-ES" sz="1400" dirty="0"/>
              <a:t>Antes y después de la ejecución (anotación @</a:t>
            </a:r>
            <a:r>
              <a:rPr lang="es-ES" sz="1400" dirty="0" err="1"/>
              <a:t>Around</a:t>
            </a:r>
            <a:r>
              <a:rPr lang="es-ES" sz="1400" dirty="0"/>
              <a:t>)</a:t>
            </a:r>
          </a:p>
          <a:p>
            <a:pPr lvl="1"/>
            <a:endParaRPr lang="es-ES" sz="14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Programación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Orientada</a:t>
            </a:r>
            <a:r>
              <a:rPr lang="fr-FR" sz="2200" dirty="0" smtClean="0">
                <a:latin typeface="Tahoma" pitchFamily="34"/>
              </a:rPr>
              <a:t> a </a:t>
            </a:r>
            <a:r>
              <a:rPr lang="fr-FR" sz="2200" dirty="0" err="1" smtClean="0">
                <a:latin typeface="Tahoma" pitchFamily="34"/>
              </a:rPr>
              <a:t>Aspectos</a:t>
            </a:r>
            <a:r>
              <a:rPr lang="fr-FR" sz="2200" dirty="0" smtClean="0">
                <a:latin typeface="Tahoma" pitchFamily="34"/>
              </a:rPr>
              <a:t> (AOP)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2243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sz="1800" dirty="0" smtClean="0"/>
              <a:t>Aspecto (</a:t>
            </a:r>
            <a:r>
              <a:rPr lang="es-ES" sz="1800" dirty="0" err="1" smtClean="0"/>
              <a:t>aspect</a:t>
            </a:r>
            <a:r>
              <a:rPr lang="es-ES" sz="1800" dirty="0" smtClean="0"/>
              <a:t>)</a:t>
            </a:r>
          </a:p>
          <a:p>
            <a:pPr lvl="1"/>
            <a:endParaRPr lang="es-ES" sz="14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Programación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Orientada</a:t>
            </a:r>
            <a:r>
              <a:rPr lang="fr-FR" sz="2200" dirty="0" smtClean="0">
                <a:latin typeface="Tahoma" pitchFamily="34"/>
              </a:rPr>
              <a:t> a </a:t>
            </a:r>
            <a:r>
              <a:rPr lang="fr-FR" sz="2200" dirty="0" err="1" smtClean="0">
                <a:latin typeface="Tahoma" pitchFamily="34"/>
              </a:rPr>
              <a:t>Aspectos</a:t>
            </a:r>
            <a:r>
              <a:rPr lang="fr-FR" sz="2200" dirty="0" smtClean="0">
                <a:latin typeface="Tahoma" pitchFamily="34"/>
              </a:rPr>
              <a:t> (AOP)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27947"/>
            <a:ext cx="5158160" cy="455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8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Caso práctico I</a:t>
            </a:r>
          </a:p>
          <a:p>
            <a:pPr lvl="1"/>
            <a:r>
              <a:rPr lang="es-ES" dirty="0" smtClean="0"/>
              <a:t>Implementar un medidor de tiempo para todas las funciones de un paquete el cual saque el tiempo consumido por dicha función mediante una traza</a:t>
            </a:r>
          </a:p>
          <a:p>
            <a:pPr lvl="1"/>
            <a:r>
              <a:rPr lang="es-ES" dirty="0" smtClean="0"/>
              <a:t>Agregar un tiempo configurable máximo de ejecución y en caso de superarlo lanzar una traza WARN</a:t>
            </a:r>
          </a:p>
          <a:p>
            <a:r>
              <a:rPr lang="es-ES" dirty="0"/>
              <a:t>Caso práctico II</a:t>
            </a:r>
          </a:p>
          <a:p>
            <a:pPr lvl="1"/>
            <a:r>
              <a:rPr lang="es-ES" dirty="0" smtClean="0"/>
              <a:t>Emular la creación de un </a:t>
            </a:r>
            <a:r>
              <a:rPr lang="es-ES" dirty="0" err="1" smtClean="0"/>
              <a:t>Bean</a:t>
            </a:r>
            <a:r>
              <a:rPr lang="es-ES" dirty="0" smtClean="0"/>
              <a:t> de sesión el cual contenga el rol del usuario </a:t>
            </a:r>
            <a:r>
              <a:rPr lang="es-ES" dirty="0" err="1" smtClean="0"/>
              <a:t>logueado</a:t>
            </a:r>
            <a:endParaRPr lang="es-ES" dirty="0" smtClean="0"/>
          </a:p>
          <a:p>
            <a:pPr lvl="1"/>
            <a:r>
              <a:rPr lang="es-ES" dirty="0" smtClean="0"/>
              <a:t>No permitir el acceso a ciertos métodos protegidos si no contienen el </a:t>
            </a:r>
            <a:r>
              <a:rPr lang="es-ES" smtClean="0"/>
              <a:t>rol específico</a:t>
            </a:r>
            <a:endParaRPr lang="es-ES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>
                <a:latin typeface="Tahoma" pitchFamily="34"/>
              </a:rPr>
              <a:t>Programación</a:t>
            </a:r>
            <a:r>
              <a:rPr lang="fr-FR" sz="2200" dirty="0">
                <a:latin typeface="Tahoma" pitchFamily="34"/>
              </a:rPr>
              <a:t> </a:t>
            </a:r>
            <a:r>
              <a:rPr lang="fr-FR" sz="2200" dirty="0" err="1">
                <a:latin typeface="Tahoma" pitchFamily="34"/>
              </a:rPr>
              <a:t>Orientada</a:t>
            </a:r>
            <a:r>
              <a:rPr lang="fr-FR" sz="2200" dirty="0">
                <a:latin typeface="Tahoma" pitchFamily="34"/>
              </a:rPr>
              <a:t> a </a:t>
            </a:r>
            <a:r>
              <a:rPr lang="fr-FR" sz="2200" dirty="0" err="1">
                <a:latin typeface="Tahoma" pitchFamily="34"/>
              </a:rPr>
              <a:t>Aspectos</a:t>
            </a:r>
            <a:r>
              <a:rPr lang="fr-FR" sz="2200" dirty="0">
                <a:latin typeface="Tahoma" pitchFamily="34"/>
              </a:rPr>
              <a:t> (AOP)</a:t>
            </a:r>
          </a:p>
        </p:txBody>
      </p:sp>
    </p:spTree>
    <p:extLst>
      <p:ext uri="{BB962C8B-B14F-4D97-AF65-F5344CB8AC3E}">
        <p14:creationId xmlns:p14="http://schemas.microsoft.com/office/powerpoint/2010/main" val="25508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240" cy="4752528"/>
          </a:xfrm>
        </p:spPr>
        <p:txBody>
          <a:bodyPr/>
          <a:lstStyle/>
          <a:p>
            <a:r>
              <a:rPr lang="es-ES" dirty="0" smtClean="0"/>
              <a:t>Programación Orientada a Aspectos (AOP)</a:t>
            </a:r>
          </a:p>
          <a:p>
            <a:pPr lvl="1"/>
            <a:r>
              <a:rPr lang="es-ES" dirty="0" smtClean="0"/>
              <a:t>¿Qué es AOP?</a:t>
            </a:r>
          </a:p>
          <a:p>
            <a:pPr lvl="1"/>
            <a:r>
              <a:rPr lang="es-ES" dirty="0" smtClean="0"/>
              <a:t>Casos de uso de utilización de AOP</a:t>
            </a:r>
          </a:p>
          <a:p>
            <a:pPr lvl="1"/>
            <a:r>
              <a:rPr lang="es-ES" dirty="0" err="1" smtClean="0"/>
              <a:t>AspectJ</a:t>
            </a:r>
            <a:endParaRPr lang="es-ES" dirty="0" smtClean="0"/>
          </a:p>
          <a:p>
            <a:pPr marL="540000" lvl="1" indent="0">
              <a:buNone/>
            </a:pPr>
            <a:endParaRPr lang="es-ES" dirty="0"/>
          </a:p>
          <a:p>
            <a:endParaRPr lang="es-ES" dirty="0" smtClean="0"/>
          </a:p>
          <a:p>
            <a:pPr lvl="1"/>
            <a:endParaRPr lang="en-US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Temario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498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608512"/>
          </a:xfrm>
        </p:spPr>
        <p:txBody>
          <a:bodyPr/>
          <a:lstStyle/>
          <a:p>
            <a:r>
              <a:rPr lang="es-ES" dirty="0"/>
              <a:t>¿Qué es Spring </a:t>
            </a:r>
            <a:r>
              <a:rPr lang="es-ES" dirty="0" err="1"/>
              <a:t>Boot</a:t>
            </a:r>
            <a:r>
              <a:rPr lang="es-ES" dirty="0"/>
              <a:t>?</a:t>
            </a:r>
          </a:p>
          <a:p>
            <a:pPr lvl="1"/>
            <a:r>
              <a:rPr lang="es-ES" sz="1400" dirty="0" smtClean="0"/>
              <a:t>El objetivo de Spring </a:t>
            </a:r>
            <a:r>
              <a:rPr lang="es-ES" sz="1400" dirty="0" err="1" smtClean="0"/>
              <a:t>Boot</a:t>
            </a:r>
            <a:r>
              <a:rPr lang="es-ES" sz="1400" dirty="0" smtClean="0"/>
              <a:t> es proporcionar un conjunto de herramientas para construir rápidamente aplicaciones de Spring que sean fáciles de configurar</a:t>
            </a:r>
          </a:p>
          <a:p>
            <a:r>
              <a:rPr lang="es-ES" dirty="0"/>
              <a:t>El problema: ¡Configurar Spring es </a:t>
            </a:r>
            <a:r>
              <a:rPr lang="es-ES" dirty="0" smtClean="0"/>
              <a:t>complicado!</a:t>
            </a:r>
            <a:endParaRPr lang="es-ES" dirty="0"/>
          </a:p>
          <a:p>
            <a:pPr lvl="1"/>
            <a:r>
              <a:rPr lang="es-ES" sz="1400" dirty="0" smtClean="0"/>
              <a:t>Las aplicaciones basadas en Spring tienen el inconveniente de que la mayor parte del trabajo consiste en configuraciones incluso para únicamente decir “Hola Mundo”</a:t>
            </a:r>
          </a:p>
          <a:p>
            <a:pPr lvl="1"/>
            <a:r>
              <a:rPr lang="es-ES" sz="1400" dirty="0" smtClean="0"/>
              <a:t>Esto no es algo malo: Spring </a:t>
            </a:r>
            <a:r>
              <a:rPr lang="es-ES" sz="1400" dirty="0" err="1" smtClean="0"/>
              <a:t>esun</a:t>
            </a:r>
            <a:r>
              <a:rPr lang="es-ES" sz="1400" dirty="0" smtClean="0"/>
              <a:t> elegante conjunto de infraestructuras que, para funcionar correctamente, requieren una configuración cuidadosamente coordinada. Pero, eso conlleva el costo de la complejidad en la configuración mediante complejos ficheros XML</a:t>
            </a:r>
            <a:endParaRPr lang="es-ES" dirty="0"/>
          </a:p>
          <a:p>
            <a:r>
              <a:rPr lang="es-ES" dirty="0" smtClean="0"/>
              <a:t>La solución: Spring </a:t>
            </a:r>
            <a:r>
              <a:rPr lang="es-ES" dirty="0" err="1" smtClean="0"/>
              <a:t>Boot</a:t>
            </a:r>
            <a:endParaRPr lang="es-ES" dirty="0" smtClean="0"/>
          </a:p>
          <a:p>
            <a:pPr lvl="1"/>
            <a:r>
              <a:rPr lang="fr-FR" sz="1400" dirty="0" err="1" smtClean="0"/>
              <a:t>Spring</a:t>
            </a:r>
            <a:r>
              <a:rPr lang="fr-FR" sz="1400" dirty="0" smtClean="0"/>
              <a:t> Boot facilita la </a:t>
            </a:r>
            <a:r>
              <a:rPr lang="fr-FR" sz="1400" dirty="0" err="1" smtClean="0"/>
              <a:t>creación</a:t>
            </a:r>
            <a:r>
              <a:rPr lang="fr-FR" sz="1400" dirty="0" smtClean="0"/>
              <a:t> de </a:t>
            </a:r>
            <a:r>
              <a:rPr lang="fr-FR" sz="1400" dirty="0" err="1" smtClean="0"/>
              <a:t>aplicaciones</a:t>
            </a:r>
            <a:r>
              <a:rPr lang="fr-FR" sz="1400" dirty="0" smtClean="0"/>
              <a:t> stand-</a:t>
            </a:r>
            <a:r>
              <a:rPr lang="fr-FR" sz="1400" dirty="0" err="1" smtClean="0"/>
              <a:t>alone</a:t>
            </a:r>
            <a:r>
              <a:rPr lang="fr-FR" sz="1400" dirty="0" smtClean="0"/>
              <a:t> </a:t>
            </a:r>
            <a:r>
              <a:rPr lang="fr-FR" sz="1400" dirty="0" err="1" smtClean="0"/>
              <a:t>basadas</a:t>
            </a:r>
            <a:r>
              <a:rPr lang="fr-FR" sz="1400" dirty="0" smtClean="0"/>
              <a:t> en </a:t>
            </a:r>
            <a:r>
              <a:rPr lang="fr-FR" sz="1400" dirty="0" err="1" smtClean="0"/>
              <a:t>Spring</a:t>
            </a:r>
            <a:r>
              <a:rPr lang="fr-FR" sz="1400" dirty="0" smtClean="0"/>
              <a:t> de </a:t>
            </a:r>
            <a:r>
              <a:rPr lang="fr-FR" sz="1400" dirty="0" err="1" smtClean="0"/>
              <a:t>grado</a:t>
            </a:r>
            <a:r>
              <a:rPr lang="fr-FR" sz="1400" dirty="0" smtClean="0"/>
              <a:t> de </a:t>
            </a:r>
            <a:r>
              <a:rPr lang="fr-FR" sz="1400" dirty="0" err="1" smtClean="0"/>
              <a:t>producción</a:t>
            </a:r>
            <a:r>
              <a:rPr lang="fr-FR" sz="1400" dirty="0" smtClean="0"/>
              <a:t> que « </a:t>
            </a:r>
            <a:r>
              <a:rPr lang="fr-FR" sz="1400" dirty="0" err="1" smtClean="0"/>
              <a:t>simplemente</a:t>
            </a:r>
            <a:r>
              <a:rPr lang="fr-FR" sz="1400" dirty="0" smtClean="0"/>
              <a:t> </a:t>
            </a:r>
            <a:r>
              <a:rPr lang="fr-FR" sz="1400" dirty="0" err="1" smtClean="0"/>
              <a:t>funcionan</a:t>
            </a:r>
            <a:r>
              <a:rPr lang="fr-FR" sz="1400" dirty="0" smtClean="0"/>
              <a:t> »</a:t>
            </a:r>
          </a:p>
          <a:p>
            <a:pPr lvl="1"/>
            <a:r>
              <a:rPr lang="fr-FR" sz="1400" dirty="0" smtClean="0"/>
              <a:t>La </a:t>
            </a:r>
            <a:r>
              <a:rPr lang="fr-FR" sz="1400" dirty="0" err="1" smtClean="0"/>
              <a:t>mayoría</a:t>
            </a:r>
            <a:r>
              <a:rPr lang="fr-FR" sz="1400" dirty="0" smtClean="0"/>
              <a:t> de las </a:t>
            </a:r>
            <a:r>
              <a:rPr lang="fr-FR" sz="1400" dirty="0" err="1" smtClean="0"/>
              <a:t>aplicaciones</a:t>
            </a:r>
            <a:r>
              <a:rPr lang="fr-FR" sz="1400" dirty="0" smtClean="0"/>
              <a:t> </a:t>
            </a:r>
            <a:r>
              <a:rPr lang="fr-FR" sz="1400" dirty="0" err="1" smtClean="0"/>
              <a:t>Spring</a:t>
            </a:r>
            <a:r>
              <a:rPr lang="fr-FR" sz="1400" dirty="0" smtClean="0"/>
              <a:t> Boot </a:t>
            </a:r>
            <a:r>
              <a:rPr lang="fr-FR" sz="1400" dirty="0" err="1" smtClean="0"/>
              <a:t>necesitan</a:t>
            </a:r>
            <a:r>
              <a:rPr lang="fr-FR" sz="1400" dirty="0" smtClean="0"/>
              <a:t> </a:t>
            </a:r>
            <a:r>
              <a:rPr lang="fr-FR" sz="1400" dirty="0" err="1" smtClean="0"/>
              <a:t>una</a:t>
            </a:r>
            <a:r>
              <a:rPr lang="fr-FR" sz="1400" dirty="0" smtClean="0"/>
              <a:t> </a:t>
            </a:r>
            <a:r>
              <a:rPr lang="fr-FR" sz="1400" dirty="0" err="1" smtClean="0"/>
              <a:t>configuración</a:t>
            </a:r>
            <a:r>
              <a:rPr lang="fr-FR" sz="1400" dirty="0" smtClean="0"/>
              <a:t> </a:t>
            </a:r>
            <a:r>
              <a:rPr lang="fr-FR" sz="1400" dirty="0" err="1" smtClean="0"/>
              <a:t>mínima</a:t>
            </a:r>
            <a:r>
              <a:rPr lang="fr-FR" sz="1400" dirty="0" smtClean="0"/>
              <a:t> de </a:t>
            </a:r>
            <a:r>
              <a:rPr lang="fr-FR" sz="1400" dirty="0" err="1" smtClean="0"/>
              <a:t>Spring</a:t>
            </a:r>
            <a:r>
              <a:rPr lang="fr-FR" sz="1400" dirty="0" smtClean="0"/>
              <a:t> </a:t>
            </a:r>
            <a:r>
              <a:rPr lang="fr-FR" sz="1400" dirty="0" err="1" smtClean="0"/>
              <a:t>debido</a:t>
            </a:r>
            <a:r>
              <a:rPr lang="fr-FR" sz="1400" dirty="0" smtClean="0"/>
              <a:t> a la base de </a:t>
            </a:r>
            <a:r>
              <a:rPr lang="fr-FR" sz="1400" dirty="0" err="1" smtClean="0"/>
              <a:t>seguir</a:t>
            </a:r>
            <a:r>
              <a:rPr lang="fr-FR" sz="1400" dirty="0" smtClean="0"/>
              <a:t> la </a:t>
            </a:r>
            <a:r>
              <a:rPr lang="fr-FR" sz="1400" dirty="0" err="1" smtClean="0"/>
              <a:t>convención</a:t>
            </a:r>
            <a:r>
              <a:rPr lang="fr-FR" sz="1400" dirty="0" smtClean="0"/>
              <a:t> sobre la </a:t>
            </a:r>
            <a:r>
              <a:rPr lang="fr-FR" sz="1400" dirty="0" err="1" smtClean="0"/>
              <a:t>configuración</a:t>
            </a:r>
            <a:r>
              <a:rPr lang="fr-FR" sz="1400" dirty="0" smtClean="0"/>
              <a:t>. La </a:t>
            </a:r>
            <a:r>
              <a:rPr lang="fr-FR" sz="1400" dirty="0" err="1" smtClean="0"/>
              <a:t>poca</a:t>
            </a:r>
            <a:r>
              <a:rPr lang="fr-FR" sz="1400" dirty="0" smtClean="0"/>
              <a:t> </a:t>
            </a:r>
            <a:r>
              <a:rPr lang="fr-FR" sz="1400" dirty="0" err="1" smtClean="0"/>
              <a:t>configuración</a:t>
            </a:r>
            <a:r>
              <a:rPr lang="fr-FR" sz="1400" dirty="0" smtClean="0"/>
              <a:t> que se </a:t>
            </a:r>
            <a:r>
              <a:rPr lang="fr-FR" sz="1400" dirty="0" err="1" smtClean="0"/>
              <a:t>necesita</a:t>
            </a:r>
            <a:r>
              <a:rPr lang="fr-FR" sz="1400" dirty="0" smtClean="0"/>
              <a:t> </a:t>
            </a:r>
            <a:r>
              <a:rPr lang="fr-FR" sz="1400" dirty="0" err="1" smtClean="0"/>
              <a:t>está</a:t>
            </a:r>
            <a:r>
              <a:rPr lang="fr-FR" sz="1400" dirty="0" smtClean="0"/>
              <a:t> en forma de </a:t>
            </a:r>
            <a:r>
              <a:rPr lang="fr-FR" sz="1400" dirty="0" err="1" smtClean="0"/>
              <a:t>anotaciones</a:t>
            </a:r>
            <a:r>
              <a:rPr lang="fr-FR" sz="1400" dirty="0" smtClean="0"/>
              <a:t> en </a:t>
            </a:r>
            <a:r>
              <a:rPr lang="fr-FR" sz="1400" dirty="0" err="1" smtClean="0"/>
              <a:t>lugar</a:t>
            </a:r>
            <a:r>
              <a:rPr lang="fr-FR" sz="1400" dirty="0" smtClean="0"/>
              <a:t> de </a:t>
            </a:r>
            <a:r>
              <a:rPr lang="fr-FR" sz="1400" dirty="0" err="1" smtClean="0"/>
              <a:t>ficheros</a:t>
            </a:r>
            <a:r>
              <a:rPr lang="fr-FR" sz="1400" dirty="0" smtClean="0"/>
              <a:t> XML</a:t>
            </a:r>
            <a:endParaRPr lang="es-ES" sz="1400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Spring</a:t>
            </a:r>
            <a:r>
              <a:rPr lang="fr-FR" sz="2200" dirty="0" smtClean="0">
                <a:latin typeface="Tahoma" pitchFamily="34"/>
              </a:rPr>
              <a:t> Boot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616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752528"/>
          </a:xfrm>
        </p:spPr>
        <p:txBody>
          <a:bodyPr/>
          <a:lstStyle/>
          <a:p>
            <a:r>
              <a:rPr lang="es-ES" dirty="0" smtClean="0"/>
              <a:t>Es intuitivo</a:t>
            </a:r>
            <a:endParaRPr lang="es-ES" dirty="0"/>
          </a:p>
          <a:p>
            <a:pPr lvl="1"/>
            <a:r>
              <a:rPr lang="es-ES" sz="1200" dirty="0" smtClean="0"/>
              <a:t>Spring </a:t>
            </a:r>
            <a:r>
              <a:rPr lang="es-ES" sz="1200" dirty="0" err="1" smtClean="0"/>
              <a:t>Boot</a:t>
            </a:r>
            <a:r>
              <a:rPr lang="es-ES" sz="1200" dirty="0" smtClean="0"/>
              <a:t> tiene criterios. Ésta es solo otra forma de decir que tiene valores predeterminados razonables que implementan las configuraciones más utilizadas por la mayor parte de desarrolladores</a:t>
            </a:r>
          </a:p>
          <a:p>
            <a:pPr lvl="1"/>
            <a:r>
              <a:rPr lang="es-ES" sz="1200" dirty="0" smtClean="0"/>
              <a:t>Por ejemplo, </a:t>
            </a:r>
            <a:r>
              <a:rPr lang="es-ES" sz="1200" dirty="0" err="1" smtClean="0"/>
              <a:t>Tomcat</a:t>
            </a:r>
            <a:r>
              <a:rPr lang="es-ES" sz="1200" dirty="0" smtClean="0"/>
              <a:t> es un contenedor web muy popular. De forma predeterminada, una aplicación web de Spring </a:t>
            </a:r>
            <a:r>
              <a:rPr lang="es-ES" sz="1200" dirty="0" err="1" smtClean="0"/>
              <a:t>Boot</a:t>
            </a:r>
            <a:r>
              <a:rPr lang="es-ES" sz="1200" dirty="0" smtClean="0"/>
              <a:t> utiliza un contenedor </a:t>
            </a:r>
            <a:r>
              <a:rPr lang="es-ES" sz="1200" dirty="0" err="1" smtClean="0"/>
              <a:t>Tomcat</a:t>
            </a:r>
            <a:r>
              <a:rPr lang="es-ES" sz="1200" dirty="0" smtClean="0"/>
              <a:t> incorporado y listo para ser ejecutado.</a:t>
            </a:r>
          </a:p>
          <a:p>
            <a:r>
              <a:rPr lang="es-ES" dirty="0" smtClean="0"/>
              <a:t>Es personalizable</a:t>
            </a:r>
            <a:endParaRPr lang="es-ES" dirty="0"/>
          </a:p>
          <a:p>
            <a:pPr lvl="1"/>
            <a:r>
              <a:rPr lang="es-ES" sz="1200" dirty="0" smtClean="0"/>
              <a:t>Una infraestructura intuitiva no es de mucha utilidad si no es posible cambiar sus criterios. Es posible personalizar fácilmente una aplicación Spring </a:t>
            </a:r>
            <a:r>
              <a:rPr lang="es-ES" sz="1200" dirty="0" err="1" smtClean="0"/>
              <a:t>Boot</a:t>
            </a:r>
            <a:r>
              <a:rPr lang="es-ES" sz="1200" dirty="0" smtClean="0"/>
              <a:t> para que coincida con las necesidades del proyecto, tanto en configuración inicial como en el ciclo de desarrollo</a:t>
            </a:r>
            <a:endParaRPr lang="es-ES" sz="1400" dirty="0" smtClean="0"/>
          </a:p>
          <a:p>
            <a:r>
              <a:rPr lang="es-ES" dirty="0" smtClean="0"/>
              <a:t>Iniciadores (</a:t>
            </a:r>
            <a:r>
              <a:rPr lang="es-ES" dirty="0" err="1" smtClean="0"/>
              <a:t>Starters</a:t>
            </a:r>
            <a:r>
              <a:rPr lang="es-ES" dirty="0" smtClean="0"/>
              <a:t>)</a:t>
            </a:r>
          </a:p>
          <a:p>
            <a:pPr lvl="1"/>
            <a:r>
              <a:rPr lang="fr-FR" sz="1200" dirty="0" smtClean="0"/>
              <a:t>Los </a:t>
            </a:r>
            <a:r>
              <a:rPr lang="fr-FR" sz="1200" dirty="0" err="1" smtClean="0"/>
              <a:t>iniciadores</a:t>
            </a:r>
            <a:r>
              <a:rPr lang="fr-FR" sz="1200" dirty="0" smtClean="0"/>
              <a:t> son parte de la </a:t>
            </a:r>
            <a:r>
              <a:rPr lang="fr-FR" sz="1200" dirty="0" err="1" smtClean="0"/>
              <a:t>magia</a:t>
            </a:r>
            <a:r>
              <a:rPr lang="fr-FR" sz="1200" dirty="0" smtClean="0"/>
              <a:t> de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Boot, se </a:t>
            </a:r>
            <a:r>
              <a:rPr lang="fr-FR" sz="1200" dirty="0" err="1" smtClean="0"/>
              <a:t>utilizan</a:t>
            </a:r>
            <a:r>
              <a:rPr lang="fr-FR" sz="1200" dirty="0" smtClean="0"/>
              <a:t> para </a:t>
            </a:r>
            <a:r>
              <a:rPr lang="fr-FR" sz="1200" dirty="0" err="1" smtClean="0"/>
              <a:t>limitar</a:t>
            </a:r>
            <a:r>
              <a:rPr lang="fr-FR" sz="1200" dirty="0" smtClean="0"/>
              <a:t> la </a:t>
            </a:r>
            <a:r>
              <a:rPr lang="fr-FR" sz="1200" dirty="0" err="1" smtClean="0"/>
              <a:t>cantidad</a:t>
            </a:r>
            <a:r>
              <a:rPr lang="fr-FR" sz="1200" dirty="0" smtClean="0"/>
              <a:t> de </a:t>
            </a:r>
            <a:r>
              <a:rPr lang="fr-FR" sz="1200" dirty="0" err="1" smtClean="0"/>
              <a:t>configuración</a:t>
            </a:r>
            <a:r>
              <a:rPr lang="fr-FR" sz="1200" dirty="0" smtClean="0"/>
              <a:t> </a:t>
            </a:r>
            <a:r>
              <a:rPr lang="fr-FR" sz="1200" dirty="0" err="1" smtClean="0"/>
              <a:t>manual</a:t>
            </a:r>
            <a:r>
              <a:rPr lang="fr-FR" sz="1200" dirty="0" smtClean="0"/>
              <a:t> de las </a:t>
            </a:r>
            <a:r>
              <a:rPr lang="fr-FR" sz="1200" dirty="0" err="1" smtClean="0"/>
              <a:t>dependencias</a:t>
            </a:r>
            <a:r>
              <a:rPr lang="fr-FR" sz="1200" dirty="0" smtClean="0"/>
              <a:t>.</a:t>
            </a:r>
            <a:r>
              <a:rPr lang="fr-FR" sz="1200" dirty="0"/>
              <a:t> Un </a:t>
            </a:r>
            <a:r>
              <a:rPr lang="fr-FR" sz="1200" dirty="0" err="1"/>
              <a:t>iniciador</a:t>
            </a:r>
            <a:r>
              <a:rPr lang="fr-FR" sz="1200" dirty="0"/>
              <a:t> es </a:t>
            </a:r>
            <a:r>
              <a:rPr lang="fr-FR" sz="1200" dirty="0" err="1"/>
              <a:t>esencialmente</a:t>
            </a:r>
            <a:r>
              <a:rPr lang="fr-FR" sz="1200" dirty="0"/>
              <a:t> un </a:t>
            </a:r>
            <a:r>
              <a:rPr lang="fr-FR" sz="1200" dirty="0" err="1"/>
              <a:t>conjunto</a:t>
            </a:r>
            <a:r>
              <a:rPr lang="fr-FR" sz="1200" dirty="0"/>
              <a:t> de </a:t>
            </a:r>
            <a:r>
              <a:rPr lang="fr-FR" sz="1200" dirty="0" err="1"/>
              <a:t>dependencias</a:t>
            </a:r>
            <a:r>
              <a:rPr lang="fr-FR" sz="1200" dirty="0"/>
              <a:t> (</a:t>
            </a:r>
            <a:r>
              <a:rPr lang="fr-FR" sz="1200" dirty="0" err="1"/>
              <a:t>como</a:t>
            </a:r>
            <a:r>
              <a:rPr lang="fr-FR" sz="1200" dirty="0"/>
              <a:t> un </a:t>
            </a:r>
            <a:r>
              <a:rPr lang="fr-FR" sz="1200" dirty="0" err="1"/>
              <a:t>Maven</a:t>
            </a:r>
            <a:r>
              <a:rPr lang="fr-FR" sz="1200" dirty="0"/>
              <a:t> POM) que son </a:t>
            </a:r>
            <a:r>
              <a:rPr lang="fr-FR" sz="1200" dirty="0" err="1"/>
              <a:t>específicas</a:t>
            </a:r>
            <a:r>
              <a:rPr lang="fr-FR" sz="1200" dirty="0"/>
              <a:t> para el </a:t>
            </a:r>
            <a:r>
              <a:rPr lang="fr-FR" sz="1200" dirty="0" err="1"/>
              <a:t>tipo</a:t>
            </a:r>
            <a:r>
              <a:rPr lang="fr-FR" sz="1200" dirty="0"/>
              <a:t> de </a:t>
            </a:r>
            <a:r>
              <a:rPr lang="fr-FR" sz="1200" dirty="0" err="1"/>
              <a:t>aplicación</a:t>
            </a:r>
            <a:r>
              <a:rPr lang="fr-FR" sz="1200" dirty="0"/>
              <a:t> que </a:t>
            </a:r>
            <a:r>
              <a:rPr lang="fr-FR" sz="1200" dirty="0" err="1" smtClean="0"/>
              <a:t>representa</a:t>
            </a:r>
            <a:endParaRPr lang="fr-FR" sz="12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Boot </a:t>
            </a:r>
            <a:r>
              <a:rPr lang="fr-FR" sz="1200" dirty="0" err="1" smtClean="0"/>
              <a:t>utiliza</a:t>
            </a:r>
            <a:r>
              <a:rPr lang="fr-FR" sz="1200" dirty="0" smtClean="0"/>
              <a:t> la </a:t>
            </a:r>
            <a:r>
              <a:rPr lang="fr-FR" sz="1200" dirty="0" err="1" smtClean="0"/>
              <a:t>manera</a:t>
            </a:r>
            <a:r>
              <a:rPr lang="fr-FR" sz="1200" dirty="0" smtClean="0"/>
              <a:t> en que se </a:t>
            </a:r>
            <a:r>
              <a:rPr lang="fr-FR" sz="1200" dirty="0" err="1" smtClean="0"/>
              <a:t>definen</a:t>
            </a:r>
            <a:r>
              <a:rPr lang="fr-FR" sz="1200" dirty="0" smtClean="0"/>
              <a:t> los </a:t>
            </a:r>
            <a:r>
              <a:rPr lang="fr-FR" sz="1200" dirty="0" err="1" smtClean="0"/>
              <a:t>Beans</a:t>
            </a:r>
            <a:r>
              <a:rPr lang="fr-FR" sz="1200" dirty="0" smtClean="0"/>
              <a:t> para </a:t>
            </a:r>
            <a:r>
              <a:rPr lang="fr-FR" sz="1200" dirty="0" err="1" smtClean="0"/>
              <a:t>configurarse</a:t>
            </a:r>
            <a:r>
              <a:rPr lang="fr-FR" sz="1200" dirty="0" smtClean="0"/>
              <a:t> </a:t>
            </a:r>
            <a:r>
              <a:rPr lang="fr-FR" sz="1200" dirty="0" err="1" smtClean="0"/>
              <a:t>automáticamente</a:t>
            </a:r>
            <a:r>
              <a:rPr lang="fr-FR" sz="1200" dirty="0" smtClean="0"/>
              <a:t>. </a:t>
            </a:r>
            <a:r>
              <a:rPr lang="fr-FR" sz="1200" dirty="0" err="1" smtClean="0"/>
              <a:t>Por</a:t>
            </a:r>
            <a:r>
              <a:rPr lang="fr-FR" sz="1200" dirty="0" smtClean="0"/>
              <a:t> </a:t>
            </a:r>
            <a:r>
              <a:rPr lang="fr-FR" sz="1200" dirty="0" err="1" smtClean="0"/>
              <a:t>ejemplo</a:t>
            </a:r>
            <a:r>
              <a:rPr lang="fr-FR" sz="1200" dirty="0" smtClean="0"/>
              <a:t> si </a:t>
            </a:r>
            <a:r>
              <a:rPr lang="fr-FR" sz="1200" dirty="0" err="1" smtClean="0"/>
              <a:t>anotamos</a:t>
            </a:r>
            <a:r>
              <a:rPr lang="fr-FR" sz="1200" dirty="0" smtClean="0"/>
              <a:t> </a:t>
            </a:r>
            <a:r>
              <a:rPr lang="fr-FR" sz="1200" dirty="0" err="1" smtClean="0"/>
              <a:t>beans</a:t>
            </a:r>
            <a:r>
              <a:rPr lang="fr-FR" sz="1200" dirty="0" smtClean="0"/>
              <a:t> de JPA con 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 </a:t>
            </a:r>
            <a:r>
              <a:rPr lang="fr-FR" sz="1200" dirty="0" err="1" smtClean="0"/>
              <a:t>configurará</a:t>
            </a:r>
            <a:r>
              <a:rPr lang="fr-FR" sz="1200" dirty="0" smtClean="0"/>
              <a:t> </a:t>
            </a:r>
            <a:r>
              <a:rPr lang="fr-FR" sz="1200" dirty="0" err="1" smtClean="0"/>
              <a:t>automáticamente</a:t>
            </a:r>
            <a:r>
              <a:rPr lang="fr-FR" sz="1200" dirty="0" smtClean="0"/>
              <a:t> JPA sin </a:t>
            </a:r>
            <a:r>
              <a:rPr lang="fr-FR" sz="1200" dirty="0" err="1" smtClean="0"/>
              <a:t>necesidad</a:t>
            </a:r>
            <a:r>
              <a:rPr lang="fr-FR" sz="1200" dirty="0" smtClean="0"/>
              <a:t> de un </a:t>
            </a:r>
            <a:r>
              <a:rPr lang="fr-FR" sz="1200" dirty="0" err="1" smtClean="0"/>
              <a:t>archivo</a:t>
            </a:r>
            <a:r>
              <a:rPr lang="fr-FR" sz="1200" dirty="0" smtClean="0"/>
              <a:t> persistence.xml</a:t>
            </a:r>
            <a:endParaRPr lang="fr-FR" sz="1200" dirty="0"/>
          </a:p>
          <a:p>
            <a:pPr lvl="1"/>
            <a:r>
              <a:rPr lang="fr-FR" sz="1200" dirty="0" err="1" smtClean="0"/>
              <a:t>Ejemplos</a:t>
            </a:r>
            <a:r>
              <a:rPr lang="fr-FR" sz="1200" dirty="0" smtClean="0"/>
              <a:t>: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boot-starter-web, </a:t>
            </a:r>
            <a:r>
              <a:rPr lang="fr-FR" sz="1200" dirty="0" err="1" smtClean="0"/>
              <a:t>spring</a:t>
            </a:r>
            <a:r>
              <a:rPr lang="fr-FR" sz="1200" dirty="0" smtClean="0"/>
              <a:t>-boot-starter-</a:t>
            </a:r>
            <a:r>
              <a:rPr lang="fr-FR" sz="1200" dirty="0" err="1" smtClean="0"/>
              <a:t>jdbc</a:t>
            </a:r>
            <a:endParaRPr lang="es-ES" sz="1200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Spring</a:t>
            </a:r>
            <a:r>
              <a:rPr lang="fr-FR" sz="2200" dirty="0" smtClean="0">
                <a:latin typeface="Tahoma" pitchFamily="34"/>
              </a:rPr>
              <a:t> Boot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939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Caso práctico I</a:t>
            </a:r>
          </a:p>
          <a:p>
            <a:pPr lvl="1"/>
            <a:r>
              <a:rPr lang="es-ES" dirty="0"/>
              <a:t>Creación </a:t>
            </a:r>
            <a:r>
              <a:rPr lang="es-ES" dirty="0" smtClean="0"/>
              <a:t>proyecto </a:t>
            </a:r>
            <a:r>
              <a:rPr lang="es-ES" dirty="0" err="1" smtClean="0"/>
              <a:t>Maven</a:t>
            </a:r>
            <a:endParaRPr lang="es-ES" dirty="0"/>
          </a:p>
          <a:p>
            <a:pPr lvl="1"/>
            <a:r>
              <a:rPr lang="es-ES" dirty="0" smtClean="0"/>
              <a:t>Ejemplo sencillo de </a:t>
            </a:r>
            <a:r>
              <a:rPr lang="es-ES" dirty="0" err="1" smtClean="0"/>
              <a:t>IoC</a:t>
            </a:r>
            <a:r>
              <a:rPr lang="es-ES" dirty="0" smtClean="0"/>
              <a:t> en Java puro (Sin el </a:t>
            </a:r>
            <a:r>
              <a:rPr lang="es-ES" dirty="0" err="1" smtClean="0"/>
              <a:t>framework</a:t>
            </a:r>
            <a:r>
              <a:rPr lang="es-ES" dirty="0" smtClean="0"/>
              <a:t> de Spring)</a:t>
            </a:r>
          </a:p>
          <a:p>
            <a:r>
              <a:rPr lang="es-ES" dirty="0" smtClean="0"/>
              <a:t>Caso práctico II</a:t>
            </a:r>
          </a:p>
          <a:p>
            <a:pPr lvl="1"/>
            <a:r>
              <a:rPr lang="es-ES" dirty="0" smtClean="0"/>
              <a:t>Inclusión de dependencias de Spring Framework</a:t>
            </a:r>
          </a:p>
          <a:p>
            <a:pPr lvl="1"/>
            <a:r>
              <a:rPr lang="es-ES" dirty="0" smtClean="0"/>
              <a:t>Configuración de </a:t>
            </a:r>
            <a:r>
              <a:rPr lang="es-ES" dirty="0" err="1"/>
              <a:t>B</a:t>
            </a:r>
            <a:r>
              <a:rPr lang="es-ES" dirty="0" err="1" smtClean="0"/>
              <a:t>eans</a:t>
            </a:r>
            <a:r>
              <a:rPr lang="es-ES" dirty="0" smtClean="0"/>
              <a:t> con fichero XML</a:t>
            </a:r>
          </a:p>
          <a:p>
            <a:pPr lvl="1"/>
            <a:r>
              <a:rPr lang="es-ES" dirty="0" smtClean="0"/>
              <a:t>Configuración de </a:t>
            </a:r>
            <a:r>
              <a:rPr lang="es-ES" dirty="0" err="1" smtClean="0"/>
              <a:t>Beans</a:t>
            </a:r>
            <a:r>
              <a:rPr lang="es-ES" dirty="0" smtClean="0"/>
              <a:t> mediante anotaciones</a:t>
            </a:r>
          </a:p>
          <a:p>
            <a:pPr lvl="1"/>
            <a:r>
              <a:rPr lang="es-ES" dirty="0" smtClean="0"/>
              <a:t>Configuración de </a:t>
            </a:r>
            <a:r>
              <a:rPr lang="es-ES" dirty="0" err="1" smtClean="0"/>
              <a:t>Beans</a:t>
            </a:r>
            <a:r>
              <a:rPr lang="es-ES" dirty="0" smtClean="0"/>
              <a:t> programáticamente</a:t>
            </a:r>
            <a:endParaRPr lang="es-ES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>
                <a:latin typeface="Tahoma" pitchFamily="34"/>
              </a:rPr>
              <a:t>Inversión</a:t>
            </a:r>
            <a:r>
              <a:rPr lang="fr-FR" sz="2200" dirty="0">
                <a:latin typeface="Tahoma" pitchFamily="34"/>
              </a:rPr>
              <a:t> de Control (</a:t>
            </a:r>
            <a:r>
              <a:rPr lang="fr-FR" sz="2200" dirty="0" err="1">
                <a:latin typeface="Tahoma" pitchFamily="34"/>
              </a:rPr>
              <a:t>IoC</a:t>
            </a:r>
            <a:r>
              <a:rPr lang="fr-FR" sz="2200" dirty="0">
                <a:latin typeface="Tahoma" pitchFamily="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88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968552"/>
          </a:xfrm>
        </p:spPr>
        <p:txBody>
          <a:bodyPr/>
          <a:lstStyle/>
          <a:p>
            <a:r>
              <a:rPr lang="es-ES" sz="1800" dirty="0" smtClean="0"/>
              <a:t>¿Qué es </a:t>
            </a:r>
            <a:r>
              <a:rPr lang="es-ES" sz="1800" dirty="0" err="1" smtClean="0"/>
              <a:t>SpEL</a:t>
            </a:r>
            <a:r>
              <a:rPr lang="es-ES" sz="1800" dirty="0"/>
              <a:t>?</a:t>
            </a:r>
            <a:endParaRPr lang="es-ES" sz="1800" dirty="0" smtClean="0"/>
          </a:p>
          <a:p>
            <a:pPr lvl="1"/>
            <a:r>
              <a:rPr lang="es-ES" sz="1400" dirty="0"/>
              <a:t>Spring </a:t>
            </a:r>
            <a:r>
              <a:rPr lang="es-ES" sz="1400" dirty="0" err="1"/>
              <a:t>Expression</a:t>
            </a:r>
            <a:r>
              <a:rPr lang="es-ES" sz="1400" dirty="0"/>
              <a:t> </a:t>
            </a:r>
            <a:r>
              <a:rPr lang="es-ES" sz="1400" dirty="0" err="1"/>
              <a:t>Language</a:t>
            </a:r>
            <a:r>
              <a:rPr lang="es-ES" sz="1400" dirty="0"/>
              <a:t> (</a:t>
            </a:r>
            <a:r>
              <a:rPr lang="es-ES" sz="1400" dirty="0" err="1"/>
              <a:t>SpEL</a:t>
            </a:r>
            <a:r>
              <a:rPr lang="es-ES" sz="1400" dirty="0"/>
              <a:t> para abreviar) es un poderoso lenguaje de expresión que permite consultar y manipular un </a:t>
            </a:r>
            <a:r>
              <a:rPr lang="es-ES" sz="1400" dirty="0" smtClean="0"/>
              <a:t>grafo </a:t>
            </a:r>
            <a:r>
              <a:rPr lang="es-ES" sz="1400" dirty="0"/>
              <a:t>de objetos en tiempo de ejecución. La sintaxis del lenguaje es similar a </a:t>
            </a:r>
            <a:r>
              <a:rPr lang="es-ES" sz="1400" dirty="0" err="1"/>
              <a:t>Unified</a:t>
            </a:r>
            <a:r>
              <a:rPr lang="es-ES" sz="1400" dirty="0"/>
              <a:t> EL pero ofrece características adicionales, sobre todo la invocación de métodos y la funcionalidad básica de creación de plantillas de </a:t>
            </a:r>
            <a:r>
              <a:rPr lang="es-ES" sz="1400" dirty="0" err="1" smtClean="0"/>
              <a:t>String</a:t>
            </a:r>
            <a:r>
              <a:rPr lang="es-ES" sz="1400" dirty="0" smtClean="0"/>
              <a:t>.</a:t>
            </a:r>
          </a:p>
          <a:p>
            <a:r>
              <a:rPr lang="es-ES" sz="1800" dirty="0" smtClean="0"/>
              <a:t>Configuración basada en XML</a:t>
            </a:r>
          </a:p>
          <a:p>
            <a:endParaRPr lang="es-ES" sz="1800" dirty="0"/>
          </a:p>
          <a:p>
            <a:endParaRPr lang="es-ES" sz="1800" dirty="0" smtClean="0"/>
          </a:p>
          <a:p>
            <a:r>
              <a:rPr lang="es-ES" sz="1800" dirty="0" smtClean="0"/>
              <a:t>Configuración basada en anotaciones</a:t>
            </a:r>
          </a:p>
          <a:p>
            <a:pPr marL="540000" lvl="1" indent="0">
              <a:buNone/>
            </a:pPr>
            <a:endParaRPr lang="es-ES" sz="1400" dirty="0" smtClean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Expresiones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Regulares</a:t>
            </a:r>
            <a:r>
              <a:rPr lang="fr-FR" sz="2200" dirty="0" smtClean="0">
                <a:latin typeface="Tahoma" pitchFamily="34"/>
              </a:rPr>
              <a:t> (</a:t>
            </a:r>
            <a:r>
              <a:rPr lang="fr-FR" sz="2200" dirty="0" err="1" smtClean="0">
                <a:latin typeface="Tahoma" pitchFamily="34"/>
              </a:rPr>
              <a:t>SpEL</a:t>
            </a:r>
            <a:r>
              <a:rPr lang="fr-FR" sz="2200" dirty="0" smtClean="0">
                <a:latin typeface="Tahoma" pitchFamily="34"/>
              </a:rPr>
              <a:t>)</a:t>
            </a:r>
            <a:endParaRPr lang="fr-FR" sz="2200" dirty="0">
              <a:latin typeface="Tahoma" pitchFamily="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357517" cy="65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05435"/>
            <a:ext cx="4443586" cy="174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90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4104456" cy="4968552"/>
          </a:xfrm>
        </p:spPr>
        <p:txBody>
          <a:bodyPr/>
          <a:lstStyle/>
          <a:p>
            <a:r>
              <a:rPr lang="es-ES" sz="1800" dirty="0" err="1" smtClean="0"/>
              <a:t>SpEl</a:t>
            </a:r>
            <a:r>
              <a:rPr lang="es-ES" sz="1800" dirty="0" smtClean="0"/>
              <a:t> soporta la siguiente funcionalidad:</a:t>
            </a:r>
            <a:endParaRPr lang="es-ES" sz="1400" dirty="0"/>
          </a:p>
          <a:p>
            <a:pPr lvl="1"/>
            <a:r>
              <a:rPr lang="en-US" sz="1200" dirty="0" err="1" smtClean="0"/>
              <a:t>Expresiones</a:t>
            </a:r>
            <a:r>
              <a:rPr lang="en-US" sz="1200" dirty="0" smtClean="0"/>
              <a:t> </a:t>
            </a:r>
            <a:r>
              <a:rPr lang="en-US" sz="1200" dirty="0" err="1" smtClean="0"/>
              <a:t>literales</a:t>
            </a:r>
            <a:endParaRPr lang="en-US" sz="1200" dirty="0"/>
          </a:p>
          <a:p>
            <a:pPr lvl="1"/>
            <a:r>
              <a:rPr lang="en-US" sz="1200" dirty="0"/>
              <a:t>Boolean and </a:t>
            </a:r>
            <a:r>
              <a:rPr lang="en-US" sz="1200" dirty="0" err="1" smtClean="0"/>
              <a:t>operadores</a:t>
            </a:r>
            <a:r>
              <a:rPr lang="en-US" sz="1200" dirty="0" smtClean="0"/>
              <a:t> </a:t>
            </a:r>
            <a:r>
              <a:rPr lang="en-US" sz="1200" dirty="0" err="1" smtClean="0"/>
              <a:t>relacionales</a:t>
            </a:r>
            <a:endParaRPr lang="en-US" sz="1200" dirty="0"/>
          </a:p>
          <a:p>
            <a:pPr lvl="1"/>
            <a:r>
              <a:rPr lang="en-US" sz="1200" dirty="0"/>
              <a:t>Regular expressions</a:t>
            </a:r>
          </a:p>
          <a:p>
            <a:pPr lvl="1"/>
            <a:r>
              <a:rPr lang="en-US" sz="1200" dirty="0" err="1" smtClean="0"/>
              <a:t>Expresiones</a:t>
            </a:r>
            <a:r>
              <a:rPr lang="en-US" sz="1200" dirty="0" smtClean="0"/>
              <a:t> de </a:t>
            </a:r>
            <a:r>
              <a:rPr lang="en-US" sz="1200" dirty="0" err="1" smtClean="0"/>
              <a:t>Clase</a:t>
            </a:r>
            <a:endParaRPr lang="en-US" sz="1200" dirty="0"/>
          </a:p>
          <a:p>
            <a:pPr lvl="1"/>
            <a:r>
              <a:rPr lang="en-US" sz="1200" dirty="0" err="1" smtClean="0"/>
              <a:t>Acceso</a:t>
            </a:r>
            <a:r>
              <a:rPr lang="en-US" sz="1200" dirty="0" smtClean="0"/>
              <a:t> a </a:t>
            </a:r>
            <a:r>
              <a:rPr lang="en-US" sz="1200" dirty="0" err="1" smtClean="0"/>
              <a:t>propiedades</a:t>
            </a:r>
            <a:r>
              <a:rPr lang="en-US" sz="1200" dirty="0" smtClean="0"/>
              <a:t>, </a:t>
            </a:r>
            <a:r>
              <a:rPr lang="en-US" sz="1200" dirty="0"/>
              <a:t>arrays, lists, maps</a:t>
            </a:r>
          </a:p>
          <a:p>
            <a:pPr lvl="1"/>
            <a:r>
              <a:rPr lang="en-US" sz="1200" dirty="0" err="1" smtClean="0"/>
              <a:t>Invocación</a:t>
            </a:r>
            <a:r>
              <a:rPr lang="en-US" sz="1200" dirty="0" smtClean="0"/>
              <a:t> de </a:t>
            </a:r>
            <a:r>
              <a:rPr lang="en-US" sz="1200" dirty="0" err="1" smtClean="0"/>
              <a:t>métodos</a:t>
            </a:r>
            <a:endParaRPr lang="en-US" sz="1200" dirty="0"/>
          </a:p>
          <a:p>
            <a:pPr lvl="1"/>
            <a:r>
              <a:rPr lang="en-US" sz="1200" dirty="0" err="1" smtClean="0"/>
              <a:t>Operadores</a:t>
            </a:r>
            <a:r>
              <a:rPr lang="en-US" sz="1200" dirty="0" smtClean="0"/>
              <a:t> </a:t>
            </a:r>
            <a:r>
              <a:rPr lang="en-US" sz="1200" dirty="0" err="1" smtClean="0"/>
              <a:t>relacionales</a:t>
            </a:r>
            <a:endParaRPr lang="en-US" sz="1200" dirty="0"/>
          </a:p>
          <a:p>
            <a:pPr lvl="1"/>
            <a:r>
              <a:rPr lang="en-US" sz="1200" dirty="0" err="1" smtClean="0"/>
              <a:t>Asignación</a:t>
            </a:r>
            <a:r>
              <a:rPr lang="en-US" sz="1200" dirty="0" smtClean="0"/>
              <a:t> de variables</a:t>
            </a:r>
            <a:endParaRPr lang="en-US" sz="1200" dirty="0"/>
          </a:p>
          <a:p>
            <a:pPr lvl="1"/>
            <a:r>
              <a:rPr lang="en-US" sz="1200" dirty="0" err="1" smtClean="0"/>
              <a:t>Invocación</a:t>
            </a:r>
            <a:r>
              <a:rPr lang="en-US" sz="1200" dirty="0" smtClean="0"/>
              <a:t> a </a:t>
            </a:r>
            <a:r>
              <a:rPr lang="en-US" sz="1200" dirty="0" err="1" smtClean="0"/>
              <a:t>constructores</a:t>
            </a:r>
            <a:endParaRPr lang="en-US" sz="1200" dirty="0"/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Expresiones</a:t>
            </a:r>
            <a:r>
              <a:rPr lang="fr-FR" sz="2200" dirty="0" smtClean="0">
                <a:latin typeface="Tahoma" pitchFamily="34"/>
              </a:rPr>
              <a:t> </a:t>
            </a:r>
            <a:r>
              <a:rPr lang="fr-FR" sz="2200" dirty="0" err="1" smtClean="0">
                <a:latin typeface="Tahoma" pitchFamily="34"/>
              </a:rPr>
              <a:t>Regulares</a:t>
            </a:r>
            <a:r>
              <a:rPr lang="fr-FR" sz="2200" dirty="0" smtClean="0">
                <a:latin typeface="Tahoma" pitchFamily="34"/>
              </a:rPr>
              <a:t> (</a:t>
            </a:r>
            <a:r>
              <a:rPr lang="fr-FR" sz="2200" dirty="0" err="1" smtClean="0">
                <a:latin typeface="Tahoma" pitchFamily="34"/>
              </a:rPr>
              <a:t>SpEL</a:t>
            </a:r>
            <a:r>
              <a:rPr lang="fr-FR" sz="2200" dirty="0" smtClean="0">
                <a:latin typeface="Tahoma" pitchFamily="34"/>
              </a:rPr>
              <a:t>)</a:t>
            </a:r>
            <a:endParaRPr lang="fr-FR" sz="2200" dirty="0">
              <a:latin typeface="Tahoma" pitchFamily="34"/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4716016" y="1916832"/>
            <a:ext cx="4104456" cy="496855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432000" marR="0" lvl="0" indent="-324000" algn="l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defPPr>
            <a:lvl1pPr marL="432000" marR="0" lvl="0" indent="-324000" algn="l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1pPr>
            <a:lvl2pPr marL="864000" marR="0" lvl="1" indent="-324000" algn="l" rtl="0" hangingPunct="1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16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2pPr>
            <a:lvl3pPr marL="1295999" marR="0" lvl="2" indent="-288000" algn="l" rtl="0" hangingPunct="1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16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3pPr>
            <a:lvl4pPr marL="1728000" marR="0" lvl="3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16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4pPr>
            <a:lvl5pPr marL="2160000" marR="0" lvl="4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5pPr>
            <a:lvl6pPr marL="2592000" marR="0" lvl="5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6pPr>
            <a:lvl7pPr marL="3024000" marR="0" lvl="6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7pPr>
            <a:lvl8pPr marL="3456000" marR="0" lvl="7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8pPr>
            <a:lvl9pPr marL="3887999" marR="0" lvl="8" indent="-216000" algn="l" rtl="0" hangingPunct="1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 spc="0">
                <a:ln>
                  <a:noFill/>
                </a:ln>
                <a:solidFill>
                  <a:srgbClr val="232323"/>
                </a:solidFill>
                <a:latin typeface="Calibri"/>
                <a:ea typeface="Arial Unicode MS" pitchFamily="2"/>
                <a:cs typeface="Arial Unicode MS" pitchFamily="2"/>
              </a:defRPr>
            </a:lvl9pPr>
          </a:lstStyle>
          <a:p>
            <a:pPr lvl="1"/>
            <a:r>
              <a:rPr lang="en-US" sz="1200" dirty="0" err="1" smtClean="0"/>
              <a:t>Referencias</a:t>
            </a:r>
            <a:r>
              <a:rPr lang="en-US" sz="1200" dirty="0" smtClean="0"/>
              <a:t> a Beans</a:t>
            </a:r>
          </a:p>
          <a:p>
            <a:pPr lvl="1"/>
            <a:r>
              <a:rPr lang="en-US" sz="1200" dirty="0" err="1" smtClean="0"/>
              <a:t>Construcción</a:t>
            </a:r>
            <a:r>
              <a:rPr lang="en-US" sz="1200" dirty="0" smtClean="0"/>
              <a:t> de Arrays</a:t>
            </a:r>
          </a:p>
          <a:p>
            <a:pPr lvl="1"/>
            <a:r>
              <a:rPr lang="en-US" sz="1200" dirty="0" err="1" smtClean="0"/>
              <a:t>Listas</a:t>
            </a:r>
            <a:r>
              <a:rPr lang="en-US" sz="1200" dirty="0" smtClean="0"/>
              <a:t> Inline</a:t>
            </a:r>
          </a:p>
          <a:p>
            <a:pPr lvl="1"/>
            <a:r>
              <a:rPr lang="en-US" sz="1200" dirty="0" err="1" smtClean="0"/>
              <a:t>Operador</a:t>
            </a:r>
            <a:r>
              <a:rPr lang="en-US" sz="1200" dirty="0" smtClean="0"/>
              <a:t> </a:t>
            </a:r>
            <a:r>
              <a:rPr lang="en-US" sz="1200" dirty="0" err="1" smtClean="0"/>
              <a:t>ternario</a:t>
            </a:r>
            <a:endParaRPr lang="en-US" sz="1200" dirty="0" smtClean="0"/>
          </a:p>
          <a:p>
            <a:pPr lvl="1"/>
            <a:r>
              <a:rPr lang="en-US" sz="1200" dirty="0" smtClean="0"/>
              <a:t>Variables</a:t>
            </a:r>
          </a:p>
          <a:p>
            <a:pPr lvl="1"/>
            <a:r>
              <a:rPr lang="es-ES" sz="1200" dirty="0" smtClean="0"/>
              <a:t>Funciones definidas por el usuario</a:t>
            </a:r>
            <a:endParaRPr lang="en-US" sz="1200" dirty="0" smtClean="0"/>
          </a:p>
          <a:p>
            <a:pPr lvl="1"/>
            <a:r>
              <a:rPr lang="en-US" sz="1200" dirty="0" err="1" smtClean="0"/>
              <a:t>Proyección</a:t>
            </a:r>
            <a:r>
              <a:rPr lang="en-US" sz="1200" dirty="0" smtClean="0"/>
              <a:t> de </a:t>
            </a:r>
            <a:r>
              <a:rPr lang="en-US" sz="1200" dirty="0" err="1" smtClean="0"/>
              <a:t>Colecciones</a:t>
            </a:r>
            <a:endParaRPr lang="en-US" sz="1200" dirty="0" smtClean="0"/>
          </a:p>
          <a:p>
            <a:pPr lvl="1"/>
            <a:r>
              <a:rPr lang="en-US" sz="1200" dirty="0" err="1" smtClean="0"/>
              <a:t>Selección</a:t>
            </a:r>
            <a:r>
              <a:rPr lang="en-US" sz="1200" dirty="0" smtClean="0"/>
              <a:t> de </a:t>
            </a:r>
            <a:r>
              <a:rPr lang="en-US" sz="1200" dirty="0" err="1" smtClean="0"/>
              <a:t>proyecciones</a:t>
            </a:r>
            <a:endParaRPr lang="en-US" sz="1200" dirty="0" smtClean="0"/>
          </a:p>
          <a:p>
            <a:pPr lvl="1"/>
            <a:r>
              <a:rPr lang="en-US" sz="1200" dirty="0" err="1" smtClean="0"/>
              <a:t>Expresiones</a:t>
            </a:r>
            <a:r>
              <a:rPr lang="en-US" sz="1200" dirty="0" smtClean="0"/>
              <a:t> de </a:t>
            </a:r>
            <a:r>
              <a:rPr lang="en-US" sz="1200" dirty="0" err="1" smtClean="0"/>
              <a:t>plantilla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176"/>
            <a:ext cx="5500291" cy="48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65" y="5661248"/>
            <a:ext cx="692110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9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¿Qué es?</a:t>
            </a:r>
          </a:p>
          <a:p>
            <a:pPr lvl="1"/>
            <a:r>
              <a:rPr lang="es-ES" dirty="0" smtClean="0"/>
              <a:t>Las anotaciones de Java proporcionan cierta información sobre el código (Metadatos), pero no afectan directamente el contenido del código que anota.</a:t>
            </a:r>
          </a:p>
          <a:p>
            <a:pPr lvl="1"/>
            <a:r>
              <a:rPr lang="es-ES" dirty="0" smtClean="0"/>
              <a:t>Una anotación puede, por ejemplo, ser procesada por un generador de código fuente, por el compilador o por una herramienta de despliegue.</a:t>
            </a:r>
          </a:p>
          <a:p>
            <a:r>
              <a:rPr lang="es-ES" dirty="0" smtClean="0"/>
              <a:t>Anotaciones de Spring</a:t>
            </a:r>
          </a:p>
          <a:p>
            <a:pPr lvl="1"/>
            <a:r>
              <a:rPr lang="es-ES" dirty="0" smtClean="0"/>
              <a:t>@</a:t>
            </a:r>
            <a:r>
              <a:rPr lang="es-ES" dirty="0" err="1" smtClean="0"/>
              <a:t>RestController</a:t>
            </a:r>
            <a:r>
              <a:rPr lang="es-ES" dirty="0" smtClean="0"/>
              <a:t>, @</a:t>
            </a:r>
            <a:r>
              <a:rPr lang="es-ES" dirty="0" err="1" smtClean="0"/>
              <a:t>Service</a:t>
            </a:r>
            <a:r>
              <a:rPr lang="es-ES" dirty="0" smtClean="0"/>
              <a:t>, @</a:t>
            </a:r>
            <a:r>
              <a:rPr lang="es-ES" dirty="0" err="1" smtClean="0"/>
              <a:t>Repository</a:t>
            </a:r>
            <a:r>
              <a:rPr lang="es-ES" dirty="0" smtClean="0"/>
              <a:t>, @</a:t>
            </a:r>
            <a:r>
              <a:rPr lang="es-ES" dirty="0" err="1" smtClean="0"/>
              <a:t>Transactional</a:t>
            </a:r>
            <a:r>
              <a:rPr lang="es-ES" dirty="0" smtClean="0"/>
              <a:t>, @</a:t>
            </a:r>
            <a:r>
              <a:rPr lang="es-ES" dirty="0" err="1" smtClean="0"/>
              <a:t>Cacheable</a:t>
            </a:r>
            <a:r>
              <a:rPr lang="es-ES" dirty="0" smtClean="0"/>
              <a:t>, @</a:t>
            </a:r>
            <a:r>
              <a:rPr lang="es-ES" dirty="0" err="1" smtClean="0"/>
              <a:t>RequestParam</a:t>
            </a:r>
            <a:endParaRPr lang="es-ES" dirty="0"/>
          </a:p>
          <a:p>
            <a:r>
              <a:rPr lang="es-ES" dirty="0" smtClean="0"/>
              <a:t>Creación de una anotación</a:t>
            </a:r>
          </a:p>
          <a:p>
            <a:pPr lvl="1"/>
            <a:r>
              <a:rPr lang="es-ES" dirty="0" err="1"/>
              <a:t>Logging</a:t>
            </a:r>
            <a:endParaRPr lang="es-ES" dirty="0"/>
          </a:p>
          <a:p>
            <a:pPr lvl="1"/>
            <a:r>
              <a:rPr lang="es-ES" dirty="0"/>
              <a:t>Gestión de transacciones</a:t>
            </a:r>
          </a:p>
          <a:p>
            <a:pPr lvl="1"/>
            <a:r>
              <a:rPr lang="es-ES" dirty="0"/>
              <a:t>Monitorización de tiempo de procesado de métodos</a:t>
            </a:r>
          </a:p>
          <a:p>
            <a:pPr lvl="1"/>
            <a:r>
              <a:rPr lang="es-ES" dirty="0"/>
              <a:t>Seguridad (Comprobación de credenciales)</a:t>
            </a:r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Anotaciones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332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240" cy="4536504"/>
          </a:xfrm>
        </p:spPr>
        <p:txBody>
          <a:bodyPr/>
          <a:lstStyle/>
          <a:p>
            <a:r>
              <a:rPr lang="es-ES" dirty="0" smtClean="0"/>
              <a:t>Componentes de una anotación</a:t>
            </a:r>
          </a:p>
          <a:p>
            <a:pPr lvl="1"/>
            <a:r>
              <a:rPr lang="es-ES" sz="1100" b="1" i="1" dirty="0"/>
              <a:t>@Target</a:t>
            </a:r>
            <a:r>
              <a:rPr lang="es-ES" sz="1100" dirty="0"/>
              <a:t> – Especifica el tipo de elemento al que se va a asociar la anotación.</a:t>
            </a:r>
          </a:p>
          <a:p>
            <a:pPr lvl="2"/>
            <a:r>
              <a:rPr lang="es-ES" sz="1100" dirty="0" err="1"/>
              <a:t>ElementType.</a:t>
            </a:r>
            <a:r>
              <a:rPr lang="es-ES" sz="1100" i="1" dirty="0" err="1"/>
              <a:t>TYPE</a:t>
            </a:r>
            <a:r>
              <a:rPr lang="es-ES" sz="1100" dirty="0"/>
              <a:t> – se puede aplicar a cualquier elemento de la clase.</a:t>
            </a:r>
          </a:p>
          <a:p>
            <a:pPr lvl="2"/>
            <a:r>
              <a:rPr lang="es-ES" sz="1100" dirty="0" err="1"/>
              <a:t>ElementType.</a:t>
            </a:r>
            <a:r>
              <a:rPr lang="es-ES" sz="1100" i="1" dirty="0" err="1"/>
              <a:t>FIELD</a:t>
            </a:r>
            <a:r>
              <a:rPr lang="es-ES" sz="1100" dirty="0"/>
              <a:t> – se puede aplicar a un </a:t>
            </a:r>
            <a:r>
              <a:rPr lang="es-ES" sz="1100" dirty="0" err="1"/>
              <a:t>miebro</a:t>
            </a:r>
            <a:r>
              <a:rPr lang="es-ES" sz="1100" dirty="0"/>
              <a:t> de la clase.</a:t>
            </a:r>
          </a:p>
          <a:p>
            <a:pPr lvl="2"/>
            <a:r>
              <a:rPr lang="es-ES" sz="1100" dirty="0" err="1"/>
              <a:t>ElementType.</a:t>
            </a:r>
            <a:r>
              <a:rPr lang="es-ES" sz="1100" i="1" dirty="0" err="1"/>
              <a:t>METHOD</a:t>
            </a:r>
            <a:r>
              <a:rPr lang="es-ES" sz="1100" dirty="0"/>
              <a:t> – se puede aplicar a un método</a:t>
            </a:r>
          </a:p>
          <a:p>
            <a:pPr lvl="2"/>
            <a:r>
              <a:rPr lang="es-ES" sz="1100" dirty="0" err="1"/>
              <a:t>ElementType.</a:t>
            </a:r>
            <a:r>
              <a:rPr lang="es-ES" sz="1100" i="1" dirty="0" err="1"/>
              <a:t>PARAMETER</a:t>
            </a:r>
            <a:r>
              <a:rPr lang="es-ES" sz="1100" dirty="0"/>
              <a:t> – se puede aplicar a parámetros de un método.</a:t>
            </a:r>
          </a:p>
          <a:p>
            <a:pPr lvl="2"/>
            <a:r>
              <a:rPr lang="es-ES" sz="1100" dirty="0" err="1"/>
              <a:t>ElementType.</a:t>
            </a:r>
            <a:r>
              <a:rPr lang="es-ES" sz="1100" i="1" dirty="0" err="1"/>
              <a:t>CONSTRUCTOR</a:t>
            </a:r>
            <a:r>
              <a:rPr lang="es-ES" sz="1100" dirty="0"/>
              <a:t> – se puede aplicar a constructores</a:t>
            </a:r>
          </a:p>
          <a:p>
            <a:pPr lvl="2"/>
            <a:r>
              <a:rPr lang="es-ES" sz="1100" dirty="0" err="1"/>
              <a:t>ElementType.</a:t>
            </a:r>
            <a:r>
              <a:rPr lang="es-ES" sz="1100" i="1" dirty="0" err="1"/>
              <a:t>LOCAL_VARIABLE</a:t>
            </a:r>
            <a:r>
              <a:rPr lang="es-ES" sz="1100" dirty="0"/>
              <a:t> – se puede aplicar a variables locales</a:t>
            </a:r>
          </a:p>
          <a:p>
            <a:pPr lvl="2"/>
            <a:r>
              <a:rPr lang="es-ES" sz="1100" dirty="0" err="1"/>
              <a:t>ElementType.</a:t>
            </a:r>
            <a:r>
              <a:rPr lang="es-ES" sz="1100" i="1" dirty="0" err="1"/>
              <a:t>ANNOTATION_TYPE</a:t>
            </a:r>
            <a:r>
              <a:rPr lang="es-ES" sz="1100" dirty="0"/>
              <a:t> – indica que el tipo declarado en sí es un tipo de anotación.</a:t>
            </a:r>
          </a:p>
          <a:p>
            <a:pPr lvl="1"/>
            <a:r>
              <a:rPr lang="es-ES" sz="1100" b="1" i="1" dirty="0"/>
              <a:t>@</a:t>
            </a:r>
            <a:r>
              <a:rPr lang="es-ES" sz="1100" b="1" i="1" dirty="0" err="1"/>
              <a:t>Retention</a:t>
            </a:r>
            <a:r>
              <a:rPr lang="es-ES" sz="1100" dirty="0"/>
              <a:t> – Especifica el nivel de retención de la anotación (cuándo se puede acceder a ella).</a:t>
            </a:r>
          </a:p>
          <a:p>
            <a:pPr lvl="2"/>
            <a:r>
              <a:rPr lang="es-ES" sz="1100" dirty="0" err="1"/>
              <a:t>RetentionPolicy.</a:t>
            </a:r>
            <a:r>
              <a:rPr lang="es-ES" sz="1100" i="1" dirty="0" err="1"/>
              <a:t>SOURCE</a:t>
            </a:r>
            <a:r>
              <a:rPr lang="es-ES" sz="1100" dirty="0"/>
              <a:t> — Retenida sólo a nivel de código; ignorada por el compilador.</a:t>
            </a:r>
          </a:p>
          <a:p>
            <a:pPr lvl="2"/>
            <a:r>
              <a:rPr lang="es-ES" sz="1100" dirty="0" err="1"/>
              <a:t>RetentionPolicy.</a:t>
            </a:r>
            <a:r>
              <a:rPr lang="es-ES" sz="1100" i="1" dirty="0" err="1"/>
              <a:t>CLASS</a:t>
            </a:r>
            <a:r>
              <a:rPr lang="es-ES" sz="1100" dirty="0"/>
              <a:t> — Retenida en tiempo de compilación, pero ignorada en tiempo de </a:t>
            </a:r>
            <a:r>
              <a:rPr lang="es-ES" sz="1100" dirty="0" smtClean="0"/>
              <a:t>ejecución</a:t>
            </a:r>
            <a:r>
              <a:rPr lang="es-ES" sz="1100" dirty="0"/>
              <a:t>.</a:t>
            </a:r>
          </a:p>
          <a:p>
            <a:pPr lvl="2"/>
            <a:r>
              <a:rPr lang="es-ES" sz="1100" dirty="0" err="1"/>
              <a:t>RetentionPolicy.</a:t>
            </a:r>
            <a:r>
              <a:rPr lang="es-ES" sz="1100" i="1" dirty="0" err="1"/>
              <a:t>RUNTIME</a:t>
            </a:r>
            <a:r>
              <a:rPr lang="es-ES" sz="1100" dirty="0"/>
              <a:t> — Retenida en tiempo de ejecución, sólo se puede acceder a ella en este tiempo.</a:t>
            </a:r>
          </a:p>
          <a:p>
            <a:pPr lvl="1"/>
            <a:r>
              <a:rPr lang="es-ES" sz="1100" b="1" i="1" dirty="0"/>
              <a:t>@</a:t>
            </a:r>
            <a:r>
              <a:rPr lang="es-ES" sz="1100" b="1" i="1" dirty="0" err="1"/>
              <a:t>Documented</a:t>
            </a:r>
            <a:r>
              <a:rPr lang="es-ES" sz="1100" dirty="0"/>
              <a:t> – Hará que la anotación se mencione en el </a:t>
            </a:r>
            <a:r>
              <a:rPr lang="es-ES" sz="1100" dirty="0" err="1"/>
              <a:t>javadoc</a:t>
            </a:r>
            <a:r>
              <a:rPr lang="es-ES" sz="1100" dirty="0"/>
              <a:t>.</a:t>
            </a:r>
          </a:p>
          <a:p>
            <a:pPr lvl="1"/>
            <a:r>
              <a:rPr lang="es-ES" sz="1100" b="1" i="1" dirty="0"/>
              <a:t>@</a:t>
            </a:r>
            <a:r>
              <a:rPr lang="es-ES" sz="1100" b="1" i="1" dirty="0" err="1"/>
              <a:t>Inherited</a:t>
            </a:r>
            <a:r>
              <a:rPr lang="es-ES" sz="1100" dirty="0"/>
              <a:t> – Indica que la anotación será heredada automáticamente</a:t>
            </a:r>
            <a:r>
              <a:rPr lang="es-ES" dirty="0"/>
              <a:t>.</a:t>
            </a:r>
          </a:p>
        </p:txBody>
      </p:sp>
      <p:sp>
        <p:nvSpPr>
          <p:cNvPr id="7" name="Titre 10"/>
          <p:cNvSpPr txBox="1">
            <a:spLocks noGrp="1"/>
          </p:cNvSpPr>
          <p:nvPr>
            <p:ph type="title" idx="4294967295"/>
          </p:nvPr>
        </p:nvSpPr>
        <p:spPr>
          <a:xfrm>
            <a:off x="467544" y="692696"/>
            <a:ext cx="8208912" cy="424440"/>
          </a:xfrm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sz="2200" dirty="0" err="1" smtClean="0">
                <a:latin typeface="Tahoma" pitchFamily="34"/>
              </a:rPr>
              <a:t>Anotaciones</a:t>
            </a:r>
            <a:endParaRPr lang="fr-FR" sz="2200" dirty="0">
              <a:latin typeface="Tahom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2123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1570</Words>
  <Application>Microsoft Office PowerPoint</Application>
  <PresentationFormat>Presentación en pantalla (4:3)</PresentationFormat>
  <Paragraphs>171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Predeterminado</vt:lpstr>
      <vt:lpstr>Presentación de PowerPoint</vt:lpstr>
      <vt:lpstr>Temario</vt:lpstr>
      <vt:lpstr>Spring Boot</vt:lpstr>
      <vt:lpstr>Spring Boot</vt:lpstr>
      <vt:lpstr>Inversión de Control (IoC)</vt:lpstr>
      <vt:lpstr>Expresiones Regulares (SpEL)</vt:lpstr>
      <vt:lpstr>Expresiones Regulares (SpEL)</vt:lpstr>
      <vt:lpstr>Anotaciones</vt:lpstr>
      <vt:lpstr>Anotaciones</vt:lpstr>
      <vt:lpstr>Anotaciones</vt:lpstr>
      <vt:lpstr>Programación Orientada a Aspectos (AOP)</vt:lpstr>
      <vt:lpstr>Programación Orientada a Aspectos (AOP)</vt:lpstr>
      <vt:lpstr>Programación Orientada a Aspectos (AOP)</vt:lpstr>
      <vt:lpstr>Programación Orientada a Aspectos (AOP)</vt:lpstr>
      <vt:lpstr>Programación Orientada a Aspectos (AOP)</vt:lpstr>
      <vt:lpstr>Programación Orientada a Aspectos (AOP)</vt:lpstr>
      <vt:lpstr>Programación Orientada a Aspectos (AOP)</vt:lpstr>
      <vt:lpstr>Programación Orientada a Aspectos (AOP)</vt:lpstr>
      <vt:lpstr>Programación Orientada a Aspectos (AOP)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Aitor Garcia</dc:creator>
  <cp:lastModifiedBy>Aitor Garcia</cp:lastModifiedBy>
  <cp:revision>160</cp:revision>
  <dcterms:modified xsi:type="dcterms:W3CDTF">2021-11-03T16:53:59Z</dcterms:modified>
</cp:coreProperties>
</file>