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514" r:id="rId3"/>
    <p:sldId id="515" r:id="rId4"/>
    <p:sldId id="519" r:id="rId5"/>
    <p:sldId id="521" r:id="rId6"/>
    <p:sldId id="536" r:id="rId7"/>
    <p:sldId id="537" r:id="rId8"/>
    <p:sldId id="531" r:id="rId9"/>
    <p:sldId id="520" r:id="rId10"/>
    <p:sldId id="522" r:id="rId11"/>
    <p:sldId id="523" r:id="rId12"/>
    <p:sldId id="524" r:id="rId13"/>
    <p:sldId id="525" r:id="rId14"/>
    <p:sldId id="526" r:id="rId15"/>
    <p:sldId id="527" r:id="rId16"/>
    <p:sldId id="538" r:id="rId17"/>
    <p:sldId id="539" r:id="rId18"/>
    <p:sldId id="540" r:id="rId19"/>
    <p:sldId id="541" r:id="rId20"/>
    <p:sldId id="528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4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74585" cy="479745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Ctr="0" compatLnSpc="0"/>
          <a:lstStyle/>
          <a:p>
            <a:pPr hangingPunct="0">
              <a:defRPr sz="1400"/>
            </a:pPr>
            <a:endParaRPr lang="es-ES" sz="13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2 Marcador de fecha"/>
          <p:cNvSpPr txBox="1">
            <a:spLocks noGrp="1"/>
          </p:cNvSpPr>
          <p:nvPr>
            <p:ph type="dt" sz="quarter" idx="1"/>
          </p:nvPr>
        </p:nvSpPr>
        <p:spPr>
          <a:xfrm>
            <a:off x="4140581" y="0"/>
            <a:ext cx="3174585" cy="479745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Ctr="0" compatLnSpc="0"/>
          <a:lstStyle/>
          <a:p>
            <a:pPr algn="r" hangingPunct="0">
              <a:defRPr sz="1400"/>
            </a:pPr>
            <a:fld id="{5740682B-130A-464E-A178-0121EE2B7563}" type="datetimeFigureOut">
              <a:t>11/2/2021</a:t>
            </a:fld>
            <a:endParaRPr lang="es-ES" sz="13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3 Marcador de pie de página"/>
          <p:cNvSpPr txBox="1">
            <a:spLocks noGrp="1"/>
          </p:cNvSpPr>
          <p:nvPr>
            <p:ph type="ftr" sz="quarter" idx="2"/>
          </p:nvPr>
        </p:nvSpPr>
        <p:spPr>
          <a:xfrm>
            <a:off x="0" y="9121299"/>
            <a:ext cx="3174585" cy="479745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="b" anchorCtr="0" compatLnSpc="0"/>
          <a:lstStyle/>
          <a:p>
            <a:pPr hangingPunct="0">
              <a:defRPr sz="1400"/>
            </a:pPr>
            <a:endParaRPr lang="es-ES" sz="13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4 Marcador de número de diapositiva"/>
          <p:cNvSpPr txBox="1">
            <a:spLocks noGrp="1"/>
          </p:cNvSpPr>
          <p:nvPr>
            <p:ph type="sldNum" sz="quarter" idx="3"/>
          </p:nvPr>
        </p:nvSpPr>
        <p:spPr>
          <a:xfrm>
            <a:off x="4140581" y="9121299"/>
            <a:ext cx="3174585" cy="479745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="b" anchorCtr="0" compatLnSpc="0"/>
          <a:lstStyle/>
          <a:p>
            <a:pPr algn="r" hangingPunct="0">
              <a:defRPr sz="1400"/>
            </a:pPr>
            <a:fld id="{8498DAB1-0B23-467D-925D-76ABDEDF0F5A}" type="slidenum">
              <a:t>‹Nº›</a:t>
            </a:fld>
            <a:endParaRPr lang="es-ES" sz="1300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58719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481138" y="785813"/>
            <a:ext cx="5172075" cy="3878262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3"/>
          </p:nvPr>
        </p:nvSpPr>
        <p:spPr>
          <a:xfrm>
            <a:off x="813556" y="4912024"/>
            <a:ext cx="6508063" cy="46533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3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530447" cy="5167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s-E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xfrm>
            <a:off x="4604728" y="0"/>
            <a:ext cx="3530447" cy="5167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s-E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C5541873-BB0F-4F83-8DC7-48F075CE743D}" type="datetimeFigureOut">
              <a:t>11/2/2021</a:t>
            </a:fld>
            <a:endParaRPr lang="es-ES"/>
          </a:p>
        </p:txBody>
      </p:sp>
      <p:sp>
        <p:nvSpPr>
          <p:cNvPr id="6" name="5 Marcador de pie de página"/>
          <p:cNvSpPr txBox="1">
            <a:spLocks noGrp="1"/>
          </p:cNvSpPr>
          <p:nvPr>
            <p:ph type="ftr" sz="quarter" idx="4"/>
          </p:nvPr>
        </p:nvSpPr>
        <p:spPr>
          <a:xfrm>
            <a:off x="0" y="9824397"/>
            <a:ext cx="3530447" cy="5167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s-E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xfrm>
            <a:off x="4604728" y="9824397"/>
            <a:ext cx="3530447" cy="5167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s-E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9E05070-1AC8-434D-9DA6-DDE78A3554D8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79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ES" sz="2000" b="0" i="0" u="none" strike="noStrike" kern="1200">
        <a:ln>
          <a:noFill/>
        </a:ln>
        <a:latin typeface="Arial" pitchFamily="18"/>
        <a:ea typeface="Arial Unicode MS" pitchFamily="2"/>
        <a:cs typeface="Arial Unicode M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945275" y="4560693"/>
            <a:ext cx="5424096" cy="4320088"/>
          </a:xfrm>
        </p:spPr>
        <p:txBody>
          <a:bodyPr wrap="square" lIns="90000" tIns="45000" rIns="90000" bIns="45000" anchor="t"/>
          <a:lstStyle/>
          <a:p>
            <a:pPr lvl="0"/>
            <a:endParaRPr lang="es-ES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idx="7"/>
          </p:nvPr>
        </p:nvSpPr>
        <p:spPr>
          <a:xfrm>
            <a:off x="0" y="0"/>
            <a:ext cx="3503715" cy="479816"/>
          </a:xfrm>
        </p:spPr>
        <p:txBody>
          <a:bodyPr wrap="square" lIns="90000" tIns="45000" rIns="90000" bIns="45000" anchor="t"/>
          <a:lstStyle/>
          <a:p>
            <a:pPr lvl="0" algn="l" hangingPunct="1"/>
            <a:fld id="{A9A0C9F3-F2BE-489C-9EAB-0769F6271100}" type="datetime1">
              <a:rPr lang="es-ES" sz="1800">
                <a:solidFill>
                  <a:srgbClr val="232323"/>
                </a:solidFill>
                <a:latin typeface="+mn-lt" pitchFamily="18"/>
                <a:ea typeface="+mn-ea" pitchFamily="2"/>
                <a:cs typeface="+mn-cs" pitchFamily="2"/>
              </a:rPr>
              <a:pPr lvl="0" algn="l" hangingPunct="1"/>
              <a:t>02/11/2021</a:t>
            </a:fld>
            <a:endParaRPr lang="es-ES" sz="1800">
              <a:solidFill>
                <a:srgbClr val="232323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5" name="Espace réservé du numéro de diapositive 5"/>
          <p:cNvSpPr txBox="1">
            <a:spLocks noGrp="1"/>
          </p:cNvSpPr>
          <p:nvPr>
            <p:ph type="sldNum" sz="quarter" idx="8"/>
          </p:nvPr>
        </p:nvSpPr>
        <p:spPr>
          <a:xfrm>
            <a:off x="0" y="9174312"/>
            <a:ext cx="584986" cy="268112"/>
          </a:xfrm>
        </p:spPr>
        <p:txBody>
          <a:bodyPr wrap="square" lIns="90000" tIns="45000" rIns="90000" bIns="45000" anchor="t"/>
          <a:lstStyle/>
          <a:p>
            <a:pPr lvl="0" algn="l" hangingPunct="1"/>
            <a:fld id="{680A6751-3094-4268-BD79-D165647E531F}" type="slidenum">
              <a:t>1</a:t>
            </a:fld>
            <a:endParaRPr lang="es-ES" sz="1100">
              <a:solidFill>
                <a:srgbClr val="232323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6" name="Espace réservé du pied de page 6"/>
          <p:cNvSpPr txBox="1">
            <a:spLocks noGrp="1"/>
          </p:cNvSpPr>
          <p:nvPr>
            <p:ph type="ftr" sz="quarter" idx="9"/>
          </p:nvPr>
        </p:nvSpPr>
        <p:spPr>
          <a:xfrm>
            <a:off x="585373" y="9174312"/>
            <a:ext cx="6187677" cy="268112"/>
          </a:xfrm>
        </p:spPr>
        <p:txBody>
          <a:bodyPr wrap="square" lIns="90000" tIns="45000" rIns="90000" bIns="45000" anchor="t"/>
          <a:lstStyle/>
          <a:p>
            <a:pPr lvl="0" hangingPunct="1"/>
            <a:r>
              <a:rPr lang="es-ES" sz="1800">
                <a:solidFill>
                  <a:srgbClr val="232323"/>
                </a:solidFill>
                <a:latin typeface="+mn-lt" pitchFamily="18"/>
                <a:ea typeface="+mn-ea" pitchFamily="2"/>
                <a:cs typeface="+mn-cs" pitchFamily="2"/>
              </a:rPr>
              <a:t>Titulo presentation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2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3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7781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29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004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5394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20"/>
          <p:cNvGrpSpPr/>
          <p:nvPr/>
        </p:nvGrpSpPr>
        <p:grpSpPr>
          <a:xfrm>
            <a:off x="0" y="1722600"/>
            <a:ext cx="9145079" cy="1773000"/>
            <a:chOff x="0" y="1722600"/>
            <a:chExt cx="9145079" cy="1773000"/>
          </a:xfrm>
        </p:grpSpPr>
        <p:sp>
          <p:nvSpPr>
            <p:cNvPr id="3" name="Freeform 20"/>
            <p:cNvSpPr/>
            <p:nvPr/>
          </p:nvSpPr>
          <p:spPr>
            <a:xfrm>
              <a:off x="3375000" y="2090880"/>
              <a:ext cx="5770079" cy="1333440"/>
            </a:xfrm>
            <a:custGeom>
              <a:avLst/>
              <a:gdLst>
                <a:gd name="f0" fmla="val 0"/>
                <a:gd name="f1" fmla="val 10185"/>
                <a:gd name="f2" fmla="val 2768"/>
                <a:gd name="f3" fmla="val 7141"/>
                <a:gd name="f4" fmla="val 7012"/>
                <a:gd name="f5" fmla="val 3151"/>
                <a:gd name="f6" fmla="val 9402"/>
                <a:gd name="f7" fmla="val 9951"/>
                <a:gd name="f8" fmla="val 2891"/>
                <a:gd name="f9" fmla="val 10036"/>
                <a:gd name="f10" fmla="val 6659"/>
                <a:gd name="f11" fmla="val 85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0185" h="9954">
                  <a:moveTo>
                    <a:pt x="f1" y="f2"/>
                  </a:moveTo>
                  <a:lnTo>
                    <a:pt x="f1" y="f0"/>
                  </a:ln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" y="f2"/>
                  </a:cubicBez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" name="Freeform 22"/>
            <p:cNvSpPr/>
            <p:nvPr/>
          </p:nvSpPr>
          <p:spPr>
            <a:xfrm>
              <a:off x="0" y="1722600"/>
              <a:ext cx="3479400" cy="1773000"/>
            </a:xfrm>
            <a:custGeom>
              <a:avLst/>
              <a:gdLst>
                <a:gd name="f0" fmla="val 0"/>
                <a:gd name="f1" fmla="val 2130"/>
                <a:gd name="f2" fmla="val 1086"/>
                <a:gd name="f3" fmla="val 3"/>
                <a:gd name="f4" fmla="val 956"/>
                <a:gd name="f5" fmla="val 927"/>
                <a:gd name="f6" fmla="val 1037"/>
                <a:gd name="f7" fmla="val 880"/>
                <a:gd name="f8" fmla="val 1028"/>
                <a:gd name="f9" fmla="val 81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30" h="1086">
                  <a:moveTo>
                    <a:pt x="f3" y="f0"/>
                  </a:moveTo>
                  <a:cubicBezTo>
                    <a:pt x="f0" y="f4"/>
                    <a:pt x="f0" y="f4"/>
                    <a:pt x="f0" y="f4"/>
                  </a:cubicBezTo>
                  <a:cubicBezTo>
                    <a:pt x="f0" y="f4"/>
                    <a:pt x="f5" y="f2"/>
                    <a:pt x="f1" y="f6"/>
                  </a:cubicBezTo>
                  <a:cubicBezTo>
                    <a:pt x="f7" y="f8"/>
                    <a:pt x="f3" y="f9"/>
                    <a:pt x="f3" y="f9"/>
                  </a:cubicBezTo>
                  <a:lnTo>
                    <a:pt x="f3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5" name="4 Marcador de texto"/>
          <p:cNvSpPr txBox="1">
            <a:spLocks noGrp="1"/>
          </p:cNvSpPr>
          <p:nvPr>
            <p:ph type="body" idx="1"/>
          </p:nvPr>
        </p:nvSpPr>
        <p:spPr>
          <a:xfrm>
            <a:off x="456839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>
            <a:defPPr marL="432000" marR="0" lvl="0" indent="-324000" algn="l" rtl="0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20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20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1pPr>
            <a:lvl2pPr marL="864000" marR="0" lvl="1" indent="-324000" algn="l" rtl="0" hangingPunct="1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16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2pPr>
            <a:lvl3pPr marL="1295999" marR="0" lvl="2" indent="-288000" algn="l" rtl="0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16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3pPr>
            <a:lvl4pPr marL="1728000" marR="0" lvl="3" indent="-216000" algn="l" rtl="0" hangingPunct="1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16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4pPr>
            <a:lvl5pPr marL="2160000" marR="0" lvl="4" indent="-216000" algn="l" rtl="0" hangingPunct="1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5pPr>
            <a:lvl6pPr marL="2592000" marR="0" lvl="5" indent="-216000" algn="l" rtl="0" hangingPunct="1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6pPr>
            <a:lvl7pPr marL="3024000" marR="0" lvl="6" indent="-216000" algn="l" rtl="0" hangingPunct="1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7pPr>
            <a:lvl8pPr marL="3456000" marR="0" lvl="7" indent="-216000" algn="l" rtl="0" hangingPunct="1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8pPr>
            <a:lvl9pPr marL="3887999" marR="0" lvl="8" indent="-216000" algn="l" rtl="0" hangingPunct="1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6" name="5 Marcador de título"/>
          <p:cNvSpPr txBox="1">
            <a:spLocks noGrp="1"/>
          </p:cNvSpPr>
          <p:nvPr>
            <p:ph type="title"/>
          </p:nvPr>
        </p:nvSpPr>
        <p:spPr>
          <a:xfrm>
            <a:off x="456839" y="273600"/>
            <a:ext cx="8229600" cy="11451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7" name="Freeform 2"/>
          <p:cNvSpPr/>
          <p:nvPr/>
        </p:nvSpPr>
        <p:spPr>
          <a:xfrm>
            <a:off x="410040" y="273600"/>
            <a:ext cx="453239" cy="451440"/>
          </a:xfrm>
          <a:custGeom>
            <a:avLst/>
            <a:gdLst>
              <a:gd name="f0" fmla="val 0"/>
              <a:gd name="f1" fmla="val 1208304"/>
              <a:gd name="f2" fmla="val 903092"/>
              <a:gd name="f3" fmla="val 134113"/>
              <a:gd name="f4" fmla="val 134114"/>
              <a:gd name="f5" fmla="val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208304" h="903092">
                <a:moveTo>
                  <a:pt x="f0" y="f0"/>
                </a:moveTo>
                <a:lnTo>
                  <a:pt x="f1" y="f0"/>
                </a:lnTo>
                <a:lnTo>
                  <a:pt x="f1" y="f3"/>
                </a:lnTo>
                <a:lnTo>
                  <a:pt x="f4" y="f3"/>
                </a:lnTo>
                <a:lnTo>
                  <a:pt x="f4" y="f2"/>
                </a:lnTo>
                <a:lnTo>
                  <a:pt x="f5" y="f2"/>
                </a:lnTo>
                <a:lnTo>
                  <a:pt x="f5" y="f3"/>
                </a:lnTo>
                <a:lnTo>
                  <a:pt x="f0" y="f3"/>
                </a:lnTo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8" name="9 Imagen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5779440" y="260280"/>
            <a:ext cx="201420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 1"/>
          <p:cNvSpPr/>
          <p:nvPr/>
        </p:nvSpPr>
        <p:spPr>
          <a:xfrm>
            <a:off x="0" y="6130440"/>
            <a:ext cx="9144000" cy="727560"/>
          </a:xfrm>
          <a:custGeom>
            <a:avLst/>
            <a:gdLst>
              <a:gd name="f0" fmla="val 0"/>
              <a:gd name="f1" fmla="val 24384000"/>
              <a:gd name="f2" fmla="val 1504950"/>
              <a:gd name="f3" fmla="val 21224748"/>
              <a:gd name="f4" fmla="val 1504949"/>
              <a:gd name="f5" fmla="val 23342802"/>
              <a:gd name="f6" fmla="val 621612"/>
              <a:gd name="f7" fmla="val 19243430"/>
              <a:gd name="f8" fmla="val 19786672"/>
              <a:gd name="f9" fmla="val 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4384000" h="1504950">
                <a:moveTo>
                  <a:pt x="f3" y="f0"/>
                </a:moveTo>
                <a:lnTo>
                  <a:pt x="f1" y="f0"/>
                </a:lnTo>
                <a:lnTo>
                  <a:pt x="f1" y="f4"/>
                </a:lnTo>
                <a:lnTo>
                  <a:pt x="f5" y="f4"/>
                </a:lnTo>
                <a:lnTo>
                  <a:pt x="f5" y="f2"/>
                </a:lnTo>
                <a:lnTo>
                  <a:pt x="f0" y="f2"/>
                </a:lnTo>
                <a:lnTo>
                  <a:pt x="f0" y="f6"/>
                </a:lnTo>
                <a:lnTo>
                  <a:pt x="f7" y="f6"/>
                </a:lnTo>
                <a:lnTo>
                  <a:pt x="f8" y="f9"/>
                </a:lnTo>
                <a:lnTo>
                  <a:pt x="f3" y="f9"/>
                </a:lnTo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438119" y="6463080"/>
            <a:ext cx="6995519" cy="395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  <a:tab pos="9410760" algn="l"/>
                <a:tab pos="10134720" algn="l"/>
                <a:tab pos="10858680" algn="l"/>
                <a:tab pos="11582280" algn="l"/>
                <a:tab pos="12306240" algn="l"/>
                <a:tab pos="13030200" algn="l"/>
                <a:tab pos="13754160" algn="l"/>
                <a:tab pos="14478120" algn="l"/>
                <a:tab pos="15202080" algn="l"/>
                <a:tab pos="15925680" algn="l"/>
                <a:tab pos="16649640" algn="l"/>
              </a:tabLst>
            </a:pPr>
            <a:r>
              <a:rPr lang="es-ES" sz="20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Segoe UI Light" pitchFamily="34"/>
                <a:ea typeface="Arial Unicode MS" pitchFamily="2"/>
                <a:cs typeface="Segoe UI Light" pitchFamily="34"/>
              </a:rPr>
              <a:t>Formadores IT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1">
        <a:lnSpc>
          <a:spcPct val="90000"/>
        </a:lnSpc>
        <a:tabLst/>
        <a:defRPr lang="fr-FR" sz="900" b="0" i="0" u="none" strike="noStrike" kern="1200" spc="0">
          <a:ln>
            <a:noFill/>
          </a:ln>
          <a:solidFill>
            <a:srgbClr val="232323"/>
          </a:solidFill>
          <a:latin typeface="Calibri" pitchFamily="18"/>
          <a:ea typeface="Tahoma" pitchFamily="1"/>
          <a:cs typeface="Tahoma" pitchFamily="34"/>
        </a:defRPr>
      </a:lvl1pPr>
    </p:titleStyle>
    <p:bodyStyle>
      <a:lvl1pPr marL="0" marR="0" indent="0" algn="l" rtl="0" hangingPunct="1">
        <a:spcBef>
          <a:spcPts val="0"/>
        </a:spcBef>
        <a:spcAft>
          <a:spcPts val="1414"/>
        </a:spcAft>
        <a:tabLst/>
        <a:defRPr lang="fr-FR" sz="2000" b="0" i="0" u="none" strike="noStrike" kern="1200" spc="0">
          <a:ln>
            <a:noFill/>
          </a:ln>
          <a:solidFill>
            <a:srgbClr val="232323"/>
          </a:solidFill>
          <a:latin typeface="Calibri" pitchFamily="18"/>
          <a:ea typeface="Arial Unicode MS" pitchFamily="2"/>
          <a:cs typeface="Arial Unicode MS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es/download/ie_manual.jsp" TargetMode="External"/><Relationship Id="rId2" Type="http://schemas.openxmlformats.org/officeDocument/2006/relationships/hyperlink" Target="https://www.oracle.com/java/technologies/downloads/#javasejd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ring.io/tools" TargetMode="External"/><Relationship Id="rId5" Type="http://schemas.openxmlformats.org/officeDocument/2006/relationships/hyperlink" Target="https://maven.apache.org/install.html" TargetMode="External"/><Relationship Id="rId4" Type="http://schemas.openxmlformats.org/officeDocument/2006/relationships/hyperlink" Target="https://maven.apache.org/download.cgi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79760" y="1369440"/>
            <a:ext cx="7815600" cy="4593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79760" y="3115386"/>
            <a:ext cx="7815600" cy="15377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  <a:tab pos="9410760" algn="l"/>
                <a:tab pos="10134720" algn="l"/>
                <a:tab pos="10858680" algn="l"/>
              </a:tabLst>
            </a:pPr>
            <a:r>
              <a:rPr lang="es-ES" sz="32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entury Gothic" pitchFamily="34"/>
                <a:ea typeface="Arial Unicode MS" pitchFamily="2"/>
                <a:cs typeface="Arial Unicode MS" pitchFamily="2"/>
              </a:rPr>
              <a:t> 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  <a:tab pos="9410760" algn="l"/>
                <a:tab pos="10134720" algn="l"/>
                <a:tab pos="10858680" algn="l"/>
              </a:tabLst>
            </a:pPr>
            <a:r>
              <a:rPr lang="es-ES" sz="32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Source Sans Pro Black" pitchFamily="18"/>
                <a:ea typeface="Arial Unicode MS" pitchFamily="2"/>
                <a:cs typeface="Arial Unicode MS" pitchFamily="2"/>
              </a:rPr>
              <a:t>Curso </a:t>
            </a:r>
            <a:r>
              <a:rPr lang="es-ES" sz="32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Source Sans Pro Black" pitchFamily="18"/>
                <a:ea typeface="Arial Unicode MS" pitchFamily="2"/>
                <a:cs typeface="Arial Unicode MS" pitchFamily="2"/>
              </a:rPr>
              <a:t>Framework Spring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  <a:tab pos="9410760" algn="l"/>
                <a:tab pos="10134720" algn="l"/>
                <a:tab pos="10858680" algn="l"/>
              </a:tabLst>
            </a:pPr>
            <a:r>
              <a:rPr lang="es-ES" sz="3200" b="1" dirty="0" smtClean="0">
                <a:solidFill>
                  <a:srgbClr val="000000"/>
                </a:solidFill>
                <a:latin typeface="Source Sans Pro Black" pitchFamily="18"/>
                <a:ea typeface="Arial Unicode MS" pitchFamily="2"/>
                <a:cs typeface="Arial Unicode MS" pitchFamily="2"/>
              </a:rPr>
              <a:t>Spring </a:t>
            </a:r>
            <a:r>
              <a:rPr lang="es-ES" sz="3200" b="1" dirty="0" err="1" smtClean="0">
                <a:solidFill>
                  <a:srgbClr val="000000"/>
                </a:solidFill>
                <a:latin typeface="Source Sans Pro Black" pitchFamily="18"/>
                <a:ea typeface="Arial Unicode MS" pitchFamily="2"/>
                <a:cs typeface="Arial Unicode MS" pitchFamily="2"/>
              </a:rPr>
              <a:t>Boot</a:t>
            </a:r>
            <a:endParaRPr lang="es-ES" sz="3200" b="1" i="0" u="none" strike="noStrike" kern="1200" spc="0" dirty="0">
              <a:ln>
                <a:noFill/>
              </a:ln>
              <a:solidFill>
                <a:srgbClr val="000000"/>
              </a:solidFill>
              <a:latin typeface="Source Sans Pro Black" pitchFamily="18"/>
              <a:ea typeface="Arial Unicode MS" pitchFamily="2"/>
              <a:cs typeface="Arial Unicode M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Módulos</a:t>
            </a:r>
            <a:r>
              <a:rPr lang="fr-FR" sz="2200" dirty="0" smtClean="0">
                <a:latin typeface="Tahoma" pitchFamily="34"/>
              </a:rPr>
              <a:t> </a:t>
            </a:r>
            <a:r>
              <a:rPr lang="fr-FR" sz="2200" dirty="0" err="1" smtClean="0">
                <a:latin typeface="Tahoma" pitchFamily="34"/>
              </a:rPr>
              <a:t>Spring</a:t>
            </a:r>
            <a:endParaRPr lang="fr-FR" sz="2200" dirty="0">
              <a:latin typeface="Tahoma" pitchFamily="3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244258" cy="486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06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104456"/>
          </a:xfrm>
        </p:spPr>
        <p:txBody>
          <a:bodyPr/>
          <a:lstStyle/>
          <a:p>
            <a:r>
              <a:rPr lang="es-ES" dirty="0" smtClean="0"/>
              <a:t>Un Java </a:t>
            </a:r>
            <a:r>
              <a:rPr lang="es-ES" dirty="0" err="1" smtClean="0"/>
              <a:t>Bean</a:t>
            </a:r>
            <a:r>
              <a:rPr lang="es-ES" dirty="0" smtClean="0"/>
              <a:t> o simplemente </a:t>
            </a:r>
            <a:r>
              <a:rPr lang="es-ES" dirty="0" err="1" smtClean="0"/>
              <a:t>Bean</a:t>
            </a:r>
            <a:r>
              <a:rPr lang="es-ES" dirty="0" smtClean="0"/>
              <a:t>, es una clase simple en Java que cumple ciertas normas con los nombres de sus propiedades y métodos. Es un componente (similar a una caja) que nos permite encapsular el contenido, con la finalidad de otorgarle una mejor estructura y además permite la reutilización de código</a:t>
            </a:r>
          </a:p>
          <a:p>
            <a:r>
              <a:rPr lang="es-ES" dirty="0" smtClean="0"/>
              <a:t>Se aconseja que un </a:t>
            </a:r>
            <a:r>
              <a:rPr lang="es-ES" dirty="0" err="1" smtClean="0"/>
              <a:t>Bean</a:t>
            </a:r>
            <a:r>
              <a:rPr lang="es-ES" dirty="0" smtClean="0"/>
              <a:t> cumpla las siguientes condiciones:</a:t>
            </a:r>
          </a:p>
          <a:p>
            <a:pPr lvl="1"/>
            <a:r>
              <a:rPr lang="es-ES" dirty="0" smtClean="0"/>
              <a:t>Constructor sin argumentos: Aunque existe por defecto se recomienda declararlo</a:t>
            </a:r>
          </a:p>
          <a:p>
            <a:pPr lvl="1"/>
            <a:r>
              <a:rPr lang="es-ES" dirty="0" smtClean="0"/>
              <a:t>Atributos privados</a:t>
            </a:r>
          </a:p>
          <a:p>
            <a:pPr lvl="1"/>
            <a:r>
              <a:rPr lang="es-ES" dirty="0" err="1" smtClean="0"/>
              <a:t>Getters</a:t>
            </a:r>
            <a:r>
              <a:rPr lang="es-ES" dirty="0" smtClean="0"/>
              <a:t> y </a:t>
            </a:r>
            <a:r>
              <a:rPr lang="es-ES" dirty="0" err="1" smtClean="0"/>
              <a:t>Setters</a:t>
            </a:r>
            <a:r>
              <a:rPr lang="es-ES" dirty="0" smtClean="0"/>
              <a:t> de todos los atributos</a:t>
            </a:r>
          </a:p>
          <a:p>
            <a:pPr lvl="1"/>
            <a:r>
              <a:rPr lang="es-ES" dirty="0" smtClean="0"/>
              <a:t>Puede implementar </a:t>
            </a:r>
            <a:r>
              <a:rPr lang="es-ES" dirty="0" err="1" smtClean="0"/>
              <a:t>serializable</a:t>
            </a:r>
            <a:endParaRPr lang="es-ES" dirty="0" smtClean="0"/>
          </a:p>
          <a:p>
            <a:pPr lvl="1"/>
            <a:r>
              <a:rPr lang="es-ES" dirty="0" smtClean="0"/>
              <a:t>Requiere una anotación o crear un fichero .</a:t>
            </a:r>
            <a:r>
              <a:rPr lang="es-ES" dirty="0" err="1" smtClean="0"/>
              <a:t>xml</a:t>
            </a:r>
            <a:r>
              <a:rPr lang="es-ES" dirty="0" smtClean="0"/>
              <a:t> donde se detalle que es un </a:t>
            </a:r>
            <a:r>
              <a:rPr lang="es-ES" dirty="0" err="1" smtClean="0"/>
              <a:t>Bean</a:t>
            </a:r>
            <a:endParaRPr lang="es-ES" dirty="0" smtClean="0"/>
          </a:p>
          <a:p>
            <a:endParaRPr lang="es-ES" sz="1800" dirty="0" smtClean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smtClean="0">
                <a:latin typeface="Tahoma" pitchFamily="34"/>
              </a:rPr>
              <a:t>¿</a:t>
            </a:r>
            <a:r>
              <a:rPr lang="fr-FR" sz="2200" dirty="0" err="1" smtClean="0">
                <a:latin typeface="Tahoma" pitchFamily="34"/>
              </a:rPr>
              <a:t>Qué</a:t>
            </a:r>
            <a:r>
              <a:rPr lang="fr-FR" sz="2200" dirty="0" smtClean="0">
                <a:latin typeface="Tahoma" pitchFamily="34"/>
              </a:rPr>
              <a:t> son los </a:t>
            </a:r>
            <a:r>
              <a:rPr lang="fr-FR" sz="2200" dirty="0" err="1" smtClean="0">
                <a:latin typeface="Tahoma" pitchFamily="34"/>
              </a:rPr>
              <a:t>Beans</a:t>
            </a:r>
            <a:r>
              <a:rPr lang="fr-FR" sz="2200" dirty="0" smtClean="0">
                <a:latin typeface="Tahoma" pitchFamily="34"/>
              </a:rPr>
              <a:t>?</a:t>
            </a:r>
            <a:endParaRPr lang="fr-FR" sz="2200" dirty="0">
              <a:latin typeface="Tahom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4153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536504"/>
          </a:xfrm>
        </p:spPr>
        <p:txBody>
          <a:bodyPr/>
          <a:lstStyle/>
          <a:p>
            <a:r>
              <a:rPr lang="es-ES" dirty="0" smtClean="0"/>
              <a:t>Es el núcleo del </a:t>
            </a:r>
            <a:r>
              <a:rPr lang="es-ES" dirty="0" err="1" smtClean="0"/>
              <a:t>framework</a:t>
            </a:r>
            <a:r>
              <a:rPr lang="es-ES" dirty="0" smtClean="0"/>
              <a:t> Spring.</a:t>
            </a:r>
          </a:p>
          <a:p>
            <a:r>
              <a:rPr lang="es-ES" dirty="0" smtClean="0"/>
              <a:t>El contenedor de Spring es el encargado de crear objetos (</a:t>
            </a:r>
            <a:r>
              <a:rPr lang="es-ES" dirty="0" err="1" smtClean="0"/>
              <a:t>Beans</a:t>
            </a:r>
            <a:r>
              <a:rPr lang="es-ES" dirty="0" smtClean="0"/>
              <a:t>), unirlos, configurarlos y administrar su ciclo de vida</a:t>
            </a:r>
          </a:p>
          <a:p>
            <a:endParaRPr lang="es-ES" sz="1800" dirty="0" smtClean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smtClean="0">
                <a:latin typeface="Tahoma" pitchFamily="34"/>
              </a:rPr>
              <a:t>¿</a:t>
            </a:r>
            <a:r>
              <a:rPr lang="fr-FR" sz="2200" dirty="0" err="1" smtClean="0">
                <a:latin typeface="Tahoma" pitchFamily="34"/>
              </a:rPr>
              <a:t>Qué</a:t>
            </a:r>
            <a:r>
              <a:rPr lang="fr-FR" sz="2200" dirty="0" smtClean="0">
                <a:latin typeface="Tahoma" pitchFamily="34"/>
              </a:rPr>
              <a:t> es </a:t>
            </a:r>
            <a:r>
              <a:rPr lang="fr-FR" sz="2200" dirty="0" err="1" smtClean="0">
                <a:latin typeface="Tahoma" pitchFamily="34"/>
              </a:rPr>
              <a:t>Spring</a:t>
            </a:r>
            <a:r>
              <a:rPr lang="fr-FR" sz="2200" dirty="0" smtClean="0">
                <a:latin typeface="Tahoma" pitchFamily="34"/>
              </a:rPr>
              <a:t> Container?</a:t>
            </a:r>
            <a:endParaRPr lang="fr-FR" sz="2200" dirty="0">
              <a:latin typeface="Tahoma" pitchFamily="34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4061"/>
            <a:ext cx="8242996" cy="199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77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8229240" cy="3672408"/>
          </a:xfrm>
        </p:spPr>
        <p:txBody>
          <a:bodyPr/>
          <a:lstStyle/>
          <a:p>
            <a:r>
              <a:rPr lang="es-ES" dirty="0" smtClean="0"/>
              <a:t>El Spring </a:t>
            </a:r>
            <a:r>
              <a:rPr lang="es-ES" dirty="0" err="1" smtClean="0"/>
              <a:t>Context</a:t>
            </a:r>
            <a:r>
              <a:rPr lang="es-ES" dirty="0" smtClean="0"/>
              <a:t> no es más que un contenedor </a:t>
            </a:r>
            <a:r>
              <a:rPr lang="es-ES" dirty="0" err="1" smtClean="0"/>
              <a:t>IoC</a:t>
            </a:r>
            <a:r>
              <a:rPr lang="es-ES" dirty="0" smtClean="0"/>
              <a:t> de Spring que proporciona un ámbito a los </a:t>
            </a:r>
            <a:r>
              <a:rPr lang="es-ES" dirty="0" err="1" smtClean="0"/>
              <a:t>Beans</a:t>
            </a:r>
            <a:r>
              <a:rPr lang="es-ES" dirty="0" smtClean="0"/>
              <a:t> que aloja</a:t>
            </a:r>
          </a:p>
          <a:p>
            <a:r>
              <a:rPr lang="es-ES" dirty="0" smtClean="0"/>
              <a:t>Ejemplos de contextos en Spring:</a:t>
            </a:r>
          </a:p>
          <a:p>
            <a:pPr lvl="1"/>
            <a:r>
              <a:rPr lang="es-ES" sz="1800" dirty="0" err="1" smtClean="0"/>
              <a:t>ApplicationContext</a:t>
            </a:r>
            <a:endParaRPr lang="es-ES" sz="1800" dirty="0" smtClean="0"/>
          </a:p>
          <a:p>
            <a:pPr lvl="1"/>
            <a:r>
              <a:rPr lang="es-ES" sz="1800" dirty="0" err="1" smtClean="0"/>
              <a:t>WebApplicationContext</a:t>
            </a:r>
            <a:endParaRPr lang="es-ES" sz="1800" dirty="0" smtClean="0"/>
          </a:p>
          <a:p>
            <a:pPr lvl="1"/>
            <a:r>
              <a:rPr lang="es-ES" sz="1800" dirty="0" err="1" smtClean="0"/>
              <a:t>SecurityContext</a:t>
            </a:r>
            <a:endParaRPr lang="es-ES" sz="1800" dirty="0" smtClean="0"/>
          </a:p>
          <a:p>
            <a:pPr lvl="1"/>
            <a:r>
              <a:rPr lang="es-ES" sz="1800" dirty="0" err="1" smtClean="0"/>
              <a:t>ServletContext</a:t>
            </a:r>
            <a:endParaRPr lang="es-ES" sz="1800" dirty="0" smtClean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Contextos</a:t>
            </a:r>
            <a:r>
              <a:rPr lang="fr-FR" sz="2200" dirty="0" smtClean="0">
                <a:latin typeface="Tahoma" pitchFamily="34"/>
              </a:rPr>
              <a:t> de </a:t>
            </a:r>
            <a:r>
              <a:rPr lang="fr-FR" sz="2200" dirty="0" err="1" smtClean="0">
                <a:latin typeface="Tahoma" pitchFamily="34"/>
              </a:rPr>
              <a:t>Spring</a:t>
            </a:r>
            <a:endParaRPr lang="fr-FR" sz="2200" dirty="0">
              <a:latin typeface="Tahom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1512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536504"/>
          </a:xfrm>
        </p:spPr>
        <p:txBody>
          <a:bodyPr/>
          <a:lstStyle/>
          <a:p>
            <a:r>
              <a:rPr lang="es-ES" dirty="0" smtClean="0"/>
              <a:t>¿Qué es?</a:t>
            </a:r>
          </a:p>
          <a:p>
            <a:pPr lvl="1"/>
            <a:r>
              <a:rPr lang="es-ES" dirty="0" smtClean="0"/>
              <a:t>Patrón de diseño que tiene como objetivo asegurar que solo hay una instancia u objeto por clase y un punto de acceso global a ella. </a:t>
            </a:r>
            <a:r>
              <a:rPr lang="es-ES" b="1" dirty="0" smtClean="0"/>
              <a:t>Spring utiliza </a:t>
            </a:r>
            <a:r>
              <a:rPr lang="es-ES" b="1" dirty="0" err="1" smtClean="0"/>
              <a:t>Singleton</a:t>
            </a:r>
            <a:r>
              <a:rPr lang="es-ES" b="1" dirty="0" smtClean="0"/>
              <a:t> por defecto</a:t>
            </a:r>
          </a:p>
          <a:p>
            <a:r>
              <a:rPr lang="es-ES" sz="1800" dirty="0" smtClean="0"/>
              <a:t>¿Por qué es necesario </a:t>
            </a:r>
            <a:r>
              <a:rPr lang="es-ES" sz="1800" dirty="0" err="1" smtClean="0"/>
              <a:t>ésto</a:t>
            </a:r>
            <a:r>
              <a:rPr lang="es-ES" sz="1800" dirty="0" smtClean="0"/>
              <a:t>?</a:t>
            </a:r>
          </a:p>
          <a:p>
            <a:pPr lvl="1"/>
            <a:r>
              <a:rPr lang="es-ES" sz="1400" dirty="0" smtClean="0"/>
              <a:t>En determinados escenarios que surgen a la hora de programar, debemos asegurarnos de que las clases controlan y gestionan el </a:t>
            </a:r>
            <a:r>
              <a:rPr lang="es-ES" sz="1400" dirty="0" err="1" smtClean="0"/>
              <a:t>accesso</a:t>
            </a:r>
            <a:r>
              <a:rPr lang="es-ES" sz="1400" dirty="0" smtClean="0"/>
              <a:t> a un único recurso (p. ej. Un fichero abierto). Es frecuente necesitar un punto de acceso único a algún recurso del sistema compartido y un único objeto que centralice la administración del recurso</a:t>
            </a:r>
          </a:p>
          <a:p>
            <a:pPr lvl="1"/>
            <a:r>
              <a:rPr lang="es-ES" sz="1400" dirty="0" smtClean="0"/>
              <a:t>En otros escenarios la necesidad es que diferentes objetos de la aplicación puedan acceder a un tipo de dato común en concreto</a:t>
            </a:r>
          </a:p>
          <a:p>
            <a:r>
              <a:rPr lang="es-ES" sz="1800" dirty="0" smtClean="0"/>
              <a:t>Ventajas de utilizar este patrón</a:t>
            </a:r>
          </a:p>
          <a:p>
            <a:pPr lvl="1"/>
            <a:r>
              <a:rPr lang="es-ES" sz="1400" dirty="0" smtClean="0"/>
              <a:t>Control estricto de cómo se acceden a las instancias</a:t>
            </a:r>
          </a:p>
          <a:p>
            <a:pPr lvl="1"/>
            <a:r>
              <a:rPr lang="es-ES" sz="1400" dirty="0" smtClean="0"/>
              <a:t>Espacio de nombres reducido (mayor claridad de código)</a:t>
            </a:r>
          </a:p>
          <a:p>
            <a:pPr lvl="1"/>
            <a:r>
              <a:rPr lang="es-ES" sz="1400" dirty="0" smtClean="0"/>
              <a:t>Ahorro de recursos del sistema</a:t>
            </a:r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Patrón</a:t>
            </a:r>
            <a:r>
              <a:rPr lang="fr-FR" sz="2200" dirty="0" smtClean="0">
                <a:latin typeface="Tahoma" pitchFamily="34"/>
              </a:rPr>
              <a:t> Singleton</a:t>
            </a:r>
            <a:endParaRPr lang="fr-FR" sz="2200" dirty="0">
              <a:latin typeface="Tahom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7080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536504"/>
          </a:xfrm>
        </p:spPr>
        <p:txBody>
          <a:bodyPr/>
          <a:lstStyle/>
          <a:p>
            <a:r>
              <a:rPr lang="es-ES" dirty="0" smtClean="0"/>
              <a:t>¿Qué es?</a:t>
            </a:r>
          </a:p>
          <a:p>
            <a:pPr lvl="1"/>
            <a:r>
              <a:rPr lang="es-ES" dirty="0" smtClean="0"/>
              <a:t>Patrón de diseño que tiene como objetivo la creación de varios objetos a partir de un modelo o “prototipo”. Esto lo hace mediante la clonación de objetos o instancias creadas previamente. Siempre es más óptimo clonar un objeto que crear uno nuevo. El objeto tendrá sus propios valores desde </a:t>
            </a:r>
            <a:r>
              <a:rPr lang="es-ES" dirty="0" err="1" smtClean="0"/>
              <a:t>setters</a:t>
            </a:r>
            <a:endParaRPr lang="es-ES" b="1" dirty="0" smtClean="0"/>
          </a:p>
          <a:p>
            <a:r>
              <a:rPr lang="es-ES" dirty="0"/>
              <a:t>¿Por qué es necesario </a:t>
            </a:r>
            <a:r>
              <a:rPr lang="es-ES" dirty="0" err="1"/>
              <a:t>ésto</a:t>
            </a:r>
            <a:r>
              <a:rPr lang="es-ES" dirty="0"/>
              <a:t>?</a:t>
            </a:r>
          </a:p>
          <a:p>
            <a:pPr lvl="1"/>
            <a:r>
              <a:rPr lang="es-ES" sz="1400" dirty="0" smtClean="0"/>
              <a:t>En determinados escenarios que surgen a la hora de programar se necesitan varios objetos con atributos repetidos (comunes)</a:t>
            </a:r>
          </a:p>
          <a:p>
            <a:r>
              <a:rPr lang="es-ES" dirty="0"/>
              <a:t>Ventajas de utilizar este patrón</a:t>
            </a:r>
          </a:p>
          <a:p>
            <a:pPr lvl="1"/>
            <a:r>
              <a:rPr lang="es-ES" sz="1400" dirty="0" smtClean="0"/>
              <a:t>Una aplicación puede crear y eliminar objetos en tiempo de ejecución</a:t>
            </a:r>
          </a:p>
          <a:p>
            <a:pPr lvl="1"/>
            <a:r>
              <a:rPr lang="es-ES" sz="1400" dirty="0" smtClean="0"/>
              <a:t>Permite crear nuevos objetos variando los ya existentes con el consiguiente ahorro de tiempo y recursos</a:t>
            </a:r>
          </a:p>
          <a:p>
            <a:pPr lvl="1"/>
            <a:r>
              <a:rPr lang="es-ES" sz="1400" dirty="0" smtClean="0"/>
              <a:t>Clonar siempre es más rápido que crear</a:t>
            </a:r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Patrón</a:t>
            </a:r>
            <a:r>
              <a:rPr lang="fr-FR" sz="2200" dirty="0" smtClean="0">
                <a:latin typeface="Tahoma" pitchFamily="34"/>
              </a:rPr>
              <a:t> Prototype</a:t>
            </a:r>
            <a:endParaRPr lang="fr-FR" sz="2200" dirty="0">
              <a:latin typeface="Tahom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26099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536504"/>
          </a:xfrm>
        </p:spPr>
        <p:txBody>
          <a:bodyPr/>
          <a:lstStyle/>
          <a:p>
            <a:r>
              <a:rPr lang="es-ES" sz="1800" dirty="0" smtClean="0"/>
              <a:t>Mediante XML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sz="1800" dirty="0" smtClean="0"/>
          </a:p>
          <a:p>
            <a:r>
              <a:rPr lang="es-ES" sz="1800" dirty="0" smtClean="0"/>
              <a:t>Mediante anotaciones</a:t>
            </a:r>
            <a:endParaRPr lang="es-ES" sz="1800" dirty="0"/>
          </a:p>
          <a:p>
            <a:pPr lvl="1"/>
            <a:r>
              <a:rPr lang="es-ES" sz="1200" dirty="0" smtClean="0"/>
              <a:t>@</a:t>
            </a:r>
            <a:r>
              <a:rPr lang="es-ES" sz="1200" dirty="0" err="1" smtClean="0"/>
              <a:t>Bean</a:t>
            </a:r>
            <a:endParaRPr lang="es-ES" sz="1200" dirty="0" smtClean="0"/>
          </a:p>
          <a:p>
            <a:pPr lvl="1"/>
            <a:r>
              <a:rPr lang="es-ES" sz="1200" dirty="0" smtClean="0"/>
              <a:t>@</a:t>
            </a:r>
            <a:r>
              <a:rPr lang="es-ES" sz="1200" dirty="0" err="1" smtClean="0"/>
              <a:t>Component</a:t>
            </a:r>
            <a:r>
              <a:rPr lang="es-ES" sz="1200" dirty="0" smtClean="0"/>
              <a:t> o @</a:t>
            </a:r>
            <a:r>
              <a:rPr lang="es-ES" sz="1200" dirty="0" err="1" smtClean="0"/>
              <a:t>Service</a:t>
            </a:r>
            <a:endParaRPr lang="es-ES" sz="1200" dirty="0" smtClean="0"/>
          </a:p>
          <a:p>
            <a:pPr lvl="1"/>
            <a:r>
              <a:rPr lang="es-ES" sz="1200" dirty="0" smtClean="0"/>
              <a:t>@</a:t>
            </a:r>
            <a:r>
              <a:rPr lang="es-ES" sz="1200" dirty="0" err="1" smtClean="0"/>
              <a:t>Entity</a:t>
            </a:r>
            <a:endParaRPr lang="es-ES" sz="1200" dirty="0" smtClean="0"/>
          </a:p>
          <a:p>
            <a:pPr lvl="1"/>
            <a:r>
              <a:rPr lang="es-ES" sz="1200" dirty="0" smtClean="0"/>
              <a:t>@</a:t>
            </a:r>
            <a:r>
              <a:rPr lang="es-ES" sz="1200" dirty="0" err="1" smtClean="0"/>
              <a:t>Controller</a:t>
            </a:r>
            <a:endParaRPr lang="es-ES" sz="1200" dirty="0" smtClean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Definición</a:t>
            </a:r>
            <a:r>
              <a:rPr lang="fr-FR" sz="2200" dirty="0" smtClean="0">
                <a:latin typeface="Tahoma" pitchFamily="34"/>
              </a:rPr>
              <a:t> de </a:t>
            </a:r>
            <a:r>
              <a:rPr lang="fr-FR" sz="2200" dirty="0" err="1" smtClean="0">
                <a:latin typeface="Tahoma" pitchFamily="34"/>
              </a:rPr>
              <a:t>Beans</a:t>
            </a:r>
            <a:endParaRPr lang="fr-FR" sz="2200" dirty="0">
              <a:latin typeface="Tahoma" pitchFamily="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844824"/>
            <a:ext cx="803773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96876"/>
            <a:ext cx="2407940" cy="200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92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536504"/>
          </a:xfrm>
        </p:spPr>
        <p:txBody>
          <a:bodyPr/>
          <a:lstStyle/>
          <a:p>
            <a:r>
              <a:rPr lang="es-ES" sz="1800" dirty="0" smtClean="0"/>
              <a:t>Generalmente los </a:t>
            </a:r>
            <a:r>
              <a:rPr lang="es-ES" sz="1800" dirty="0" err="1" smtClean="0"/>
              <a:t>Beans</a:t>
            </a:r>
            <a:r>
              <a:rPr lang="es-ES" sz="1800" dirty="0" smtClean="0"/>
              <a:t> necesitan de otros </a:t>
            </a:r>
            <a:r>
              <a:rPr lang="es-ES" sz="1800" dirty="0" err="1" smtClean="0"/>
              <a:t>Beans</a:t>
            </a:r>
            <a:r>
              <a:rPr lang="es-ES" sz="1800" dirty="0" smtClean="0"/>
              <a:t> para ejecutar sus tareas, para ello Spring dispone de alternativas a la hora de definir dichas dependencias según las necesidades o preferencias del programador</a:t>
            </a:r>
          </a:p>
          <a:p>
            <a:r>
              <a:rPr lang="es-ES" dirty="0" smtClean="0"/>
              <a:t>Varios formas de realizar el “cableado” o “</a:t>
            </a:r>
            <a:r>
              <a:rPr lang="es-ES" dirty="0" err="1" smtClean="0"/>
              <a:t>wiring</a:t>
            </a:r>
            <a:r>
              <a:rPr lang="es-ES" dirty="0" smtClean="0"/>
              <a:t>”</a:t>
            </a:r>
          </a:p>
          <a:p>
            <a:pPr lvl="1"/>
            <a:r>
              <a:rPr lang="es-ES" dirty="0" smtClean="0"/>
              <a:t>Propiedades: Se utiliza una propiedad de una clase para definir la dependencia</a:t>
            </a:r>
          </a:p>
          <a:p>
            <a:pPr lvl="1"/>
            <a:r>
              <a:rPr lang="es-ES" dirty="0" smtClean="0"/>
              <a:t>“</a:t>
            </a:r>
            <a:r>
              <a:rPr lang="es-ES" dirty="0" err="1" smtClean="0"/>
              <a:t>Setters</a:t>
            </a:r>
            <a:r>
              <a:rPr lang="es-ES" dirty="0" smtClean="0"/>
              <a:t>”: Spring permite la configuración de una dependencia mediante la función </a:t>
            </a:r>
            <a:r>
              <a:rPr lang="es-ES" dirty="0" err="1" smtClean="0"/>
              <a:t>setPropiedad</a:t>
            </a:r>
            <a:endParaRPr lang="es-ES" dirty="0" smtClean="0"/>
          </a:p>
          <a:p>
            <a:pPr lvl="1"/>
            <a:r>
              <a:rPr lang="es-ES" dirty="0" smtClean="0"/>
              <a:t>Constructor: La dependencia se configura en el constructor de la clase inyectando así los argumentos de dicho método</a:t>
            </a:r>
          </a:p>
          <a:p>
            <a:r>
              <a:rPr lang="es-ES" sz="2200" dirty="0" smtClean="0"/>
              <a:t>Tipos de configuración</a:t>
            </a:r>
          </a:p>
          <a:p>
            <a:pPr lvl="1"/>
            <a:r>
              <a:rPr lang="es-ES" sz="1800" dirty="0" smtClean="0"/>
              <a:t>Mediante fichero XML</a:t>
            </a:r>
          </a:p>
          <a:p>
            <a:pPr lvl="1"/>
            <a:r>
              <a:rPr lang="es-ES" sz="1800" dirty="0" smtClean="0"/>
              <a:t>Mediante la anotación @</a:t>
            </a:r>
            <a:r>
              <a:rPr lang="es-ES" sz="1800" dirty="0" err="1" smtClean="0"/>
              <a:t>Autowired</a:t>
            </a:r>
            <a:endParaRPr lang="es-ES" sz="1800" dirty="0" smtClean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Dependencias</a:t>
            </a:r>
            <a:r>
              <a:rPr lang="fr-FR" sz="2200" dirty="0" smtClean="0">
                <a:latin typeface="Tahoma" pitchFamily="34"/>
              </a:rPr>
              <a:t> entre </a:t>
            </a:r>
            <a:r>
              <a:rPr lang="fr-FR" sz="2200" dirty="0" err="1" smtClean="0">
                <a:latin typeface="Tahoma" pitchFamily="34"/>
              </a:rPr>
              <a:t>Beans</a:t>
            </a:r>
            <a:endParaRPr lang="fr-FR" sz="2200" dirty="0">
              <a:latin typeface="Tahom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2519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536504"/>
          </a:xfrm>
        </p:spPr>
        <p:txBody>
          <a:bodyPr/>
          <a:lstStyle/>
          <a:p>
            <a:r>
              <a:rPr lang="es-ES" sz="1800" dirty="0" smtClean="0"/>
              <a:t>Propiedades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sz="1800" dirty="0" smtClean="0"/>
              <a:t>Setter</a:t>
            </a:r>
          </a:p>
          <a:p>
            <a:endParaRPr lang="es-ES" sz="1800" dirty="0"/>
          </a:p>
          <a:p>
            <a:endParaRPr lang="es-ES" sz="1800" dirty="0" smtClean="0"/>
          </a:p>
          <a:p>
            <a:r>
              <a:rPr lang="es-ES" sz="1800" dirty="0" smtClean="0"/>
              <a:t>Constructor</a:t>
            </a:r>
            <a:endParaRPr lang="es-ES" dirty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Configuración</a:t>
            </a:r>
            <a:r>
              <a:rPr lang="fr-FR" sz="2200" dirty="0" smtClean="0">
                <a:latin typeface="Tahoma" pitchFamily="34"/>
              </a:rPr>
              <a:t> de </a:t>
            </a:r>
            <a:r>
              <a:rPr lang="fr-FR" sz="2200" dirty="0" err="1" smtClean="0">
                <a:latin typeface="Tahoma" pitchFamily="34"/>
              </a:rPr>
              <a:t>cableado</a:t>
            </a:r>
            <a:r>
              <a:rPr lang="fr-FR" sz="2200" dirty="0" smtClean="0">
                <a:latin typeface="Tahoma" pitchFamily="34"/>
              </a:rPr>
              <a:t> </a:t>
            </a:r>
            <a:r>
              <a:rPr lang="fr-FR" sz="2200" dirty="0" err="1" smtClean="0">
                <a:latin typeface="Tahoma" pitchFamily="34"/>
              </a:rPr>
              <a:t>mediante</a:t>
            </a:r>
            <a:r>
              <a:rPr lang="fr-FR" sz="2200" dirty="0" smtClean="0">
                <a:latin typeface="Tahoma" pitchFamily="34"/>
              </a:rPr>
              <a:t> XML</a:t>
            </a:r>
            <a:endParaRPr lang="fr-FR" sz="2200" dirty="0">
              <a:latin typeface="Tahoma" pitchFamily="3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666908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25144"/>
            <a:ext cx="7704856" cy="1025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7289130" cy="1019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18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536504"/>
          </a:xfrm>
        </p:spPr>
        <p:txBody>
          <a:bodyPr/>
          <a:lstStyle/>
          <a:p>
            <a:r>
              <a:rPr lang="es-ES" sz="1600" dirty="0" smtClean="0"/>
              <a:t>Spring escaneará todas las clases del paquete base en busca de anotaciones @</a:t>
            </a:r>
            <a:r>
              <a:rPr lang="es-ES" sz="1600" dirty="0" err="1" smtClean="0"/>
              <a:t>Autowired</a:t>
            </a:r>
            <a:r>
              <a:rPr lang="es-ES" sz="1600" dirty="0"/>
              <a:t> </a:t>
            </a:r>
            <a:r>
              <a:rPr lang="es-ES" sz="1600" dirty="0" smtClean="0"/>
              <a:t>y tratará de encontrar un </a:t>
            </a:r>
            <a:r>
              <a:rPr lang="es-ES" sz="1600" dirty="0" err="1" smtClean="0"/>
              <a:t>Bean</a:t>
            </a:r>
            <a:r>
              <a:rPr lang="es-ES" sz="1600" dirty="0" smtClean="0"/>
              <a:t> adecuado en el contenedor de </a:t>
            </a:r>
            <a:r>
              <a:rPr lang="es-ES" sz="1600" dirty="0" err="1" smtClean="0"/>
              <a:t>Beans</a:t>
            </a:r>
            <a:endParaRPr lang="es-ES" sz="1600" dirty="0" smtClean="0"/>
          </a:p>
          <a:p>
            <a:r>
              <a:rPr lang="es-ES" sz="1600" dirty="0" smtClean="0"/>
              <a:t>Modos de </a:t>
            </a:r>
            <a:r>
              <a:rPr lang="es-ES" sz="1600" dirty="0" err="1" smtClean="0"/>
              <a:t>Autowiring</a:t>
            </a:r>
            <a:endParaRPr lang="es-ES" sz="1600" dirty="0" smtClean="0"/>
          </a:p>
          <a:p>
            <a:pPr marL="882900" lvl="1" indent="-342900">
              <a:buFont typeface="+mj-lt"/>
              <a:buAutoNum type="arabicPeriod"/>
            </a:pPr>
            <a:r>
              <a:rPr lang="es-ES" sz="1400" dirty="0" smtClean="0"/>
              <a:t>Por nombre: Utilizando el nombre de la propiedad, el contenedor de Spring buscará un </a:t>
            </a:r>
            <a:r>
              <a:rPr lang="es-ES" sz="1400" dirty="0" err="1" smtClean="0"/>
              <a:t>Bean</a:t>
            </a:r>
            <a:r>
              <a:rPr lang="es-ES" sz="1400" dirty="0" smtClean="0"/>
              <a:t> cuyo nombre coincida con ésta</a:t>
            </a:r>
          </a:p>
          <a:p>
            <a:pPr marL="882900" lvl="1" indent="-342900">
              <a:buFont typeface="+mj-lt"/>
              <a:buAutoNum type="arabicPeriod"/>
            </a:pPr>
            <a:r>
              <a:rPr lang="es-ES" sz="1400" dirty="0" smtClean="0"/>
              <a:t>Por tipo: Utilizando el tipo de la propiedad, el contenedor buscará un </a:t>
            </a:r>
            <a:r>
              <a:rPr lang="es-ES" sz="1400" dirty="0" err="1" smtClean="0"/>
              <a:t>Bean</a:t>
            </a:r>
            <a:r>
              <a:rPr lang="es-ES" sz="1400" dirty="0" smtClean="0"/>
              <a:t> cuyo tipo coincida con el mismo</a:t>
            </a:r>
          </a:p>
          <a:p>
            <a:r>
              <a:rPr lang="es-ES" sz="1600" dirty="0"/>
              <a:t>El contenedor Spring tratará de encontrar un </a:t>
            </a:r>
            <a:r>
              <a:rPr lang="es-ES" sz="1600" dirty="0" err="1"/>
              <a:t>bean</a:t>
            </a:r>
            <a:r>
              <a:rPr lang="es-ES" sz="1600" dirty="0"/>
              <a:t> por nombre y después por tipo. Si no consigue encontrarlo o existen varias coincidencias se lanzará una excepción al inicial la </a:t>
            </a:r>
            <a:r>
              <a:rPr lang="es-ES" sz="1600" dirty="0" smtClean="0"/>
              <a:t>aplicación</a:t>
            </a:r>
            <a:endParaRPr lang="es-ES" dirty="0"/>
          </a:p>
          <a:p>
            <a:r>
              <a:rPr lang="es-ES" sz="1600" dirty="0" smtClean="0"/>
              <a:t>Resolución de conflictos en @</a:t>
            </a:r>
            <a:r>
              <a:rPr lang="es-ES" sz="1600" dirty="0" err="1" smtClean="0"/>
              <a:t>Autowired</a:t>
            </a:r>
            <a:r>
              <a:rPr lang="es-ES" sz="1600" dirty="0" smtClean="0"/>
              <a:t> con @</a:t>
            </a:r>
            <a:r>
              <a:rPr lang="es-ES" sz="1600" dirty="0" err="1" smtClean="0"/>
              <a:t>Qualifier</a:t>
            </a:r>
            <a:endParaRPr lang="es-ES" sz="1600" dirty="0" smtClean="0"/>
          </a:p>
          <a:p>
            <a:r>
              <a:rPr lang="es-ES" sz="1600" dirty="0" smtClean="0"/>
              <a:t>Podremos definir el ámbito de los </a:t>
            </a:r>
            <a:r>
              <a:rPr lang="es-ES" sz="1600" dirty="0" err="1" smtClean="0"/>
              <a:t>beans</a:t>
            </a:r>
            <a:r>
              <a:rPr lang="es-ES" sz="1600" dirty="0" smtClean="0"/>
              <a:t> mediante la anotación @</a:t>
            </a:r>
            <a:r>
              <a:rPr lang="es-ES" sz="1600" dirty="0" err="1" smtClean="0"/>
              <a:t>Scope</a:t>
            </a:r>
            <a:endParaRPr lang="es-ES" sz="1600" dirty="0"/>
          </a:p>
          <a:p>
            <a:pPr lvl="1"/>
            <a:r>
              <a:rPr lang="es-ES" sz="1200" dirty="0" smtClean="0"/>
              <a:t>@</a:t>
            </a:r>
            <a:r>
              <a:rPr lang="es-ES" sz="1200" dirty="0" err="1" smtClean="0"/>
              <a:t>Scope</a:t>
            </a:r>
            <a:r>
              <a:rPr lang="es-ES" sz="1200" dirty="0" smtClean="0"/>
              <a:t>(“</a:t>
            </a:r>
            <a:r>
              <a:rPr lang="es-ES" sz="1200" dirty="0" err="1" smtClean="0"/>
              <a:t>prototype</a:t>
            </a:r>
            <a:r>
              <a:rPr lang="es-ES" sz="1200" dirty="0" smtClean="0"/>
              <a:t>”)</a:t>
            </a:r>
          </a:p>
          <a:p>
            <a:pPr lvl="1"/>
            <a:r>
              <a:rPr lang="es-ES" sz="1200" dirty="0" smtClean="0"/>
              <a:t>@</a:t>
            </a:r>
            <a:r>
              <a:rPr lang="es-ES" sz="1200" dirty="0" err="1" smtClean="0"/>
              <a:t>Scope</a:t>
            </a:r>
            <a:r>
              <a:rPr lang="es-ES" sz="1200" dirty="0" smtClean="0"/>
              <a:t>(“</a:t>
            </a:r>
            <a:r>
              <a:rPr lang="es-ES" sz="1200" dirty="0" err="1" smtClean="0"/>
              <a:t>session</a:t>
            </a:r>
            <a:r>
              <a:rPr lang="es-ES" sz="1200" dirty="0" smtClean="0"/>
              <a:t>”)</a:t>
            </a:r>
            <a:endParaRPr lang="es-ES" sz="1200" dirty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Configuración</a:t>
            </a:r>
            <a:r>
              <a:rPr lang="fr-FR" sz="2200" dirty="0" smtClean="0">
                <a:latin typeface="Tahoma" pitchFamily="34"/>
              </a:rPr>
              <a:t> de </a:t>
            </a:r>
            <a:r>
              <a:rPr lang="fr-FR" sz="2200" dirty="0" err="1" smtClean="0">
                <a:latin typeface="Tahoma" pitchFamily="34"/>
              </a:rPr>
              <a:t>cableado</a:t>
            </a:r>
            <a:r>
              <a:rPr lang="fr-FR" sz="2200" dirty="0" smtClean="0">
                <a:latin typeface="Tahoma" pitchFamily="34"/>
              </a:rPr>
              <a:t> </a:t>
            </a:r>
            <a:r>
              <a:rPr lang="fr-FR" sz="2200" dirty="0" err="1" smtClean="0">
                <a:latin typeface="Tahoma" pitchFamily="34"/>
              </a:rPr>
              <a:t>mediante</a:t>
            </a:r>
            <a:r>
              <a:rPr lang="fr-FR" sz="2200" dirty="0" smtClean="0">
                <a:latin typeface="Tahoma" pitchFamily="34"/>
              </a:rPr>
              <a:t> @</a:t>
            </a:r>
            <a:r>
              <a:rPr lang="fr-FR" sz="2200" dirty="0" err="1" smtClean="0">
                <a:latin typeface="Tahoma" pitchFamily="34"/>
              </a:rPr>
              <a:t>Autowired</a:t>
            </a:r>
            <a:endParaRPr lang="fr-FR" sz="2200" dirty="0">
              <a:latin typeface="Tahoma" pitchFamily="3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445224"/>
            <a:ext cx="3679304" cy="86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30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240" cy="4896544"/>
          </a:xfrm>
        </p:spPr>
        <p:txBody>
          <a:bodyPr/>
          <a:lstStyle/>
          <a:p>
            <a:r>
              <a:rPr lang="es-ES" dirty="0" smtClean="0"/>
              <a:t>Objetivos del curso</a:t>
            </a:r>
          </a:p>
          <a:p>
            <a:pPr lvl="1"/>
            <a:r>
              <a:rPr lang="es-ES" dirty="0" smtClean="0"/>
              <a:t>Entender los fundamentos de Spring: Inyección de dependencias y AOP. Configuración</a:t>
            </a:r>
          </a:p>
          <a:p>
            <a:pPr lvl="1"/>
            <a:r>
              <a:rPr lang="es-ES" dirty="0" smtClean="0"/>
              <a:t>Diseñar aplicaciones con capas e interfaces bien definidas mediante la aplicación del patrón MVC</a:t>
            </a:r>
          </a:p>
          <a:p>
            <a:pPr lvl="1"/>
            <a:r>
              <a:rPr lang="es-ES" dirty="0" smtClean="0"/>
              <a:t>Aprender la construcción de aplicaciones Web con el </a:t>
            </a:r>
            <a:r>
              <a:rPr lang="es-ES" dirty="0" err="1" smtClean="0"/>
              <a:t>framework</a:t>
            </a:r>
            <a:r>
              <a:rPr lang="es-ES" dirty="0" smtClean="0"/>
              <a:t> Spring MVC</a:t>
            </a:r>
          </a:p>
          <a:p>
            <a:pPr lvl="1"/>
            <a:r>
              <a:rPr lang="es-ES" dirty="0" smtClean="0"/>
              <a:t>Aplicar las mejores prácticas para acceso a datos utilizando JPA (</a:t>
            </a:r>
            <a:r>
              <a:rPr lang="es-ES" dirty="0" err="1" smtClean="0"/>
              <a:t>Hibernate</a:t>
            </a:r>
            <a:r>
              <a:rPr lang="es-ES" dirty="0" smtClean="0"/>
              <a:t>) y JDBC</a:t>
            </a:r>
          </a:p>
          <a:p>
            <a:pPr lvl="1"/>
            <a:r>
              <a:rPr lang="es-ES" dirty="0" smtClean="0"/>
              <a:t>Diseño y creación de controladores y control de errores</a:t>
            </a:r>
          </a:p>
          <a:p>
            <a:pPr lvl="1"/>
            <a:r>
              <a:rPr lang="es-ES" dirty="0" smtClean="0"/>
              <a:t>Familiarizarse con los conceptos de programación reactiva con Reactor y </a:t>
            </a:r>
            <a:r>
              <a:rPr lang="es-ES" dirty="0" err="1" smtClean="0"/>
              <a:t>Webflux</a:t>
            </a:r>
            <a:endParaRPr lang="es-ES" dirty="0" smtClean="0"/>
          </a:p>
          <a:p>
            <a:pPr lvl="1"/>
            <a:r>
              <a:rPr lang="es-ES" dirty="0" smtClean="0"/>
              <a:t>Conocer los fundamentos de Spring </a:t>
            </a:r>
            <a:r>
              <a:rPr lang="es-ES" dirty="0" err="1" smtClean="0"/>
              <a:t>Boot</a:t>
            </a:r>
            <a:r>
              <a:rPr lang="es-ES" dirty="0" smtClean="0"/>
              <a:t> y cómo agiliza el desarrollo de aplicaciones web </a:t>
            </a:r>
          </a:p>
          <a:p>
            <a:r>
              <a:rPr lang="es-ES" dirty="0" smtClean="0"/>
              <a:t>Requisitos</a:t>
            </a:r>
          </a:p>
          <a:p>
            <a:pPr lvl="1"/>
            <a:r>
              <a:rPr lang="es-ES" dirty="0" smtClean="0"/>
              <a:t>Tener conocimientos del lenguaje Java</a:t>
            </a:r>
          </a:p>
          <a:p>
            <a:r>
              <a:rPr lang="es-ES" dirty="0" smtClean="0"/>
              <a:t>Duración: </a:t>
            </a:r>
            <a:r>
              <a:rPr lang="es-ES" sz="1600" dirty="0" smtClean="0"/>
              <a:t>45 </a:t>
            </a:r>
            <a:r>
              <a:rPr lang="es-ES" sz="1600" dirty="0" smtClean="0"/>
              <a:t>horas</a:t>
            </a:r>
          </a:p>
          <a:p>
            <a:pPr lvl="1"/>
            <a:endParaRPr lang="en-US" dirty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Objetivos</a:t>
            </a:r>
            <a:r>
              <a:rPr lang="fr-FR" sz="2200" dirty="0" smtClean="0">
                <a:latin typeface="Tahoma" pitchFamily="34"/>
              </a:rPr>
              <a:t> y </a:t>
            </a:r>
            <a:r>
              <a:rPr lang="fr-FR" sz="2200" dirty="0" err="1" smtClean="0">
                <a:latin typeface="Tahoma" pitchFamily="34"/>
              </a:rPr>
              <a:t>requisitos</a:t>
            </a:r>
            <a:endParaRPr lang="fr-FR" sz="2200" dirty="0">
              <a:latin typeface="Tahom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0343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536504"/>
          </a:xfrm>
        </p:spPr>
        <p:txBody>
          <a:bodyPr/>
          <a:lstStyle/>
          <a:p>
            <a:r>
              <a:rPr lang="es-ES" dirty="0" smtClean="0"/>
              <a:t>Principio de Hollywood (Martin </a:t>
            </a:r>
            <a:r>
              <a:rPr lang="es-ES" dirty="0" err="1" smtClean="0"/>
              <a:t>Fowler</a:t>
            </a:r>
            <a:r>
              <a:rPr lang="es-ES" dirty="0" smtClean="0"/>
              <a:t>)</a:t>
            </a:r>
            <a:endParaRPr lang="es-ES" sz="1400" dirty="0" smtClean="0"/>
          </a:p>
          <a:p>
            <a:endParaRPr lang="es-ES" sz="1400" dirty="0"/>
          </a:p>
          <a:p>
            <a:endParaRPr lang="es-ES" sz="1400" dirty="0" smtClean="0"/>
          </a:p>
          <a:p>
            <a:endParaRPr lang="es-ES" sz="1400" dirty="0"/>
          </a:p>
          <a:p>
            <a:endParaRPr lang="es-ES" sz="1400" dirty="0" smtClean="0"/>
          </a:p>
          <a:p>
            <a:endParaRPr lang="es-ES" sz="1400" dirty="0"/>
          </a:p>
          <a:p>
            <a:r>
              <a:rPr lang="es-ES" dirty="0" smtClean="0"/>
              <a:t>Ventajas</a:t>
            </a:r>
          </a:p>
          <a:p>
            <a:pPr lvl="1"/>
            <a:r>
              <a:rPr lang="es-ES" dirty="0" smtClean="0"/>
              <a:t>Proporciona modularidad</a:t>
            </a:r>
          </a:p>
          <a:p>
            <a:pPr lvl="1"/>
            <a:r>
              <a:rPr lang="es-ES" dirty="0" smtClean="0"/>
              <a:t>Permite ampliar la funcionalidad de nuestras aplicaciones sin modificar las clases</a:t>
            </a:r>
          </a:p>
          <a:p>
            <a:pPr lvl="1"/>
            <a:r>
              <a:rPr lang="es-ES" dirty="0" smtClean="0"/>
              <a:t>Evita la dependencia entre las clases</a:t>
            </a:r>
          </a:p>
          <a:p>
            <a:pPr lvl="1"/>
            <a:r>
              <a:rPr lang="es-ES" dirty="0" smtClean="0"/>
              <a:t>Flexibiliza nuestras aplicaciones haciéndolas más configurables</a:t>
            </a:r>
            <a:endParaRPr lang="es-ES" dirty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Inversión</a:t>
            </a:r>
            <a:r>
              <a:rPr lang="fr-FR" sz="2200" dirty="0" smtClean="0">
                <a:latin typeface="Tahoma" pitchFamily="34"/>
              </a:rPr>
              <a:t> de Control (</a:t>
            </a:r>
            <a:r>
              <a:rPr lang="fr-FR" sz="2200" dirty="0" err="1" smtClean="0">
                <a:latin typeface="Tahoma" pitchFamily="34"/>
              </a:rPr>
              <a:t>IoC</a:t>
            </a:r>
            <a:r>
              <a:rPr lang="fr-FR" sz="2200" dirty="0" smtClean="0">
                <a:latin typeface="Tahoma" pitchFamily="34"/>
              </a:rPr>
              <a:t>)</a:t>
            </a:r>
            <a:endParaRPr lang="fr-FR" sz="2200" dirty="0">
              <a:latin typeface="Tahoma" pitchFamily="34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3"/>
            <a:ext cx="4608512" cy="186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1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240" cy="5040560"/>
          </a:xfrm>
        </p:spPr>
        <p:txBody>
          <a:bodyPr/>
          <a:lstStyle/>
          <a:p>
            <a:r>
              <a:rPr lang="es-ES" dirty="0" smtClean="0"/>
              <a:t>Introducción a Spring y componentes</a:t>
            </a:r>
          </a:p>
          <a:p>
            <a:pPr lvl="1"/>
            <a:r>
              <a:rPr lang="es-ES" sz="1400" dirty="0" smtClean="0"/>
              <a:t>¿Qué es Spring? Ventajas</a:t>
            </a:r>
          </a:p>
          <a:p>
            <a:pPr lvl="1"/>
            <a:r>
              <a:rPr lang="es-ES" sz="1400" dirty="0" smtClean="0"/>
              <a:t>Spring </a:t>
            </a:r>
            <a:r>
              <a:rPr lang="es-ES" sz="1400" dirty="0" err="1" smtClean="0"/>
              <a:t>Boot</a:t>
            </a:r>
            <a:r>
              <a:rPr lang="es-ES" sz="1400" dirty="0" smtClean="0"/>
              <a:t> – El problema y la solución</a:t>
            </a:r>
          </a:p>
          <a:p>
            <a:pPr lvl="1"/>
            <a:r>
              <a:rPr lang="es-ES" sz="1400" dirty="0"/>
              <a:t>Preparación del entorno de desarrollo </a:t>
            </a:r>
            <a:r>
              <a:rPr lang="es-ES" sz="1400" dirty="0" smtClean="0"/>
              <a:t>(JDK, STS, </a:t>
            </a:r>
            <a:r>
              <a:rPr lang="es-ES" sz="1400" dirty="0" err="1" smtClean="0"/>
              <a:t>Maven</a:t>
            </a:r>
            <a:r>
              <a:rPr lang="es-ES" sz="1400" dirty="0" smtClean="0"/>
              <a:t>)</a:t>
            </a:r>
          </a:p>
          <a:p>
            <a:pPr lvl="1"/>
            <a:r>
              <a:rPr lang="es-ES" sz="1400" dirty="0" smtClean="0"/>
              <a:t>Módulos de Spring</a:t>
            </a:r>
          </a:p>
          <a:p>
            <a:pPr lvl="1"/>
            <a:r>
              <a:rPr lang="es-ES" sz="1400" dirty="0" err="1" smtClean="0"/>
              <a:t>Beans</a:t>
            </a:r>
            <a:r>
              <a:rPr lang="es-ES" sz="1400" dirty="0" smtClean="0"/>
              <a:t> y contenedores</a:t>
            </a:r>
          </a:p>
          <a:p>
            <a:pPr lvl="2"/>
            <a:r>
              <a:rPr lang="es-ES" sz="1400" dirty="0" smtClean="0"/>
              <a:t>Contextos de Spring</a:t>
            </a:r>
          </a:p>
          <a:p>
            <a:pPr lvl="2"/>
            <a:r>
              <a:rPr lang="es-ES" sz="1400" dirty="0" smtClean="0"/>
              <a:t>Patrón </a:t>
            </a:r>
            <a:r>
              <a:rPr lang="es-ES" sz="1400" dirty="0" err="1" smtClean="0"/>
              <a:t>Singleton</a:t>
            </a:r>
            <a:r>
              <a:rPr lang="es-ES" sz="1400" dirty="0" smtClean="0"/>
              <a:t> Vs </a:t>
            </a:r>
            <a:r>
              <a:rPr lang="es-ES" sz="1400" dirty="0" err="1" smtClean="0"/>
              <a:t>Prototype</a:t>
            </a:r>
            <a:endParaRPr lang="es-ES" sz="1400" dirty="0" smtClean="0"/>
          </a:p>
          <a:p>
            <a:pPr lvl="1"/>
            <a:r>
              <a:rPr lang="es-ES" sz="1400" dirty="0" smtClean="0"/>
              <a:t>Inversión del control (</a:t>
            </a:r>
            <a:r>
              <a:rPr lang="es-ES" sz="1400" dirty="0" err="1" smtClean="0"/>
              <a:t>IoC</a:t>
            </a:r>
            <a:r>
              <a:rPr lang="es-ES" sz="1400" dirty="0" smtClean="0"/>
              <a:t>) e Inyección de dependencias (DI)</a:t>
            </a:r>
          </a:p>
          <a:p>
            <a:pPr lvl="1"/>
            <a:r>
              <a:rPr lang="es-ES" sz="1400" dirty="0" smtClean="0"/>
              <a:t>Expresiones Spring </a:t>
            </a:r>
            <a:r>
              <a:rPr lang="es-ES" sz="1400" dirty="0" err="1" smtClean="0"/>
              <a:t>Expression</a:t>
            </a:r>
            <a:r>
              <a:rPr lang="es-ES" sz="1400" dirty="0" smtClean="0"/>
              <a:t> </a:t>
            </a:r>
            <a:r>
              <a:rPr lang="es-ES" sz="1400" dirty="0" err="1" smtClean="0"/>
              <a:t>Language</a:t>
            </a:r>
            <a:r>
              <a:rPr lang="es-ES" sz="1400" dirty="0" smtClean="0"/>
              <a:t> (</a:t>
            </a:r>
            <a:r>
              <a:rPr lang="es-ES" sz="1400" dirty="0" err="1" smtClean="0"/>
              <a:t>SpEL</a:t>
            </a:r>
            <a:r>
              <a:rPr lang="es-ES" sz="1400" dirty="0" smtClean="0"/>
              <a:t>)</a:t>
            </a:r>
          </a:p>
          <a:p>
            <a:r>
              <a:rPr lang="es-ES" dirty="0" smtClean="0"/>
              <a:t>Configuración</a:t>
            </a:r>
          </a:p>
          <a:p>
            <a:pPr lvl="1"/>
            <a:r>
              <a:rPr lang="es-ES" sz="1400" dirty="0" smtClean="0"/>
              <a:t>Configuración mediante ficheros XML (En desuso)</a:t>
            </a:r>
          </a:p>
          <a:p>
            <a:pPr lvl="1"/>
            <a:r>
              <a:rPr lang="es-ES" sz="1400" dirty="0" smtClean="0"/>
              <a:t>Configuración con anotaciones</a:t>
            </a:r>
          </a:p>
          <a:p>
            <a:r>
              <a:rPr lang="es-ES" dirty="0"/>
              <a:t>Anotaciones</a:t>
            </a:r>
          </a:p>
          <a:p>
            <a:pPr lvl="1"/>
            <a:endParaRPr lang="en-US" dirty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Temario</a:t>
            </a:r>
            <a:endParaRPr lang="fr-FR" sz="2200" dirty="0">
              <a:latin typeface="Tahom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38441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240" cy="4752528"/>
          </a:xfrm>
        </p:spPr>
        <p:txBody>
          <a:bodyPr/>
          <a:lstStyle/>
          <a:p>
            <a:r>
              <a:rPr lang="es-ES" sz="1800" dirty="0" smtClean="0"/>
              <a:t>Spring es un </a:t>
            </a:r>
            <a:r>
              <a:rPr lang="es-ES" sz="1800" dirty="0" err="1" smtClean="0"/>
              <a:t>framework</a:t>
            </a:r>
            <a:r>
              <a:rPr lang="es-ES" sz="1800" dirty="0" smtClean="0"/>
              <a:t> para el desarrollo de aplicaciones Java </a:t>
            </a:r>
          </a:p>
          <a:p>
            <a:r>
              <a:rPr lang="es-ES" sz="1800" dirty="0" smtClean="0"/>
              <a:t>¿Qué es un </a:t>
            </a:r>
            <a:r>
              <a:rPr lang="es-ES" sz="1800" dirty="0" err="1" smtClean="0"/>
              <a:t>framework</a:t>
            </a:r>
            <a:r>
              <a:rPr lang="es-ES" sz="1800" dirty="0" smtClean="0"/>
              <a:t>?</a:t>
            </a:r>
          </a:p>
          <a:p>
            <a:pPr lvl="1"/>
            <a:r>
              <a:rPr lang="es-ES" sz="1400" dirty="0"/>
              <a:t>Es un “</a:t>
            </a:r>
            <a:r>
              <a:rPr lang="es-ES" sz="1400" dirty="0" smtClean="0"/>
              <a:t>entorno </a:t>
            </a:r>
            <a:r>
              <a:rPr lang="es-ES" sz="1400" dirty="0"/>
              <a:t>de </a:t>
            </a:r>
            <a:r>
              <a:rPr lang="es-ES" sz="1400" dirty="0" smtClean="0"/>
              <a:t>trabajo” compuesto por reglas y herramientas que facilitan enormemente el desarrollo y mantenimiento de aplicaciones</a:t>
            </a:r>
          </a:p>
          <a:p>
            <a:r>
              <a:rPr lang="es-ES" sz="1800" dirty="0" smtClean="0"/>
              <a:t>Escrito por </a:t>
            </a:r>
            <a:r>
              <a:rPr lang="es-ES" sz="1800" dirty="0" err="1" smtClean="0"/>
              <a:t>Rod</a:t>
            </a:r>
            <a:r>
              <a:rPr lang="es-ES" sz="1800" dirty="0" smtClean="0"/>
              <a:t> Johnson en el año 2000 como alternativa a el estándar EJB</a:t>
            </a:r>
          </a:p>
          <a:p>
            <a:pPr lvl="1"/>
            <a:r>
              <a:rPr lang="es-ES" sz="1400" dirty="0" smtClean="0"/>
              <a:t>Más simple y ligero que su homólogo en el desarrollo de aplicaciones JEE</a:t>
            </a:r>
          </a:p>
          <a:p>
            <a:r>
              <a:rPr lang="es-ES" sz="1800" dirty="0" smtClean="0"/>
              <a:t>¿Por qué se utiliza Spring?</a:t>
            </a:r>
          </a:p>
          <a:p>
            <a:endParaRPr lang="es-ES" sz="1800" dirty="0" smtClean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smtClean="0">
                <a:latin typeface="Tahoma" pitchFamily="34"/>
              </a:rPr>
              <a:t>¿</a:t>
            </a:r>
            <a:r>
              <a:rPr lang="fr-FR" sz="2200" dirty="0" err="1" smtClean="0">
                <a:latin typeface="Tahoma" pitchFamily="34"/>
              </a:rPr>
              <a:t>Qué</a:t>
            </a:r>
            <a:r>
              <a:rPr lang="fr-FR" sz="2200" dirty="0" smtClean="0">
                <a:latin typeface="Tahoma" pitchFamily="34"/>
              </a:rPr>
              <a:t> es </a:t>
            </a:r>
            <a:r>
              <a:rPr lang="fr-FR" sz="2200" dirty="0" err="1" smtClean="0">
                <a:latin typeface="Tahoma" pitchFamily="34"/>
              </a:rPr>
              <a:t>Spring</a:t>
            </a:r>
            <a:r>
              <a:rPr lang="fr-FR" sz="2200" dirty="0" smtClean="0">
                <a:latin typeface="Tahoma" pitchFamily="34"/>
              </a:rPr>
              <a:t>?</a:t>
            </a:r>
            <a:endParaRPr lang="fr-FR" sz="2200" dirty="0">
              <a:latin typeface="Tahoma" pitchFamily="3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976588"/>
            <a:ext cx="7502825" cy="1684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34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104456"/>
          </a:xfrm>
        </p:spPr>
        <p:txBody>
          <a:bodyPr/>
          <a:lstStyle/>
          <a:p>
            <a:r>
              <a:rPr lang="es-ES" sz="2400" dirty="0" smtClean="0"/>
              <a:t>Inyección de dependencias (favorece el “</a:t>
            </a:r>
            <a:r>
              <a:rPr lang="es-ES" sz="2400" dirty="0" err="1" smtClean="0"/>
              <a:t>loose</a:t>
            </a:r>
            <a:r>
              <a:rPr lang="es-ES" sz="2400" dirty="0" smtClean="0"/>
              <a:t> </a:t>
            </a:r>
            <a:r>
              <a:rPr lang="es-ES" sz="2400" dirty="0" err="1" smtClean="0"/>
              <a:t>coupling</a:t>
            </a:r>
            <a:r>
              <a:rPr lang="es-ES" sz="2400" dirty="0" smtClean="0"/>
              <a:t>”)</a:t>
            </a:r>
          </a:p>
          <a:p>
            <a:r>
              <a:rPr lang="es-ES" sz="2400" dirty="0" smtClean="0"/>
              <a:t>Desarrollo sencillo con </a:t>
            </a:r>
            <a:r>
              <a:rPr lang="es-ES" sz="2400" dirty="0" err="1" smtClean="0"/>
              <a:t>POJOs</a:t>
            </a:r>
            <a:r>
              <a:rPr lang="es-ES" sz="2400" dirty="0" smtClean="0"/>
              <a:t> (</a:t>
            </a:r>
            <a:r>
              <a:rPr lang="es-ES" sz="2400" dirty="0" err="1" smtClean="0"/>
              <a:t>Plain</a:t>
            </a:r>
            <a:r>
              <a:rPr lang="es-ES" sz="2400" dirty="0" smtClean="0"/>
              <a:t> Old Java </a:t>
            </a:r>
            <a:r>
              <a:rPr lang="es-ES" sz="2400" dirty="0" err="1" smtClean="0"/>
              <a:t>Objects</a:t>
            </a:r>
            <a:r>
              <a:rPr lang="es-ES" sz="2400" dirty="0" smtClean="0"/>
              <a:t>)</a:t>
            </a:r>
          </a:p>
          <a:p>
            <a:r>
              <a:rPr lang="es-ES" sz="2400" dirty="0" smtClean="0"/>
              <a:t>Minimiza el código repetitivo (</a:t>
            </a:r>
            <a:r>
              <a:rPr lang="es-ES" sz="2400" dirty="0" err="1" smtClean="0"/>
              <a:t>boilerplate</a:t>
            </a:r>
            <a:r>
              <a:rPr lang="es-ES" sz="2400" dirty="0" smtClean="0"/>
              <a:t> </a:t>
            </a:r>
            <a:r>
              <a:rPr lang="es-ES" sz="2400" dirty="0" err="1" smtClean="0"/>
              <a:t>code</a:t>
            </a:r>
            <a:r>
              <a:rPr lang="es-ES" sz="2400" dirty="0" smtClean="0"/>
              <a:t>)</a:t>
            </a:r>
          </a:p>
          <a:p>
            <a:r>
              <a:rPr lang="es-ES" sz="2400" dirty="0" smtClean="0"/>
              <a:t>Simplifica el acceso a datos</a:t>
            </a:r>
          </a:p>
          <a:p>
            <a:r>
              <a:rPr lang="es-ES" sz="2400" dirty="0" smtClean="0"/>
              <a:t>Programación Orientada a Aspectos (AOP)</a:t>
            </a:r>
          </a:p>
          <a:p>
            <a:r>
              <a:rPr lang="es-ES" sz="2400" dirty="0" smtClean="0">
                <a:latin typeface="Calibri" pitchFamily="18"/>
              </a:rPr>
              <a:t>Promueve una organización de la arquitectura en capas</a:t>
            </a:r>
            <a:endParaRPr lang="es-ES" sz="2400" dirty="0" smtClean="0"/>
          </a:p>
          <a:p>
            <a:r>
              <a:rPr lang="es-ES" sz="2400" dirty="0" smtClean="0"/>
              <a:t>Fomenta la implementación de patrones de diseño y buenas prácticas</a:t>
            </a:r>
          </a:p>
          <a:p>
            <a:endParaRPr lang="es-ES" sz="1800" dirty="0" smtClean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Ventajas</a:t>
            </a:r>
            <a:r>
              <a:rPr lang="fr-FR" sz="2200" dirty="0" smtClean="0">
                <a:latin typeface="Tahoma" pitchFamily="34"/>
              </a:rPr>
              <a:t> de </a:t>
            </a:r>
            <a:r>
              <a:rPr lang="fr-FR" sz="2200" dirty="0" err="1" smtClean="0">
                <a:latin typeface="Tahoma" pitchFamily="34"/>
              </a:rPr>
              <a:t>Spring</a:t>
            </a:r>
            <a:endParaRPr lang="fr-FR" sz="2200" dirty="0">
              <a:latin typeface="Tahom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1377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608512"/>
          </a:xfrm>
        </p:spPr>
        <p:txBody>
          <a:bodyPr/>
          <a:lstStyle/>
          <a:p>
            <a:r>
              <a:rPr lang="es-ES" dirty="0"/>
              <a:t>¿Qué es Spring </a:t>
            </a:r>
            <a:r>
              <a:rPr lang="es-ES" dirty="0" err="1"/>
              <a:t>Boot</a:t>
            </a:r>
            <a:r>
              <a:rPr lang="es-ES" dirty="0"/>
              <a:t>?</a:t>
            </a:r>
          </a:p>
          <a:p>
            <a:pPr lvl="1"/>
            <a:r>
              <a:rPr lang="es-ES" sz="1400" dirty="0" smtClean="0"/>
              <a:t>El objetivo de Spring </a:t>
            </a:r>
            <a:r>
              <a:rPr lang="es-ES" sz="1400" dirty="0" err="1" smtClean="0"/>
              <a:t>Boot</a:t>
            </a:r>
            <a:r>
              <a:rPr lang="es-ES" sz="1400" dirty="0" smtClean="0"/>
              <a:t> es proporcionar un conjunto de herramientas para construir rápidamente aplicaciones de Spring que sean fáciles de configurar</a:t>
            </a:r>
          </a:p>
          <a:p>
            <a:r>
              <a:rPr lang="es-ES" dirty="0"/>
              <a:t>El problema: ¡Configurar Spring es </a:t>
            </a:r>
            <a:r>
              <a:rPr lang="es-ES" dirty="0" smtClean="0"/>
              <a:t>complicado!</a:t>
            </a:r>
            <a:endParaRPr lang="es-ES" dirty="0"/>
          </a:p>
          <a:p>
            <a:pPr lvl="1"/>
            <a:r>
              <a:rPr lang="es-ES" sz="1400" dirty="0" smtClean="0"/>
              <a:t>Las aplicaciones basadas en Spring tienen el inconveniente de que la mayor parte del trabajo consiste en configuraciones incluso para únicamente decir “Hola Mundo”</a:t>
            </a:r>
          </a:p>
          <a:p>
            <a:pPr lvl="1"/>
            <a:r>
              <a:rPr lang="es-ES" sz="1400" dirty="0" smtClean="0"/>
              <a:t>Esto no es algo malo: Spring </a:t>
            </a:r>
            <a:r>
              <a:rPr lang="es-ES" sz="1400" dirty="0" err="1" smtClean="0"/>
              <a:t>esun</a:t>
            </a:r>
            <a:r>
              <a:rPr lang="es-ES" sz="1400" dirty="0" smtClean="0"/>
              <a:t> elegante conjunto de infraestructuras que, para funcionar correctamente, requieren una configuración cuidadosamente coordinada. Pero, eso conlleva el costo de la complejidad en la configuración mediante complejos ficheros XML</a:t>
            </a:r>
            <a:endParaRPr lang="es-ES" dirty="0"/>
          </a:p>
          <a:p>
            <a:r>
              <a:rPr lang="es-ES" dirty="0" smtClean="0"/>
              <a:t>La solución: Spring </a:t>
            </a:r>
            <a:r>
              <a:rPr lang="es-ES" dirty="0" err="1" smtClean="0"/>
              <a:t>Boot</a:t>
            </a:r>
            <a:endParaRPr lang="es-ES" dirty="0" smtClean="0"/>
          </a:p>
          <a:p>
            <a:pPr lvl="1"/>
            <a:r>
              <a:rPr lang="fr-FR" sz="1400" dirty="0" err="1" smtClean="0"/>
              <a:t>Spring</a:t>
            </a:r>
            <a:r>
              <a:rPr lang="fr-FR" sz="1400" dirty="0" smtClean="0"/>
              <a:t> Boot facilita la </a:t>
            </a:r>
            <a:r>
              <a:rPr lang="fr-FR" sz="1400" dirty="0" err="1" smtClean="0"/>
              <a:t>creación</a:t>
            </a:r>
            <a:r>
              <a:rPr lang="fr-FR" sz="1400" dirty="0" smtClean="0"/>
              <a:t> de </a:t>
            </a:r>
            <a:r>
              <a:rPr lang="fr-FR" sz="1400" dirty="0" err="1" smtClean="0"/>
              <a:t>aplicaciones</a:t>
            </a:r>
            <a:r>
              <a:rPr lang="fr-FR" sz="1400" dirty="0" smtClean="0"/>
              <a:t> stand-</a:t>
            </a:r>
            <a:r>
              <a:rPr lang="fr-FR" sz="1400" dirty="0" err="1" smtClean="0"/>
              <a:t>alone</a:t>
            </a:r>
            <a:r>
              <a:rPr lang="fr-FR" sz="1400" dirty="0" smtClean="0"/>
              <a:t> </a:t>
            </a:r>
            <a:r>
              <a:rPr lang="fr-FR" sz="1400" dirty="0" err="1" smtClean="0"/>
              <a:t>basadas</a:t>
            </a:r>
            <a:r>
              <a:rPr lang="fr-FR" sz="1400" dirty="0" smtClean="0"/>
              <a:t> en </a:t>
            </a:r>
            <a:r>
              <a:rPr lang="fr-FR" sz="1400" dirty="0" err="1" smtClean="0"/>
              <a:t>Spring</a:t>
            </a:r>
            <a:r>
              <a:rPr lang="fr-FR" sz="1400" dirty="0" smtClean="0"/>
              <a:t> de </a:t>
            </a:r>
            <a:r>
              <a:rPr lang="fr-FR" sz="1400" dirty="0" err="1" smtClean="0"/>
              <a:t>grado</a:t>
            </a:r>
            <a:r>
              <a:rPr lang="fr-FR" sz="1400" dirty="0" smtClean="0"/>
              <a:t> de </a:t>
            </a:r>
            <a:r>
              <a:rPr lang="fr-FR" sz="1400" dirty="0" err="1" smtClean="0"/>
              <a:t>producción</a:t>
            </a:r>
            <a:r>
              <a:rPr lang="fr-FR" sz="1400" dirty="0" smtClean="0"/>
              <a:t> que « </a:t>
            </a:r>
            <a:r>
              <a:rPr lang="fr-FR" sz="1400" dirty="0" err="1" smtClean="0"/>
              <a:t>simplemente</a:t>
            </a:r>
            <a:r>
              <a:rPr lang="fr-FR" sz="1400" dirty="0" smtClean="0"/>
              <a:t> </a:t>
            </a:r>
            <a:r>
              <a:rPr lang="fr-FR" sz="1400" dirty="0" err="1" smtClean="0"/>
              <a:t>funcionan</a:t>
            </a:r>
            <a:r>
              <a:rPr lang="fr-FR" sz="1400" dirty="0" smtClean="0"/>
              <a:t> »</a:t>
            </a:r>
          </a:p>
          <a:p>
            <a:pPr lvl="1"/>
            <a:r>
              <a:rPr lang="fr-FR" sz="1400" dirty="0" smtClean="0"/>
              <a:t>La </a:t>
            </a:r>
            <a:r>
              <a:rPr lang="fr-FR" sz="1400" dirty="0" err="1" smtClean="0"/>
              <a:t>mayoría</a:t>
            </a:r>
            <a:r>
              <a:rPr lang="fr-FR" sz="1400" dirty="0" smtClean="0"/>
              <a:t> de las </a:t>
            </a:r>
            <a:r>
              <a:rPr lang="fr-FR" sz="1400" dirty="0" err="1" smtClean="0"/>
              <a:t>aplicaciones</a:t>
            </a:r>
            <a:r>
              <a:rPr lang="fr-FR" sz="1400" dirty="0" smtClean="0"/>
              <a:t> </a:t>
            </a:r>
            <a:r>
              <a:rPr lang="fr-FR" sz="1400" dirty="0" err="1" smtClean="0"/>
              <a:t>Spring</a:t>
            </a:r>
            <a:r>
              <a:rPr lang="fr-FR" sz="1400" dirty="0" smtClean="0"/>
              <a:t> Boot </a:t>
            </a:r>
            <a:r>
              <a:rPr lang="fr-FR" sz="1400" dirty="0" err="1" smtClean="0"/>
              <a:t>necesitan</a:t>
            </a:r>
            <a:r>
              <a:rPr lang="fr-FR" sz="1400" dirty="0" smtClean="0"/>
              <a:t> </a:t>
            </a:r>
            <a:r>
              <a:rPr lang="fr-FR" sz="1400" dirty="0" err="1" smtClean="0"/>
              <a:t>una</a:t>
            </a:r>
            <a:r>
              <a:rPr lang="fr-FR" sz="1400" dirty="0" smtClean="0"/>
              <a:t> </a:t>
            </a:r>
            <a:r>
              <a:rPr lang="fr-FR" sz="1400" dirty="0" err="1" smtClean="0"/>
              <a:t>configuración</a:t>
            </a:r>
            <a:r>
              <a:rPr lang="fr-FR" sz="1400" dirty="0" smtClean="0"/>
              <a:t> </a:t>
            </a:r>
            <a:r>
              <a:rPr lang="fr-FR" sz="1400" dirty="0" err="1" smtClean="0"/>
              <a:t>mínima</a:t>
            </a:r>
            <a:r>
              <a:rPr lang="fr-FR" sz="1400" dirty="0" smtClean="0"/>
              <a:t> de </a:t>
            </a:r>
            <a:r>
              <a:rPr lang="fr-FR" sz="1400" dirty="0" err="1" smtClean="0"/>
              <a:t>Spring</a:t>
            </a:r>
            <a:r>
              <a:rPr lang="fr-FR" sz="1400" dirty="0" smtClean="0"/>
              <a:t> </a:t>
            </a:r>
            <a:r>
              <a:rPr lang="fr-FR" sz="1400" dirty="0" err="1" smtClean="0"/>
              <a:t>debido</a:t>
            </a:r>
            <a:r>
              <a:rPr lang="fr-FR" sz="1400" dirty="0" smtClean="0"/>
              <a:t> a la base de </a:t>
            </a:r>
            <a:r>
              <a:rPr lang="fr-FR" sz="1400" dirty="0" err="1" smtClean="0"/>
              <a:t>seguir</a:t>
            </a:r>
            <a:r>
              <a:rPr lang="fr-FR" sz="1400" dirty="0" smtClean="0"/>
              <a:t> la </a:t>
            </a:r>
            <a:r>
              <a:rPr lang="fr-FR" sz="1400" dirty="0" err="1" smtClean="0"/>
              <a:t>convención</a:t>
            </a:r>
            <a:r>
              <a:rPr lang="fr-FR" sz="1400" dirty="0" smtClean="0"/>
              <a:t> sobre la </a:t>
            </a:r>
            <a:r>
              <a:rPr lang="fr-FR" sz="1400" dirty="0" err="1" smtClean="0"/>
              <a:t>configuración</a:t>
            </a:r>
            <a:r>
              <a:rPr lang="fr-FR" sz="1400" dirty="0" smtClean="0"/>
              <a:t>. La </a:t>
            </a:r>
            <a:r>
              <a:rPr lang="fr-FR" sz="1400" dirty="0" err="1" smtClean="0"/>
              <a:t>poca</a:t>
            </a:r>
            <a:r>
              <a:rPr lang="fr-FR" sz="1400" dirty="0" smtClean="0"/>
              <a:t> </a:t>
            </a:r>
            <a:r>
              <a:rPr lang="fr-FR" sz="1400" dirty="0" err="1" smtClean="0"/>
              <a:t>configuración</a:t>
            </a:r>
            <a:r>
              <a:rPr lang="fr-FR" sz="1400" dirty="0" smtClean="0"/>
              <a:t> que se </a:t>
            </a:r>
            <a:r>
              <a:rPr lang="fr-FR" sz="1400" dirty="0" err="1" smtClean="0"/>
              <a:t>necesita</a:t>
            </a:r>
            <a:r>
              <a:rPr lang="fr-FR" sz="1400" dirty="0" smtClean="0"/>
              <a:t> </a:t>
            </a:r>
            <a:r>
              <a:rPr lang="fr-FR" sz="1400" dirty="0" err="1" smtClean="0"/>
              <a:t>está</a:t>
            </a:r>
            <a:r>
              <a:rPr lang="fr-FR" sz="1400" dirty="0" smtClean="0"/>
              <a:t> en forma de </a:t>
            </a:r>
            <a:r>
              <a:rPr lang="fr-FR" sz="1400" dirty="0" err="1" smtClean="0"/>
              <a:t>anotaciones</a:t>
            </a:r>
            <a:r>
              <a:rPr lang="fr-FR" sz="1400" dirty="0" smtClean="0"/>
              <a:t> en </a:t>
            </a:r>
            <a:r>
              <a:rPr lang="fr-FR" sz="1400" dirty="0" err="1" smtClean="0"/>
              <a:t>lugar</a:t>
            </a:r>
            <a:r>
              <a:rPr lang="fr-FR" sz="1400" dirty="0" smtClean="0"/>
              <a:t> de </a:t>
            </a:r>
            <a:r>
              <a:rPr lang="fr-FR" sz="1400" dirty="0" err="1" smtClean="0"/>
              <a:t>ficheros</a:t>
            </a:r>
            <a:r>
              <a:rPr lang="fr-FR" sz="1400" dirty="0" smtClean="0"/>
              <a:t> XML</a:t>
            </a:r>
            <a:endParaRPr lang="es-ES" sz="1400" dirty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Spring</a:t>
            </a:r>
            <a:r>
              <a:rPr lang="fr-FR" sz="2200" dirty="0" smtClean="0">
                <a:latin typeface="Tahoma" pitchFamily="34"/>
              </a:rPr>
              <a:t> Boot</a:t>
            </a:r>
            <a:endParaRPr lang="fr-FR" sz="2200" dirty="0">
              <a:latin typeface="Tahom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616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752528"/>
          </a:xfrm>
        </p:spPr>
        <p:txBody>
          <a:bodyPr/>
          <a:lstStyle/>
          <a:p>
            <a:r>
              <a:rPr lang="es-ES" dirty="0" smtClean="0"/>
              <a:t>Es intuitivo</a:t>
            </a:r>
            <a:endParaRPr lang="es-ES" dirty="0"/>
          </a:p>
          <a:p>
            <a:pPr lvl="1"/>
            <a:r>
              <a:rPr lang="es-ES" sz="1200" dirty="0" smtClean="0"/>
              <a:t>Spring </a:t>
            </a:r>
            <a:r>
              <a:rPr lang="es-ES" sz="1200" dirty="0" err="1" smtClean="0"/>
              <a:t>Boot</a:t>
            </a:r>
            <a:r>
              <a:rPr lang="es-ES" sz="1200" dirty="0" smtClean="0"/>
              <a:t> tiene criterios. Ésta es solo otra forma de decir que tiene valores predeterminados razonables que implementan las configuraciones más utilizadas por la mayor parte de desarrolladores</a:t>
            </a:r>
          </a:p>
          <a:p>
            <a:pPr lvl="1"/>
            <a:r>
              <a:rPr lang="es-ES" sz="1200" dirty="0" smtClean="0"/>
              <a:t>Por ejemplo, </a:t>
            </a:r>
            <a:r>
              <a:rPr lang="es-ES" sz="1200" dirty="0" err="1" smtClean="0"/>
              <a:t>Tomcat</a:t>
            </a:r>
            <a:r>
              <a:rPr lang="es-ES" sz="1200" dirty="0" smtClean="0"/>
              <a:t> es un contenedor web muy popular. De forma predeterminada, una aplicación web de Spring </a:t>
            </a:r>
            <a:r>
              <a:rPr lang="es-ES" sz="1200" dirty="0" err="1" smtClean="0"/>
              <a:t>Boot</a:t>
            </a:r>
            <a:r>
              <a:rPr lang="es-ES" sz="1200" dirty="0" smtClean="0"/>
              <a:t> utiliza un contenedor </a:t>
            </a:r>
            <a:r>
              <a:rPr lang="es-ES" sz="1200" dirty="0" err="1" smtClean="0"/>
              <a:t>Tomcat</a:t>
            </a:r>
            <a:r>
              <a:rPr lang="es-ES" sz="1200" dirty="0" smtClean="0"/>
              <a:t> incorporado y listo para ser ejecutado.</a:t>
            </a:r>
          </a:p>
          <a:p>
            <a:r>
              <a:rPr lang="es-ES" dirty="0" smtClean="0"/>
              <a:t>Es personalizable</a:t>
            </a:r>
            <a:endParaRPr lang="es-ES" dirty="0"/>
          </a:p>
          <a:p>
            <a:pPr lvl="1"/>
            <a:r>
              <a:rPr lang="es-ES" sz="1200" dirty="0" smtClean="0"/>
              <a:t>Una infraestructura intuitiva no es de mucha utilidad si no es posible cambiar sus criterios. Es posible personalizar fácilmente una aplicación Spring </a:t>
            </a:r>
            <a:r>
              <a:rPr lang="es-ES" sz="1200" dirty="0" err="1" smtClean="0"/>
              <a:t>Boot</a:t>
            </a:r>
            <a:r>
              <a:rPr lang="es-ES" sz="1200" dirty="0" smtClean="0"/>
              <a:t> para que coincida con las necesidades del proyecto, tanto en configuración inicial como en el ciclo de desarrollo</a:t>
            </a:r>
            <a:endParaRPr lang="es-ES" sz="1400" dirty="0" smtClean="0"/>
          </a:p>
          <a:p>
            <a:r>
              <a:rPr lang="es-ES" dirty="0" smtClean="0"/>
              <a:t>Iniciadores (</a:t>
            </a:r>
            <a:r>
              <a:rPr lang="es-ES" dirty="0" err="1" smtClean="0"/>
              <a:t>Starters</a:t>
            </a:r>
            <a:r>
              <a:rPr lang="es-ES" dirty="0" smtClean="0"/>
              <a:t>)</a:t>
            </a:r>
          </a:p>
          <a:p>
            <a:pPr lvl="1"/>
            <a:r>
              <a:rPr lang="fr-FR" sz="1200" dirty="0" smtClean="0"/>
              <a:t>Los </a:t>
            </a:r>
            <a:r>
              <a:rPr lang="fr-FR" sz="1200" dirty="0" err="1" smtClean="0"/>
              <a:t>iniciadores</a:t>
            </a:r>
            <a:r>
              <a:rPr lang="fr-FR" sz="1200" dirty="0" smtClean="0"/>
              <a:t> son parte de la </a:t>
            </a:r>
            <a:r>
              <a:rPr lang="fr-FR" sz="1200" dirty="0" err="1" smtClean="0"/>
              <a:t>magia</a:t>
            </a:r>
            <a:r>
              <a:rPr lang="fr-FR" sz="1200" dirty="0" smtClean="0"/>
              <a:t> de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Boot, se </a:t>
            </a:r>
            <a:r>
              <a:rPr lang="fr-FR" sz="1200" dirty="0" err="1" smtClean="0"/>
              <a:t>utilizan</a:t>
            </a:r>
            <a:r>
              <a:rPr lang="fr-FR" sz="1200" dirty="0" smtClean="0"/>
              <a:t> para </a:t>
            </a:r>
            <a:r>
              <a:rPr lang="fr-FR" sz="1200" dirty="0" err="1" smtClean="0"/>
              <a:t>limitar</a:t>
            </a:r>
            <a:r>
              <a:rPr lang="fr-FR" sz="1200" dirty="0" smtClean="0"/>
              <a:t> la </a:t>
            </a:r>
            <a:r>
              <a:rPr lang="fr-FR" sz="1200" dirty="0" err="1" smtClean="0"/>
              <a:t>cantidad</a:t>
            </a:r>
            <a:r>
              <a:rPr lang="fr-FR" sz="1200" dirty="0" smtClean="0"/>
              <a:t> de </a:t>
            </a:r>
            <a:r>
              <a:rPr lang="fr-FR" sz="1200" dirty="0" err="1" smtClean="0"/>
              <a:t>configuración</a:t>
            </a:r>
            <a:r>
              <a:rPr lang="fr-FR" sz="1200" dirty="0" smtClean="0"/>
              <a:t> </a:t>
            </a:r>
            <a:r>
              <a:rPr lang="fr-FR" sz="1200" dirty="0" err="1" smtClean="0"/>
              <a:t>manual</a:t>
            </a:r>
            <a:r>
              <a:rPr lang="fr-FR" sz="1200" dirty="0" smtClean="0"/>
              <a:t> de las </a:t>
            </a:r>
            <a:r>
              <a:rPr lang="fr-FR" sz="1200" dirty="0" err="1" smtClean="0"/>
              <a:t>dependencias</a:t>
            </a:r>
            <a:r>
              <a:rPr lang="fr-FR" sz="1200" dirty="0" smtClean="0"/>
              <a:t>.</a:t>
            </a:r>
            <a:r>
              <a:rPr lang="fr-FR" sz="1200" dirty="0"/>
              <a:t> Un </a:t>
            </a:r>
            <a:r>
              <a:rPr lang="fr-FR" sz="1200" dirty="0" err="1"/>
              <a:t>iniciador</a:t>
            </a:r>
            <a:r>
              <a:rPr lang="fr-FR" sz="1200" dirty="0"/>
              <a:t> es </a:t>
            </a:r>
            <a:r>
              <a:rPr lang="fr-FR" sz="1200" dirty="0" err="1"/>
              <a:t>esencialmente</a:t>
            </a:r>
            <a:r>
              <a:rPr lang="fr-FR" sz="1200" dirty="0"/>
              <a:t> un </a:t>
            </a:r>
            <a:r>
              <a:rPr lang="fr-FR" sz="1200" dirty="0" err="1"/>
              <a:t>conjunto</a:t>
            </a:r>
            <a:r>
              <a:rPr lang="fr-FR" sz="1200" dirty="0"/>
              <a:t> de </a:t>
            </a:r>
            <a:r>
              <a:rPr lang="fr-FR" sz="1200" dirty="0" err="1"/>
              <a:t>dependencias</a:t>
            </a:r>
            <a:r>
              <a:rPr lang="fr-FR" sz="1200" dirty="0"/>
              <a:t> (</a:t>
            </a:r>
            <a:r>
              <a:rPr lang="fr-FR" sz="1200" dirty="0" err="1"/>
              <a:t>como</a:t>
            </a:r>
            <a:r>
              <a:rPr lang="fr-FR" sz="1200" dirty="0"/>
              <a:t> un </a:t>
            </a:r>
            <a:r>
              <a:rPr lang="fr-FR" sz="1200" dirty="0" err="1"/>
              <a:t>Maven</a:t>
            </a:r>
            <a:r>
              <a:rPr lang="fr-FR" sz="1200" dirty="0"/>
              <a:t> POM) que son </a:t>
            </a:r>
            <a:r>
              <a:rPr lang="fr-FR" sz="1200" dirty="0" err="1"/>
              <a:t>específicas</a:t>
            </a:r>
            <a:r>
              <a:rPr lang="fr-FR" sz="1200" dirty="0"/>
              <a:t> para el </a:t>
            </a:r>
            <a:r>
              <a:rPr lang="fr-FR" sz="1200" dirty="0" err="1"/>
              <a:t>tipo</a:t>
            </a:r>
            <a:r>
              <a:rPr lang="fr-FR" sz="1200" dirty="0"/>
              <a:t> de </a:t>
            </a:r>
            <a:r>
              <a:rPr lang="fr-FR" sz="1200" dirty="0" err="1"/>
              <a:t>aplicación</a:t>
            </a:r>
            <a:r>
              <a:rPr lang="fr-FR" sz="1200" dirty="0"/>
              <a:t> que </a:t>
            </a:r>
            <a:r>
              <a:rPr lang="fr-FR" sz="1200" dirty="0" err="1" smtClean="0"/>
              <a:t>representa</a:t>
            </a:r>
            <a:endParaRPr lang="fr-FR" sz="1200" dirty="0" smtClean="0"/>
          </a:p>
          <a:p>
            <a:pPr lvl="1"/>
            <a:r>
              <a:rPr lang="fr-FR" sz="1200" dirty="0" err="1" smtClean="0"/>
              <a:t>Spring</a:t>
            </a:r>
            <a:r>
              <a:rPr lang="fr-FR" sz="1200" dirty="0" smtClean="0"/>
              <a:t> Boot </a:t>
            </a:r>
            <a:r>
              <a:rPr lang="fr-FR" sz="1200" dirty="0" err="1" smtClean="0"/>
              <a:t>utiliza</a:t>
            </a:r>
            <a:r>
              <a:rPr lang="fr-FR" sz="1200" dirty="0" smtClean="0"/>
              <a:t> la </a:t>
            </a:r>
            <a:r>
              <a:rPr lang="fr-FR" sz="1200" dirty="0" err="1" smtClean="0"/>
              <a:t>manera</a:t>
            </a:r>
            <a:r>
              <a:rPr lang="fr-FR" sz="1200" dirty="0" smtClean="0"/>
              <a:t> en que se </a:t>
            </a:r>
            <a:r>
              <a:rPr lang="fr-FR" sz="1200" dirty="0" err="1" smtClean="0"/>
              <a:t>definen</a:t>
            </a:r>
            <a:r>
              <a:rPr lang="fr-FR" sz="1200" dirty="0" smtClean="0"/>
              <a:t> los </a:t>
            </a:r>
            <a:r>
              <a:rPr lang="fr-FR" sz="1200" dirty="0" err="1" smtClean="0"/>
              <a:t>Beans</a:t>
            </a:r>
            <a:r>
              <a:rPr lang="fr-FR" sz="1200" dirty="0" smtClean="0"/>
              <a:t> para </a:t>
            </a:r>
            <a:r>
              <a:rPr lang="fr-FR" sz="1200" dirty="0" err="1" smtClean="0"/>
              <a:t>configurarse</a:t>
            </a:r>
            <a:r>
              <a:rPr lang="fr-FR" sz="1200" dirty="0" smtClean="0"/>
              <a:t> </a:t>
            </a:r>
            <a:r>
              <a:rPr lang="fr-FR" sz="1200" dirty="0" err="1" smtClean="0"/>
              <a:t>automáticamente</a:t>
            </a:r>
            <a:r>
              <a:rPr lang="fr-FR" sz="1200" dirty="0" smtClean="0"/>
              <a:t>. </a:t>
            </a:r>
            <a:r>
              <a:rPr lang="fr-FR" sz="1200" dirty="0" err="1" smtClean="0"/>
              <a:t>Por</a:t>
            </a:r>
            <a:r>
              <a:rPr lang="fr-FR" sz="1200" dirty="0" smtClean="0"/>
              <a:t> </a:t>
            </a:r>
            <a:r>
              <a:rPr lang="fr-FR" sz="1200" dirty="0" err="1" smtClean="0"/>
              <a:t>ejemplo</a:t>
            </a:r>
            <a:r>
              <a:rPr lang="fr-FR" sz="1200" dirty="0" smtClean="0"/>
              <a:t> si </a:t>
            </a:r>
            <a:r>
              <a:rPr lang="fr-FR" sz="1200" dirty="0" err="1" smtClean="0"/>
              <a:t>anotamos</a:t>
            </a:r>
            <a:r>
              <a:rPr lang="fr-FR" sz="1200" dirty="0" smtClean="0"/>
              <a:t> </a:t>
            </a:r>
            <a:r>
              <a:rPr lang="fr-FR" sz="1200" dirty="0" err="1" smtClean="0"/>
              <a:t>beans</a:t>
            </a:r>
            <a:r>
              <a:rPr lang="fr-FR" sz="1200" dirty="0" smtClean="0"/>
              <a:t> de JPA con @</a:t>
            </a:r>
            <a:r>
              <a:rPr lang="fr-FR" sz="1200" dirty="0" err="1" smtClean="0"/>
              <a:t>Entity</a:t>
            </a:r>
            <a:r>
              <a:rPr lang="fr-FR" sz="1200" dirty="0" smtClean="0"/>
              <a:t>,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Boot </a:t>
            </a:r>
            <a:r>
              <a:rPr lang="fr-FR" sz="1200" dirty="0" err="1" smtClean="0"/>
              <a:t>configurará</a:t>
            </a:r>
            <a:r>
              <a:rPr lang="fr-FR" sz="1200" dirty="0" smtClean="0"/>
              <a:t> </a:t>
            </a:r>
            <a:r>
              <a:rPr lang="fr-FR" sz="1200" dirty="0" err="1" smtClean="0"/>
              <a:t>automáticamente</a:t>
            </a:r>
            <a:r>
              <a:rPr lang="fr-FR" sz="1200" dirty="0" smtClean="0"/>
              <a:t> JPA sin </a:t>
            </a:r>
            <a:r>
              <a:rPr lang="fr-FR" sz="1200" dirty="0" err="1" smtClean="0"/>
              <a:t>necesidad</a:t>
            </a:r>
            <a:r>
              <a:rPr lang="fr-FR" sz="1200" dirty="0" smtClean="0"/>
              <a:t> de un </a:t>
            </a:r>
            <a:r>
              <a:rPr lang="fr-FR" sz="1200" dirty="0" err="1" smtClean="0"/>
              <a:t>archivo</a:t>
            </a:r>
            <a:r>
              <a:rPr lang="fr-FR" sz="1200" dirty="0" smtClean="0"/>
              <a:t> persistence.xml</a:t>
            </a:r>
            <a:endParaRPr lang="fr-FR" sz="1200" dirty="0"/>
          </a:p>
          <a:p>
            <a:pPr lvl="1"/>
            <a:r>
              <a:rPr lang="fr-FR" sz="1200" dirty="0" err="1" smtClean="0"/>
              <a:t>Ejemplos</a:t>
            </a:r>
            <a:r>
              <a:rPr lang="fr-FR" sz="1200" dirty="0" smtClean="0"/>
              <a:t>: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boot-starter-web, </a:t>
            </a:r>
            <a:r>
              <a:rPr lang="fr-FR" sz="1200" dirty="0" err="1" smtClean="0"/>
              <a:t>spring</a:t>
            </a:r>
            <a:r>
              <a:rPr lang="fr-FR" sz="1200" dirty="0" smtClean="0"/>
              <a:t>-boot-starter-</a:t>
            </a:r>
            <a:r>
              <a:rPr lang="fr-FR" sz="1200" dirty="0" err="1" smtClean="0"/>
              <a:t>jdbc</a:t>
            </a:r>
            <a:endParaRPr lang="es-ES" sz="1200" dirty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Spring</a:t>
            </a:r>
            <a:r>
              <a:rPr lang="fr-FR" sz="2200" dirty="0" smtClean="0">
                <a:latin typeface="Tahoma" pitchFamily="34"/>
              </a:rPr>
              <a:t> Boot</a:t>
            </a:r>
            <a:endParaRPr lang="fr-FR" sz="2200" dirty="0">
              <a:latin typeface="Tahom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9398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104456"/>
          </a:xfrm>
        </p:spPr>
        <p:txBody>
          <a:bodyPr/>
          <a:lstStyle/>
          <a:p>
            <a:r>
              <a:rPr lang="es-ES" sz="2400" dirty="0" smtClean="0"/>
              <a:t>Instalación de JRE y JDK de Java (v. 1.8+)</a:t>
            </a:r>
          </a:p>
          <a:p>
            <a:pPr lvl="1"/>
            <a:r>
              <a:rPr lang="es-ES" dirty="0"/>
              <a:t>JDK: </a:t>
            </a:r>
            <a:r>
              <a:rPr lang="es-ES" dirty="0">
                <a:hlinkClick r:id="rId2"/>
              </a:rPr>
              <a:t>https://www.oracle.com/java/technologies/downloads/#</a:t>
            </a:r>
            <a:r>
              <a:rPr lang="es-ES" dirty="0" smtClean="0">
                <a:hlinkClick r:id="rId2"/>
              </a:rPr>
              <a:t>javasejdk</a:t>
            </a:r>
            <a:endParaRPr lang="es-ES" dirty="0" smtClean="0"/>
          </a:p>
          <a:p>
            <a:pPr lvl="1"/>
            <a:r>
              <a:rPr lang="es-ES" dirty="0"/>
              <a:t>JRE: </a:t>
            </a:r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www.java.com/es/download/ie_manual.jsp</a:t>
            </a:r>
            <a:endParaRPr lang="es-ES" dirty="0" smtClean="0"/>
          </a:p>
          <a:p>
            <a:r>
              <a:rPr lang="es-ES" sz="2400" dirty="0" smtClean="0"/>
              <a:t>Instalación de </a:t>
            </a:r>
            <a:r>
              <a:rPr lang="es-ES" sz="2400" dirty="0" err="1" smtClean="0"/>
              <a:t>Maven</a:t>
            </a:r>
            <a:r>
              <a:rPr lang="es-ES" sz="2400" dirty="0" smtClean="0"/>
              <a:t> (v. 3.1+)</a:t>
            </a:r>
            <a:endParaRPr lang="es-ES" sz="2400" dirty="0"/>
          </a:p>
          <a:p>
            <a:pPr lvl="1"/>
            <a:r>
              <a:rPr lang="es-ES" dirty="0" smtClean="0">
                <a:hlinkClick r:id="rId4"/>
              </a:rPr>
              <a:t>https</a:t>
            </a:r>
            <a:r>
              <a:rPr lang="es-ES" dirty="0">
                <a:hlinkClick r:id="rId4"/>
              </a:rPr>
              <a:t>://</a:t>
            </a:r>
            <a:r>
              <a:rPr lang="es-ES" dirty="0" smtClean="0">
                <a:hlinkClick r:id="rId4"/>
              </a:rPr>
              <a:t>maven.apache.org/download.cgi</a:t>
            </a:r>
            <a:endParaRPr lang="es-ES" dirty="0" smtClean="0"/>
          </a:p>
          <a:p>
            <a:pPr lvl="1"/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maven.apache.org/install.html</a:t>
            </a:r>
            <a:endParaRPr lang="es-ES" dirty="0" smtClean="0"/>
          </a:p>
          <a:p>
            <a:r>
              <a:rPr lang="es-ES" sz="2400" dirty="0" smtClean="0"/>
              <a:t>Instalación de Spring </a:t>
            </a:r>
            <a:r>
              <a:rPr lang="es-ES" sz="2400" dirty="0" err="1" smtClean="0"/>
              <a:t>Tool</a:t>
            </a:r>
            <a:r>
              <a:rPr lang="es-ES" sz="2400" dirty="0" smtClean="0"/>
              <a:t> Suite (v. 4.1+)</a:t>
            </a:r>
          </a:p>
          <a:p>
            <a:pPr lvl="1"/>
            <a:r>
              <a:rPr lang="es-ES" sz="1400" dirty="0">
                <a:hlinkClick r:id="rId6"/>
              </a:rPr>
              <a:t>https://</a:t>
            </a:r>
            <a:r>
              <a:rPr lang="es-ES" sz="1400" dirty="0" smtClean="0">
                <a:hlinkClick r:id="rId6"/>
              </a:rPr>
              <a:t>spring.io/tools</a:t>
            </a:r>
            <a:endParaRPr lang="es-ES" sz="1400" dirty="0" smtClean="0"/>
          </a:p>
          <a:p>
            <a:pPr marL="540000" lvl="1" indent="0">
              <a:buNone/>
            </a:pPr>
            <a:endParaRPr lang="es-ES" sz="1400" dirty="0" smtClean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Preparación</a:t>
            </a:r>
            <a:r>
              <a:rPr lang="fr-FR" sz="2200" dirty="0" smtClean="0">
                <a:latin typeface="Tahoma" pitchFamily="34"/>
              </a:rPr>
              <a:t> </a:t>
            </a:r>
            <a:r>
              <a:rPr lang="fr-FR" sz="2200" dirty="0" err="1" smtClean="0">
                <a:latin typeface="Tahoma" pitchFamily="34"/>
              </a:rPr>
              <a:t>del</a:t>
            </a:r>
            <a:r>
              <a:rPr lang="fr-FR" sz="2200" dirty="0" smtClean="0">
                <a:latin typeface="Tahoma" pitchFamily="34"/>
              </a:rPr>
              <a:t> </a:t>
            </a:r>
            <a:r>
              <a:rPr lang="fr-FR" sz="2200" dirty="0" err="1" smtClean="0">
                <a:latin typeface="Tahoma" pitchFamily="34"/>
              </a:rPr>
              <a:t>Entorno</a:t>
            </a:r>
            <a:r>
              <a:rPr lang="fr-FR" sz="2200" dirty="0" smtClean="0">
                <a:latin typeface="Tahoma" pitchFamily="34"/>
              </a:rPr>
              <a:t> de </a:t>
            </a:r>
            <a:r>
              <a:rPr lang="fr-FR" sz="2200" dirty="0" err="1" smtClean="0">
                <a:latin typeface="Tahoma" pitchFamily="34"/>
              </a:rPr>
              <a:t>Desarrollo</a:t>
            </a:r>
            <a:endParaRPr lang="fr-FR" sz="2200" dirty="0">
              <a:latin typeface="Tahom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6398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Módulos</a:t>
            </a:r>
            <a:r>
              <a:rPr lang="fr-FR" sz="2200" dirty="0" smtClean="0">
                <a:latin typeface="Tahoma" pitchFamily="34"/>
              </a:rPr>
              <a:t> </a:t>
            </a:r>
            <a:r>
              <a:rPr lang="fr-FR" sz="2200" dirty="0" err="1" smtClean="0">
                <a:latin typeface="Tahoma" pitchFamily="34"/>
              </a:rPr>
              <a:t>Spring</a:t>
            </a:r>
            <a:endParaRPr lang="fr-FR" sz="2200" dirty="0">
              <a:latin typeface="Tahoma" pitchFamily="34"/>
            </a:endParaRPr>
          </a:p>
        </p:txBody>
      </p:sp>
      <p:pic>
        <p:nvPicPr>
          <p:cNvPr id="6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27584" y="1412776"/>
            <a:ext cx="7321598" cy="439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0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determin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4073</TotalTime>
  <Words>1490</Words>
  <Application>Microsoft Office PowerPoint</Application>
  <PresentationFormat>Presentación en pantalla (4:3)</PresentationFormat>
  <Paragraphs>165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Predeterminado</vt:lpstr>
      <vt:lpstr>Presentación de PowerPoint</vt:lpstr>
      <vt:lpstr>Objetivos y requisitos</vt:lpstr>
      <vt:lpstr>Temario</vt:lpstr>
      <vt:lpstr>¿Qué es Spring?</vt:lpstr>
      <vt:lpstr>Ventajas de Spring</vt:lpstr>
      <vt:lpstr>Spring Boot</vt:lpstr>
      <vt:lpstr>Spring Boot</vt:lpstr>
      <vt:lpstr>Preparación del Entorno de Desarrollo</vt:lpstr>
      <vt:lpstr>Módulos Spring</vt:lpstr>
      <vt:lpstr>Módulos Spring</vt:lpstr>
      <vt:lpstr>¿Qué son los Beans?</vt:lpstr>
      <vt:lpstr>¿Qué es Spring Container?</vt:lpstr>
      <vt:lpstr>Contextos de Spring</vt:lpstr>
      <vt:lpstr>Patrón Singleton</vt:lpstr>
      <vt:lpstr>Patrón Prototype</vt:lpstr>
      <vt:lpstr>Definición de Beans</vt:lpstr>
      <vt:lpstr>Dependencias entre Beans</vt:lpstr>
      <vt:lpstr>Configuración de cableado mediante XML</vt:lpstr>
      <vt:lpstr>Configuración de cableado mediante @Autowired</vt:lpstr>
      <vt:lpstr>Inversión de Control (IoC)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Aitor Garcia</dc:creator>
  <cp:lastModifiedBy>Aitor Garcia</cp:lastModifiedBy>
  <cp:revision>161</cp:revision>
  <cp:lastPrinted>2021-11-02T04:29:32Z</cp:lastPrinted>
  <dcterms:modified xsi:type="dcterms:W3CDTF">2021-11-02T04:31:46Z</dcterms:modified>
</cp:coreProperties>
</file>