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517" r:id="rId3"/>
    <p:sldId id="570" r:id="rId4"/>
    <p:sldId id="577" r:id="rId5"/>
    <p:sldId id="576" r:id="rId6"/>
    <p:sldId id="575" r:id="rId7"/>
    <p:sldId id="572" r:id="rId8"/>
    <p:sldId id="573" r:id="rId9"/>
    <p:sldId id="574" r:id="rId10"/>
    <p:sldId id="578" r:id="rId11"/>
    <p:sldId id="579" r:id="rId12"/>
    <p:sldId id="580" r:id="rId13"/>
    <p:sldId id="582" r:id="rId14"/>
    <p:sldId id="581" r:id="rId1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1548"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Marcador de encabezado"/>
          <p:cNvSpPr txBox="1">
            <a:spLocks noGrp="1"/>
          </p:cNvSpPr>
          <p:nvPr>
            <p:ph type="hdr" sz="quarter"/>
          </p:nvPr>
        </p:nvSpPr>
        <p:spPr>
          <a:xfrm>
            <a:off x="0" y="0"/>
            <a:ext cx="2949994" cy="496006"/>
          </a:xfrm>
          <a:prstGeom prst="rect">
            <a:avLst/>
          </a:prstGeom>
          <a:noFill/>
          <a:ln>
            <a:noFill/>
          </a:ln>
        </p:spPr>
        <p:txBody>
          <a:bodyPr vert="horz" wrap="none" lIns="82467" tIns="41234" rIns="82467" bIns="41234" anchorCtr="0" compatLnSpc="0"/>
          <a:lstStyle/>
          <a:p>
            <a:pPr hangingPunct="0">
              <a:defRPr sz="1400"/>
            </a:pPr>
            <a:endParaRPr lang="es-ES" sz="1300">
              <a:latin typeface="Arial" pitchFamily="18"/>
              <a:ea typeface="Arial Unicode MS" pitchFamily="2"/>
              <a:cs typeface="Arial Unicode MS" pitchFamily="2"/>
            </a:endParaRPr>
          </a:p>
        </p:txBody>
      </p:sp>
      <p:sp>
        <p:nvSpPr>
          <p:cNvPr id="3" name="2 Marcador de fecha"/>
          <p:cNvSpPr txBox="1">
            <a:spLocks noGrp="1"/>
          </p:cNvSpPr>
          <p:nvPr>
            <p:ph type="dt" sz="quarter" idx="1"/>
          </p:nvPr>
        </p:nvSpPr>
        <p:spPr>
          <a:xfrm>
            <a:off x="3847649" y="0"/>
            <a:ext cx="2949994" cy="496006"/>
          </a:xfrm>
          <a:prstGeom prst="rect">
            <a:avLst/>
          </a:prstGeom>
          <a:noFill/>
          <a:ln>
            <a:noFill/>
          </a:ln>
        </p:spPr>
        <p:txBody>
          <a:bodyPr vert="horz" wrap="none" lIns="82467" tIns="41234" rIns="82467" bIns="41234" anchorCtr="0" compatLnSpc="0"/>
          <a:lstStyle/>
          <a:p>
            <a:pPr algn="r" hangingPunct="0">
              <a:defRPr sz="1400"/>
            </a:pPr>
            <a:fld id="{5740682B-130A-464E-A178-0121EE2B7563}" type="datetimeFigureOut">
              <a:t>11/8/2021</a:t>
            </a:fld>
            <a:endParaRPr lang="es-ES" sz="1300">
              <a:latin typeface="Arial" pitchFamily="18"/>
              <a:ea typeface="Arial Unicode MS" pitchFamily="2"/>
              <a:cs typeface="Arial Unicode MS" pitchFamily="2"/>
            </a:endParaRPr>
          </a:p>
        </p:txBody>
      </p:sp>
      <p:sp>
        <p:nvSpPr>
          <p:cNvPr id="4" name="3 Marcador de pie de página"/>
          <p:cNvSpPr txBox="1">
            <a:spLocks noGrp="1"/>
          </p:cNvSpPr>
          <p:nvPr>
            <p:ph type="ftr" sz="quarter" idx="2"/>
          </p:nvPr>
        </p:nvSpPr>
        <p:spPr>
          <a:xfrm>
            <a:off x="0" y="9430471"/>
            <a:ext cx="2949994" cy="496006"/>
          </a:xfrm>
          <a:prstGeom prst="rect">
            <a:avLst/>
          </a:prstGeom>
          <a:noFill/>
          <a:ln>
            <a:noFill/>
          </a:ln>
        </p:spPr>
        <p:txBody>
          <a:bodyPr vert="horz" wrap="none" lIns="82467" tIns="41234" rIns="82467" bIns="41234" anchor="b" anchorCtr="0" compatLnSpc="0"/>
          <a:lstStyle/>
          <a:p>
            <a:pPr hangingPunct="0">
              <a:defRPr sz="1400"/>
            </a:pPr>
            <a:endParaRPr lang="es-ES" sz="1300">
              <a:latin typeface="Arial" pitchFamily="18"/>
              <a:ea typeface="Arial Unicode MS" pitchFamily="2"/>
              <a:cs typeface="Arial Unicode MS" pitchFamily="2"/>
            </a:endParaRPr>
          </a:p>
        </p:txBody>
      </p:sp>
      <p:sp>
        <p:nvSpPr>
          <p:cNvPr id="5" name="4 Marcador de número de diapositiva"/>
          <p:cNvSpPr txBox="1">
            <a:spLocks noGrp="1"/>
          </p:cNvSpPr>
          <p:nvPr>
            <p:ph type="sldNum" sz="quarter" idx="3"/>
          </p:nvPr>
        </p:nvSpPr>
        <p:spPr>
          <a:xfrm>
            <a:off x="3847649" y="9430471"/>
            <a:ext cx="2949994" cy="496006"/>
          </a:xfrm>
          <a:prstGeom prst="rect">
            <a:avLst/>
          </a:prstGeom>
          <a:noFill/>
          <a:ln>
            <a:noFill/>
          </a:ln>
        </p:spPr>
        <p:txBody>
          <a:bodyPr vert="horz" wrap="none" lIns="82467" tIns="41234" rIns="82467" bIns="41234" anchor="b" anchorCtr="0" compatLnSpc="0"/>
          <a:lstStyle/>
          <a:p>
            <a:pPr algn="r" hangingPunct="0">
              <a:defRPr sz="1400"/>
            </a:pPr>
            <a:fld id="{8498DAB1-0B23-467D-925D-76ABDEDF0F5A}" type="slidenum">
              <a:t>‹Nº›</a:t>
            </a:fld>
            <a:endParaRPr lang="es-ES" sz="1300">
              <a:latin typeface="Arial" pitchFamily="18"/>
              <a:ea typeface="Arial Unicode MS" pitchFamily="2"/>
              <a:cs typeface="Arial Unicode MS" pitchFamily="2"/>
            </a:endParaRPr>
          </a:p>
        </p:txBody>
      </p:sp>
    </p:spTree>
    <p:extLst>
      <p:ext uri="{BB962C8B-B14F-4D97-AF65-F5344CB8AC3E}">
        <p14:creationId xmlns:p14="http://schemas.microsoft.com/office/powerpoint/2010/main" val="1658719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idx="2"/>
          </p:nvPr>
        </p:nvSpPr>
        <p:spPr>
          <a:xfrm>
            <a:off x="1107000" y="812520"/>
            <a:ext cx="5345280" cy="4008959"/>
          </a:xfrm>
          <a:prstGeom prst="rect">
            <a:avLst/>
          </a:prstGeom>
          <a:noFill/>
          <a:ln>
            <a:noFill/>
            <a:prstDash val="solid"/>
          </a:ln>
        </p:spPr>
      </p:sp>
      <p:sp>
        <p:nvSpPr>
          <p:cNvPr id="3" name="2 Marcador de notas"/>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s-ES"/>
          </a:p>
        </p:txBody>
      </p:sp>
      <p:sp>
        <p:nvSpPr>
          <p:cNvPr id="4" name="3 Marcador de encabezado"/>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s-ES" sz="1400" kern="1200">
                <a:latin typeface="Times New Roman" pitchFamily="18"/>
                <a:ea typeface="Arial Unicode MS" pitchFamily="2"/>
                <a:cs typeface="Tahoma" pitchFamily="2"/>
              </a:defRPr>
            </a:lvl1pPr>
          </a:lstStyle>
          <a:p>
            <a:pPr lvl="0"/>
            <a:endParaRPr lang="es-ES"/>
          </a:p>
        </p:txBody>
      </p:sp>
      <p:sp>
        <p:nvSpPr>
          <p:cNvPr id="5" name="4 Marcador de fecha"/>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s-ES" sz="1400" kern="1200">
                <a:latin typeface="Times New Roman" pitchFamily="18"/>
                <a:ea typeface="Arial Unicode MS" pitchFamily="2"/>
                <a:cs typeface="Tahoma" pitchFamily="2"/>
              </a:defRPr>
            </a:lvl1pPr>
          </a:lstStyle>
          <a:p>
            <a:pPr lvl="0"/>
            <a:fld id="{C5541873-BB0F-4F83-8DC7-48F075CE743D}" type="datetimeFigureOut">
              <a:t>11/8/2021</a:t>
            </a:fld>
            <a:endParaRPr lang="es-ES"/>
          </a:p>
        </p:txBody>
      </p:sp>
      <p:sp>
        <p:nvSpPr>
          <p:cNvPr id="6" name="5 Marcador de pie de página"/>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s-ES" sz="1400" kern="1200">
                <a:latin typeface="Times New Roman" pitchFamily="18"/>
                <a:ea typeface="Arial Unicode MS" pitchFamily="2"/>
                <a:cs typeface="Tahoma" pitchFamily="2"/>
              </a:defRPr>
            </a:lvl1pPr>
          </a:lstStyle>
          <a:p>
            <a:pPr lvl="0"/>
            <a:endParaRPr lang="es-ES"/>
          </a:p>
        </p:txBody>
      </p:sp>
      <p:sp>
        <p:nvSpPr>
          <p:cNvPr id="7" name="6 Marcador de número de diapositiva"/>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s-ES" sz="1400" kern="1200">
                <a:latin typeface="Times New Roman" pitchFamily="18"/>
                <a:ea typeface="Arial Unicode MS" pitchFamily="2"/>
                <a:cs typeface="Tahoma" pitchFamily="2"/>
              </a:defRPr>
            </a:lvl1pPr>
          </a:lstStyle>
          <a:p>
            <a:pPr lvl="0"/>
            <a:fld id="{39E05070-1AC8-434D-9DA6-DDE78A3554D8}" type="slidenum">
              <a:t>‹Nº›</a:t>
            </a:fld>
            <a:endParaRPr lang="es-ES"/>
          </a:p>
        </p:txBody>
      </p:sp>
    </p:spTree>
    <p:extLst>
      <p:ext uri="{BB962C8B-B14F-4D97-AF65-F5344CB8AC3E}">
        <p14:creationId xmlns:p14="http://schemas.microsoft.com/office/powerpoint/2010/main" val="675791478"/>
      </p:ext>
    </p:extLst>
  </p:cSld>
  <p:clrMap bg1="lt1" tx1="dk1" bg2="lt2" tx2="dk2" accent1="accent1" accent2="accent2" accent3="accent3" accent4="accent4" accent5="accent5" accent6="accent6" hlink="hlink" folHlink="folHlink"/>
  <p:notesStyle>
    <a:lvl1pPr marL="216000" marR="0" indent="-216000" rtl="0" hangingPunct="0">
      <a:tabLst/>
      <a:defRPr lang="es-ES" sz="2000" b="0" i="0" u="none" strike="noStrike" kern="1200">
        <a:ln>
          <a:noFill/>
        </a:ln>
        <a:latin typeface="Arial" pitchFamily="18"/>
        <a:ea typeface="Arial Unicode MS" pitchFamily="2"/>
        <a:cs typeface="Arial Unicode MS"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17575" y="744538"/>
            <a:ext cx="4962525" cy="3722687"/>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878400" y="4715280"/>
            <a:ext cx="5040360" cy="4466520"/>
          </a:xfrm>
        </p:spPr>
        <p:txBody>
          <a:bodyPr wrap="square" lIns="90000" tIns="45000" rIns="90000" bIns="45000" anchor="t"/>
          <a:lstStyle/>
          <a:p>
            <a:pPr lvl="0"/>
            <a:endParaRPr lang="es-ES"/>
          </a:p>
        </p:txBody>
      </p:sp>
      <p:sp>
        <p:nvSpPr>
          <p:cNvPr id="4" name="Espace réservé de la date 3"/>
          <p:cNvSpPr txBox="1">
            <a:spLocks noGrp="1"/>
          </p:cNvSpPr>
          <p:nvPr>
            <p:ph type="dt" idx="7"/>
          </p:nvPr>
        </p:nvSpPr>
        <p:spPr>
          <a:xfrm>
            <a:off x="0" y="0"/>
            <a:ext cx="3255839" cy="496080"/>
          </a:xfrm>
        </p:spPr>
        <p:txBody>
          <a:bodyPr wrap="square" lIns="90000" tIns="45000" rIns="90000" bIns="45000" anchor="t"/>
          <a:lstStyle/>
          <a:p>
            <a:pPr lvl="0" algn="l" hangingPunct="1"/>
            <a:fld id="{A9A0C9F3-F2BE-489C-9EAB-0769F6271100}" type="datetime1">
              <a:rPr lang="es-ES" sz="1800">
                <a:solidFill>
                  <a:srgbClr val="232323"/>
                </a:solidFill>
                <a:latin typeface="+mn-lt" pitchFamily="18"/>
                <a:ea typeface="+mn-ea" pitchFamily="2"/>
                <a:cs typeface="+mn-cs" pitchFamily="2"/>
              </a:rPr>
              <a:pPr lvl="0" algn="l" hangingPunct="1"/>
              <a:t>08/11/2021</a:t>
            </a:fld>
            <a:endParaRPr lang="es-ES" sz="1800">
              <a:solidFill>
                <a:srgbClr val="232323"/>
              </a:solidFill>
              <a:latin typeface="+mn-lt" pitchFamily="18"/>
              <a:ea typeface="+mn-ea" pitchFamily="2"/>
              <a:cs typeface="+mn-cs" pitchFamily="2"/>
            </a:endParaRPr>
          </a:p>
        </p:txBody>
      </p:sp>
      <p:sp>
        <p:nvSpPr>
          <p:cNvPr id="5" name="Espace réservé du numéro de diapositive 5"/>
          <p:cNvSpPr txBox="1">
            <a:spLocks noGrp="1"/>
          </p:cNvSpPr>
          <p:nvPr>
            <p:ph type="sldNum" sz="quarter" idx="8"/>
          </p:nvPr>
        </p:nvSpPr>
        <p:spPr>
          <a:xfrm>
            <a:off x="0" y="9485280"/>
            <a:ext cx="543600" cy="277200"/>
          </a:xfrm>
        </p:spPr>
        <p:txBody>
          <a:bodyPr wrap="square" lIns="90000" tIns="45000" rIns="90000" bIns="45000" anchor="t"/>
          <a:lstStyle/>
          <a:p>
            <a:pPr lvl="0" algn="l" hangingPunct="1"/>
            <a:fld id="{680A6751-3094-4268-BD79-D165647E531F}" type="slidenum">
              <a:t>1</a:t>
            </a:fld>
            <a:endParaRPr lang="es-ES" sz="1100">
              <a:solidFill>
                <a:srgbClr val="232323"/>
              </a:solidFill>
              <a:latin typeface="+mn-lt" pitchFamily="18"/>
              <a:ea typeface="+mn-ea" pitchFamily="2"/>
              <a:cs typeface="+mn-cs" pitchFamily="2"/>
            </a:endParaRPr>
          </a:p>
        </p:txBody>
      </p:sp>
      <p:sp>
        <p:nvSpPr>
          <p:cNvPr id="6" name="Espace réservé du pied de page 6"/>
          <p:cNvSpPr txBox="1">
            <a:spLocks noGrp="1"/>
          </p:cNvSpPr>
          <p:nvPr>
            <p:ph type="ftr" sz="quarter" idx="9"/>
          </p:nvPr>
        </p:nvSpPr>
        <p:spPr>
          <a:xfrm>
            <a:off x="543960" y="9485280"/>
            <a:ext cx="5749920" cy="277200"/>
          </a:xfrm>
        </p:spPr>
        <p:txBody>
          <a:bodyPr wrap="square" lIns="90000" tIns="45000" rIns="90000" bIns="45000" anchor="t"/>
          <a:lstStyle/>
          <a:p>
            <a:pPr lvl="0" hangingPunct="1"/>
            <a:r>
              <a:rPr lang="es-ES" sz="1800">
                <a:solidFill>
                  <a:srgbClr val="232323"/>
                </a:solidFill>
                <a:latin typeface="+mn-lt" pitchFamily="18"/>
                <a:ea typeface="+mn-ea" pitchFamily="2"/>
                <a:cs typeface="+mn-cs" pitchFamily="2"/>
              </a:rPr>
              <a:t>Titulo presentation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Tree>
    <p:extLst>
      <p:ext uri="{BB962C8B-B14F-4D97-AF65-F5344CB8AC3E}">
        <p14:creationId xmlns:p14="http://schemas.microsoft.com/office/powerpoint/2010/main" val="434128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605638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3050"/>
            <a:ext cx="2057400" cy="585787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3050"/>
            <a:ext cx="6019800" cy="5857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1609129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044080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Tree>
    <p:extLst>
      <p:ext uri="{BB962C8B-B14F-4D97-AF65-F5344CB8AC3E}">
        <p14:creationId xmlns:p14="http://schemas.microsoft.com/office/powerpoint/2010/main" val="877812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762784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72277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647284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90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20048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4253943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e 20"/>
          <p:cNvGrpSpPr/>
          <p:nvPr/>
        </p:nvGrpSpPr>
        <p:grpSpPr>
          <a:xfrm>
            <a:off x="0" y="1722600"/>
            <a:ext cx="9145079" cy="1773000"/>
            <a:chOff x="0" y="1722600"/>
            <a:chExt cx="9145079" cy="1773000"/>
          </a:xfrm>
        </p:grpSpPr>
        <p:sp>
          <p:nvSpPr>
            <p:cNvPr id="3" name="Freeform 20"/>
            <p:cNvSpPr/>
            <p:nvPr/>
          </p:nvSpPr>
          <p:spPr>
            <a:xfrm>
              <a:off x="3375000" y="2090880"/>
              <a:ext cx="5770079" cy="1333440"/>
            </a:xfrm>
            <a:custGeom>
              <a:avLst/>
              <a:gdLst>
                <a:gd name="f0" fmla="val 0"/>
                <a:gd name="f1" fmla="val 10185"/>
                <a:gd name="f2" fmla="val 2768"/>
                <a:gd name="f3" fmla="val 7141"/>
                <a:gd name="f4" fmla="val 7012"/>
                <a:gd name="f5" fmla="val 3151"/>
                <a:gd name="f6" fmla="val 9402"/>
                <a:gd name="f7" fmla="val 9951"/>
                <a:gd name="f8" fmla="val 2891"/>
                <a:gd name="f9" fmla="val 10036"/>
                <a:gd name="f10" fmla="val 6659"/>
                <a:gd name="f11" fmla="val 8500"/>
              </a:gdLst>
              <a:ahLst/>
              <a:cxnLst>
                <a:cxn ang="3cd4">
                  <a:pos x="hc" y="t"/>
                </a:cxn>
                <a:cxn ang="0">
                  <a:pos x="r" y="vc"/>
                </a:cxn>
                <a:cxn ang="cd4">
                  <a:pos x="hc" y="b"/>
                </a:cxn>
                <a:cxn ang="cd2">
                  <a:pos x="l" y="vc"/>
                </a:cxn>
              </a:cxnLst>
              <a:rect l="l" t="t" r="r" b="b"/>
              <a:pathLst>
                <a:path w="10185" h="9954">
                  <a:moveTo>
                    <a:pt x="f1" y="f2"/>
                  </a:moveTo>
                  <a:lnTo>
                    <a:pt x="f1" y="f0"/>
                  </a:lnTo>
                  <a:cubicBezTo>
                    <a:pt x="f3" y="f4"/>
                    <a:pt x="f5" y="f6"/>
                    <a:pt x="f0" y="f7"/>
                  </a:cubicBezTo>
                  <a:cubicBezTo>
                    <a:pt x="f8" y="f9"/>
                    <a:pt x="f10" y="f11"/>
                    <a:pt x="f1" y="f2"/>
                  </a:cubicBezTo>
                  <a:close/>
                </a:path>
              </a:pathLst>
            </a:custGeom>
            <a:noFill/>
            <a:ln>
              <a:noFill/>
              <a:prstDash val="solid"/>
            </a:ln>
          </p:spPr>
          <p:txBody>
            <a:bodyPr vert="horz" wrap="square" lIns="91440" tIns="45720" rIns="91440" bIns="45720" anchor="t" anchorCtr="0" compatLnSpc="0"/>
            <a:lstStyle/>
            <a:p>
              <a:pPr marL="0" marR="0" lvl="0" indent="0" rtl="0" hangingPunct="0">
                <a:lnSpc>
                  <a:spcPct val="100000"/>
                </a:lnSpc>
                <a:spcBef>
                  <a:spcPts val="0"/>
                </a:spcBef>
                <a:spcAft>
                  <a:spcPts val="0"/>
                </a:spcAft>
                <a:buNone/>
                <a:tabLst/>
              </a:pPr>
              <a:endParaRPr lang="es-ES" sz="1800" b="0" i="0" u="none" strike="noStrike" kern="1200">
                <a:ln>
                  <a:noFill/>
                </a:ln>
                <a:latin typeface="Arial" pitchFamily="18"/>
                <a:ea typeface="Arial Unicode MS" pitchFamily="2"/>
                <a:cs typeface="Arial Unicode MS" pitchFamily="2"/>
              </a:endParaRPr>
            </a:p>
          </p:txBody>
        </p:sp>
        <p:sp>
          <p:nvSpPr>
            <p:cNvPr id="4" name="Freeform 22"/>
            <p:cNvSpPr/>
            <p:nvPr/>
          </p:nvSpPr>
          <p:spPr>
            <a:xfrm>
              <a:off x="0" y="1722600"/>
              <a:ext cx="3479400" cy="1773000"/>
            </a:xfrm>
            <a:custGeom>
              <a:avLst/>
              <a:gdLst>
                <a:gd name="f0" fmla="val 0"/>
                <a:gd name="f1" fmla="val 2130"/>
                <a:gd name="f2" fmla="val 1086"/>
                <a:gd name="f3" fmla="val 3"/>
                <a:gd name="f4" fmla="val 956"/>
                <a:gd name="f5" fmla="val 927"/>
                <a:gd name="f6" fmla="val 1037"/>
                <a:gd name="f7" fmla="val 880"/>
                <a:gd name="f8" fmla="val 1028"/>
                <a:gd name="f9" fmla="val 815"/>
              </a:gdLst>
              <a:ahLst/>
              <a:cxnLst>
                <a:cxn ang="3cd4">
                  <a:pos x="hc" y="t"/>
                </a:cxn>
                <a:cxn ang="0">
                  <a:pos x="r" y="vc"/>
                </a:cxn>
                <a:cxn ang="cd4">
                  <a:pos x="hc" y="b"/>
                </a:cxn>
                <a:cxn ang="cd2">
                  <a:pos x="l" y="vc"/>
                </a:cxn>
              </a:cxnLst>
              <a:rect l="l" t="t" r="r" b="b"/>
              <a:pathLst>
                <a:path w="2130" h="1086">
                  <a:moveTo>
                    <a:pt x="f3" y="f0"/>
                  </a:moveTo>
                  <a:cubicBezTo>
                    <a:pt x="f0" y="f4"/>
                    <a:pt x="f0" y="f4"/>
                    <a:pt x="f0" y="f4"/>
                  </a:cubicBezTo>
                  <a:cubicBezTo>
                    <a:pt x="f0" y="f4"/>
                    <a:pt x="f5" y="f2"/>
                    <a:pt x="f1" y="f6"/>
                  </a:cubicBezTo>
                  <a:cubicBezTo>
                    <a:pt x="f7" y="f8"/>
                    <a:pt x="f3" y="f9"/>
                    <a:pt x="f3" y="f9"/>
                  </a:cubicBezTo>
                  <a:lnTo>
                    <a:pt x="f3" y="f0"/>
                  </a:lnTo>
                  <a:close/>
                </a:path>
              </a:pathLst>
            </a:custGeom>
            <a:noFill/>
            <a:ln>
              <a:noFill/>
              <a:prstDash val="solid"/>
            </a:ln>
          </p:spPr>
          <p:txBody>
            <a:bodyPr vert="horz" wrap="square" lIns="91440" tIns="45720" rIns="91440" bIns="45720" anchor="t" anchorCtr="0" compatLnSpc="0"/>
            <a:lstStyle/>
            <a:p>
              <a:pPr marL="0" marR="0" lvl="0" indent="0" rtl="0" hangingPunct="0">
                <a:lnSpc>
                  <a:spcPct val="100000"/>
                </a:lnSpc>
                <a:spcBef>
                  <a:spcPts val="0"/>
                </a:spcBef>
                <a:spcAft>
                  <a:spcPts val="0"/>
                </a:spcAft>
                <a:buNone/>
                <a:tabLst/>
              </a:pPr>
              <a:endParaRPr lang="es-ES" sz="1800" b="0" i="0" u="none" strike="noStrike" kern="1200">
                <a:ln>
                  <a:noFill/>
                </a:ln>
                <a:latin typeface="Arial" pitchFamily="18"/>
                <a:ea typeface="Arial Unicode MS" pitchFamily="2"/>
                <a:cs typeface="Arial Unicode MS" pitchFamily="2"/>
              </a:endParaRPr>
            </a:p>
          </p:txBody>
        </p:sp>
      </p:grpSp>
      <p:sp>
        <p:nvSpPr>
          <p:cNvPr id="5" name="4 Marcador de texto"/>
          <p:cNvSpPr txBox="1">
            <a:spLocks noGrp="1"/>
          </p:cNvSpPr>
          <p:nvPr>
            <p:ph type="body" idx="1"/>
          </p:nvPr>
        </p:nvSpPr>
        <p:spPr>
          <a:xfrm>
            <a:off x="456839" y="1604520"/>
            <a:ext cx="8229240" cy="4525920"/>
          </a:xfrm>
          <a:prstGeom prst="rect">
            <a:avLst/>
          </a:prstGeom>
          <a:noFill/>
          <a:ln>
            <a:noFill/>
          </a:ln>
        </p:spPr>
        <p:txBody>
          <a:bodyPr vert="horz" lIns="0" tIns="0" rIns="0" bIns="0"/>
          <a:lstStyle>
            <a:defPPr marL="432000" marR="0" lvl="0" indent="-324000" algn="l" rtl="0" hangingPunct="1">
              <a:spcBef>
                <a:spcPts val="0"/>
              </a:spcBef>
              <a:spcAft>
                <a:spcPts val="1414"/>
              </a:spcAft>
              <a:buSzPct val="45000"/>
              <a:buFont typeface="StarSymbol"/>
              <a:buNone/>
              <a:defRPr lang="fr-FR" sz="2000" b="0" i="0" u="none" strike="noStrike" kern="1200" spc="0">
                <a:ln>
                  <a:noFill/>
                </a:ln>
                <a:solidFill>
                  <a:srgbClr val="232323"/>
                </a:solidFill>
                <a:latin typeface="Calibri"/>
                <a:ea typeface="Arial Unicode MS" pitchFamily="2"/>
                <a:cs typeface="Arial Unicode MS" pitchFamily="2"/>
              </a:defRPr>
            </a:defPPr>
            <a:lvl1pPr marL="432000" marR="0" lvl="0" indent="-324000" algn="l" rtl="0" hangingPunct="1">
              <a:spcBef>
                <a:spcPts val="0"/>
              </a:spcBef>
              <a:spcAft>
                <a:spcPts val="1414"/>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1pPr>
            <a:lvl2pPr marL="864000" marR="0" lvl="1" indent="-324000" algn="l" rtl="0" hangingPunct="1">
              <a:lnSpc>
                <a:spcPct val="100000"/>
              </a:lnSpc>
              <a:spcBef>
                <a:spcPts val="0"/>
              </a:spcBef>
              <a:spcAft>
                <a:spcPts val="1134"/>
              </a:spcAft>
              <a:buSzPct val="75000"/>
              <a:buFont typeface="StarSymbol"/>
              <a:buChar char="–"/>
              <a:defRPr lang="fr-FR" sz="1600" b="0" i="0" u="none" strike="noStrike" kern="1200" spc="0">
                <a:ln>
                  <a:noFill/>
                </a:ln>
                <a:solidFill>
                  <a:srgbClr val="232323"/>
                </a:solidFill>
                <a:latin typeface="Calibri"/>
                <a:ea typeface="Arial Unicode MS" pitchFamily="2"/>
                <a:cs typeface="Arial Unicode MS" pitchFamily="2"/>
              </a:defRPr>
            </a:lvl2pPr>
            <a:lvl3pPr marL="1295999" marR="0" lvl="2" indent="-288000" algn="l" rtl="0" hangingPunct="1">
              <a:lnSpc>
                <a:spcPct val="100000"/>
              </a:lnSpc>
              <a:spcBef>
                <a:spcPts val="0"/>
              </a:spcBef>
              <a:spcAft>
                <a:spcPts val="850"/>
              </a:spcAft>
              <a:buSzPct val="45000"/>
              <a:buFont typeface="StarSymbol"/>
              <a:buChar char="●"/>
              <a:defRPr lang="fr-FR" sz="1600" b="0" i="0" u="none" strike="noStrike" kern="1200" spc="0">
                <a:ln>
                  <a:noFill/>
                </a:ln>
                <a:solidFill>
                  <a:srgbClr val="232323"/>
                </a:solidFill>
                <a:latin typeface="Calibri"/>
                <a:ea typeface="Arial Unicode MS" pitchFamily="2"/>
                <a:cs typeface="Arial Unicode MS" pitchFamily="2"/>
              </a:defRPr>
            </a:lvl3pPr>
            <a:lvl4pPr marL="1728000" marR="0" lvl="3" indent="-216000" algn="l" rtl="0" hangingPunct="1">
              <a:lnSpc>
                <a:spcPct val="100000"/>
              </a:lnSpc>
              <a:spcBef>
                <a:spcPts val="0"/>
              </a:spcBef>
              <a:spcAft>
                <a:spcPts val="567"/>
              </a:spcAft>
              <a:buSzPct val="75000"/>
              <a:buFont typeface="StarSymbol"/>
              <a:buChar char="–"/>
              <a:defRPr lang="fr-FR" sz="1600" b="0" i="0" u="none" strike="noStrike" kern="1200" spc="0">
                <a:ln>
                  <a:noFill/>
                </a:ln>
                <a:solidFill>
                  <a:srgbClr val="232323"/>
                </a:solidFill>
                <a:latin typeface="Calibri"/>
                <a:ea typeface="Arial Unicode MS" pitchFamily="2"/>
                <a:cs typeface="Arial Unicode MS" pitchFamily="2"/>
              </a:defRPr>
            </a:lvl4pPr>
            <a:lvl5pPr marL="2160000" marR="0" lvl="4"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5pPr>
            <a:lvl6pPr marL="2592000" marR="0" lvl="5"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6pPr>
            <a:lvl7pPr marL="3024000" marR="0" lvl="6"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7pPr>
            <a:lvl8pPr marL="3456000" marR="0" lvl="7"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8pPr>
            <a:lvl9pPr marL="3887999" marR="0" lvl="8"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FR"/>
          </a:p>
        </p:txBody>
      </p:sp>
      <p:sp>
        <p:nvSpPr>
          <p:cNvPr id="6" name="5 Marcador de título"/>
          <p:cNvSpPr txBox="1">
            <a:spLocks noGrp="1"/>
          </p:cNvSpPr>
          <p:nvPr>
            <p:ph type="title"/>
          </p:nvPr>
        </p:nvSpPr>
        <p:spPr>
          <a:xfrm>
            <a:off x="456839" y="273600"/>
            <a:ext cx="8229600" cy="1145160"/>
          </a:xfrm>
          <a:prstGeom prst="rect">
            <a:avLst/>
          </a:prstGeom>
          <a:noFill/>
          <a:ln>
            <a:noFill/>
          </a:ln>
        </p:spPr>
        <p:txBody>
          <a:bodyPr vert="horz"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7" name="Freeform 2"/>
          <p:cNvSpPr/>
          <p:nvPr/>
        </p:nvSpPr>
        <p:spPr>
          <a:xfrm>
            <a:off x="410040" y="273600"/>
            <a:ext cx="453239" cy="451440"/>
          </a:xfrm>
          <a:custGeom>
            <a:avLst/>
            <a:gdLst>
              <a:gd name="f0" fmla="val 0"/>
              <a:gd name="f1" fmla="val 1208304"/>
              <a:gd name="f2" fmla="val 903092"/>
              <a:gd name="f3" fmla="val 134113"/>
              <a:gd name="f4" fmla="val 134114"/>
              <a:gd name="f5" fmla="val 1"/>
            </a:gdLst>
            <a:ahLst/>
            <a:cxnLst>
              <a:cxn ang="3cd4">
                <a:pos x="hc" y="t"/>
              </a:cxn>
              <a:cxn ang="0">
                <a:pos x="r" y="vc"/>
              </a:cxn>
              <a:cxn ang="cd4">
                <a:pos x="hc" y="b"/>
              </a:cxn>
              <a:cxn ang="cd2">
                <a:pos x="l" y="vc"/>
              </a:cxn>
            </a:cxnLst>
            <a:rect l="l" t="t" r="r" b="b"/>
            <a:pathLst>
              <a:path w="1208304" h="903092">
                <a:moveTo>
                  <a:pt x="f0" y="f0"/>
                </a:moveTo>
                <a:lnTo>
                  <a:pt x="f1" y="f0"/>
                </a:lnTo>
                <a:lnTo>
                  <a:pt x="f1" y="f3"/>
                </a:lnTo>
                <a:lnTo>
                  <a:pt x="f4" y="f3"/>
                </a:lnTo>
                <a:lnTo>
                  <a:pt x="f4" y="f2"/>
                </a:lnTo>
                <a:lnTo>
                  <a:pt x="f5" y="f2"/>
                </a:lnTo>
                <a:lnTo>
                  <a:pt x="f5" y="f3"/>
                </a:lnTo>
                <a:lnTo>
                  <a:pt x="f0" y="f3"/>
                </a:lnTo>
                <a:close/>
              </a:path>
            </a:pathLst>
          </a:custGeom>
          <a:solidFill>
            <a:srgbClr val="00B0F0"/>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s-ES" sz="1800" b="0" i="0" u="none" strike="noStrike" kern="1200">
              <a:ln>
                <a:noFill/>
              </a:ln>
              <a:latin typeface="Arial" pitchFamily="18"/>
              <a:ea typeface="Arial Unicode MS" pitchFamily="2"/>
              <a:cs typeface="Arial Unicode MS" pitchFamily="2"/>
            </a:endParaRPr>
          </a:p>
        </p:txBody>
      </p:sp>
      <p:pic>
        <p:nvPicPr>
          <p:cNvPr id="8" name="9 Imagen"/>
          <p:cNvPicPr>
            <a:picLocks noChangeAspect="1"/>
          </p:cNvPicPr>
          <p:nvPr/>
        </p:nvPicPr>
        <p:blipFill>
          <a:blip r:embed="rId13">
            <a:lum/>
            <a:alphaModFix/>
          </a:blip>
          <a:srcRect/>
          <a:stretch>
            <a:fillRect/>
          </a:stretch>
        </p:blipFill>
        <p:spPr>
          <a:xfrm>
            <a:off x="5779440" y="260280"/>
            <a:ext cx="2014200" cy="288000"/>
          </a:xfrm>
          <a:prstGeom prst="rect">
            <a:avLst/>
          </a:prstGeom>
          <a:noFill/>
          <a:ln>
            <a:noFill/>
          </a:ln>
        </p:spPr>
      </p:pic>
      <p:sp>
        <p:nvSpPr>
          <p:cNvPr id="9" name="Freeform 1"/>
          <p:cNvSpPr/>
          <p:nvPr/>
        </p:nvSpPr>
        <p:spPr>
          <a:xfrm>
            <a:off x="0" y="6130440"/>
            <a:ext cx="9144000" cy="727560"/>
          </a:xfrm>
          <a:custGeom>
            <a:avLst/>
            <a:gdLst>
              <a:gd name="f0" fmla="val 0"/>
              <a:gd name="f1" fmla="val 24384000"/>
              <a:gd name="f2" fmla="val 1504950"/>
              <a:gd name="f3" fmla="val 21224748"/>
              <a:gd name="f4" fmla="val 1504949"/>
              <a:gd name="f5" fmla="val 23342802"/>
              <a:gd name="f6" fmla="val 621612"/>
              <a:gd name="f7" fmla="val 19243430"/>
              <a:gd name="f8" fmla="val 19786672"/>
              <a:gd name="f9" fmla="val 2"/>
            </a:gdLst>
            <a:ahLst/>
            <a:cxnLst>
              <a:cxn ang="3cd4">
                <a:pos x="hc" y="t"/>
              </a:cxn>
              <a:cxn ang="0">
                <a:pos x="r" y="vc"/>
              </a:cxn>
              <a:cxn ang="cd4">
                <a:pos x="hc" y="b"/>
              </a:cxn>
              <a:cxn ang="cd2">
                <a:pos x="l" y="vc"/>
              </a:cxn>
            </a:cxnLst>
            <a:rect l="l" t="t" r="r" b="b"/>
            <a:pathLst>
              <a:path w="24384000" h="1504950">
                <a:moveTo>
                  <a:pt x="f3" y="f0"/>
                </a:moveTo>
                <a:lnTo>
                  <a:pt x="f1" y="f0"/>
                </a:lnTo>
                <a:lnTo>
                  <a:pt x="f1" y="f4"/>
                </a:lnTo>
                <a:lnTo>
                  <a:pt x="f5" y="f4"/>
                </a:lnTo>
                <a:lnTo>
                  <a:pt x="f5" y="f2"/>
                </a:lnTo>
                <a:lnTo>
                  <a:pt x="f0" y="f2"/>
                </a:lnTo>
                <a:lnTo>
                  <a:pt x="f0" y="f6"/>
                </a:lnTo>
                <a:lnTo>
                  <a:pt x="f7" y="f6"/>
                </a:lnTo>
                <a:lnTo>
                  <a:pt x="f8" y="f9"/>
                </a:lnTo>
                <a:lnTo>
                  <a:pt x="f3" y="f9"/>
                </a:lnTo>
                <a:close/>
              </a:path>
            </a:pathLst>
          </a:custGeom>
          <a:solidFill>
            <a:srgbClr val="00B0F0"/>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s-ES" sz="1800" b="0" i="0" u="none" strike="noStrike" kern="1200">
              <a:ln>
                <a:noFill/>
              </a:ln>
              <a:latin typeface="Arial" pitchFamily="18"/>
              <a:ea typeface="Arial Unicode MS" pitchFamily="2"/>
              <a:cs typeface="Arial Unicode MS" pitchFamily="2"/>
            </a:endParaRPr>
          </a:p>
        </p:txBody>
      </p:sp>
      <p:sp>
        <p:nvSpPr>
          <p:cNvPr id="10" name="Rectangle 3"/>
          <p:cNvSpPr/>
          <p:nvPr/>
        </p:nvSpPr>
        <p:spPr>
          <a:xfrm>
            <a:off x="438119" y="6463080"/>
            <a:ext cx="6995519" cy="395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tab pos="0" algn="l"/>
                <a:tab pos="447840" algn="l"/>
                <a:tab pos="896759" algn="l"/>
                <a:tab pos="1346040" algn="l"/>
                <a:tab pos="1795320" algn="l"/>
                <a:tab pos="2244600" algn="l"/>
                <a:tab pos="2693880" algn="l"/>
                <a:tab pos="3143159" algn="l"/>
                <a:tab pos="3592440" algn="l"/>
                <a:tab pos="4041719" algn="l"/>
                <a:tab pos="4491000" algn="l"/>
                <a:tab pos="4940280" algn="l"/>
                <a:tab pos="5389560" algn="l"/>
                <a:tab pos="5838840" algn="l"/>
                <a:tab pos="6288120" algn="l"/>
                <a:tab pos="6737400" algn="l"/>
                <a:tab pos="7186679" algn="l"/>
                <a:tab pos="7635960" algn="l"/>
                <a:tab pos="8085240" algn="l"/>
                <a:tab pos="8534520" algn="l"/>
                <a:tab pos="8983800" algn="l"/>
                <a:tab pos="9410760" algn="l"/>
                <a:tab pos="10134720" algn="l"/>
                <a:tab pos="10858680" algn="l"/>
                <a:tab pos="11582280" algn="l"/>
                <a:tab pos="12306240" algn="l"/>
                <a:tab pos="13030200" algn="l"/>
                <a:tab pos="13754160" algn="l"/>
                <a:tab pos="14478120" algn="l"/>
                <a:tab pos="15202080" algn="l"/>
                <a:tab pos="15925680" algn="l"/>
                <a:tab pos="16649640" algn="l"/>
              </a:tabLst>
            </a:pPr>
            <a:r>
              <a:rPr lang="es-ES" sz="2000" b="1" i="0" u="none" strike="noStrike" kern="1200" spc="0">
                <a:ln>
                  <a:noFill/>
                </a:ln>
                <a:solidFill>
                  <a:srgbClr val="000000"/>
                </a:solidFill>
                <a:latin typeface="Segoe UI Light" pitchFamily="34"/>
                <a:ea typeface="Arial Unicode MS" pitchFamily="2"/>
                <a:cs typeface="Segoe UI Light" pitchFamily="34"/>
              </a:rPr>
              <a:t>Formadores IT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hangingPunct="1">
        <a:lnSpc>
          <a:spcPct val="90000"/>
        </a:lnSpc>
        <a:tabLst/>
        <a:defRPr lang="fr-FR" sz="900" b="0" i="0" u="none" strike="noStrike" kern="1200" spc="0">
          <a:ln>
            <a:noFill/>
          </a:ln>
          <a:solidFill>
            <a:srgbClr val="232323"/>
          </a:solidFill>
          <a:latin typeface="Calibri" pitchFamily="18"/>
          <a:ea typeface="Tahoma" pitchFamily="1"/>
          <a:cs typeface="Tahoma" pitchFamily="34"/>
        </a:defRPr>
      </a:lvl1pPr>
    </p:titleStyle>
    <p:bodyStyle>
      <a:lvl1pPr marL="0" marR="0" indent="0" algn="l" rtl="0" hangingPunct="1">
        <a:spcBef>
          <a:spcPts val="0"/>
        </a:spcBef>
        <a:spcAft>
          <a:spcPts val="1414"/>
        </a:spcAft>
        <a:tabLst/>
        <a:defRPr lang="fr-FR" sz="2000" b="0" i="0" u="none" strike="noStrike" kern="1200" spc="0">
          <a:ln>
            <a:noFill/>
          </a:ln>
          <a:solidFill>
            <a:srgbClr val="232323"/>
          </a:solidFill>
          <a:latin typeface="Calibri" pitchFamily="18"/>
          <a:ea typeface="Arial Unicode MS" pitchFamily="2"/>
          <a:cs typeface="Arial Unicode MS" pitchFamily="2"/>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779760" y="1369440"/>
            <a:ext cx="7815600" cy="4593240"/>
          </a:xfrm>
          <a:prstGeom prst="rect">
            <a:avLst/>
          </a:prstGeom>
          <a:noFill/>
          <a:ln>
            <a:noFill/>
          </a:ln>
        </p:spPr>
      </p:pic>
      <p:sp>
        <p:nvSpPr>
          <p:cNvPr id="3" name="Rectangle 2"/>
          <p:cNvSpPr/>
          <p:nvPr/>
        </p:nvSpPr>
        <p:spPr>
          <a:xfrm>
            <a:off x="779760" y="3115386"/>
            <a:ext cx="7815600" cy="15377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1">
              <a:lnSpc>
                <a:spcPct val="100000"/>
              </a:lnSpc>
              <a:spcBef>
                <a:spcPts val="0"/>
              </a:spcBef>
              <a:spcAft>
                <a:spcPts val="0"/>
              </a:spcAft>
              <a:buNone/>
              <a:tabLst>
                <a:tab pos="0" algn="l"/>
                <a:tab pos="447840" algn="l"/>
                <a:tab pos="896759" algn="l"/>
                <a:tab pos="1346040" algn="l"/>
                <a:tab pos="1795320" algn="l"/>
                <a:tab pos="2244600" algn="l"/>
                <a:tab pos="2693880" algn="l"/>
                <a:tab pos="3143159" algn="l"/>
                <a:tab pos="3592440" algn="l"/>
                <a:tab pos="4041719" algn="l"/>
                <a:tab pos="4491000" algn="l"/>
                <a:tab pos="4940280" algn="l"/>
                <a:tab pos="5389560" algn="l"/>
                <a:tab pos="5838840" algn="l"/>
                <a:tab pos="6288120" algn="l"/>
                <a:tab pos="6737400" algn="l"/>
                <a:tab pos="7186679" algn="l"/>
                <a:tab pos="7635960" algn="l"/>
                <a:tab pos="8085240" algn="l"/>
                <a:tab pos="8534520" algn="l"/>
                <a:tab pos="8983800" algn="l"/>
                <a:tab pos="9410760" algn="l"/>
                <a:tab pos="10134720" algn="l"/>
                <a:tab pos="10858680" algn="l"/>
              </a:tabLst>
            </a:pPr>
            <a:r>
              <a:rPr lang="es-ES" sz="3200" b="1" i="0" u="none" strike="noStrike" kern="1200" spc="0" dirty="0">
                <a:ln>
                  <a:noFill/>
                </a:ln>
                <a:solidFill>
                  <a:srgbClr val="000000"/>
                </a:solidFill>
                <a:latin typeface="Century Gothic" pitchFamily="34"/>
                <a:ea typeface="Arial Unicode MS" pitchFamily="2"/>
                <a:cs typeface="Arial Unicode MS" pitchFamily="2"/>
              </a:rPr>
              <a:t> </a:t>
            </a:r>
          </a:p>
          <a:p>
            <a:pPr marL="0" marR="0" lvl="0" indent="0" algn="ctr" rtl="0" hangingPunct="1">
              <a:lnSpc>
                <a:spcPct val="100000"/>
              </a:lnSpc>
              <a:spcBef>
                <a:spcPts val="0"/>
              </a:spcBef>
              <a:spcAft>
                <a:spcPts val="0"/>
              </a:spcAft>
              <a:buNone/>
              <a:tabLst>
                <a:tab pos="0" algn="l"/>
                <a:tab pos="447840" algn="l"/>
                <a:tab pos="896759" algn="l"/>
                <a:tab pos="1346040" algn="l"/>
                <a:tab pos="1795320" algn="l"/>
                <a:tab pos="2244600" algn="l"/>
                <a:tab pos="2693880" algn="l"/>
                <a:tab pos="3143159" algn="l"/>
                <a:tab pos="3592440" algn="l"/>
                <a:tab pos="4041719" algn="l"/>
                <a:tab pos="4491000" algn="l"/>
                <a:tab pos="4940280" algn="l"/>
                <a:tab pos="5389560" algn="l"/>
                <a:tab pos="5838840" algn="l"/>
                <a:tab pos="6288120" algn="l"/>
                <a:tab pos="6737400" algn="l"/>
                <a:tab pos="7186679" algn="l"/>
                <a:tab pos="7635960" algn="l"/>
                <a:tab pos="8085240" algn="l"/>
                <a:tab pos="8534520" algn="l"/>
                <a:tab pos="8983800" algn="l"/>
                <a:tab pos="9410760" algn="l"/>
                <a:tab pos="10134720" algn="l"/>
                <a:tab pos="10858680" algn="l"/>
              </a:tabLst>
            </a:pPr>
            <a:r>
              <a:rPr lang="es-ES" sz="3200" b="1" i="0" u="none" strike="noStrike" kern="1200" spc="0" dirty="0" smtClean="0">
                <a:ln>
                  <a:noFill/>
                </a:ln>
                <a:solidFill>
                  <a:srgbClr val="000000"/>
                </a:solidFill>
                <a:latin typeface="Source Sans Pro Black" pitchFamily="18"/>
                <a:ea typeface="Arial Unicode MS" pitchFamily="2"/>
                <a:cs typeface="Arial Unicode MS" pitchFamily="2"/>
              </a:rPr>
              <a:t>Curso Spring MVC 5 </a:t>
            </a:r>
          </a:p>
          <a:p>
            <a:pPr marL="0" marR="0" lvl="0" indent="0" algn="ctr" rtl="0" hangingPunct="1">
              <a:lnSpc>
                <a:spcPct val="100000"/>
              </a:lnSpc>
              <a:spcBef>
                <a:spcPts val="0"/>
              </a:spcBef>
              <a:spcAft>
                <a:spcPts val="0"/>
              </a:spcAft>
              <a:buNone/>
              <a:tabLst>
                <a:tab pos="0" algn="l"/>
                <a:tab pos="447840" algn="l"/>
                <a:tab pos="896759" algn="l"/>
                <a:tab pos="1346040" algn="l"/>
                <a:tab pos="1795320" algn="l"/>
                <a:tab pos="2244600" algn="l"/>
                <a:tab pos="2693880" algn="l"/>
                <a:tab pos="3143159" algn="l"/>
                <a:tab pos="3592440" algn="l"/>
                <a:tab pos="4041719" algn="l"/>
                <a:tab pos="4491000" algn="l"/>
                <a:tab pos="4940280" algn="l"/>
                <a:tab pos="5389560" algn="l"/>
                <a:tab pos="5838840" algn="l"/>
                <a:tab pos="6288120" algn="l"/>
                <a:tab pos="6737400" algn="l"/>
                <a:tab pos="7186679" algn="l"/>
                <a:tab pos="7635960" algn="l"/>
                <a:tab pos="8085240" algn="l"/>
                <a:tab pos="8534520" algn="l"/>
                <a:tab pos="8983800" algn="l"/>
                <a:tab pos="9410760" algn="l"/>
                <a:tab pos="10134720" algn="l"/>
                <a:tab pos="10858680" algn="l"/>
              </a:tabLst>
            </a:pPr>
            <a:r>
              <a:rPr lang="es-ES" sz="3200" b="1" i="0" u="none" strike="noStrike" kern="1200" spc="0" dirty="0" smtClean="0">
                <a:ln>
                  <a:noFill/>
                </a:ln>
                <a:solidFill>
                  <a:srgbClr val="000000"/>
                </a:solidFill>
                <a:latin typeface="Source Sans Pro Black" pitchFamily="18"/>
                <a:ea typeface="Arial Unicode MS" pitchFamily="2"/>
                <a:cs typeface="Arial Unicode MS" pitchFamily="2"/>
              </a:rPr>
              <a:t>con Spring </a:t>
            </a:r>
            <a:r>
              <a:rPr lang="es-ES" sz="3200" b="1" i="0" u="none" strike="noStrike" kern="1200" spc="0" dirty="0" err="1" smtClean="0">
                <a:ln>
                  <a:noFill/>
                </a:ln>
                <a:solidFill>
                  <a:srgbClr val="000000"/>
                </a:solidFill>
                <a:latin typeface="Source Sans Pro Black" pitchFamily="18"/>
                <a:ea typeface="Arial Unicode MS" pitchFamily="2"/>
                <a:cs typeface="Arial Unicode MS" pitchFamily="2"/>
              </a:rPr>
              <a:t>Boot</a:t>
            </a:r>
            <a:endParaRPr lang="es-ES" sz="3200" b="1" i="0" u="none" strike="noStrike" kern="1200" spc="0" dirty="0">
              <a:ln>
                <a:noFill/>
              </a:ln>
              <a:solidFill>
                <a:srgbClr val="000000"/>
              </a:solidFill>
              <a:latin typeface="Source Sans Pro Black" pitchFamily="18"/>
              <a:ea typeface="Arial Unicode MS" pitchFamily="2"/>
              <a:cs typeface="Arial Unicode MS"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268760"/>
            <a:ext cx="8229240" cy="4536504"/>
          </a:xfrm>
        </p:spPr>
        <p:txBody>
          <a:bodyPr/>
          <a:lstStyle/>
          <a:p>
            <a:r>
              <a:rPr lang="es-ES" dirty="0" smtClean="0"/>
              <a:t>¿Qué es?</a:t>
            </a:r>
            <a:endParaRPr lang="es-ES" dirty="0" smtClean="0"/>
          </a:p>
          <a:p>
            <a:pPr lvl="1"/>
            <a:r>
              <a:rPr lang="es-ES" dirty="0"/>
              <a:t>REST es un acrónimo de </a:t>
            </a:r>
            <a:r>
              <a:rPr lang="es-ES" dirty="0" err="1"/>
              <a:t>Representational</a:t>
            </a:r>
            <a:r>
              <a:rPr lang="es-ES" dirty="0"/>
              <a:t> </a:t>
            </a:r>
            <a:r>
              <a:rPr lang="es-ES" dirty="0" err="1"/>
              <a:t>State</a:t>
            </a:r>
            <a:r>
              <a:rPr lang="es-ES" dirty="0"/>
              <a:t> Transfer o transferencia de estado representacional, le agrega una capa muy delgada de complejidad y abstracción a HTTP. Mientras que HTTP es transferencia de archivos, REST se basa en la transferencia de recursos.</a:t>
            </a:r>
            <a:endParaRPr lang="es-ES" dirty="0"/>
          </a:p>
          <a:p>
            <a:pPr lvl="1"/>
            <a:r>
              <a:rPr lang="es-ES" dirty="0"/>
              <a:t>Una API </a:t>
            </a:r>
            <a:r>
              <a:rPr lang="es-ES" dirty="0" err="1"/>
              <a:t>RESTful</a:t>
            </a:r>
            <a:r>
              <a:rPr lang="es-ES" dirty="0"/>
              <a:t> es una API diseñada con los conceptos de REST</a:t>
            </a:r>
            <a:r>
              <a:rPr lang="es-ES" dirty="0" smtClean="0"/>
              <a:t>:</a:t>
            </a:r>
            <a:endParaRPr lang="es-ES" dirty="0"/>
          </a:p>
          <a:p>
            <a:pPr lvl="2"/>
            <a:r>
              <a:rPr lang="es-ES" dirty="0"/>
              <a:t>Recurso: todo dentro de una API </a:t>
            </a:r>
            <a:r>
              <a:rPr lang="es-ES" dirty="0" err="1"/>
              <a:t>RESTful</a:t>
            </a:r>
            <a:r>
              <a:rPr lang="es-ES" dirty="0"/>
              <a:t> debe ser un recurso.</a:t>
            </a:r>
          </a:p>
          <a:p>
            <a:pPr lvl="2"/>
            <a:r>
              <a:rPr lang="es-ES" dirty="0"/>
              <a:t>URI: los recursos en REST siempre se manipulan a partir de la URI, identificadores universales de recursos.</a:t>
            </a:r>
          </a:p>
          <a:p>
            <a:pPr lvl="2"/>
            <a:r>
              <a:rPr lang="es-ES" dirty="0"/>
              <a:t>Acción: todas las peticiones a tu API </a:t>
            </a:r>
            <a:r>
              <a:rPr lang="es-ES" dirty="0" err="1"/>
              <a:t>RESTful</a:t>
            </a:r>
            <a:r>
              <a:rPr lang="es-ES" dirty="0"/>
              <a:t> deben estar asociadas a uno de los verbos de </a:t>
            </a:r>
            <a:r>
              <a:rPr lang="es-ES" dirty="0" smtClean="0"/>
              <a:t>HTTP</a:t>
            </a:r>
          </a:p>
          <a:p>
            <a:pPr lvl="1"/>
            <a:endParaRPr lang="es-ES" sz="1800" dirty="0"/>
          </a:p>
          <a:p>
            <a:pPr lvl="1"/>
            <a:endParaRPr lang="es-ES" sz="1200" dirty="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Spring</a:t>
            </a:r>
            <a:r>
              <a:rPr lang="fr-FR" sz="2200" dirty="0" smtClean="0">
                <a:latin typeface="Tahoma" pitchFamily="34"/>
              </a:rPr>
              <a:t> </a:t>
            </a:r>
            <a:r>
              <a:rPr lang="fr-FR" sz="2200" dirty="0" smtClean="0">
                <a:latin typeface="Tahoma" pitchFamily="34"/>
              </a:rPr>
              <a:t>REST</a:t>
            </a:r>
            <a:endParaRPr lang="fr-FR" sz="2200" dirty="0">
              <a:latin typeface="Tahoma" pitchFamily="34"/>
            </a:endParaRPr>
          </a:p>
        </p:txBody>
      </p:sp>
    </p:spTree>
    <p:extLst>
      <p:ext uri="{BB962C8B-B14F-4D97-AF65-F5344CB8AC3E}">
        <p14:creationId xmlns:p14="http://schemas.microsoft.com/office/powerpoint/2010/main" val="2917168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268760"/>
            <a:ext cx="8229240" cy="4536504"/>
          </a:xfrm>
        </p:spPr>
        <p:txBody>
          <a:bodyPr/>
          <a:lstStyle/>
          <a:p>
            <a:r>
              <a:rPr lang="es-ES" dirty="0" smtClean="0"/>
              <a:t>Características</a:t>
            </a:r>
            <a:endParaRPr lang="es-ES" dirty="0" smtClean="0"/>
          </a:p>
          <a:p>
            <a:pPr lvl="1"/>
            <a:r>
              <a:rPr lang="es-ES" sz="1200" dirty="0" smtClean="0"/>
              <a:t>Protocolo </a:t>
            </a:r>
            <a:r>
              <a:rPr lang="es-ES" sz="1200" dirty="0"/>
              <a:t>cliente/servidor sin estado: cada petición HTTP contiene toda la información necesaria para ejecutarla, lo que permite que ni cliente ni servidor necesiten recordar ningún estado previo para satisfacerla. </a:t>
            </a:r>
            <a:endParaRPr lang="es-ES" sz="1200" dirty="0" smtClean="0"/>
          </a:p>
          <a:p>
            <a:pPr lvl="1"/>
            <a:r>
              <a:rPr lang="es-ES" sz="1200" dirty="0" smtClean="0"/>
              <a:t>Las </a:t>
            </a:r>
            <a:r>
              <a:rPr lang="es-ES" sz="1200" dirty="0"/>
              <a:t>operaciones más importantes relacionadas con los datos en cualquier sistema REST y la especificación HTTP son cuatro: POST (crear), GET (leer y consultar), PUT (editar) y DELETE (eliminar</a:t>
            </a:r>
            <a:r>
              <a:rPr lang="es-ES" sz="1200" dirty="0" smtClean="0"/>
              <a:t>).</a:t>
            </a:r>
            <a:endParaRPr lang="es-ES" sz="1200" dirty="0"/>
          </a:p>
          <a:p>
            <a:pPr lvl="1"/>
            <a:r>
              <a:rPr lang="es-ES" sz="1200" dirty="0" smtClean="0"/>
              <a:t>Los </a:t>
            </a:r>
            <a:r>
              <a:rPr lang="es-ES" sz="1200" dirty="0"/>
              <a:t>objetos en REST siempre se manipulan a partir de la URI. Es la URI y ningún otro elemento el identificador único de cada recurso de ese sistema REST. La URI nos facilita acceder a la información para su modificación o borrado, o, por ejemplo, para compartir su ubicación exacta con terceros. </a:t>
            </a:r>
          </a:p>
          <a:p>
            <a:pPr lvl="1"/>
            <a:r>
              <a:rPr lang="es-ES" sz="1200" dirty="0" smtClean="0"/>
              <a:t>Interfaz </a:t>
            </a:r>
            <a:r>
              <a:rPr lang="es-ES" sz="1200" dirty="0"/>
              <a:t>uniforme: para la transferencia de datos en un sistema REST, este aplica acciones concretas (POST, GET, PUT y DELETE) sobre los recursos, siempre y cuando estén identificados con una URI. Esto facilita la existencia de una interfaz uniforme que sistematiza el proceso con la información</a:t>
            </a:r>
            <a:r>
              <a:rPr lang="es-ES" sz="1200" dirty="0" smtClean="0"/>
              <a:t>.</a:t>
            </a:r>
            <a:endParaRPr lang="es-ES" sz="1200" dirty="0"/>
          </a:p>
          <a:p>
            <a:pPr lvl="1"/>
            <a:r>
              <a:rPr lang="es-ES" sz="1200" dirty="0" smtClean="0"/>
              <a:t>Sistema </a:t>
            </a:r>
            <a:r>
              <a:rPr lang="es-ES" sz="1200" dirty="0"/>
              <a:t>de capas: arquitectura jerárquica entre los componentes. Cada una de estas capas lleva a cabo una funcionalidad dentro del sistema REST</a:t>
            </a:r>
            <a:r>
              <a:rPr lang="es-ES" sz="1200" dirty="0" smtClean="0"/>
              <a:t>.</a:t>
            </a:r>
            <a:endParaRPr lang="es-ES" sz="1200" dirty="0"/>
          </a:p>
          <a:p>
            <a:pPr lvl="1"/>
            <a:r>
              <a:rPr lang="es-ES" sz="1200" dirty="0" smtClean="0"/>
              <a:t>Uso </a:t>
            </a:r>
            <a:r>
              <a:rPr lang="es-ES" sz="1200" dirty="0"/>
              <a:t>de </a:t>
            </a:r>
            <a:r>
              <a:rPr lang="es-ES" sz="1200" dirty="0" err="1"/>
              <a:t>hipermedios</a:t>
            </a:r>
            <a:r>
              <a:rPr lang="es-ES" sz="1200" dirty="0"/>
              <a:t>: hipermedia es un término acuñado por Ted Nelson en 1965 y que es una extensión del concepto de hipertexto. Ese concepto llevado al desarrollo de páginas web es lo que permite que el usuario puede navegar por el conjunto de objetos a través de enlaces HTML. En el caso de una API REST, el concepto de hipermedia explica la capacidad de una interfaz de desarrollo de aplicaciones de proporcionar al cliente y al usuario los enlaces adecuados para ejecutar acciones concretas sobre los datos.</a:t>
            </a:r>
          </a:p>
          <a:p>
            <a:pPr lvl="1"/>
            <a:endParaRPr lang="es-ES" sz="1200" dirty="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Spring</a:t>
            </a:r>
            <a:r>
              <a:rPr lang="fr-FR" sz="2200" dirty="0" smtClean="0">
                <a:latin typeface="Tahoma" pitchFamily="34"/>
              </a:rPr>
              <a:t> </a:t>
            </a:r>
            <a:r>
              <a:rPr lang="fr-FR" sz="2200" dirty="0" smtClean="0">
                <a:latin typeface="Tahoma" pitchFamily="34"/>
              </a:rPr>
              <a:t>REST</a:t>
            </a:r>
            <a:endParaRPr lang="fr-FR" sz="2200" dirty="0">
              <a:latin typeface="Tahoma" pitchFamily="34"/>
            </a:endParaRPr>
          </a:p>
        </p:txBody>
      </p:sp>
    </p:spTree>
    <p:extLst>
      <p:ext uri="{BB962C8B-B14F-4D97-AF65-F5344CB8AC3E}">
        <p14:creationId xmlns:p14="http://schemas.microsoft.com/office/powerpoint/2010/main" val="3306099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268760"/>
            <a:ext cx="8229240" cy="4536504"/>
          </a:xfrm>
        </p:spPr>
        <p:txBody>
          <a:bodyPr/>
          <a:lstStyle/>
          <a:p>
            <a:r>
              <a:rPr lang="es-ES" dirty="0" smtClean="0"/>
              <a:t>Ventajas</a:t>
            </a:r>
            <a:endParaRPr lang="es-ES" dirty="0" smtClean="0"/>
          </a:p>
          <a:p>
            <a:pPr lvl="1"/>
            <a:r>
              <a:rPr lang="es-ES" sz="1400" b="1" dirty="0"/>
              <a:t>Separación entre el cliente y el servidor</a:t>
            </a:r>
            <a:r>
              <a:rPr lang="es-ES" sz="1400" dirty="0"/>
              <a:t>: el protocolo REST separa totalmente la interfaz de usuario del servidor y el almacenamiento de datos. Eso tiene algunas ventajas cuando se hacen desarrollos. Por ejemplo, mejora la portabilidad de la interfaz a otro tipo de plataformas, aumenta la escalabilidad de los proyectos y permite que los distintos componentes de los desarrollos se puedan evolucionar de forma independiente</a:t>
            </a:r>
            <a:r>
              <a:rPr lang="es-ES" sz="1400" dirty="0" smtClean="0"/>
              <a:t>.</a:t>
            </a:r>
            <a:endParaRPr lang="es-ES" sz="1400" dirty="0"/>
          </a:p>
          <a:p>
            <a:pPr lvl="1"/>
            <a:r>
              <a:rPr lang="es-ES" sz="1400" b="1" dirty="0" smtClean="0"/>
              <a:t>Visibilidad</a:t>
            </a:r>
            <a:r>
              <a:rPr lang="es-ES" sz="1400" b="1" dirty="0"/>
              <a:t>, fiabilidad y escalabilidad</a:t>
            </a:r>
            <a:r>
              <a:rPr lang="es-ES" sz="1400" dirty="0"/>
              <a:t>. La separación entre cliente y servidor tiene una ventaja evidente y es que cualquier equipo de desarrollo puede escalar el producto sin excesivos problemas. Se puede migrar a otros servidores o realizar todo tipo de cambios en la base de datos, siempre y cuando los datos de cada una de las peticiones se envíen de forma correcta. Esta separación facilita tener en servidores distintos el </a:t>
            </a:r>
            <a:r>
              <a:rPr lang="es-ES" sz="1400" dirty="0" err="1"/>
              <a:t>front</a:t>
            </a:r>
            <a:r>
              <a:rPr lang="es-ES" sz="1400" dirty="0"/>
              <a:t> y el back y eso convierte a las aplicaciones en productos más flexibles a la hora de trabajar</a:t>
            </a:r>
            <a:r>
              <a:rPr lang="es-ES" sz="1400" dirty="0" smtClean="0"/>
              <a:t>.</a:t>
            </a:r>
            <a:endParaRPr lang="es-ES" sz="1400" dirty="0"/>
          </a:p>
          <a:p>
            <a:pPr lvl="1"/>
            <a:r>
              <a:rPr lang="es-ES" sz="1400" b="1" dirty="0" smtClean="0"/>
              <a:t>La </a:t>
            </a:r>
            <a:r>
              <a:rPr lang="es-ES" sz="1400" b="1" dirty="0"/>
              <a:t>API REST siempre es independiente del tipo de plataformas o lenguajes</a:t>
            </a:r>
            <a:r>
              <a:rPr lang="es-ES" sz="1400" dirty="0"/>
              <a:t>: la API REST siempre se adapta al tipo de sintaxis o plataformas con las que se estén trabajando, lo que ofrece una gran libertad a la hora de cambiar o probar nuevos entornos dentro del desarrollo. Con una API REST se pueden tener servidores PHP, Java, Python o Node.js. Lo único que es indispensable es que las respuestas a las peticiones se hagan siempre en el lenguaje de intercambio de información usado, normalmente XML o JSON.</a:t>
            </a:r>
            <a:endParaRPr lang="es-ES" sz="1400" dirty="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Spring</a:t>
            </a:r>
            <a:r>
              <a:rPr lang="fr-FR" sz="2200" dirty="0" smtClean="0">
                <a:latin typeface="Tahoma" pitchFamily="34"/>
              </a:rPr>
              <a:t> </a:t>
            </a:r>
            <a:r>
              <a:rPr lang="fr-FR" sz="2200" dirty="0" smtClean="0">
                <a:latin typeface="Tahoma" pitchFamily="34"/>
              </a:rPr>
              <a:t>REST</a:t>
            </a:r>
            <a:endParaRPr lang="fr-FR" sz="2200" dirty="0">
              <a:latin typeface="Tahoma" pitchFamily="34"/>
            </a:endParaRPr>
          </a:p>
        </p:txBody>
      </p:sp>
    </p:spTree>
    <p:extLst>
      <p:ext uri="{BB962C8B-B14F-4D97-AF65-F5344CB8AC3E}">
        <p14:creationId xmlns:p14="http://schemas.microsoft.com/office/powerpoint/2010/main" val="2589831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268760"/>
            <a:ext cx="8229240" cy="4536504"/>
          </a:xfrm>
        </p:spPr>
        <p:txBody>
          <a:bodyPr/>
          <a:lstStyle/>
          <a:p>
            <a:r>
              <a:rPr lang="es-ES" dirty="0" smtClean="0"/>
              <a:t>Buenas Prácticas</a:t>
            </a:r>
            <a:endParaRPr lang="es-ES" dirty="0" smtClean="0"/>
          </a:p>
          <a:p>
            <a:pPr lvl="1"/>
            <a:r>
              <a:rPr lang="es-ES" sz="1400" dirty="0" err="1" smtClean="0"/>
              <a:t>Utililizar</a:t>
            </a:r>
            <a:r>
              <a:rPr lang="es-ES" sz="1400" dirty="0" smtClean="0"/>
              <a:t> JSON como formato de datos </a:t>
            </a:r>
            <a:endParaRPr lang="es-ES" sz="1400" dirty="0"/>
          </a:p>
          <a:p>
            <a:pPr lvl="1"/>
            <a:r>
              <a:rPr lang="es-ES" sz="1400" dirty="0" smtClean="0"/>
              <a:t>Usar nombres para los recursos. Las acciones serán definidas por los verbos HTTP (PUT, POST, DELETE, GET)</a:t>
            </a:r>
          </a:p>
          <a:p>
            <a:pPr lvl="1"/>
            <a:r>
              <a:rPr lang="es-ES" sz="1400" dirty="0" smtClean="0"/>
              <a:t>Utilizar plurales para los nombres de recursos siempre que exista una colección de los mismos</a:t>
            </a:r>
          </a:p>
          <a:p>
            <a:pPr lvl="1"/>
            <a:r>
              <a:rPr lang="es-ES" sz="1400" dirty="0" smtClean="0"/>
              <a:t>Mantener la jerarquía de recursos en la definición del PATH (“/</a:t>
            </a:r>
            <a:r>
              <a:rPr lang="es-ES" sz="1400" dirty="0" err="1" smtClean="0"/>
              <a:t>users</a:t>
            </a:r>
            <a:r>
              <a:rPr lang="es-ES" sz="1400" dirty="0" smtClean="0"/>
              <a:t>/{id}/</a:t>
            </a:r>
            <a:r>
              <a:rPr lang="es-ES" sz="1400" dirty="0" err="1" smtClean="0"/>
              <a:t>tasks</a:t>
            </a:r>
            <a:r>
              <a:rPr lang="es-ES" sz="1400" dirty="0" smtClean="0"/>
              <a:t>”)</a:t>
            </a:r>
          </a:p>
          <a:p>
            <a:pPr lvl="1"/>
            <a:r>
              <a:rPr lang="es-ES" sz="1400" dirty="0" smtClean="0"/>
              <a:t>Gestión de errores SIEMPRE transformando los mismos en códigos de error HTTP (4XX, 5XX, </a:t>
            </a:r>
            <a:r>
              <a:rPr lang="es-ES" sz="1400" dirty="0" err="1" smtClean="0"/>
              <a:t>etc</a:t>
            </a:r>
            <a:r>
              <a:rPr lang="es-ES" sz="1400" dirty="0" smtClean="0"/>
              <a:t>)</a:t>
            </a:r>
          </a:p>
          <a:p>
            <a:pPr lvl="1"/>
            <a:r>
              <a:rPr lang="es-ES" sz="1400" dirty="0" smtClean="0"/>
              <a:t>Utilizar filtros, ordenación, paginación y selección de campos en forma de </a:t>
            </a:r>
            <a:r>
              <a:rPr lang="es-ES" sz="1400" dirty="0" err="1" smtClean="0"/>
              <a:t>Query</a:t>
            </a:r>
            <a:r>
              <a:rPr lang="es-ES" sz="1400" dirty="0" smtClean="0"/>
              <a:t> </a:t>
            </a:r>
            <a:r>
              <a:rPr lang="es-ES" sz="1400" dirty="0" err="1" smtClean="0"/>
              <a:t>Params</a:t>
            </a:r>
            <a:r>
              <a:rPr lang="es-ES" sz="1400" dirty="0" smtClean="0"/>
              <a:t> (“/</a:t>
            </a:r>
            <a:r>
              <a:rPr lang="es-ES" sz="1400" dirty="0" err="1" smtClean="0"/>
              <a:t>users?limit</a:t>
            </a:r>
            <a:r>
              <a:rPr lang="es-ES" sz="1400" dirty="0" smtClean="0"/>
              <a:t>=5&amp;page=3&amp;sort=</a:t>
            </a:r>
            <a:r>
              <a:rPr lang="es-ES" sz="1400" dirty="0" err="1" smtClean="0"/>
              <a:t>name_ASC&amp;fields</a:t>
            </a:r>
            <a:r>
              <a:rPr lang="es-ES" sz="1400" dirty="0" smtClean="0"/>
              <a:t>=</a:t>
            </a:r>
            <a:r>
              <a:rPr lang="es-ES" sz="1400" dirty="0" err="1" smtClean="0"/>
              <a:t>id,name</a:t>
            </a:r>
            <a:r>
              <a:rPr lang="es-ES" sz="1400" dirty="0" smtClean="0"/>
              <a:t>”)</a:t>
            </a:r>
          </a:p>
          <a:p>
            <a:pPr lvl="1"/>
            <a:r>
              <a:rPr lang="es-ES" sz="1400" dirty="0" smtClean="0"/>
              <a:t>Versionado. Diferentes formatos (“/api/2.1.0/”, “/api/v2/”. “/api/2021-10-01/”)</a:t>
            </a:r>
          </a:p>
          <a:p>
            <a:pPr lvl="1"/>
            <a:r>
              <a:rPr lang="es-ES" sz="1400" dirty="0" smtClean="0"/>
              <a:t>Documentación. </a:t>
            </a:r>
            <a:r>
              <a:rPr lang="es-ES" sz="1400" dirty="0" err="1" smtClean="0"/>
              <a:t>Swagger</a:t>
            </a:r>
            <a:r>
              <a:rPr lang="es-ES" sz="1400" dirty="0" smtClean="0"/>
              <a:t>, </a:t>
            </a:r>
            <a:r>
              <a:rPr lang="es-ES" sz="1400" dirty="0" err="1" smtClean="0"/>
              <a:t>RESTDocs</a:t>
            </a:r>
            <a:endParaRPr lang="es-ES" sz="1400" dirty="0" smtClean="0"/>
          </a:p>
          <a:p>
            <a:pPr lvl="1"/>
            <a:r>
              <a:rPr lang="es-ES" sz="1400" smtClean="0"/>
              <a:t>Utilización de SSL/TLS</a:t>
            </a:r>
            <a:endParaRPr lang="es-ES" sz="1400" dirty="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Spring</a:t>
            </a:r>
            <a:r>
              <a:rPr lang="fr-FR" sz="2200" dirty="0" smtClean="0">
                <a:latin typeface="Tahoma" pitchFamily="34"/>
              </a:rPr>
              <a:t> </a:t>
            </a:r>
            <a:r>
              <a:rPr lang="fr-FR" sz="2200" dirty="0" smtClean="0">
                <a:latin typeface="Tahoma" pitchFamily="34"/>
              </a:rPr>
              <a:t>REST</a:t>
            </a:r>
            <a:endParaRPr lang="fr-FR" sz="2200" dirty="0">
              <a:latin typeface="Tahoma" pitchFamily="34"/>
            </a:endParaRPr>
          </a:p>
        </p:txBody>
      </p:sp>
    </p:spTree>
    <p:extLst>
      <p:ext uri="{BB962C8B-B14F-4D97-AF65-F5344CB8AC3E}">
        <p14:creationId xmlns:p14="http://schemas.microsoft.com/office/powerpoint/2010/main" val="3320457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268760"/>
            <a:ext cx="8229240" cy="4536504"/>
          </a:xfrm>
        </p:spPr>
        <p:txBody>
          <a:bodyPr/>
          <a:lstStyle/>
          <a:p>
            <a:r>
              <a:rPr lang="es-ES" dirty="0" smtClean="0"/>
              <a:t>HATEOAS</a:t>
            </a:r>
            <a:endParaRPr lang="es-ES" dirty="0" smtClean="0"/>
          </a:p>
          <a:p>
            <a:pPr lvl="1"/>
            <a:r>
              <a:rPr lang="es-ES" dirty="0" smtClean="0"/>
              <a:t>Es </a:t>
            </a:r>
            <a:r>
              <a:rPr lang="es-ES" dirty="0"/>
              <a:t>la abreviación de </a:t>
            </a:r>
            <a:r>
              <a:rPr lang="es-ES" i="1" dirty="0" err="1"/>
              <a:t>Hypermedia</a:t>
            </a:r>
            <a:r>
              <a:rPr lang="es-ES" i="1" dirty="0"/>
              <a:t> as </a:t>
            </a:r>
            <a:r>
              <a:rPr lang="es-ES" i="1" dirty="0" err="1"/>
              <a:t>the</a:t>
            </a:r>
            <a:r>
              <a:rPr lang="es-ES" i="1" dirty="0"/>
              <a:t> </a:t>
            </a:r>
            <a:r>
              <a:rPr lang="es-ES" i="1" dirty="0" err="1"/>
              <a:t>Engine</a:t>
            </a:r>
            <a:r>
              <a:rPr lang="es-ES" i="1" dirty="0"/>
              <a:t> of </a:t>
            </a:r>
            <a:r>
              <a:rPr lang="es-ES" i="1" dirty="0" err="1"/>
              <a:t>Application</a:t>
            </a:r>
            <a:r>
              <a:rPr lang="es-ES" i="1" dirty="0"/>
              <a:t> </a:t>
            </a:r>
            <a:r>
              <a:rPr lang="es-ES" i="1" dirty="0" err="1"/>
              <a:t>State</a:t>
            </a:r>
            <a:r>
              <a:rPr lang="es-ES" dirty="0"/>
              <a:t> (hipermedia como motor del estado de la aplicación). Es una restricción de la arquitectura de la aplicación </a:t>
            </a:r>
            <a:r>
              <a:rPr lang="es-ES" b="1" dirty="0"/>
              <a:t>REST</a:t>
            </a:r>
            <a:r>
              <a:rPr lang="es-ES" dirty="0"/>
              <a:t> que lo distingue de la mayoría de otras arquitecturas</a:t>
            </a:r>
            <a:r>
              <a:rPr lang="es-ES" dirty="0" smtClean="0"/>
              <a:t>. </a:t>
            </a:r>
          </a:p>
          <a:p>
            <a:pPr lvl="1"/>
            <a:r>
              <a:rPr lang="es-ES" dirty="0"/>
              <a:t>C</a:t>
            </a:r>
            <a:r>
              <a:rPr lang="es-ES" dirty="0" smtClean="0"/>
              <a:t>uando </a:t>
            </a:r>
            <a:r>
              <a:rPr lang="es-ES" dirty="0"/>
              <a:t>el servidor nos devuelva la representación de un recurso parte de la información devuelta serán identificadores únicos en forma de </a:t>
            </a:r>
            <a:r>
              <a:rPr lang="es-ES" dirty="0" smtClean="0"/>
              <a:t>hipervínculos </a:t>
            </a:r>
            <a:r>
              <a:rPr lang="es-ES" dirty="0"/>
              <a:t>a otros recursos asociados</a:t>
            </a:r>
            <a:r>
              <a:rPr lang="es-ES" dirty="0" smtClean="0"/>
              <a:t>.</a:t>
            </a:r>
          </a:p>
          <a:p>
            <a:pPr lvl="1"/>
            <a:r>
              <a:rPr lang="es-ES" dirty="0"/>
              <a:t>La restricción HATEOAS desacopla cliente y el servidor de una manera que permite la funcionalidad </a:t>
            </a:r>
            <a:r>
              <a:rPr lang="es-ES" dirty="0" smtClean="0"/>
              <a:t>del </a:t>
            </a:r>
            <a:r>
              <a:rPr lang="es-ES" dirty="0"/>
              <a:t>servidor para evolucionar de forma independiente</a:t>
            </a:r>
            <a:r>
              <a:rPr lang="es-ES" dirty="0" smtClean="0"/>
              <a:t>.</a:t>
            </a:r>
          </a:p>
          <a:p>
            <a:r>
              <a:rPr lang="es-ES" dirty="0" smtClean="0"/>
              <a:t>Spring HATEOAS</a:t>
            </a:r>
          </a:p>
          <a:p>
            <a:pPr lvl="1"/>
            <a:r>
              <a:rPr lang="es-ES" dirty="0" err="1"/>
              <a:t>RepresentationModel</a:t>
            </a:r>
            <a:r>
              <a:rPr lang="es-ES" dirty="0"/>
              <a:t>, Link, and </a:t>
            </a:r>
            <a:r>
              <a:rPr lang="es-ES" dirty="0" err="1"/>
              <a:t>WebMvcLinkBuilder</a:t>
            </a:r>
            <a:endParaRPr lang="es-ES" dirty="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Spring</a:t>
            </a:r>
            <a:r>
              <a:rPr lang="fr-FR" sz="2200" dirty="0" smtClean="0">
                <a:latin typeface="Tahoma" pitchFamily="34"/>
              </a:rPr>
              <a:t> </a:t>
            </a:r>
            <a:r>
              <a:rPr lang="fr-FR" sz="2200" dirty="0" smtClean="0">
                <a:latin typeface="Tahoma" pitchFamily="34"/>
              </a:rPr>
              <a:t>REST</a:t>
            </a:r>
            <a:endParaRPr lang="fr-FR" sz="2200" dirty="0">
              <a:latin typeface="Tahoma" pitchFamily="34"/>
            </a:endParaRPr>
          </a:p>
        </p:txBody>
      </p:sp>
    </p:spTree>
    <p:extLst>
      <p:ext uri="{BB962C8B-B14F-4D97-AF65-F5344CB8AC3E}">
        <p14:creationId xmlns:p14="http://schemas.microsoft.com/office/powerpoint/2010/main" val="24358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268760"/>
            <a:ext cx="8229240" cy="4968552"/>
          </a:xfrm>
        </p:spPr>
        <p:txBody>
          <a:bodyPr/>
          <a:lstStyle/>
          <a:p>
            <a:r>
              <a:rPr lang="es-ES" sz="1600" dirty="0" smtClean="0"/>
              <a:t>Aplicaciones Web MVC: Controlador</a:t>
            </a:r>
          </a:p>
          <a:p>
            <a:pPr lvl="1"/>
            <a:r>
              <a:rPr lang="es-ES" sz="1400" dirty="0"/>
              <a:t>Introducción a Spring MVC</a:t>
            </a:r>
          </a:p>
          <a:p>
            <a:pPr lvl="1"/>
            <a:r>
              <a:rPr lang="es-ES" sz="1400" dirty="0"/>
              <a:t>Creación de controladores</a:t>
            </a:r>
          </a:p>
          <a:p>
            <a:pPr lvl="1"/>
            <a:r>
              <a:rPr lang="es-ES" sz="1400" dirty="0"/>
              <a:t>Gestión del controlador de entrada</a:t>
            </a:r>
          </a:p>
          <a:p>
            <a:pPr lvl="1"/>
            <a:r>
              <a:rPr lang="es-ES" sz="1400" dirty="0"/>
              <a:t>Procesado de peticiones (Formularios)</a:t>
            </a:r>
          </a:p>
          <a:p>
            <a:r>
              <a:rPr lang="es-ES" sz="1600" dirty="0" smtClean="0"/>
              <a:t>Aplicaciones </a:t>
            </a:r>
            <a:r>
              <a:rPr lang="es-ES" sz="1600" dirty="0"/>
              <a:t>Web MVC: Vista</a:t>
            </a:r>
          </a:p>
          <a:p>
            <a:pPr lvl="1"/>
            <a:r>
              <a:rPr lang="es-ES" sz="1400" dirty="0"/>
              <a:t>Responsabilidades de la vista</a:t>
            </a:r>
          </a:p>
          <a:p>
            <a:pPr lvl="1"/>
            <a:r>
              <a:rPr lang="es-ES" sz="1400" dirty="0"/>
              <a:t>Sintaxis JSP. </a:t>
            </a:r>
            <a:r>
              <a:rPr lang="es-ES" sz="1400" dirty="0" err="1"/>
              <a:t>Scope</a:t>
            </a:r>
            <a:r>
              <a:rPr lang="es-ES" sz="1400" dirty="0"/>
              <a:t>. Objetos predefinidos</a:t>
            </a:r>
          </a:p>
          <a:p>
            <a:pPr lvl="1"/>
            <a:r>
              <a:rPr lang="es-ES" sz="1400" dirty="0"/>
              <a:t>Introducción a JSTL</a:t>
            </a:r>
          </a:p>
          <a:p>
            <a:pPr lvl="1"/>
            <a:r>
              <a:rPr lang="es-ES" sz="1400" dirty="0"/>
              <a:t>Creación de plantillas con </a:t>
            </a:r>
            <a:r>
              <a:rPr lang="es-ES" sz="1400" dirty="0" err="1"/>
              <a:t>Thymeleaf</a:t>
            </a:r>
            <a:endParaRPr lang="es-ES" sz="1400" dirty="0"/>
          </a:p>
          <a:p>
            <a:pPr lvl="1"/>
            <a:r>
              <a:rPr lang="es-ES" sz="1400" dirty="0"/>
              <a:t>Atributos del modelo</a:t>
            </a:r>
          </a:p>
          <a:p>
            <a:pPr lvl="1"/>
            <a:r>
              <a:rPr lang="es-ES" sz="1400" dirty="0"/>
              <a:t>Representación de errores</a:t>
            </a:r>
          </a:p>
          <a:p>
            <a:pPr lvl="1"/>
            <a:r>
              <a:rPr lang="es-ES" sz="1400" dirty="0"/>
              <a:t>Internacionalización (i18n</a:t>
            </a:r>
            <a:r>
              <a:rPr lang="es-ES" sz="1400" dirty="0" smtClean="0"/>
              <a:t>)</a:t>
            </a:r>
          </a:p>
          <a:p>
            <a:pPr lvl="1"/>
            <a:r>
              <a:rPr lang="es-ES" sz="1400" dirty="0"/>
              <a:t>Introducción a AJAX</a:t>
            </a:r>
          </a:p>
          <a:p>
            <a:pPr lvl="1"/>
            <a:endParaRPr lang="es-ES" sz="1400" dirty="0"/>
          </a:p>
          <a:p>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Temario</a:t>
            </a:r>
            <a:endParaRPr lang="fr-FR" sz="2200" dirty="0">
              <a:latin typeface="Tahoma" pitchFamily="34"/>
            </a:endParaRPr>
          </a:p>
        </p:txBody>
      </p:sp>
    </p:spTree>
    <p:extLst>
      <p:ext uri="{BB962C8B-B14F-4D97-AF65-F5344CB8AC3E}">
        <p14:creationId xmlns:p14="http://schemas.microsoft.com/office/powerpoint/2010/main" val="243145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fade">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fade">
                                      <p:cBhvr>
                                        <p:cTn id="72"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¿Qué es?</a:t>
            </a:r>
          </a:p>
          <a:p>
            <a:pPr lvl="1"/>
            <a:r>
              <a:rPr lang="es-ES" dirty="0"/>
              <a:t>En líneas generales, MVC es una propuesta de arquitectura del software utilizada para separar el código por sus distintas responsabilidades, manteniendo distintas capas que se encargan de hacer una tarea muy concreta, lo que ofrece beneficios diversos.</a:t>
            </a:r>
          </a:p>
          <a:p>
            <a:pPr lvl="1"/>
            <a:r>
              <a:rPr lang="es-ES" dirty="0"/>
              <a:t>MVC se usa inicialmente en </a:t>
            </a:r>
            <a:r>
              <a:rPr lang="es-ES" b="1" dirty="0"/>
              <a:t>sistemas donde se requiere el uso de interfaces de usuario</a:t>
            </a:r>
            <a:r>
              <a:rPr lang="es-ES" dirty="0"/>
              <a:t>, aunque en la práctica el mismo patrón de arquitectura se puede utilizar para distintos tipos de aplicaciones. Surge de la necesidad de crear software más robusto con un ciclo de vida más adecuado, donde se potencie la facilidad de mantenimiento, reutilización del código y la separación de conceptos.</a:t>
            </a:r>
          </a:p>
          <a:p>
            <a:pPr lvl="1"/>
            <a:r>
              <a:rPr lang="es-ES" dirty="0"/>
              <a:t>Su fundamento es la </a:t>
            </a:r>
            <a:r>
              <a:rPr lang="es-ES" b="1" dirty="0"/>
              <a:t>separación del código en tres capas diferentes</a:t>
            </a:r>
            <a:r>
              <a:rPr lang="es-ES" dirty="0"/>
              <a:t>, acotadas por su responsabilidad, en lo que se llaman </a:t>
            </a:r>
            <a:r>
              <a:rPr lang="es-ES" b="1" dirty="0"/>
              <a:t>Modelos, Vistas y Controladores</a:t>
            </a:r>
            <a:r>
              <a:rPr lang="es-ES" dirty="0"/>
              <a:t>, o lo que es lo mismo, </a:t>
            </a:r>
            <a:r>
              <a:rPr lang="es-ES" i="1" dirty="0" err="1"/>
              <a:t>Model</a:t>
            </a:r>
            <a:r>
              <a:rPr lang="es-ES" i="1" dirty="0"/>
              <a:t>, </a:t>
            </a:r>
            <a:r>
              <a:rPr lang="es-ES" i="1" dirty="0" err="1"/>
              <a:t>Views</a:t>
            </a:r>
            <a:r>
              <a:rPr lang="es-ES" i="1" dirty="0"/>
              <a:t> &amp; </a:t>
            </a:r>
            <a:r>
              <a:rPr lang="es-ES" i="1" dirty="0" err="1"/>
              <a:t>Controllers</a:t>
            </a:r>
            <a:r>
              <a:rPr lang="es-ES" dirty="0"/>
              <a:t>, </a:t>
            </a:r>
            <a:r>
              <a:rPr lang="es-ES" dirty="0" smtClean="0"/>
              <a:t>en </a:t>
            </a:r>
            <a:r>
              <a:rPr lang="es-ES" dirty="0"/>
              <a:t>inglés</a:t>
            </a:r>
            <a:r>
              <a:rPr lang="es-ES" dirty="0" smtClean="0"/>
              <a:t>.</a:t>
            </a:r>
            <a:endParaRPr lang="es-ES" dirty="0"/>
          </a:p>
          <a:p>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Spring</a:t>
            </a:r>
            <a:r>
              <a:rPr lang="fr-FR" sz="2200" dirty="0" smtClean="0">
                <a:latin typeface="Tahoma" pitchFamily="34"/>
              </a:rPr>
              <a:t> MVC</a:t>
            </a:r>
            <a:endParaRPr lang="fr-FR" sz="2200" dirty="0">
              <a:latin typeface="Tahoma" pitchFamily="34"/>
            </a:endParaRPr>
          </a:p>
        </p:txBody>
      </p:sp>
    </p:spTree>
    <p:extLst>
      <p:ext uri="{BB962C8B-B14F-4D97-AF65-F5344CB8AC3E}">
        <p14:creationId xmlns:p14="http://schemas.microsoft.com/office/powerpoint/2010/main" val="133940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¿Qué es?</a:t>
            </a:r>
          </a:p>
          <a:p>
            <a:pPr lvl="1"/>
            <a:r>
              <a:rPr lang="es-ES" b="1" dirty="0"/>
              <a:t>Modelo:</a:t>
            </a:r>
            <a:r>
              <a:rPr lang="es-ES" dirty="0"/>
              <a:t> este componente se encarga de manipular, gestionar y actualizar los datos. Si se utiliza una base de datos aquí es donde se realizan las consultas, búsquedas, filtros y actualizaciones.</a:t>
            </a:r>
          </a:p>
          <a:p>
            <a:pPr lvl="1"/>
            <a:r>
              <a:rPr lang="es-ES" b="1" dirty="0"/>
              <a:t>Vista: </a:t>
            </a:r>
            <a:r>
              <a:rPr lang="es-ES" dirty="0"/>
              <a:t>este componente se encarga de mostrarle al usuario final las pantallas, ventanas, páginas y formularios; el resultado de una solicitud. Desde la perspectiva del programador este componente es el que se encarga del </a:t>
            </a:r>
            <a:r>
              <a:rPr lang="es-ES" i="1" dirty="0" err="1"/>
              <a:t>frontend</a:t>
            </a:r>
            <a:r>
              <a:rPr lang="es-ES" dirty="0"/>
              <a:t>; la programación de la interfaz de usuario si se trata de un aplicación de escritorio, o bien, la visualización de las páginas web (CSS, HTML, HTML5 y </a:t>
            </a:r>
            <a:r>
              <a:rPr lang="es-ES" dirty="0" err="1"/>
              <a:t>Javascript</a:t>
            </a:r>
            <a:r>
              <a:rPr lang="es-ES" dirty="0"/>
              <a:t>).</a:t>
            </a:r>
          </a:p>
          <a:p>
            <a:pPr lvl="1"/>
            <a:r>
              <a:rPr lang="es-ES" b="1" dirty="0"/>
              <a:t>Controlador: </a:t>
            </a:r>
            <a:r>
              <a:rPr lang="es-ES" dirty="0"/>
              <a:t>este componente se encarga de gestionar las instrucciones que se reciben, atenderlas y procesarlas. Por medio de él se comunican el modelo y la vista: solicitando los datos necesarios; manipulándolos para obtener los resultados; y entregándolos a la vista para que pueda mostrarlos.</a:t>
            </a:r>
          </a:p>
          <a:p>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Spring</a:t>
            </a:r>
            <a:r>
              <a:rPr lang="fr-FR" sz="2200" dirty="0" smtClean="0">
                <a:latin typeface="Tahoma" pitchFamily="34"/>
              </a:rPr>
              <a:t> MVC</a:t>
            </a:r>
            <a:endParaRPr lang="fr-FR" sz="2200" dirty="0">
              <a:latin typeface="Tahoma" pitchFamily="34"/>
            </a:endParaRPr>
          </a:p>
        </p:txBody>
      </p:sp>
    </p:spTree>
    <p:extLst>
      <p:ext uri="{BB962C8B-B14F-4D97-AF65-F5344CB8AC3E}">
        <p14:creationId xmlns:p14="http://schemas.microsoft.com/office/powerpoint/2010/main" val="2875797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Spring</a:t>
            </a:r>
            <a:r>
              <a:rPr lang="fr-FR" sz="2200" dirty="0" smtClean="0">
                <a:latin typeface="Tahoma" pitchFamily="34"/>
              </a:rPr>
              <a:t> MVC</a:t>
            </a:r>
            <a:endParaRPr lang="fr-FR" sz="2200" dirty="0">
              <a:latin typeface="Tahoma" pitchFamily="34"/>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313" y="1675574"/>
            <a:ext cx="8228012" cy="4154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848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a:t>
            </a:r>
            <a:r>
              <a:rPr lang="es-ES" dirty="0" err="1" smtClean="0"/>
              <a:t>Controller</a:t>
            </a:r>
            <a:endParaRPr lang="es-ES" dirty="0" smtClean="0"/>
          </a:p>
          <a:p>
            <a:pPr lvl="2"/>
            <a:r>
              <a:rPr lang="es-ES" dirty="0" smtClean="0"/>
              <a:t>La capa del controlador es la de más alto nivel y se encarga de exponer los servicios de la aplicación</a:t>
            </a:r>
          </a:p>
          <a:p>
            <a:pPr lvl="2"/>
            <a:r>
              <a:rPr lang="es-ES" dirty="0" smtClean="0"/>
              <a:t>En esta capa se debe implementar únicamente las tareas relacionadas con el formato y gestión de los datos de entrada-salida hacia-desde nuestra aplicación, quedando relegada la implementación de negocio a la capa de servicios</a:t>
            </a:r>
          </a:p>
          <a:p>
            <a:pPr lvl="2"/>
            <a:r>
              <a:rPr lang="es-ES" dirty="0" smtClean="0"/>
              <a:t>Esta capa se encargará además de la validación de la entrada así como de negociar con el cliente los datos y tipo de los mismos</a:t>
            </a:r>
          </a:p>
          <a:p>
            <a:pPr lvl="1"/>
            <a:r>
              <a:rPr lang="es-ES" dirty="0" smtClean="0"/>
              <a:t>@</a:t>
            </a:r>
            <a:r>
              <a:rPr lang="es-ES" dirty="0" err="1" smtClean="0"/>
              <a:t>GetMapping</a:t>
            </a:r>
            <a:r>
              <a:rPr lang="es-ES" dirty="0" smtClean="0"/>
              <a:t>: Servicio de solo lectura de datos. No se deberían modificar ninguno de los datos en una llamada GET</a:t>
            </a:r>
          </a:p>
          <a:p>
            <a:pPr lvl="1"/>
            <a:r>
              <a:rPr lang="es-ES" dirty="0" smtClean="0"/>
              <a:t>@</a:t>
            </a:r>
            <a:r>
              <a:rPr lang="es-ES" dirty="0" err="1" smtClean="0"/>
              <a:t>PostMapping</a:t>
            </a:r>
            <a:r>
              <a:rPr lang="es-ES" dirty="0" smtClean="0"/>
              <a:t>: Servicio encargado de añadir un nuevo recurso </a:t>
            </a:r>
          </a:p>
          <a:p>
            <a:pPr lvl="1"/>
            <a:r>
              <a:rPr lang="es-ES" dirty="0" smtClean="0"/>
              <a:t>@</a:t>
            </a:r>
            <a:r>
              <a:rPr lang="es-ES" dirty="0" err="1" smtClean="0"/>
              <a:t>PutMapping</a:t>
            </a:r>
            <a:r>
              <a:rPr lang="es-ES" dirty="0" smtClean="0"/>
              <a:t>: Servicio encargado de actualizar un recurso dado</a:t>
            </a:r>
          </a:p>
          <a:p>
            <a:pPr lvl="1"/>
            <a:r>
              <a:rPr lang="es-ES" dirty="0" smtClean="0"/>
              <a:t>@</a:t>
            </a:r>
            <a:r>
              <a:rPr lang="es-ES" dirty="0" err="1" smtClean="0"/>
              <a:t>DeleteMapping</a:t>
            </a:r>
            <a:r>
              <a:rPr lang="es-ES" dirty="0" smtClean="0"/>
              <a:t>: Servicio encargado de eliminar un recurso dado</a:t>
            </a:r>
            <a:endParaRPr lang="es-ES" dirty="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Spring</a:t>
            </a:r>
            <a:r>
              <a:rPr lang="fr-FR" sz="2200" dirty="0" smtClean="0">
                <a:latin typeface="Tahoma" pitchFamily="34"/>
              </a:rPr>
              <a:t> MVC </a:t>
            </a:r>
            <a:r>
              <a:rPr lang="fr-FR" sz="2200" dirty="0" err="1" smtClean="0">
                <a:latin typeface="Tahoma" pitchFamily="34"/>
              </a:rPr>
              <a:t>Controlador</a:t>
            </a:r>
            <a:endParaRPr lang="fr-FR" sz="2200" dirty="0">
              <a:latin typeface="Tahoma" pitchFamily="34"/>
            </a:endParaRPr>
          </a:p>
        </p:txBody>
      </p:sp>
    </p:spTree>
    <p:extLst>
      <p:ext uri="{BB962C8B-B14F-4D97-AF65-F5344CB8AC3E}">
        <p14:creationId xmlns:p14="http://schemas.microsoft.com/office/powerpoint/2010/main" val="2525709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268760"/>
            <a:ext cx="8229240" cy="4536504"/>
          </a:xfrm>
        </p:spPr>
        <p:txBody>
          <a:bodyPr/>
          <a:lstStyle/>
          <a:p>
            <a:r>
              <a:rPr lang="es-ES" dirty="0" smtClean="0"/>
              <a:t>Errores HTTP</a:t>
            </a:r>
          </a:p>
          <a:p>
            <a:pPr lvl="1"/>
            <a:r>
              <a:rPr lang="es-ES" dirty="0" smtClean="0"/>
              <a:t>400 </a:t>
            </a:r>
            <a:r>
              <a:rPr lang="es-ES" dirty="0" err="1" smtClean="0"/>
              <a:t>Bad</a:t>
            </a:r>
            <a:r>
              <a:rPr lang="es-ES" dirty="0" smtClean="0"/>
              <a:t> </a:t>
            </a:r>
            <a:r>
              <a:rPr lang="es-ES" dirty="0" err="1" smtClean="0"/>
              <a:t>Request</a:t>
            </a:r>
            <a:r>
              <a:rPr lang="es-ES" dirty="0" smtClean="0"/>
              <a:t>: </a:t>
            </a:r>
          </a:p>
          <a:p>
            <a:pPr lvl="2"/>
            <a:r>
              <a:rPr lang="es-ES" sz="1200" dirty="0"/>
              <a:t>Cuando el cliente envía una petición que el servidor no puede comprender, aparece el error 400. Suele sucede cuando los datos enviados por el navegador no cumplen con las normas del protocolo HTTP.</a:t>
            </a:r>
            <a:endParaRPr lang="es-ES" sz="1200" dirty="0" smtClean="0"/>
          </a:p>
          <a:p>
            <a:pPr lvl="1"/>
            <a:r>
              <a:rPr lang="es-ES" dirty="0" smtClean="0"/>
              <a:t>401 </a:t>
            </a:r>
            <a:r>
              <a:rPr lang="es-ES" dirty="0" err="1" smtClean="0"/>
              <a:t>Unauthorization</a:t>
            </a:r>
            <a:endParaRPr lang="es-ES" dirty="0" smtClean="0"/>
          </a:p>
          <a:p>
            <a:pPr lvl="2"/>
            <a:r>
              <a:rPr lang="es-ES" sz="1200" dirty="0"/>
              <a:t>Si el cliente ha solicitado una página web que se encuentra protegida por una contraseña, el servidor devuelve el error 401</a:t>
            </a:r>
          </a:p>
          <a:p>
            <a:pPr lvl="1"/>
            <a:r>
              <a:rPr lang="es-ES" dirty="0" smtClean="0"/>
              <a:t>403 </a:t>
            </a:r>
            <a:r>
              <a:rPr lang="es-ES" dirty="0" err="1" smtClean="0"/>
              <a:t>Forbidden</a:t>
            </a:r>
            <a:endParaRPr lang="es-ES" dirty="0" smtClean="0"/>
          </a:p>
          <a:p>
            <a:pPr lvl="2"/>
            <a:r>
              <a:rPr lang="es-ES" sz="1200" dirty="0"/>
              <a:t>Este tipo de error se presenta cuando el servidor comprende la solicitud de cliente, pero por alguna razón no puede completarla</a:t>
            </a:r>
          </a:p>
          <a:p>
            <a:pPr lvl="1"/>
            <a:r>
              <a:rPr lang="es-ES" dirty="0" smtClean="0"/>
              <a:t>404 </a:t>
            </a:r>
            <a:r>
              <a:rPr lang="es-ES" dirty="0" err="1" smtClean="0"/>
              <a:t>Not</a:t>
            </a:r>
            <a:r>
              <a:rPr lang="es-ES" dirty="0" smtClean="0"/>
              <a:t> </a:t>
            </a:r>
            <a:r>
              <a:rPr lang="es-ES" dirty="0" err="1" smtClean="0"/>
              <a:t>found</a:t>
            </a:r>
            <a:endParaRPr lang="es-ES" dirty="0" smtClean="0"/>
          </a:p>
          <a:p>
            <a:pPr lvl="2"/>
            <a:r>
              <a:rPr lang="es-ES" sz="1200" dirty="0"/>
              <a:t> Este código indica que el servidor no ha encontrado nada en la ubicación especificada por el cliente, </a:t>
            </a:r>
            <a:r>
              <a:rPr lang="es-ES" sz="1200" dirty="0" smtClean="0"/>
              <a:t>porque </a:t>
            </a:r>
            <a:r>
              <a:rPr lang="es-ES" sz="1200" dirty="0"/>
              <a:t>la URL no se ha ingresado </a:t>
            </a:r>
            <a:r>
              <a:rPr lang="es-ES" sz="1200" dirty="0" smtClean="0"/>
              <a:t>correctamente</a:t>
            </a:r>
          </a:p>
          <a:p>
            <a:pPr lvl="1"/>
            <a:r>
              <a:rPr lang="es-ES" dirty="0" smtClean="0"/>
              <a:t>500 </a:t>
            </a:r>
            <a:r>
              <a:rPr lang="es-ES" dirty="0" err="1" smtClean="0"/>
              <a:t>Internal</a:t>
            </a:r>
            <a:r>
              <a:rPr lang="es-ES" dirty="0" smtClean="0"/>
              <a:t> Server Error</a:t>
            </a:r>
          </a:p>
          <a:p>
            <a:pPr lvl="2"/>
            <a:r>
              <a:rPr lang="es-ES" sz="1200" dirty="0"/>
              <a:t>El código 500 es uno de los más conocidos cuando se trata de errores por parte del servidor. Se emplea cada vez que el servidor se encuentra con algún tipo de fallo que no le permite completar la solicitud del cliente.</a:t>
            </a:r>
          </a:p>
          <a:p>
            <a:pPr lvl="1"/>
            <a:endParaRPr lang="es-ES" sz="1200" dirty="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Spring</a:t>
            </a:r>
            <a:r>
              <a:rPr lang="fr-FR" sz="2200" dirty="0" smtClean="0">
                <a:latin typeface="Tahoma" pitchFamily="34"/>
              </a:rPr>
              <a:t> MVC </a:t>
            </a:r>
            <a:r>
              <a:rPr lang="fr-FR" sz="2200" dirty="0" err="1" smtClean="0">
                <a:latin typeface="Tahoma" pitchFamily="34"/>
              </a:rPr>
              <a:t>Controlador</a:t>
            </a:r>
            <a:endParaRPr lang="fr-FR" sz="2200" dirty="0">
              <a:latin typeface="Tahoma" pitchFamily="34"/>
            </a:endParaRPr>
          </a:p>
        </p:txBody>
      </p:sp>
    </p:spTree>
    <p:extLst>
      <p:ext uri="{BB962C8B-B14F-4D97-AF65-F5344CB8AC3E}">
        <p14:creationId xmlns:p14="http://schemas.microsoft.com/office/powerpoint/2010/main" val="320388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268760"/>
            <a:ext cx="8229240" cy="4536504"/>
          </a:xfrm>
        </p:spPr>
        <p:txBody>
          <a:bodyPr/>
          <a:lstStyle/>
          <a:p>
            <a:r>
              <a:rPr lang="es-ES" dirty="0" smtClean="0"/>
              <a:t>Validaciones</a:t>
            </a:r>
          </a:p>
          <a:p>
            <a:pPr lvl="1"/>
            <a:r>
              <a:rPr lang="es-ES" sz="1200" dirty="0" smtClean="0"/>
              <a:t>@</a:t>
            </a:r>
            <a:r>
              <a:rPr lang="es-ES" sz="1200" dirty="0" err="1" smtClean="0"/>
              <a:t>NotNull</a:t>
            </a:r>
            <a:endParaRPr lang="es-ES" sz="1200" dirty="0" smtClean="0"/>
          </a:p>
          <a:p>
            <a:pPr lvl="1"/>
            <a:r>
              <a:rPr lang="es-ES" sz="1200" dirty="0" smtClean="0"/>
              <a:t>@</a:t>
            </a:r>
            <a:r>
              <a:rPr lang="es-ES" sz="1200" dirty="0" err="1" smtClean="0"/>
              <a:t>NotBlank</a:t>
            </a:r>
            <a:endParaRPr lang="es-ES" sz="1200" dirty="0" smtClean="0"/>
          </a:p>
          <a:p>
            <a:pPr lvl="1"/>
            <a:r>
              <a:rPr lang="es-ES" sz="1200" dirty="0" smtClean="0"/>
              <a:t>@Email</a:t>
            </a:r>
          </a:p>
          <a:p>
            <a:pPr lvl="1"/>
            <a:r>
              <a:rPr lang="es-ES" sz="1200" dirty="0" smtClean="0"/>
              <a:t>@</a:t>
            </a:r>
            <a:r>
              <a:rPr lang="es-ES" sz="1200" dirty="0" err="1" smtClean="0"/>
              <a:t>Size</a:t>
            </a:r>
            <a:r>
              <a:rPr lang="es-ES" sz="1200" dirty="0" smtClean="0"/>
              <a:t>, @Min, @Max</a:t>
            </a:r>
          </a:p>
          <a:p>
            <a:pPr lvl="1"/>
            <a:r>
              <a:rPr lang="es-ES" sz="1200" dirty="0" smtClean="0"/>
              <a:t>@</a:t>
            </a:r>
            <a:r>
              <a:rPr lang="es-ES" sz="1200" dirty="0" err="1" smtClean="0"/>
              <a:t>Past</a:t>
            </a:r>
            <a:r>
              <a:rPr lang="es-ES" sz="1200" dirty="0" smtClean="0"/>
              <a:t>, @</a:t>
            </a:r>
            <a:r>
              <a:rPr lang="es-ES" sz="1200" dirty="0" err="1" smtClean="0"/>
              <a:t>Future</a:t>
            </a:r>
            <a:endParaRPr lang="es-ES" sz="1200" dirty="0" smtClean="0"/>
          </a:p>
          <a:p>
            <a:r>
              <a:rPr lang="es-ES" dirty="0" smtClean="0"/>
              <a:t>Control de Errores (@</a:t>
            </a:r>
            <a:r>
              <a:rPr lang="es-ES" dirty="0" err="1" smtClean="0"/>
              <a:t>ControllerAdvice</a:t>
            </a:r>
            <a:r>
              <a:rPr lang="es-ES" dirty="0" smtClean="0"/>
              <a:t>)</a:t>
            </a:r>
          </a:p>
          <a:p>
            <a:endParaRPr lang="es-ES" dirty="0"/>
          </a:p>
          <a:p>
            <a:pPr lvl="1"/>
            <a:endParaRPr lang="es-ES" sz="1200" dirty="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Spring</a:t>
            </a:r>
            <a:r>
              <a:rPr lang="fr-FR" sz="2200" dirty="0" smtClean="0">
                <a:latin typeface="Tahoma" pitchFamily="34"/>
              </a:rPr>
              <a:t> MVC </a:t>
            </a:r>
            <a:r>
              <a:rPr lang="fr-FR" sz="2200" dirty="0" err="1" smtClean="0">
                <a:latin typeface="Tahoma" pitchFamily="34"/>
              </a:rPr>
              <a:t>Controlador</a:t>
            </a:r>
            <a:endParaRPr lang="fr-FR" sz="2200" dirty="0">
              <a:latin typeface="Tahoma" pitchFamily="3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717032"/>
            <a:ext cx="5716315" cy="2604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348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268760"/>
            <a:ext cx="8229240" cy="4536504"/>
          </a:xfrm>
        </p:spPr>
        <p:txBody>
          <a:bodyPr/>
          <a:lstStyle/>
          <a:p>
            <a:r>
              <a:rPr lang="es-ES" dirty="0" smtClean="0"/>
              <a:t>Creación de una validación</a:t>
            </a:r>
          </a:p>
          <a:p>
            <a:pPr lvl="1"/>
            <a:r>
              <a:rPr lang="es-ES" sz="1200" dirty="0"/>
              <a:t>Crear la clase que implementa la lógica de </a:t>
            </a:r>
            <a:r>
              <a:rPr lang="es-ES" sz="1200" dirty="0" smtClean="0"/>
              <a:t>validación (</a:t>
            </a:r>
            <a:r>
              <a:rPr lang="es-ES" sz="1200" dirty="0" err="1" smtClean="0"/>
              <a:t>IpAddressValidator</a:t>
            </a:r>
            <a:r>
              <a:rPr lang="es-ES" sz="1200" dirty="0" smtClean="0"/>
              <a:t>)</a:t>
            </a:r>
          </a:p>
          <a:p>
            <a:pPr lvl="1"/>
            <a:endParaRPr lang="es-ES" sz="1200" dirty="0"/>
          </a:p>
          <a:p>
            <a:pPr lvl="1"/>
            <a:endParaRPr lang="es-ES" sz="1200" dirty="0" smtClean="0"/>
          </a:p>
          <a:p>
            <a:pPr lvl="1"/>
            <a:endParaRPr lang="es-ES" sz="1200" dirty="0" smtClean="0"/>
          </a:p>
          <a:p>
            <a:pPr lvl="1"/>
            <a:endParaRPr lang="es-ES" sz="1200" dirty="0" smtClean="0"/>
          </a:p>
          <a:p>
            <a:pPr lvl="1"/>
            <a:r>
              <a:rPr lang="es-ES" sz="1200" dirty="0" smtClean="0"/>
              <a:t>Crear la anotación (@</a:t>
            </a:r>
            <a:r>
              <a:rPr lang="es-ES" sz="1200" dirty="0" err="1" smtClean="0"/>
              <a:t>IpAddress</a:t>
            </a:r>
            <a:r>
              <a:rPr lang="es-ES" sz="1200" dirty="0" smtClean="0"/>
              <a:t>)</a:t>
            </a:r>
          </a:p>
          <a:p>
            <a:endParaRPr lang="es-ES" dirty="0"/>
          </a:p>
          <a:p>
            <a:pPr lvl="1"/>
            <a:endParaRPr lang="es-ES" sz="1200" dirty="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Spring</a:t>
            </a:r>
            <a:r>
              <a:rPr lang="fr-FR" sz="2200" dirty="0" smtClean="0">
                <a:latin typeface="Tahoma" pitchFamily="34"/>
              </a:rPr>
              <a:t> MVC </a:t>
            </a:r>
            <a:r>
              <a:rPr lang="fr-FR" sz="2200" dirty="0" err="1" smtClean="0">
                <a:latin typeface="Tahoma" pitchFamily="34"/>
              </a:rPr>
              <a:t>Controlador</a:t>
            </a:r>
            <a:endParaRPr lang="fr-FR" sz="2200" dirty="0">
              <a:latin typeface="Tahoma" pitchFamily="34"/>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63" y="3717032"/>
            <a:ext cx="3515171" cy="901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463" y="2161332"/>
            <a:ext cx="5760640" cy="74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7364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fade">
                                      <p:cBhvr>
                                        <p:cTn id="22" dur="500"/>
                                        <p:tgtEl>
                                          <p:spTgt spid="20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fade">
                                      <p:cBhvr>
                                        <p:cTn id="2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determin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4192</TotalTime>
  <Words>1165</Words>
  <Application>Microsoft Office PowerPoint</Application>
  <PresentationFormat>Presentación en pantalla (4:3)</PresentationFormat>
  <Paragraphs>107</Paragraphs>
  <Slides>14</Slides>
  <Notes>1</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Predeterminado</vt:lpstr>
      <vt:lpstr>Presentación de PowerPoint</vt:lpstr>
      <vt:lpstr>Temario</vt:lpstr>
      <vt:lpstr>Spring MVC</vt:lpstr>
      <vt:lpstr>Spring MVC</vt:lpstr>
      <vt:lpstr>Spring MVC</vt:lpstr>
      <vt:lpstr>Spring MVC Controlador</vt:lpstr>
      <vt:lpstr>Spring MVC Controlador</vt:lpstr>
      <vt:lpstr>Spring MVC Controlador</vt:lpstr>
      <vt:lpstr>Spring MVC Controlador</vt:lpstr>
      <vt:lpstr>Spring REST</vt:lpstr>
      <vt:lpstr>Spring REST</vt:lpstr>
      <vt:lpstr>Spring REST</vt:lpstr>
      <vt:lpstr>Spring REST</vt:lpstr>
      <vt:lpstr>Spring REST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Aitor Garcia</dc:creator>
  <cp:lastModifiedBy>Aitor Garcia</cp:lastModifiedBy>
  <cp:revision>173</cp:revision>
  <dcterms:modified xsi:type="dcterms:W3CDTF">2021-11-08T07:44:33Z</dcterms:modified>
</cp:coreProperties>
</file>