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517" r:id="rId3"/>
    <p:sldId id="570" r:id="rId4"/>
    <p:sldId id="571" r:id="rId5"/>
    <p:sldId id="572" r:id="rId6"/>
    <p:sldId id="573" r:id="rId7"/>
    <p:sldId id="574" r:id="rId8"/>
    <p:sldId id="575" r:id="rId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1548"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2949994" cy="496006"/>
          </a:xfrm>
          <a:prstGeom prst="rect">
            <a:avLst/>
          </a:prstGeom>
          <a:noFill/>
          <a:ln>
            <a:noFill/>
          </a:ln>
        </p:spPr>
        <p:txBody>
          <a:bodyPr vert="horz" wrap="none" lIns="82467" tIns="41234" rIns="82467" bIns="41234" anchorCtr="0" compatLnSpc="0"/>
          <a:lstStyle/>
          <a:p>
            <a:pPr hangingPunct="0">
              <a:defRPr sz="1400"/>
            </a:pPr>
            <a:endParaRPr lang="es-ES" sz="1300">
              <a:latin typeface="Arial" pitchFamily="18"/>
              <a:ea typeface="Arial Unicode MS" pitchFamily="2"/>
              <a:cs typeface="Arial Unicode MS" pitchFamily="2"/>
            </a:endParaRPr>
          </a:p>
        </p:txBody>
      </p:sp>
      <p:sp>
        <p:nvSpPr>
          <p:cNvPr id="3" name="2 Marcador de fecha"/>
          <p:cNvSpPr txBox="1">
            <a:spLocks noGrp="1"/>
          </p:cNvSpPr>
          <p:nvPr>
            <p:ph type="dt" sz="quarter" idx="1"/>
          </p:nvPr>
        </p:nvSpPr>
        <p:spPr>
          <a:xfrm>
            <a:off x="3847649" y="0"/>
            <a:ext cx="2949994" cy="496006"/>
          </a:xfrm>
          <a:prstGeom prst="rect">
            <a:avLst/>
          </a:prstGeom>
          <a:noFill/>
          <a:ln>
            <a:noFill/>
          </a:ln>
        </p:spPr>
        <p:txBody>
          <a:bodyPr vert="horz" wrap="none" lIns="82467" tIns="41234" rIns="82467" bIns="41234" anchorCtr="0" compatLnSpc="0"/>
          <a:lstStyle/>
          <a:p>
            <a:pPr algn="r" hangingPunct="0">
              <a:defRPr sz="1400"/>
            </a:pPr>
            <a:fld id="{5740682B-130A-464E-A178-0121EE2B7563}" type="datetimeFigureOut">
              <a:t>11/11/2021</a:t>
            </a:fld>
            <a:endParaRPr lang="es-ES" sz="1300">
              <a:latin typeface="Arial" pitchFamily="18"/>
              <a:ea typeface="Arial Unicode MS" pitchFamily="2"/>
              <a:cs typeface="Arial Unicode MS" pitchFamily="2"/>
            </a:endParaRPr>
          </a:p>
        </p:txBody>
      </p:sp>
      <p:sp>
        <p:nvSpPr>
          <p:cNvPr id="4" name="3 Marcador de pie de página"/>
          <p:cNvSpPr txBox="1">
            <a:spLocks noGrp="1"/>
          </p:cNvSpPr>
          <p:nvPr>
            <p:ph type="ftr" sz="quarter" idx="2"/>
          </p:nvPr>
        </p:nvSpPr>
        <p:spPr>
          <a:xfrm>
            <a:off x="0" y="9430471"/>
            <a:ext cx="2949994" cy="496006"/>
          </a:xfrm>
          <a:prstGeom prst="rect">
            <a:avLst/>
          </a:prstGeom>
          <a:noFill/>
          <a:ln>
            <a:noFill/>
          </a:ln>
        </p:spPr>
        <p:txBody>
          <a:bodyPr vert="horz" wrap="none" lIns="82467" tIns="41234" rIns="82467" bIns="41234" anchor="b" anchorCtr="0" compatLnSpc="0"/>
          <a:lstStyle/>
          <a:p>
            <a:pPr hangingPunct="0">
              <a:defRPr sz="1400"/>
            </a:pPr>
            <a:endParaRPr lang="es-ES" sz="1300">
              <a:latin typeface="Arial" pitchFamily="18"/>
              <a:ea typeface="Arial Unicode MS" pitchFamily="2"/>
              <a:cs typeface="Arial Unicode MS" pitchFamily="2"/>
            </a:endParaRPr>
          </a:p>
        </p:txBody>
      </p:sp>
      <p:sp>
        <p:nvSpPr>
          <p:cNvPr id="5" name="4 Marcador de número de diapositiva"/>
          <p:cNvSpPr txBox="1">
            <a:spLocks noGrp="1"/>
          </p:cNvSpPr>
          <p:nvPr>
            <p:ph type="sldNum" sz="quarter" idx="3"/>
          </p:nvPr>
        </p:nvSpPr>
        <p:spPr>
          <a:xfrm>
            <a:off x="3847649" y="9430471"/>
            <a:ext cx="2949994" cy="496006"/>
          </a:xfrm>
          <a:prstGeom prst="rect">
            <a:avLst/>
          </a:prstGeom>
          <a:noFill/>
          <a:ln>
            <a:noFill/>
          </a:ln>
        </p:spPr>
        <p:txBody>
          <a:bodyPr vert="horz" wrap="none" lIns="82467" tIns="41234" rIns="82467" bIns="41234" anchor="b" anchorCtr="0" compatLnSpc="0"/>
          <a:lstStyle/>
          <a:p>
            <a:pPr algn="r" hangingPunct="0">
              <a:defRPr sz="1400"/>
            </a:pPr>
            <a:fld id="{8498DAB1-0B23-467D-925D-76ABDEDF0F5A}" type="slidenum">
              <a:t>‹Nº›</a:t>
            </a:fld>
            <a:endParaRPr lang="es-ES" sz="1300">
              <a:latin typeface="Arial" pitchFamily="18"/>
              <a:ea typeface="Arial Unicode MS" pitchFamily="2"/>
              <a:cs typeface="Arial Unicode MS" pitchFamily="2"/>
            </a:endParaRPr>
          </a:p>
        </p:txBody>
      </p:sp>
    </p:spTree>
    <p:extLst>
      <p:ext uri="{BB962C8B-B14F-4D97-AF65-F5344CB8AC3E}">
        <p14:creationId xmlns:p14="http://schemas.microsoft.com/office/powerpoint/2010/main" val="16587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idx="2"/>
          </p:nvPr>
        </p:nvSpPr>
        <p:spPr>
          <a:xfrm>
            <a:off x="1107000" y="812520"/>
            <a:ext cx="5345280" cy="4008959"/>
          </a:xfrm>
          <a:prstGeom prst="rect">
            <a:avLst/>
          </a:prstGeom>
          <a:noFill/>
          <a:ln>
            <a:noFill/>
            <a:prstDash val="solid"/>
          </a:ln>
        </p:spPr>
      </p:sp>
      <p:sp>
        <p:nvSpPr>
          <p:cNvPr id="3" name="2 Marcador de notas"/>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3 Marcador de encabezado"/>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5" name="4 Marcador de fecha"/>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s-ES" sz="1400" kern="1200">
                <a:latin typeface="Times New Roman" pitchFamily="18"/>
                <a:ea typeface="Arial Unicode MS" pitchFamily="2"/>
                <a:cs typeface="Tahoma" pitchFamily="2"/>
              </a:defRPr>
            </a:lvl1pPr>
          </a:lstStyle>
          <a:p>
            <a:pPr lvl="0"/>
            <a:fld id="{C5541873-BB0F-4F83-8DC7-48F075CE743D}" type="datetimeFigureOut">
              <a:t>11/11/2021</a:t>
            </a:fld>
            <a:endParaRPr lang="es-ES"/>
          </a:p>
        </p:txBody>
      </p:sp>
      <p:sp>
        <p:nvSpPr>
          <p:cNvPr id="6" name="5 Marcador de pie de página"/>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7" name="6 Marcador de número de diapositiva"/>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s-ES" sz="1400" kern="1200">
                <a:latin typeface="Times New Roman" pitchFamily="18"/>
                <a:ea typeface="Arial Unicode MS" pitchFamily="2"/>
                <a:cs typeface="Tahoma" pitchFamily="2"/>
              </a:defRPr>
            </a:lvl1pPr>
          </a:lstStyle>
          <a:p>
            <a:pPr lvl="0"/>
            <a:fld id="{39E05070-1AC8-434D-9DA6-DDE78A3554D8}" type="slidenum">
              <a:t>‹Nº›</a:t>
            </a:fld>
            <a:endParaRPr lang="es-ES"/>
          </a:p>
        </p:txBody>
      </p:sp>
    </p:spTree>
    <p:extLst>
      <p:ext uri="{BB962C8B-B14F-4D97-AF65-F5344CB8AC3E}">
        <p14:creationId xmlns:p14="http://schemas.microsoft.com/office/powerpoint/2010/main" val="675791478"/>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a:ln>
          <a:noFill/>
        </a:ln>
        <a:latin typeface="Arial" pitchFamily="18"/>
        <a:ea typeface="Arial Unicode MS" pitchFamily="2"/>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17575" y="744538"/>
            <a:ext cx="4962525" cy="3722687"/>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878400" y="4715280"/>
            <a:ext cx="5040360" cy="4466520"/>
          </a:xfrm>
        </p:spPr>
        <p:txBody>
          <a:bodyPr wrap="square" lIns="90000" tIns="45000" rIns="90000" bIns="45000" anchor="t"/>
          <a:lstStyle/>
          <a:p>
            <a:pPr lvl="0"/>
            <a:endParaRPr lang="es-ES"/>
          </a:p>
        </p:txBody>
      </p:sp>
      <p:sp>
        <p:nvSpPr>
          <p:cNvPr id="4" name="Espace réservé de la date 3"/>
          <p:cNvSpPr txBox="1">
            <a:spLocks noGrp="1"/>
          </p:cNvSpPr>
          <p:nvPr>
            <p:ph type="dt" idx="7"/>
          </p:nvPr>
        </p:nvSpPr>
        <p:spPr>
          <a:xfrm>
            <a:off x="0" y="0"/>
            <a:ext cx="3255839" cy="496080"/>
          </a:xfrm>
        </p:spPr>
        <p:txBody>
          <a:bodyPr wrap="square" lIns="90000" tIns="45000" rIns="90000" bIns="45000" anchor="t"/>
          <a:lstStyle/>
          <a:p>
            <a:pPr lvl="0" algn="l" hangingPunct="1"/>
            <a:fld id="{A9A0C9F3-F2BE-489C-9EAB-0769F6271100}" type="datetime1">
              <a:rPr lang="es-ES" sz="1800">
                <a:solidFill>
                  <a:srgbClr val="232323"/>
                </a:solidFill>
                <a:latin typeface="+mn-lt" pitchFamily="18"/>
                <a:ea typeface="+mn-ea" pitchFamily="2"/>
                <a:cs typeface="+mn-cs" pitchFamily="2"/>
              </a:rPr>
              <a:pPr lvl="0" algn="l" hangingPunct="1"/>
              <a:t>11/11/2021</a:t>
            </a:fld>
            <a:endParaRPr lang="es-ES" sz="1800">
              <a:solidFill>
                <a:srgbClr val="232323"/>
              </a:solidFill>
              <a:latin typeface="+mn-lt" pitchFamily="18"/>
              <a:ea typeface="+mn-ea" pitchFamily="2"/>
              <a:cs typeface="+mn-cs" pitchFamily="2"/>
            </a:endParaRPr>
          </a:p>
        </p:txBody>
      </p:sp>
      <p:sp>
        <p:nvSpPr>
          <p:cNvPr id="5" name="Espace réservé du numéro de diapositive 5"/>
          <p:cNvSpPr txBox="1">
            <a:spLocks noGrp="1"/>
          </p:cNvSpPr>
          <p:nvPr>
            <p:ph type="sldNum" sz="quarter" idx="8"/>
          </p:nvPr>
        </p:nvSpPr>
        <p:spPr>
          <a:xfrm>
            <a:off x="0" y="9485280"/>
            <a:ext cx="543600" cy="277200"/>
          </a:xfrm>
        </p:spPr>
        <p:txBody>
          <a:bodyPr wrap="square" lIns="90000" tIns="45000" rIns="90000" bIns="45000" anchor="t"/>
          <a:lstStyle/>
          <a:p>
            <a:pPr lvl="0" algn="l" hangingPunct="1"/>
            <a:fld id="{680A6751-3094-4268-BD79-D165647E531F}" type="slidenum">
              <a:t>1</a:t>
            </a:fld>
            <a:endParaRPr lang="es-ES" sz="1100">
              <a:solidFill>
                <a:srgbClr val="232323"/>
              </a:solidFill>
              <a:latin typeface="+mn-lt" pitchFamily="18"/>
              <a:ea typeface="+mn-ea" pitchFamily="2"/>
              <a:cs typeface="+mn-cs" pitchFamily="2"/>
            </a:endParaRPr>
          </a:p>
        </p:txBody>
      </p:sp>
      <p:sp>
        <p:nvSpPr>
          <p:cNvPr id="6" name="Espace réservé du pied de page 6"/>
          <p:cNvSpPr txBox="1">
            <a:spLocks noGrp="1"/>
          </p:cNvSpPr>
          <p:nvPr>
            <p:ph type="ftr" sz="quarter" idx="9"/>
          </p:nvPr>
        </p:nvSpPr>
        <p:spPr>
          <a:xfrm>
            <a:off x="543960" y="9485280"/>
            <a:ext cx="5749920" cy="277200"/>
          </a:xfrm>
        </p:spPr>
        <p:txBody>
          <a:bodyPr wrap="square" lIns="90000" tIns="45000" rIns="90000" bIns="45000" anchor="t"/>
          <a:lstStyle/>
          <a:p>
            <a:pPr lvl="0" hangingPunct="1"/>
            <a:r>
              <a:rPr lang="es-ES" sz="1800">
                <a:solidFill>
                  <a:srgbClr val="232323"/>
                </a:solidFill>
                <a:latin typeface="+mn-lt" pitchFamily="18"/>
                <a:ea typeface="+mn-ea" pitchFamily="2"/>
                <a:cs typeface="+mn-cs" pitchFamily="2"/>
              </a:rPr>
              <a:t>Titulo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43412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60563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3050"/>
            <a:ext cx="2057400" cy="58578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3050"/>
            <a:ext cx="6019800" cy="5857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60912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044080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87781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76278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72277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64728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9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20048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5394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e 20"/>
          <p:cNvGrpSpPr/>
          <p:nvPr/>
        </p:nvGrpSpPr>
        <p:grpSpPr>
          <a:xfrm>
            <a:off x="0" y="1722600"/>
            <a:ext cx="9145079" cy="1773000"/>
            <a:chOff x="0" y="1722600"/>
            <a:chExt cx="9145079" cy="1773000"/>
          </a:xfrm>
        </p:grpSpPr>
        <p:sp>
          <p:nvSpPr>
            <p:cNvPr id="3" name="Freeform 20"/>
            <p:cNvSpPr/>
            <p:nvPr/>
          </p:nvSpPr>
          <p:spPr>
            <a:xfrm>
              <a:off x="3375000" y="2090880"/>
              <a:ext cx="5770079" cy="1333440"/>
            </a:xfrm>
            <a:custGeom>
              <a:avLst/>
              <a:gdLst>
                <a:gd name="f0" fmla="val 0"/>
                <a:gd name="f1" fmla="val 10185"/>
                <a:gd name="f2" fmla="val 2768"/>
                <a:gd name="f3" fmla="val 7141"/>
                <a:gd name="f4" fmla="val 7012"/>
                <a:gd name="f5" fmla="val 3151"/>
                <a:gd name="f6" fmla="val 9402"/>
                <a:gd name="f7" fmla="val 9951"/>
                <a:gd name="f8" fmla="val 2891"/>
                <a:gd name="f9" fmla="val 10036"/>
                <a:gd name="f10" fmla="val 6659"/>
                <a:gd name="f11" fmla="val 8500"/>
              </a:gdLst>
              <a:ahLst/>
              <a:cxnLst>
                <a:cxn ang="3cd4">
                  <a:pos x="hc" y="t"/>
                </a:cxn>
                <a:cxn ang="0">
                  <a:pos x="r" y="vc"/>
                </a:cxn>
                <a:cxn ang="cd4">
                  <a:pos x="hc" y="b"/>
                </a:cxn>
                <a:cxn ang="cd2">
                  <a:pos x="l" y="vc"/>
                </a:cxn>
              </a:cxnLst>
              <a:rect l="l" t="t" r="r" b="b"/>
              <a:pathLst>
                <a:path w="10185" h="9954">
                  <a:moveTo>
                    <a:pt x="f1" y="f2"/>
                  </a:moveTo>
                  <a:lnTo>
                    <a:pt x="f1" y="f0"/>
                  </a:lnTo>
                  <a:cubicBezTo>
                    <a:pt x="f3" y="f4"/>
                    <a:pt x="f5" y="f6"/>
                    <a:pt x="f0" y="f7"/>
                  </a:cubicBezTo>
                  <a:cubicBezTo>
                    <a:pt x="f8" y="f9"/>
                    <a:pt x="f10" y="f11"/>
                    <a:pt x="f1" y="f2"/>
                  </a:cubicBez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4" name="Freeform 22"/>
            <p:cNvSpPr/>
            <p:nvPr/>
          </p:nvSpPr>
          <p:spPr>
            <a:xfrm>
              <a:off x="0" y="1722600"/>
              <a:ext cx="3479400" cy="1773000"/>
            </a:xfrm>
            <a:custGeom>
              <a:avLst/>
              <a:gdLst>
                <a:gd name="f0" fmla="val 0"/>
                <a:gd name="f1" fmla="val 2130"/>
                <a:gd name="f2" fmla="val 1086"/>
                <a:gd name="f3" fmla="val 3"/>
                <a:gd name="f4" fmla="val 956"/>
                <a:gd name="f5" fmla="val 927"/>
                <a:gd name="f6" fmla="val 1037"/>
                <a:gd name="f7" fmla="val 880"/>
                <a:gd name="f8" fmla="val 1028"/>
                <a:gd name="f9" fmla="val 815"/>
              </a:gdLst>
              <a:ahLst/>
              <a:cxnLst>
                <a:cxn ang="3cd4">
                  <a:pos x="hc" y="t"/>
                </a:cxn>
                <a:cxn ang="0">
                  <a:pos x="r" y="vc"/>
                </a:cxn>
                <a:cxn ang="cd4">
                  <a:pos x="hc" y="b"/>
                </a:cxn>
                <a:cxn ang="cd2">
                  <a:pos x="l" y="vc"/>
                </a:cxn>
              </a:cxnLst>
              <a:rect l="l" t="t" r="r" b="b"/>
              <a:pathLst>
                <a:path w="2130" h="1086">
                  <a:moveTo>
                    <a:pt x="f3" y="f0"/>
                  </a:moveTo>
                  <a:cubicBezTo>
                    <a:pt x="f0" y="f4"/>
                    <a:pt x="f0" y="f4"/>
                    <a:pt x="f0" y="f4"/>
                  </a:cubicBezTo>
                  <a:cubicBezTo>
                    <a:pt x="f0" y="f4"/>
                    <a:pt x="f5" y="f2"/>
                    <a:pt x="f1" y="f6"/>
                  </a:cubicBezTo>
                  <a:cubicBezTo>
                    <a:pt x="f7" y="f8"/>
                    <a:pt x="f3" y="f9"/>
                    <a:pt x="f3" y="f9"/>
                  </a:cubicBezTo>
                  <a:lnTo>
                    <a:pt x="f3" y="f0"/>
                  </a:ln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grpSp>
      <p:sp>
        <p:nvSpPr>
          <p:cNvPr id="5" name="4 Marcador de texto"/>
          <p:cNvSpPr txBox="1">
            <a:spLocks noGrp="1"/>
          </p:cNvSpPr>
          <p:nvPr>
            <p:ph type="body" idx="1"/>
          </p:nvPr>
        </p:nvSpPr>
        <p:spPr>
          <a:xfrm>
            <a:off x="456839" y="1604520"/>
            <a:ext cx="8229240" cy="4525920"/>
          </a:xfrm>
          <a:prstGeom prst="rect">
            <a:avLst/>
          </a:prstGeom>
          <a:noFill/>
          <a:ln>
            <a:noFill/>
          </a:ln>
        </p:spPr>
        <p:txBody>
          <a:bodyPr vert="horz" lIns="0" tIns="0" rIns="0" bIns="0"/>
          <a:lstStyle>
            <a:defPPr marL="432000" marR="0" lvl="0" indent="-324000" algn="l" rtl="0" hangingPunct="1">
              <a:spcBef>
                <a:spcPts val="0"/>
              </a:spcBef>
              <a:spcAft>
                <a:spcPts val="1414"/>
              </a:spcAft>
              <a:buSzPct val="45000"/>
              <a:buFont typeface="StarSymbol"/>
              <a:buNone/>
              <a:defRPr lang="fr-FR" sz="2000" b="0" i="0" u="none" strike="noStrike" kern="1200" spc="0">
                <a:ln>
                  <a:noFill/>
                </a:ln>
                <a:solidFill>
                  <a:srgbClr val="232323"/>
                </a:solidFill>
                <a:latin typeface="Calibri"/>
                <a:ea typeface="Arial Unicode MS" pitchFamily="2"/>
                <a:cs typeface="Arial Unicode MS" pitchFamily="2"/>
              </a:defRPr>
            </a:defPPr>
            <a:lvl1pPr marL="432000" marR="0" lvl="0" indent="-324000" algn="l" rtl="0" hangingPunct="1">
              <a:spcBef>
                <a:spcPts val="0"/>
              </a:spcBef>
              <a:spcAft>
                <a:spcPts val="1414"/>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1pPr>
            <a:lvl2pPr marL="864000" marR="0" lvl="1" indent="-324000" algn="l" rtl="0" hangingPunct="1">
              <a:lnSpc>
                <a:spcPct val="100000"/>
              </a:lnSpc>
              <a:spcBef>
                <a:spcPts val="0"/>
              </a:spcBef>
              <a:spcAft>
                <a:spcPts val="1134"/>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2pPr>
            <a:lvl3pPr marL="1295999" marR="0" lvl="2" indent="-288000" algn="l" rtl="0" hangingPunct="1">
              <a:lnSpc>
                <a:spcPct val="100000"/>
              </a:lnSpc>
              <a:spcBef>
                <a:spcPts val="0"/>
              </a:spcBef>
              <a:spcAft>
                <a:spcPts val="850"/>
              </a:spcAft>
              <a:buSzPct val="4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3pPr>
            <a:lvl4pPr marL="1728000" marR="0" lvl="3" indent="-216000" algn="l" rtl="0" hangingPunct="1">
              <a:lnSpc>
                <a:spcPct val="100000"/>
              </a:lnSpc>
              <a:spcBef>
                <a:spcPts val="0"/>
              </a:spcBef>
              <a:spcAft>
                <a:spcPts val="567"/>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4pPr>
            <a:lvl5pPr marL="2160000" marR="0" lvl="4"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5pPr>
            <a:lvl6pPr marL="2592000" marR="0" lvl="5"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6pPr>
            <a:lvl7pPr marL="3024000" marR="0" lvl="6"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7pPr>
            <a:lvl8pPr marL="3456000" marR="0" lvl="7"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8pPr>
            <a:lvl9pPr marL="3887999" marR="0" lvl="8"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FR"/>
          </a:p>
        </p:txBody>
      </p:sp>
      <p:sp>
        <p:nvSpPr>
          <p:cNvPr id="6" name="5 Marcador de título"/>
          <p:cNvSpPr txBox="1">
            <a:spLocks noGrp="1"/>
          </p:cNvSpPr>
          <p:nvPr>
            <p:ph type="title"/>
          </p:nvPr>
        </p:nvSpPr>
        <p:spPr>
          <a:xfrm>
            <a:off x="456839" y="273600"/>
            <a:ext cx="8229600" cy="1145160"/>
          </a:xfrm>
          <a:prstGeom prst="rect">
            <a:avLst/>
          </a:prstGeom>
          <a:noFill/>
          <a:ln>
            <a:noFill/>
          </a:ln>
        </p:spPr>
        <p:txBody>
          <a:bodyPr vert="horz"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7" name="Freeform 2"/>
          <p:cNvSpPr/>
          <p:nvPr/>
        </p:nvSpPr>
        <p:spPr>
          <a:xfrm>
            <a:off x="410040" y="273600"/>
            <a:ext cx="453239" cy="451440"/>
          </a:xfrm>
          <a:custGeom>
            <a:avLst/>
            <a:gdLst>
              <a:gd name="f0" fmla="val 0"/>
              <a:gd name="f1" fmla="val 1208304"/>
              <a:gd name="f2" fmla="val 903092"/>
              <a:gd name="f3" fmla="val 134113"/>
              <a:gd name="f4" fmla="val 134114"/>
              <a:gd name="f5" fmla="val 1"/>
            </a:gdLst>
            <a:ahLst/>
            <a:cxnLst>
              <a:cxn ang="3cd4">
                <a:pos x="hc" y="t"/>
              </a:cxn>
              <a:cxn ang="0">
                <a:pos x="r" y="vc"/>
              </a:cxn>
              <a:cxn ang="cd4">
                <a:pos x="hc" y="b"/>
              </a:cxn>
              <a:cxn ang="cd2">
                <a:pos x="l" y="vc"/>
              </a:cxn>
            </a:cxnLst>
            <a:rect l="l" t="t" r="r" b="b"/>
            <a:pathLst>
              <a:path w="1208304" h="903092">
                <a:moveTo>
                  <a:pt x="f0" y="f0"/>
                </a:moveTo>
                <a:lnTo>
                  <a:pt x="f1" y="f0"/>
                </a:lnTo>
                <a:lnTo>
                  <a:pt x="f1" y="f3"/>
                </a:lnTo>
                <a:lnTo>
                  <a:pt x="f4" y="f3"/>
                </a:lnTo>
                <a:lnTo>
                  <a:pt x="f4" y="f2"/>
                </a:lnTo>
                <a:lnTo>
                  <a:pt x="f5" y="f2"/>
                </a:lnTo>
                <a:lnTo>
                  <a:pt x="f5" y="f3"/>
                </a:lnTo>
                <a:lnTo>
                  <a:pt x="f0" y="f3"/>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pic>
        <p:nvPicPr>
          <p:cNvPr id="8" name="9 Imagen"/>
          <p:cNvPicPr>
            <a:picLocks noChangeAspect="1"/>
          </p:cNvPicPr>
          <p:nvPr/>
        </p:nvPicPr>
        <p:blipFill>
          <a:blip r:embed="rId13">
            <a:lum/>
            <a:alphaModFix/>
          </a:blip>
          <a:srcRect/>
          <a:stretch>
            <a:fillRect/>
          </a:stretch>
        </p:blipFill>
        <p:spPr>
          <a:xfrm>
            <a:off x="5779440" y="260280"/>
            <a:ext cx="2014200" cy="288000"/>
          </a:xfrm>
          <a:prstGeom prst="rect">
            <a:avLst/>
          </a:prstGeom>
          <a:noFill/>
          <a:ln>
            <a:noFill/>
          </a:ln>
        </p:spPr>
      </p:pic>
      <p:sp>
        <p:nvSpPr>
          <p:cNvPr id="9" name="Freeform 1"/>
          <p:cNvSpPr/>
          <p:nvPr/>
        </p:nvSpPr>
        <p:spPr>
          <a:xfrm>
            <a:off x="0" y="6130440"/>
            <a:ext cx="9144000" cy="727560"/>
          </a:xfrm>
          <a:custGeom>
            <a:avLst/>
            <a:gdLst>
              <a:gd name="f0" fmla="val 0"/>
              <a:gd name="f1" fmla="val 24384000"/>
              <a:gd name="f2" fmla="val 1504950"/>
              <a:gd name="f3" fmla="val 21224748"/>
              <a:gd name="f4" fmla="val 1504949"/>
              <a:gd name="f5" fmla="val 23342802"/>
              <a:gd name="f6" fmla="val 621612"/>
              <a:gd name="f7" fmla="val 19243430"/>
              <a:gd name="f8" fmla="val 19786672"/>
              <a:gd name="f9" fmla="val 2"/>
            </a:gdLst>
            <a:ahLst/>
            <a:cxnLst>
              <a:cxn ang="3cd4">
                <a:pos x="hc" y="t"/>
              </a:cxn>
              <a:cxn ang="0">
                <a:pos x="r" y="vc"/>
              </a:cxn>
              <a:cxn ang="cd4">
                <a:pos x="hc" y="b"/>
              </a:cxn>
              <a:cxn ang="cd2">
                <a:pos x="l" y="vc"/>
              </a:cxn>
            </a:cxnLst>
            <a:rect l="l" t="t" r="r" b="b"/>
            <a:pathLst>
              <a:path w="24384000" h="1504950">
                <a:moveTo>
                  <a:pt x="f3" y="f0"/>
                </a:moveTo>
                <a:lnTo>
                  <a:pt x="f1" y="f0"/>
                </a:lnTo>
                <a:lnTo>
                  <a:pt x="f1" y="f4"/>
                </a:lnTo>
                <a:lnTo>
                  <a:pt x="f5" y="f4"/>
                </a:lnTo>
                <a:lnTo>
                  <a:pt x="f5" y="f2"/>
                </a:lnTo>
                <a:lnTo>
                  <a:pt x="f0" y="f2"/>
                </a:lnTo>
                <a:lnTo>
                  <a:pt x="f0" y="f6"/>
                </a:lnTo>
                <a:lnTo>
                  <a:pt x="f7" y="f6"/>
                </a:lnTo>
                <a:lnTo>
                  <a:pt x="f8" y="f9"/>
                </a:lnTo>
                <a:lnTo>
                  <a:pt x="f3" y="f9"/>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10" name="Rectangle 3"/>
          <p:cNvSpPr/>
          <p:nvPr/>
        </p:nvSpPr>
        <p:spPr>
          <a:xfrm>
            <a:off x="438119" y="6463080"/>
            <a:ext cx="6995519" cy="395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 pos="11582280" algn="l"/>
                <a:tab pos="12306240" algn="l"/>
                <a:tab pos="13030200" algn="l"/>
                <a:tab pos="13754160" algn="l"/>
                <a:tab pos="14478120" algn="l"/>
                <a:tab pos="15202080" algn="l"/>
                <a:tab pos="15925680" algn="l"/>
                <a:tab pos="16649640" algn="l"/>
              </a:tabLst>
            </a:pPr>
            <a:r>
              <a:rPr lang="es-ES" sz="2000" b="1" i="0" u="none" strike="noStrike" kern="1200" spc="0">
                <a:ln>
                  <a:noFill/>
                </a:ln>
                <a:solidFill>
                  <a:srgbClr val="000000"/>
                </a:solidFill>
                <a:latin typeface="Segoe UI Light" pitchFamily="34"/>
                <a:ea typeface="Arial Unicode MS" pitchFamily="2"/>
                <a:cs typeface="Segoe UI Light" pitchFamily="34"/>
              </a:rPr>
              <a:t>Formadores IT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hangingPunct="1">
        <a:lnSpc>
          <a:spcPct val="90000"/>
        </a:lnSpc>
        <a:tabLst/>
        <a:defRPr lang="fr-FR" sz="900" b="0" i="0" u="none" strike="noStrike" kern="1200" spc="0">
          <a:ln>
            <a:noFill/>
          </a:ln>
          <a:solidFill>
            <a:srgbClr val="232323"/>
          </a:solidFill>
          <a:latin typeface="Calibri" pitchFamily="18"/>
          <a:ea typeface="Tahoma" pitchFamily="1"/>
          <a:cs typeface="Tahoma" pitchFamily="34"/>
        </a:defRPr>
      </a:lvl1pPr>
    </p:titleStyle>
    <p:bodyStyle>
      <a:lvl1pPr marL="0" marR="0" indent="0" algn="l" rtl="0" hangingPunct="1">
        <a:spcBef>
          <a:spcPts val="0"/>
        </a:spcBef>
        <a:spcAft>
          <a:spcPts val="1414"/>
        </a:spcAft>
        <a:tabLst/>
        <a:defRPr lang="fr-FR" sz="2000" b="0" i="0" u="none" strike="noStrike" kern="1200" spc="0">
          <a:ln>
            <a:noFill/>
          </a:ln>
          <a:solidFill>
            <a:srgbClr val="232323"/>
          </a:solidFill>
          <a:latin typeface="Calibri" pitchFamily="18"/>
          <a:ea typeface="Arial Unicode MS" pitchFamily="2"/>
          <a:cs typeface="Arial Unicode MS"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79760" y="1369440"/>
            <a:ext cx="7815600" cy="4593240"/>
          </a:xfrm>
          <a:prstGeom prst="rect">
            <a:avLst/>
          </a:prstGeom>
          <a:noFill/>
          <a:ln>
            <a:noFill/>
          </a:ln>
        </p:spPr>
      </p:pic>
      <p:sp>
        <p:nvSpPr>
          <p:cNvPr id="3" name="Rectangle 2"/>
          <p:cNvSpPr/>
          <p:nvPr/>
        </p:nvSpPr>
        <p:spPr>
          <a:xfrm>
            <a:off x="779760" y="3115386"/>
            <a:ext cx="7815600" cy="15377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a:ln>
                  <a:noFill/>
                </a:ln>
                <a:solidFill>
                  <a:srgbClr val="000000"/>
                </a:solidFill>
                <a:latin typeface="Century Gothic" pitchFamily="34"/>
                <a:ea typeface="Arial Unicode MS" pitchFamily="2"/>
                <a:cs typeface="Arial Unicode MS" pitchFamily="2"/>
              </a:rPr>
              <a:t> </a:t>
            </a:r>
          </a:p>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smtClean="0">
                <a:ln>
                  <a:noFill/>
                </a:ln>
                <a:solidFill>
                  <a:srgbClr val="000000"/>
                </a:solidFill>
                <a:latin typeface="Source Sans Pro Black" pitchFamily="18"/>
                <a:ea typeface="Arial Unicode MS" pitchFamily="2"/>
                <a:cs typeface="Arial Unicode MS" pitchFamily="2"/>
              </a:rPr>
              <a:t>Curso Spring MVC 5 </a:t>
            </a:r>
          </a:p>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smtClean="0">
                <a:ln>
                  <a:noFill/>
                </a:ln>
                <a:solidFill>
                  <a:srgbClr val="000000"/>
                </a:solidFill>
                <a:latin typeface="Source Sans Pro Black" pitchFamily="18"/>
                <a:ea typeface="Arial Unicode MS" pitchFamily="2"/>
                <a:cs typeface="Arial Unicode MS" pitchFamily="2"/>
              </a:rPr>
              <a:t>con Spring </a:t>
            </a:r>
            <a:r>
              <a:rPr lang="es-ES" sz="3200" b="1" i="0" u="none" strike="noStrike" kern="1200" spc="0" dirty="0" err="1" smtClean="0">
                <a:ln>
                  <a:noFill/>
                </a:ln>
                <a:solidFill>
                  <a:srgbClr val="000000"/>
                </a:solidFill>
                <a:latin typeface="Source Sans Pro Black" pitchFamily="18"/>
                <a:ea typeface="Arial Unicode MS" pitchFamily="2"/>
                <a:cs typeface="Arial Unicode MS" pitchFamily="2"/>
              </a:rPr>
              <a:t>Boot</a:t>
            </a:r>
            <a:endParaRPr lang="es-ES" sz="3200" b="1" i="0" u="none" strike="noStrike" kern="1200" spc="0" dirty="0">
              <a:ln>
                <a:noFill/>
              </a:ln>
              <a:solidFill>
                <a:srgbClr val="000000"/>
              </a:solidFill>
              <a:latin typeface="Source Sans Pro Black" pitchFamily="18"/>
              <a:ea typeface="Arial Unicode MS"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968552"/>
          </a:xfrm>
        </p:spPr>
        <p:txBody>
          <a:bodyPr/>
          <a:lstStyle/>
          <a:p>
            <a:r>
              <a:rPr lang="es-ES" sz="1800" b="1" dirty="0" err="1" smtClean="0"/>
              <a:t>Testing</a:t>
            </a:r>
            <a:endParaRPr lang="es-ES" sz="1800" b="1" dirty="0" smtClean="0"/>
          </a:p>
          <a:p>
            <a:pPr lvl="1"/>
            <a:r>
              <a:rPr lang="es-ES" sz="1400" dirty="0" smtClean="0"/>
              <a:t>TDD (Test </a:t>
            </a:r>
            <a:r>
              <a:rPr lang="es-ES" sz="1400" dirty="0" err="1" smtClean="0"/>
              <a:t>Driven</a:t>
            </a:r>
            <a:r>
              <a:rPr lang="es-ES" sz="1400" dirty="0"/>
              <a:t> </a:t>
            </a:r>
            <a:r>
              <a:rPr lang="es-ES" sz="1400" dirty="0" err="1" smtClean="0"/>
              <a:t>Development</a:t>
            </a:r>
            <a:r>
              <a:rPr lang="es-ES" sz="1400" dirty="0" smtClean="0"/>
              <a:t>)</a:t>
            </a:r>
            <a:endParaRPr lang="es-ES" sz="1400" dirty="0"/>
          </a:p>
          <a:p>
            <a:pPr lvl="1"/>
            <a:r>
              <a:rPr lang="es-ES" dirty="0"/>
              <a:t>Introducción a herramientas: </a:t>
            </a:r>
            <a:r>
              <a:rPr lang="es-ES" dirty="0" err="1"/>
              <a:t>Junit</a:t>
            </a:r>
            <a:r>
              <a:rPr lang="es-ES" dirty="0"/>
              <a:t>, </a:t>
            </a:r>
            <a:r>
              <a:rPr lang="es-ES" dirty="0" err="1"/>
              <a:t>Mockito</a:t>
            </a:r>
            <a:r>
              <a:rPr lang="es-ES" dirty="0"/>
              <a:t>, </a:t>
            </a:r>
            <a:r>
              <a:rPr lang="es-ES" dirty="0" err="1"/>
              <a:t>DataJPATest</a:t>
            </a:r>
            <a:r>
              <a:rPr lang="es-ES" dirty="0"/>
              <a:t> y </a:t>
            </a:r>
            <a:r>
              <a:rPr lang="es-ES" dirty="0" err="1"/>
              <a:t>TestRestTemplate</a:t>
            </a:r>
            <a:endParaRPr lang="en-US" dirty="0"/>
          </a:p>
          <a:p>
            <a:pPr lvl="1"/>
            <a:r>
              <a:rPr lang="es-ES" dirty="0" err="1"/>
              <a:t>Tests</a:t>
            </a:r>
            <a:r>
              <a:rPr lang="es-ES" dirty="0"/>
              <a:t> Unitarios</a:t>
            </a:r>
            <a:endParaRPr lang="en-US" dirty="0"/>
          </a:p>
          <a:p>
            <a:pPr lvl="1"/>
            <a:r>
              <a:rPr lang="es-ES" dirty="0" err="1"/>
              <a:t>Tests</a:t>
            </a:r>
            <a:r>
              <a:rPr lang="es-ES" dirty="0"/>
              <a:t> de Integración</a:t>
            </a:r>
            <a:endParaRPr lang="en-US" dirty="0"/>
          </a:p>
          <a:p>
            <a:pPr lvl="1"/>
            <a:r>
              <a:rPr lang="es-ES" dirty="0"/>
              <a:t>Resolución preguntas tipo examen</a:t>
            </a:r>
            <a:endParaRPr lang="en-US" dirty="0"/>
          </a:p>
          <a:p>
            <a:pPr lvl="1"/>
            <a:endParaRPr lang="es-ES" sz="1400" dirty="0"/>
          </a:p>
          <a:p>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Temario</a:t>
            </a:r>
            <a:endParaRPr lang="fr-FR" sz="2200" dirty="0">
              <a:latin typeface="Tahoma" pitchFamily="34"/>
            </a:endParaRPr>
          </a:p>
        </p:txBody>
      </p:sp>
    </p:spTree>
    <p:extLst>
      <p:ext uri="{BB962C8B-B14F-4D97-AF65-F5344CB8AC3E}">
        <p14:creationId xmlns:p14="http://schemas.microsoft.com/office/powerpoint/2010/main" val="24314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es?</a:t>
            </a:r>
          </a:p>
          <a:p>
            <a:pPr lvl="1"/>
            <a:r>
              <a:rPr lang="es-ES" dirty="0" smtClean="0"/>
              <a:t>Es una práctica de programación que consiste en escribir primero las pruebas unitarias y después escribir el código fuente que pase la prueba satisfactoriamente y, por último, </a:t>
            </a:r>
            <a:r>
              <a:rPr lang="es-ES" dirty="0" err="1" smtClean="0"/>
              <a:t>refactorizar</a:t>
            </a:r>
            <a:r>
              <a:rPr lang="es-ES" dirty="0" smtClean="0"/>
              <a:t> el código escrito (</a:t>
            </a:r>
            <a:r>
              <a:rPr lang="es-ES" dirty="0" err="1" smtClean="0"/>
              <a:t>refactoring</a:t>
            </a:r>
            <a:r>
              <a:rPr lang="es-ES" dirty="0" smtClean="0"/>
              <a:t>).</a:t>
            </a:r>
            <a:endParaRPr lang="es-ES" dirty="0"/>
          </a:p>
          <a:p>
            <a:pPr lvl="1"/>
            <a:r>
              <a:rPr lang="es-ES" dirty="0"/>
              <a:t>Es una práctica que envuelve el desarrollo en su conjunto, especialmente el diseño de </a:t>
            </a:r>
            <a:r>
              <a:rPr lang="es-ES" dirty="0" smtClean="0"/>
              <a:t>Software</a:t>
            </a:r>
          </a:p>
          <a:p>
            <a:pPr lvl="1"/>
            <a:endParaRPr lang="es-ES" dirty="0" smtClean="0"/>
          </a:p>
          <a:p>
            <a:r>
              <a:rPr lang="es-ES" dirty="0"/>
              <a:t>Objetivo y </a:t>
            </a:r>
            <a:r>
              <a:rPr lang="es-ES" dirty="0" smtClean="0"/>
              <a:t>propósito</a:t>
            </a:r>
          </a:p>
          <a:p>
            <a:pPr lvl="1"/>
            <a:r>
              <a:rPr lang="es-ES" dirty="0" smtClean="0"/>
              <a:t>Lograr </a:t>
            </a:r>
            <a:r>
              <a:rPr lang="es-ES" dirty="0"/>
              <a:t>un código limpio y robusto que funcione (Diseño manejado por las pruebas)</a:t>
            </a:r>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spTree>
    <p:extLst>
      <p:ext uri="{BB962C8B-B14F-4D97-AF65-F5344CB8AC3E}">
        <p14:creationId xmlns:p14="http://schemas.microsoft.com/office/powerpoint/2010/main" val="13394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Ciclo de desarrollo conducido por pruebas</a:t>
            </a:r>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26444"/>
            <a:ext cx="7423448" cy="394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21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a:t>Antes de empezar el ciclo se define una lista de </a:t>
            </a:r>
            <a:r>
              <a:rPr lang="es-ES" dirty="0" smtClean="0"/>
              <a:t>requisitos</a:t>
            </a:r>
          </a:p>
          <a:p>
            <a:pPr marL="882900" lvl="1" indent="-342900">
              <a:buFont typeface="+mj-lt"/>
              <a:buAutoNum type="arabicPeriod"/>
            </a:pPr>
            <a:r>
              <a:rPr lang="es-ES" sz="1800" b="1" dirty="0" smtClean="0"/>
              <a:t>Elegir </a:t>
            </a:r>
            <a:r>
              <a:rPr lang="es-ES" sz="1800" b="1" dirty="0"/>
              <a:t>un requisito</a:t>
            </a:r>
            <a:r>
              <a:rPr lang="es-ES" sz="1800" dirty="0"/>
              <a:t>: se elige el requisito que aporte mayor conocimiento y a la vez sea de fácil </a:t>
            </a:r>
            <a:r>
              <a:rPr lang="es-ES" sz="1800" dirty="0" smtClean="0"/>
              <a:t>implementación.</a:t>
            </a:r>
          </a:p>
          <a:p>
            <a:pPr marL="882900" lvl="1" indent="-342900">
              <a:buFont typeface="+mj-lt"/>
              <a:buAutoNum type="arabicPeriod"/>
            </a:pPr>
            <a:r>
              <a:rPr lang="es-ES" sz="1800" b="1" dirty="0" smtClean="0"/>
              <a:t>Escribir </a:t>
            </a:r>
            <a:r>
              <a:rPr lang="es-ES" sz="1800" b="1" dirty="0"/>
              <a:t>una prueba</a:t>
            </a:r>
            <a:r>
              <a:rPr lang="es-ES" sz="1800" dirty="0"/>
              <a:t>: Se comienza escribiendo una prueba para el requisito. Para ello el programador debe entender claramente las especificaciones y los requisitos de la funcionalidad que está por implementar. </a:t>
            </a:r>
            <a:endParaRPr lang="es-ES" sz="1800" dirty="0" smtClean="0"/>
          </a:p>
          <a:p>
            <a:pPr marL="882900" lvl="1" indent="-342900">
              <a:buFont typeface="+mj-lt"/>
              <a:buAutoNum type="arabicPeriod"/>
            </a:pPr>
            <a:r>
              <a:rPr lang="es-ES" sz="1800" b="1" dirty="0" smtClean="0"/>
              <a:t>Verificar </a:t>
            </a:r>
            <a:r>
              <a:rPr lang="es-ES" sz="1800" b="1" dirty="0"/>
              <a:t>que la prueba falla</a:t>
            </a:r>
            <a:r>
              <a:rPr lang="es-ES" sz="1800" dirty="0"/>
              <a:t>: Si la prueba no falla es porque el requerimiento ya estaba implementado o porque la prueba es errónea</a:t>
            </a:r>
            <a:r>
              <a:rPr lang="es-ES" sz="1800" dirty="0" smtClean="0"/>
              <a:t>.</a:t>
            </a:r>
          </a:p>
          <a:p>
            <a:pPr marL="882900" lvl="1" indent="-342900">
              <a:buFont typeface="+mj-lt"/>
              <a:buAutoNum type="arabicPeriod"/>
            </a:pPr>
            <a:r>
              <a:rPr lang="es-ES" sz="1800" b="1" dirty="0" smtClean="0"/>
              <a:t>Escribir </a:t>
            </a:r>
            <a:r>
              <a:rPr lang="es-ES" sz="1800" b="1" dirty="0"/>
              <a:t>la implementación</a:t>
            </a:r>
            <a:r>
              <a:rPr lang="es-ES" sz="1800" dirty="0"/>
              <a:t>: Escribir el código más sencillo que haga que la prueba </a:t>
            </a:r>
            <a:r>
              <a:rPr lang="es-ES" sz="1800" dirty="0" smtClean="0"/>
              <a:t>funcione</a:t>
            </a:r>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spTree>
    <p:extLst>
      <p:ext uri="{BB962C8B-B14F-4D97-AF65-F5344CB8AC3E}">
        <p14:creationId xmlns:p14="http://schemas.microsoft.com/office/powerpoint/2010/main" val="3779454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a:t>Antes de empezar el ciclo se define una lista de </a:t>
            </a:r>
            <a:r>
              <a:rPr lang="es-ES" dirty="0" smtClean="0"/>
              <a:t>requisitos</a:t>
            </a:r>
          </a:p>
          <a:p>
            <a:pPr marL="882900" lvl="1" indent="-342900">
              <a:buFont typeface="+mj-lt"/>
              <a:buAutoNum type="arabicPeriod" startAt="5"/>
            </a:pPr>
            <a:r>
              <a:rPr lang="es-ES" sz="1800" b="1" dirty="0" smtClean="0"/>
              <a:t>Ejecutar </a:t>
            </a:r>
            <a:r>
              <a:rPr lang="es-ES" sz="1800" b="1" dirty="0"/>
              <a:t>las pruebas automatizadas</a:t>
            </a:r>
            <a:r>
              <a:rPr lang="es-ES" sz="1800" dirty="0"/>
              <a:t>: Verificar si todo el conjunto de pruebas funciona correctamente. </a:t>
            </a:r>
            <a:endParaRPr lang="es-ES" sz="1800" dirty="0" smtClean="0"/>
          </a:p>
          <a:p>
            <a:pPr marL="882900" lvl="1" indent="-342900">
              <a:buFont typeface="+mj-lt"/>
              <a:buAutoNum type="arabicPeriod" startAt="5"/>
            </a:pPr>
            <a:r>
              <a:rPr lang="es-ES" sz="1800" b="1" dirty="0" smtClean="0"/>
              <a:t>Eliminación </a:t>
            </a:r>
            <a:r>
              <a:rPr lang="es-ES" sz="1800" b="1" dirty="0"/>
              <a:t>de duplicación</a:t>
            </a:r>
            <a:r>
              <a:rPr lang="es-ES" sz="1800" dirty="0"/>
              <a:t>: El paso final es la refactorización, que se utilizará principalmente para eliminar código duplicado</a:t>
            </a:r>
            <a:r>
              <a:rPr lang="es-ES" sz="1800" dirty="0" smtClean="0"/>
              <a:t>.</a:t>
            </a:r>
          </a:p>
          <a:p>
            <a:pPr marL="882900" lvl="1" indent="-342900">
              <a:buFont typeface="+mj-lt"/>
              <a:buAutoNum type="arabicPeriod" startAt="5"/>
            </a:pPr>
            <a:r>
              <a:rPr lang="es-ES" sz="1800" b="1" dirty="0" smtClean="0"/>
              <a:t>Actualización </a:t>
            </a:r>
            <a:r>
              <a:rPr lang="es-ES" sz="1800" b="1" dirty="0"/>
              <a:t>de la lista de requisitos</a:t>
            </a:r>
            <a:r>
              <a:rPr lang="es-ES" sz="1800" dirty="0"/>
              <a:t>: Se actualiza la lista de requisitos tachando el requisito implementado. Asimismo se agregan requisitos que se hayan visto como necesarios durante este ciclo y se agregan requerimientos de diseño. </a:t>
            </a:r>
            <a:endParaRPr lang="es-ES" sz="1800" dirty="0"/>
          </a:p>
          <a:p>
            <a:pPr marL="540000" lvl="1" indent="0">
              <a:buNone/>
            </a:pPr>
            <a:r>
              <a:rPr lang="es-ES" sz="1800" dirty="0" smtClean="0"/>
              <a:t>Este </a:t>
            </a:r>
            <a:r>
              <a:rPr lang="es-ES" sz="1800" dirty="0"/>
              <a:t>ciclo se suele abreviar como </a:t>
            </a:r>
            <a:r>
              <a:rPr lang="es-ES" sz="1800" b="1" dirty="0"/>
              <a:t>rojo-verde-</a:t>
            </a:r>
            <a:r>
              <a:rPr lang="es-ES" sz="1800" b="1" dirty="0" err="1"/>
              <a:t>refactor</a:t>
            </a:r>
            <a:endParaRPr lang="es-ES" sz="1800" b="1"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spTree>
    <p:extLst>
      <p:ext uri="{BB962C8B-B14F-4D97-AF65-F5344CB8AC3E}">
        <p14:creationId xmlns:p14="http://schemas.microsoft.com/office/powerpoint/2010/main" val="223884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Características</a:t>
            </a:r>
          </a:p>
          <a:p>
            <a:pPr lvl="1"/>
            <a:r>
              <a:rPr lang="es-ES" dirty="0"/>
              <a:t>Cuando los equipos ejecutan TDD consistentemente en sus mentes, las características se producen con mayor rapidez. Características más rápidas significan menos tiempo al mercado. Reducción del período de tiempo de salida al mercado significa mayor posibilidades de obtener más clientes. Lo mejor de todo es que la velocidad de comercialización está respaldado por una red de seguridad de las pruebas que permiten un cambio rápido en la misma cantidad de tiempo </a:t>
            </a:r>
            <a:endParaRPr lang="es-ES" dirty="0" smtClean="0"/>
          </a:p>
          <a:p>
            <a:pPr lvl="1"/>
            <a:r>
              <a:rPr lang="es-ES" dirty="0" smtClean="0"/>
              <a:t>Proporciona </a:t>
            </a:r>
            <a:r>
              <a:rPr lang="es-ES" dirty="0"/>
              <a:t>un gran valor añadido en la creación de software, produciendo aplicaciones de más calidad y en menos tiempo. Ofrece más que una simple validación del cumplimiento de los requisitos, también puede guiar el diseño de un programa </a:t>
            </a:r>
            <a:endParaRPr lang="es-ES" dirty="0" smtClean="0"/>
          </a:p>
          <a:p>
            <a:pPr lvl="1"/>
            <a:r>
              <a:rPr lang="es-ES" dirty="0" smtClean="0"/>
              <a:t>Sólo </a:t>
            </a:r>
            <a:r>
              <a:rPr lang="es-ES" dirty="0"/>
              <a:t>se implemente el código necesario para resolver un caso de prueba concreto (pasar la prueba) hace que el código creado sea el mínimo necesario, reduciendo redundancia </a:t>
            </a:r>
            <a:endParaRPr lang="es-ES" dirty="0"/>
          </a:p>
          <a:p>
            <a:pPr lvl="1"/>
            <a:r>
              <a:rPr lang="es-ES" dirty="0" smtClean="0"/>
              <a:t>El </a:t>
            </a:r>
            <a:r>
              <a:rPr lang="es-ES" dirty="0"/>
              <a:t>código escrito con TDD se respalda en pruebas, cualquier cambio que rompe el código se descubre rápidamente. En esencia, el código escrito con TDD es más fácil de cambiar y más fácil de arreglar.</a:t>
            </a:r>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spTree>
    <p:extLst>
      <p:ext uri="{BB962C8B-B14F-4D97-AF65-F5344CB8AC3E}">
        <p14:creationId xmlns:p14="http://schemas.microsoft.com/office/powerpoint/2010/main" val="2383868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Inconvenientes y limitaciones</a:t>
            </a:r>
          </a:p>
          <a:p>
            <a:pPr lvl="1"/>
            <a:r>
              <a:rPr lang="es-ES" dirty="0"/>
              <a:t>El desarrollo guiado por pruebas requiere que las pruebas puedan automatizarse. Esto resulta complejo en los siguientes </a:t>
            </a:r>
            <a:endParaRPr lang="es-ES" dirty="0"/>
          </a:p>
          <a:p>
            <a:pPr lvl="1"/>
            <a:r>
              <a:rPr lang="es-ES" dirty="0" smtClean="0"/>
              <a:t>Bases </a:t>
            </a:r>
            <a:r>
              <a:rPr lang="es-ES" dirty="0"/>
              <a:t>de datos. Hacer pruebas de código que trabaja con base de datos es complejo porque requiere generar unos datos conocidos antes de hacer las pruebas y verificar que el contenido de la base de datos es el esperado después de la prueba. Los objetos simulados (</a:t>
            </a:r>
            <a:r>
              <a:rPr lang="es-ES" dirty="0" err="1"/>
              <a:t>MockObjects</a:t>
            </a:r>
            <a:r>
              <a:rPr lang="es-ES" dirty="0"/>
              <a:t>) son otra opción </a:t>
            </a:r>
            <a:endParaRPr lang="es-ES" dirty="0"/>
          </a:p>
          <a:p>
            <a:pPr lvl="1"/>
            <a:r>
              <a:rPr lang="es-ES" dirty="0" smtClean="0"/>
              <a:t>Interfaces </a:t>
            </a:r>
            <a:r>
              <a:rPr lang="es-ES" dirty="0"/>
              <a:t>gráficas de usuarios (</a:t>
            </a:r>
            <a:r>
              <a:rPr lang="es-ES" dirty="0" err="1"/>
              <a:t>GUIs</a:t>
            </a:r>
            <a:r>
              <a:rPr lang="es-ES" dirty="0"/>
              <a:t>). aunque hay soluciones parciales propuestas</a:t>
            </a:r>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TDD</a:t>
            </a:r>
            <a:endParaRPr lang="fr-FR" sz="2200" dirty="0">
              <a:latin typeface="Tahoma" pitchFamily="34"/>
            </a:endParaRPr>
          </a:p>
        </p:txBody>
      </p:sp>
    </p:spTree>
    <p:extLst>
      <p:ext uri="{BB962C8B-B14F-4D97-AF65-F5344CB8AC3E}">
        <p14:creationId xmlns:p14="http://schemas.microsoft.com/office/powerpoint/2010/main" val="4129525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determin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4510</TotalTime>
  <Words>595</Words>
  <Application>Microsoft Office PowerPoint</Application>
  <PresentationFormat>Presentación en pantalla (4:3)</PresentationFormat>
  <Paragraphs>45</Paragraphs>
  <Slides>8</Slides>
  <Notes>1</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Predeterminado</vt:lpstr>
      <vt:lpstr>Presentación de PowerPoint</vt:lpstr>
      <vt:lpstr>Temario</vt:lpstr>
      <vt:lpstr>TDD</vt:lpstr>
      <vt:lpstr>TDD</vt:lpstr>
      <vt:lpstr>TDD</vt:lpstr>
      <vt:lpstr>TDD</vt:lpstr>
      <vt:lpstr>TDD</vt:lpstr>
      <vt:lpstr>TDD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Garcia</dc:creator>
  <cp:lastModifiedBy>Aitor Garcia</cp:lastModifiedBy>
  <cp:revision>180</cp:revision>
  <dcterms:modified xsi:type="dcterms:W3CDTF">2021-11-11T11:20:48Z</dcterms:modified>
</cp:coreProperties>
</file>