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517" r:id="rId3"/>
    <p:sldId id="574" r:id="rId4"/>
    <p:sldId id="575" r:id="rId5"/>
    <p:sldId id="572" r:id="rId6"/>
    <p:sldId id="570" r:id="rId7"/>
    <p:sldId id="579" r:id="rId8"/>
    <p:sldId id="580" r:id="rId9"/>
    <p:sldId id="581" r:id="rId10"/>
    <p:sldId id="582" r:id="rId11"/>
    <p:sldId id="576" r:id="rId12"/>
    <p:sldId id="584" r:id="rId13"/>
    <p:sldId id="583" r:id="rId14"/>
    <p:sldId id="577" r:id="rId15"/>
    <p:sldId id="578" r:id="rId1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4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2949994" cy="496006"/>
          </a:xfrm>
          <a:prstGeom prst="rect">
            <a:avLst/>
          </a:prstGeom>
          <a:noFill/>
          <a:ln>
            <a:noFill/>
          </a:ln>
        </p:spPr>
        <p:txBody>
          <a:bodyPr vert="horz" wrap="none" lIns="82467" tIns="41234" rIns="82467" bIns="41234" anchorCtr="0" compatLnSpc="0"/>
          <a:lstStyle/>
          <a:p>
            <a:pPr hangingPunct="0">
              <a:defRPr sz="1400"/>
            </a:pPr>
            <a:endParaRPr lang="es-ES" sz="1300">
              <a:latin typeface="Arial" pitchFamily="18"/>
              <a:ea typeface="Arial Unicode MS" pitchFamily="2"/>
              <a:cs typeface="Arial Unicode MS" pitchFamily="2"/>
            </a:endParaRPr>
          </a:p>
        </p:txBody>
      </p:sp>
      <p:sp>
        <p:nvSpPr>
          <p:cNvPr id="3" name="2 Marcador de fecha"/>
          <p:cNvSpPr txBox="1">
            <a:spLocks noGrp="1"/>
          </p:cNvSpPr>
          <p:nvPr>
            <p:ph type="dt" sz="quarter" idx="1"/>
          </p:nvPr>
        </p:nvSpPr>
        <p:spPr>
          <a:xfrm>
            <a:off x="3847649" y="0"/>
            <a:ext cx="2949994" cy="496006"/>
          </a:xfrm>
          <a:prstGeom prst="rect">
            <a:avLst/>
          </a:prstGeom>
          <a:noFill/>
          <a:ln>
            <a:noFill/>
          </a:ln>
        </p:spPr>
        <p:txBody>
          <a:bodyPr vert="horz" wrap="none" lIns="82467" tIns="41234" rIns="82467" bIns="41234" anchorCtr="0" compatLnSpc="0"/>
          <a:lstStyle/>
          <a:p>
            <a:pPr algn="r" hangingPunct="0">
              <a:defRPr sz="1400"/>
            </a:pPr>
            <a:fld id="{5740682B-130A-464E-A178-0121EE2B7563}" type="datetimeFigureOut">
              <a:t>11/18/2021</a:t>
            </a:fld>
            <a:endParaRPr lang="es-ES" sz="1300">
              <a:latin typeface="Arial" pitchFamily="18"/>
              <a:ea typeface="Arial Unicode MS" pitchFamily="2"/>
              <a:cs typeface="Arial Unicode MS" pitchFamily="2"/>
            </a:endParaRPr>
          </a:p>
        </p:txBody>
      </p:sp>
      <p:sp>
        <p:nvSpPr>
          <p:cNvPr id="4" name="3 Marcador de pie de página"/>
          <p:cNvSpPr txBox="1">
            <a:spLocks noGrp="1"/>
          </p:cNvSpPr>
          <p:nvPr>
            <p:ph type="ftr" sz="quarter" idx="2"/>
          </p:nvPr>
        </p:nvSpPr>
        <p:spPr>
          <a:xfrm>
            <a:off x="0" y="9430471"/>
            <a:ext cx="2949994" cy="496006"/>
          </a:xfrm>
          <a:prstGeom prst="rect">
            <a:avLst/>
          </a:prstGeom>
          <a:noFill/>
          <a:ln>
            <a:noFill/>
          </a:ln>
        </p:spPr>
        <p:txBody>
          <a:bodyPr vert="horz" wrap="none" lIns="82467" tIns="41234" rIns="82467" bIns="41234" anchor="b" anchorCtr="0" compatLnSpc="0"/>
          <a:lstStyle/>
          <a:p>
            <a:pPr hangingPunct="0">
              <a:defRPr sz="1400"/>
            </a:pPr>
            <a:endParaRPr lang="es-ES" sz="1300">
              <a:latin typeface="Arial" pitchFamily="18"/>
              <a:ea typeface="Arial Unicode MS" pitchFamily="2"/>
              <a:cs typeface="Arial Unicode MS" pitchFamily="2"/>
            </a:endParaRPr>
          </a:p>
        </p:txBody>
      </p:sp>
      <p:sp>
        <p:nvSpPr>
          <p:cNvPr id="5" name="4 Marcador de número de diapositiva"/>
          <p:cNvSpPr txBox="1">
            <a:spLocks noGrp="1"/>
          </p:cNvSpPr>
          <p:nvPr>
            <p:ph type="sldNum" sz="quarter" idx="3"/>
          </p:nvPr>
        </p:nvSpPr>
        <p:spPr>
          <a:xfrm>
            <a:off x="3847649" y="9430471"/>
            <a:ext cx="2949994" cy="496006"/>
          </a:xfrm>
          <a:prstGeom prst="rect">
            <a:avLst/>
          </a:prstGeom>
          <a:noFill/>
          <a:ln>
            <a:noFill/>
          </a:ln>
        </p:spPr>
        <p:txBody>
          <a:bodyPr vert="horz" wrap="none" lIns="82467" tIns="41234" rIns="82467" bIns="41234" anchor="b" anchorCtr="0" compatLnSpc="0"/>
          <a:lstStyle/>
          <a:p>
            <a:pPr algn="r" hangingPunct="0">
              <a:defRPr sz="1400"/>
            </a:pPr>
            <a:fld id="{8498DAB1-0B23-467D-925D-76ABDEDF0F5A}" type="slidenum">
              <a:t>‹Nº›</a:t>
            </a:fld>
            <a:endParaRPr lang="es-ES" sz="1300">
              <a:latin typeface="Arial" pitchFamily="18"/>
              <a:ea typeface="Arial Unicode MS" pitchFamily="2"/>
              <a:cs typeface="Arial Unicode MS" pitchFamily="2"/>
            </a:endParaRPr>
          </a:p>
        </p:txBody>
      </p:sp>
    </p:spTree>
    <p:extLst>
      <p:ext uri="{BB962C8B-B14F-4D97-AF65-F5344CB8AC3E}">
        <p14:creationId xmlns:p14="http://schemas.microsoft.com/office/powerpoint/2010/main" val="16587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idx="2"/>
          </p:nvPr>
        </p:nvSpPr>
        <p:spPr>
          <a:xfrm>
            <a:off x="1107000" y="812520"/>
            <a:ext cx="5345280" cy="4008959"/>
          </a:xfrm>
          <a:prstGeom prst="rect">
            <a:avLst/>
          </a:prstGeom>
          <a:noFill/>
          <a:ln>
            <a:noFill/>
            <a:prstDash val="solid"/>
          </a:ln>
        </p:spPr>
      </p:sp>
      <p:sp>
        <p:nvSpPr>
          <p:cNvPr id="3" name="2 Marcador de notas"/>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3 Marcador de encabezado"/>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5" name="4 Marcador de fecha"/>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s-ES" sz="1400" kern="1200">
                <a:latin typeface="Times New Roman" pitchFamily="18"/>
                <a:ea typeface="Arial Unicode MS" pitchFamily="2"/>
                <a:cs typeface="Tahoma" pitchFamily="2"/>
              </a:defRPr>
            </a:lvl1pPr>
          </a:lstStyle>
          <a:p>
            <a:pPr lvl="0"/>
            <a:fld id="{C5541873-BB0F-4F83-8DC7-48F075CE743D}" type="datetimeFigureOut">
              <a:t>11/18/2021</a:t>
            </a:fld>
            <a:endParaRPr lang="es-ES"/>
          </a:p>
        </p:txBody>
      </p:sp>
      <p:sp>
        <p:nvSpPr>
          <p:cNvPr id="6" name="5 Marcador de pie de página"/>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s-ES" sz="1400" kern="1200">
                <a:latin typeface="Times New Roman" pitchFamily="18"/>
                <a:ea typeface="Arial Unicode MS" pitchFamily="2"/>
                <a:cs typeface="Tahoma" pitchFamily="2"/>
              </a:defRPr>
            </a:lvl1pPr>
          </a:lstStyle>
          <a:p>
            <a:pPr lvl="0"/>
            <a:endParaRPr lang="es-ES"/>
          </a:p>
        </p:txBody>
      </p:sp>
      <p:sp>
        <p:nvSpPr>
          <p:cNvPr id="7" name="6 Marcador de número de diapositiva"/>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s-ES" sz="1400" kern="1200">
                <a:latin typeface="Times New Roman" pitchFamily="18"/>
                <a:ea typeface="Arial Unicode MS" pitchFamily="2"/>
                <a:cs typeface="Tahoma" pitchFamily="2"/>
              </a:defRPr>
            </a:lvl1pPr>
          </a:lstStyle>
          <a:p>
            <a:pPr lvl="0"/>
            <a:fld id="{39E05070-1AC8-434D-9DA6-DDE78A3554D8}" type="slidenum">
              <a:t>‹Nº›</a:t>
            </a:fld>
            <a:endParaRPr lang="es-ES"/>
          </a:p>
        </p:txBody>
      </p:sp>
    </p:spTree>
    <p:extLst>
      <p:ext uri="{BB962C8B-B14F-4D97-AF65-F5344CB8AC3E}">
        <p14:creationId xmlns:p14="http://schemas.microsoft.com/office/powerpoint/2010/main" val="675791478"/>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a:ln>
          <a:noFill/>
        </a:ln>
        <a:latin typeface="Arial" pitchFamily="18"/>
        <a:ea typeface="Arial Unicode MS" pitchFamily="2"/>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17575" y="744538"/>
            <a:ext cx="4962525" cy="3722687"/>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a:xfrm>
            <a:off x="878400" y="4715280"/>
            <a:ext cx="5040360" cy="4466520"/>
          </a:xfrm>
        </p:spPr>
        <p:txBody>
          <a:bodyPr wrap="square" lIns="90000" tIns="45000" rIns="90000" bIns="45000" anchor="t"/>
          <a:lstStyle/>
          <a:p>
            <a:pPr lvl="0"/>
            <a:endParaRPr lang="es-ES"/>
          </a:p>
        </p:txBody>
      </p:sp>
      <p:sp>
        <p:nvSpPr>
          <p:cNvPr id="4" name="Espace réservé de la date 3"/>
          <p:cNvSpPr txBox="1">
            <a:spLocks noGrp="1"/>
          </p:cNvSpPr>
          <p:nvPr>
            <p:ph type="dt" idx="7"/>
          </p:nvPr>
        </p:nvSpPr>
        <p:spPr>
          <a:xfrm>
            <a:off x="0" y="0"/>
            <a:ext cx="3255839" cy="496080"/>
          </a:xfrm>
        </p:spPr>
        <p:txBody>
          <a:bodyPr wrap="square" lIns="90000" tIns="45000" rIns="90000" bIns="45000" anchor="t"/>
          <a:lstStyle/>
          <a:p>
            <a:pPr lvl="0" algn="l" hangingPunct="1"/>
            <a:fld id="{A9A0C9F3-F2BE-489C-9EAB-0769F6271100}" type="datetime1">
              <a:rPr lang="es-ES" sz="1800">
                <a:solidFill>
                  <a:srgbClr val="232323"/>
                </a:solidFill>
                <a:latin typeface="+mn-lt" pitchFamily="18"/>
                <a:ea typeface="+mn-ea" pitchFamily="2"/>
                <a:cs typeface="+mn-cs" pitchFamily="2"/>
              </a:rPr>
              <a:pPr lvl="0" algn="l" hangingPunct="1"/>
              <a:t>18/11/2021</a:t>
            </a:fld>
            <a:endParaRPr lang="es-ES" sz="1800">
              <a:solidFill>
                <a:srgbClr val="232323"/>
              </a:solidFill>
              <a:latin typeface="+mn-lt" pitchFamily="18"/>
              <a:ea typeface="+mn-ea" pitchFamily="2"/>
              <a:cs typeface="+mn-cs" pitchFamily="2"/>
            </a:endParaRPr>
          </a:p>
        </p:txBody>
      </p:sp>
      <p:sp>
        <p:nvSpPr>
          <p:cNvPr id="5" name="Espace réservé du numéro de diapositive 5"/>
          <p:cNvSpPr txBox="1">
            <a:spLocks noGrp="1"/>
          </p:cNvSpPr>
          <p:nvPr>
            <p:ph type="sldNum" sz="quarter" idx="8"/>
          </p:nvPr>
        </p:nvSpPr>
        <p:spPr>
          <a:xfrm>
            <a:off x="0" y="9485280"/>
            <a:ext cx="543600" cy="277200"/>
          </a:xfrm>
        </p:spPr>
        <p:txBody>
          <a:bodyPr wrap="square" lIns="90000" tIns="45000" rIns="90000" bIns="45000" anchor="t"/>
          <a:lstStyle/>
          <a:p>
            <a:pPr lvl="0" algn="l" hangingPunct="1"/>
            <a:fld id="{680A6751-3094-4268-BD79-D165647E531F}" type="slidenum">
              <a:t>1</a:t>
            </a:fld>
            <a:endParaRPr lang="es-ES" sz="1100">
              <a:solidFill>
                <a:srgbClr val="232323"/>
              </a:solidFill>
              <a:latin typeface="+mn-lt" pitchFamily="18"/>
              <a:ea typeface="+mn-ea" pitchFamily="2"/>
              <a:cs typeface="+mn-cs" pitchFamily="2"/>
            </a:endParaRPr>
          </a:p>
        </p:txBody>
      </p:sp>
      <p:sp>
        <p:nvSpPr>
          <p:cNvPr id="6" name="Espace réservé du pied de page 6"/>
          <p:cNvSpPr txBox="1">
            <a:spLocks noGrp="1"/>
          </p:cNvSpPr>
          <p:nvPr>
            <p:ph type="ftr" sz="quarter" idx="9"/>
          </p:nvPr>
        </p:nvSpPr>
        <p:spPr>
          <a:xfrm>
            <a:off x="543960" y="9485280"/>
            <a:ext cx="5749920" cy="277200"/>
          </a:xfrm>
        </p:spPr>
        <p:txBody>
          <a:bodyPr wrap="square" lIns="90000" tIns="45000" rIns="90000" bIns="45000" anchor="t"/>
          <a:lstStyle/>
          <a:p>
            <a:pPr lvl="0" hangingPunct="1"/>
            <a:r>
              <a:rPr lang="es-ES" sz="1800">
                <a:solidFill>
                  <a:srgbClr val="232323"/>
                </a:solidFill>
                <a:latin typeface="+mn-lt" pitchFamily="18"/>
                <a:ea typeface="+mn-ea" pitchFamily="2"/>
                <a:cs typeface="+mn-cs" pitchFamily="2"/>
              </a:rPr>
              <a:t>Titulo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Tree>
    <p:extLst>
      <p:ext uri="{BB962C8B-B14F-4D97-AF65-F5344CB8AC3E}">
        <p14:creationId xmlns:p14="http://schemas.microsoft.com/office/powerpoint/2010/main" val="43412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60563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3050"/>
            <a:ext cx="2057400" cy="58578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3050"/>
            <a:ext cx="6019800" cy="5857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60912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044080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Tree>
    <p:extLst>
      <p:ext uri="{BB962C8B-B14F-4D97-AF65-F5344CB8AC3E}">
        <p14:creationId xmlns:p14="http://schemas.microsoft.com/office/powerpoint/2010/main" val="87781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76278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72277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64728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9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20048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5394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e 20"/>
          <p:cNvGrpSpPr/>
          <p:nvPr/>
        </p:nvGrpSpPr>
        <p:grpSpPr>
          <a:xfrm>
            <a:off x="0" y="1722600"/>
            <a:ext cx="9145079" cy="1773000"/>
            <a:chOff x="0" y="1722600"/>
            <a:chExt cx="9145079" cy="1773000"/>
          </a:xfrm>
        </p:grpSpPr>
        <p:sp>
          <p:nvSpPr>
            <p:cNvPr id="3" name="Freeform 20"/>
            <p:cNvSpPr/>
            <p:nvPr/>
          </p:nvSpPr>
          <p:spPr>
            <a:xfrm>
              <a:off x="3375000" y="2090880"/>
              <a:ext cx="5770079" cy="1333440"/>
            </a:xfrm>
            <a:custGeom>
              <a:avLst/>
              <a:gdLst>
                <a:gd name="f0" fmla="val 0"/>
                <a:gd name="f1" fmla="val 10185"/>
                <a:gd name="f2" fmla="val 2768"/>
                <a:gd name="f3" fmla="val 7141"/>
                <a:gd name="f4" fmla="val 7012"/>
                <a:gd name="f5" fmla="val 3151"/>
                <a:gd name="f6" fmla="val 9402"/>
                <a:gd name="f7" fmla="val 9951"/>
                <a:gd name="f8" fmla="val 2891"/>
                <a:gd name="f9" fmla="val 10036"/>
                <a:gd name="f10" fmla="val 6659"/>
                <a:gd name="f11" fmla="val 8500"/>
              </a:gdLst>
              <a:ahLst/>
              <a:cxnLst>
                <a:cxn ang="3cd4">
                  <a:pos x="hc" y="t"/>
                </a:cxn>
                <a:cxn ang="0">
                  <a:pos x="r" y="vc"/>
                </a:cxn>
                <a:cxn ang="cd4">
                  <a:pos x="hc" y="b"/>
                </a:cxn>
                <a:cxn ang="cd2">
                  <a:pos x="l" y="vc"/>
                </a:cxn>
              </a:cxnLst>
              <a:rect l="l" t="t" r="r" b="b"/>
              <a:pathLst>
                <a:path w="10185" h="9954">
                  <a:moveTo>
                    <a:pt x="f1" y="f2"/>
                  </a:moveTo>
                  <a:lnTo>
                    <a:pt x="f1" y="f0"/>
                  </a:lnTo>
                  <a:cubicBezTo>
                    <a:pt x="f3" y="f4"/>
                    <a:pt x="f5" y="f6"/>
                    <a:pt x="f0" y="f7"/>
                  </a:cubicBezTo>
                  <a:cubicBezTo>
                    <a:pt x="f8" y="f9"/>
                    <a:pt x="f10" y="f11"/>
                    <a:pt x="f1" y="f2"/>
                  </a:cubicBez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4" name="Freeform 22"/>
            <p:cNvSpPr/>
            <p:nvPr/>
          </p:nvSpPr>
          <p:spPr>
            <a:xfrm>
              <a:off x="0" y="1722600"/>
              <a:ext cx="3479400" cy="1773000"/>
            </a:xfrm>
            <a:custGeom>
              <a:avLst/>
              <a:gdLst>
                <a:gd name="f0" fmla="val 0"/>
                <a:gd name="f1" fmla="val 2130"/>
                <a:gd name="f2" fmla="val 1086"/>
                <a:gd name="f3" fmla="val 3"/>
                <a:gd name="f4" fmla="val 956"/>
                <a:gd name="f5" fmla="val 927"/>
                <a:gd name="f6" fmla="val 1037"/>
                <a:gd name="f7" fmla="val 880"/>
                <a:gd name="f8" fmla="val 1028"/>
                <a:gd name="f9" fmla="val 815"/>
              </a:gdLst>
              <a:ahLst/>
              <a:cxnLst>
                <a:cxn ang="3cd4">
                  <a:pos x="hc" y="t"/>
                </a:cxn>
                <a:cxn ang="0">
                  <a:pos x="r" y="vc"/>
                </a:cxn>
                <a:cxn ang="cd4">
                  <a:pos x="hc" y="b"/>
                </a:cxn>
                <a:cxn ang="cd2">
                  <a:pos x="l" y="vc"/>
                </a:cxn>
              </a:cxnLst>
              <a:rect l="l" t="t" r="r" b="b"/>
              <a:pathLst>
                <a:path w="2130" h="1086">
                  <a:moveTo>
                    <a:pt x="f3" y="f0"/>
                  </a:moveTo>
                  <a:cubicBezTo>
                    <a:pt x="f0" y="f4"/>
                    <a:pt x="f0" y="f4"/>
                    <a:pt x="f0" y="f4"/>
                  </a:cubicBezTo>
                  <a:cubicBezTo>
                    <a:pt x="f0" y="f4"/>
                    <a:pt x="f5" y="f2"/>
                    <a:pt x="f1" y="f6"/>
                  </a:cubicBezTo>
                  <a:cubicBezTo>
                    <a:pt x="f7" y="f8"/>
                    <a:pt x="f3" y="f9"/>
                    <a:pt x="f3" y="f9"/>
                  </a:cubicBezTo>
                  <a:lnTo>
                    <a:pt x="f3" y="f0"/>
                  </a:ln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grpSp>
      <p:sp>
        <p:nvSpPr>
          <p:cNvPr id="5" name="4 Marcador de texto"/>
          <p:cNvSpPr txBox="1">
            <a:spLocks noGrp="1"/>
          </p:cNvSpPr>
          <p:nvPr>
            <p:ph type="body" idx="1"/>
          </p:nvPr>
        </p:nvSpPr>
        <p:spPr>
          <a:xfrm>
            <a:off x="456839" y="1604520"/>
            <a:ext cx="8229240" cy="4525920"/>
          </a:xfrm>
          <a:prstGeom prst="rect">
            <a:avLst/>
          </a:prstGeom>
          <a:noFill/>
          <a:ln>
            <a:noFill/>
          </a:ln>
        </p:spPr>
        <p:txBody>
          <a:bodyPr vert="horz" lIns="0" tIns="0" rIns="0" bIns="0"/>
          <a:lstStyle>
            <a:defPPr marL="432000" marR="0" lvl="0" indent="-324000" algn="l" rtl="0" hangingPunct="1">
              <a:spcBef>
                <a:spcPts val="0"/>
              </a:spcBef>
              <a:spcAft>
                <a:spcPts val="1414"/>
              </a:spcAft>
              <a:buSzPct val="45000"/>
              <a:buFont typeface="StarSymbol"/>
              <a:buNone/>
              <a:defRPr lang="fr-FR" sz="2000" b="0" i="0" u="none" strike="noStrike" kern="1200" spc="0">
                <a:ln>
                  <a:noFill/>
                </a:ln>
                <a:solidFill>
                  <a:srgbClr val="232323"/>
                </a:solidFill>
                <a:latin typeface="Calibri"/>
                <a:ea typeface="Arial Unicode MS" pitchFamily="2"/>
                <a:cs typeface="Arial Unicode MS" pitchFamily="2"/>
              </a:defRPr>
            </a:defPPr>
            <a:lvl1pPr marL="432000" marR="0" lvl="0" indent="-324000" algn="l" rtl="0" hangingPunct="1">
              <a:spcBef>
                <a:spcPts val="0"/>
              </a:spcBef>
              <a:spcAft>
                <a:spcPts val="1414"/>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1pPr>
            <a:lvl2pPr marL="864000" marR="0" lvl="1" indent="-324000" algn="l" rtl="0" hangingPunct="1">
              <a:lnSpc>
                <a:spcPct val="100000"/>
              </a:lnSpc>
              <a:spcBef>
                <a:spcPts val="0"/>
              </a:spcBef>
              <a:spcAft>
                <a:spcPts val="1134"/>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2pPr>
            <a:lvl3pPr marL="1295999" marR="0" lvl="2" indent="-288000" algn="l" rtl="0" hangingPunct="1">
              <a:lnSpc>
                <a:spcPct val="100000"/>
              </a:lnSpc>
              <a:spcBef>
                <a:spcPts val="0"/>
              </a:spcBef>
              <a:spcAft>
                <a:spcPts val="850"/>
              </a:spcAft>
              <a:buSzPct val="4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3pPr>
            <a:lvl4pPr marL="1728000" marR="0" lvl="3" indent="-216000" algn="l" rtl="0" hangingPunct="1">
              <a:lnSpc>
                <a:spcPct val="100000"/>
              </a:lnSpc>
              <a:spcBef>
                <a:spcPts val="0"/>
              </a:spcBef>
              <a:spcAft>
                <a:spcPts val="567"/>
              </a:spcAft>
              <a:buSzPct val="75000"/>
              <a:buFont typeface="StarSymbol"/>
              <a:buChar char="–"/>
              <a:defRPr lang="fr-FR" sz="1600" b="0" i="0" u="none" strike="noStrike" kern="1200" spc="0">
                <a:ln>
                  <a:noFill/>
                </a:ln>
                <a:solidFill>
                  <a:srgbClr val="232323"/>
                </a:solidFill>
                <a:latin typeface="Calibri"/>
                <a:ea typeface="Arial Unicode MS" pitchFamily="2"/>
                <a:cs typeface="Arial Unicode MS" pitchFamily="2"/>
              </a:defRPr>
            </a:lvl4pPr>
            <a:lvl5pPr marL="2160000" marR="0" lvl="4"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5pPr>
            <a:lvl6pPr marL="2592000" marR="0" lvl="5"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6pPr>
            <a:lvl7pPr marL="3024000" marR="0" lvl="6"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7pPr>
            <a:lvl8pPr marL="3456000" marR="0" lvl="7"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8pPr>
            <a:lvl9pPr marL="3887999" marR="0" lvl="8" indent="-216000" algn="l" rtl="0" hangingPunct="1">
              <a:lnSpc>
                <a:spcPct val="100000"/>
              </a:lnSpc>
              <a:spcBef>
                <a:spcPts val="0"/>
              </a:spcBef>
              <a:spcAft>
                <a:spcPts val="283"/>
              </a:spcAft>
              <a:buSzPct val="45000"/>
              <a:buFont typeface="StarSymbol"/>
              <a:buChar char="●"/>
              <a:defRPr lang="fr-FR" sz="2000" b="0" i="0" u="none" strike="noStrike" kern="1200" spc="0">
                <a:ln>
                  <a:noFill/>
                </a:ln>
                <a:solidFill>
                  <a:srgbClr val="232323"/>
                </a:solidFill>
                <a:latin typeface="Calibri"/>
                <a:ea typeface="Arial Unicode MS" pitchFamily="2"/>
                <a:cs typeface="Arial Unicode MS" pitchFamily="2"/>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fr-FR"/>
          </a:p>
        </p:txBody>
      </p:sp>
      <p:sp>
        <p:nvSpPr>
          <p:cNvPr id="6" name="5 Marcador de título"/>
          <p:cNvSpPr txBox="1">
            <a:spLocks noGrp="1"/>
          </p:cNvSpPr>
          <p:nvPr>
            <p:ph type="title"/>
          </p:nvPr>
        </p:nvSpPr>
        <p:spPr>
          <a:xfrm>
            <a:off x="456839" y="273600"/>
            <a:ext cx="8229600" cy="1145160"/>
          </a:xfrm>
          <a:prstGeom prst="rect">
            <a:avLst/>
          </a:prstGeom>
          <a:noFill/>
          <a:ln>
            <a:noFill/>
          </a:ln>
        </p:spPr>
        <p:txBody>
          <a:bodyPr vert="horz"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7" name="Freeform 2"/>
          <p:cNvSpPr/>
          <p:nvPr/>
        </p:nvSpPr>
        <p:spPr>
          <a:xfrm>
            <a:off x="410040" y="273600"/>
            <a:ext cx="453239" cy="451440"/>
          </a:xfrm>
          <a:custGeom>
            <a:avLst/>
            <a:gdLst>
              <a:gd name="f0" fmla="val 0"/>
              <a:gd name="f1" fmla="val 1208304"/>
              <a:gd name="f2" fmla="val 903092"/>
              <a:gd name="f3" fmla="val 134113"/>
              <a:gd name="f4" fmla="val 134114"/>
              <a:gd name="f5" fmla="val 1"/>
            </a:gdLst>
            <a:ahLst/>
            <a:cxnLst>
              <a:cxn ang="3cd4">
                <a:pos x="hc" y="t"/>
              </a:cxn>
              <a:cxn ang="0">
                <a:pos x="r" y="vc"/>
              </a:cxn>
              <a:cxn ang="cd4">
                <a:pos x="hc" y="b"/>
              </a:cxn>
              <a:cxn ang="cd2">
                <a:pos x="l" y="vc"/>
              </a:cxn>
            </a:cxnLst>
            <a:rect l="l" t="t" r="r" b="b"/>
            <a:pathLst>
              <a:path w="1208304" h="903092">
                <a:moveTo>
                  <a:pt x="f0" y="f0"/>
                </a:moveTo>
                <a:lnTo>
                  <a:pt x="f1" y="f0"/>
                </a:lnTo>
                <a:lnTo>
                  <a:pt x="f1" y="f3"/>
                </a:lnTo>
                <a:lnTo>
                  <a:pt x="f4" y="f3"/>
                </a:lnTo>
                <a:lnTo>
                  <a:pt x="f4" y="f2"/>
                </a:lnTo>
                <a:lnTo>
                  <a:pt x="f5" y="f2"/>
                </a:lnTo>
                <a:lnTo>
                  <a:pt x="f5" y="f3"/>
                </a:lnTo>
                <a:lnTo>
                  <a:pt x="f0" y="f3"/>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pic>
        <p:nvPicPr>
          <p:cNvPr id="8" name="9 Imagen"/>
          <p:cNvPicPr>
            <a:picLocks noChangeAspect="1"/>
          </p:cNvPicPr>
          <p:nvPr/>
        </p:nvPicPr>
        <p:blipFill>
          <a:blip r:embed="rId13">
            <a:lum/>
            <a:alphaModFix/>
          </a:blip>
          <a:srcRect/>
          <a:stretch>
            <a:fillRect/>
          </a:stretch>
        </p:blipFill>
        <p:spPr>
          <a:xfrm>
            <a:off x="5779440" y="260280"/>
            <a:ext cx="2014200" cy="288000"/>
          </a:xfrm>
          <a:prstGeom prst="rect">
            <a:avLst/>
          </a:prstGeom>
          <a:noFill/>
          <a:ln>
            <a:noFill/>
          </a:ln>
        </p:spPr>
      </p:pic>
      <p:sp>
        <p:nvSpPr>
          <p:cNvPr id="9" name="Freeform 1"/>
          <p:cNvSpPr/>
          <p:nvPr/>
        </p:nvSpPr>
        <p:spPr>
          <a:xfrm>
            <a:off x="0" y="6130440"/>
            <a:ext cx="9144000" cy="727560"/>
          </a:xfrm>
          <a:custGeom>
            <a:avLst/>
            <a:gdLst>
              <a:gd name="f0" fmla="val 0"/>
              <a:gd name="f1" fmla="val 24384000"/>
              <a:gd name="f2" fmla="val 1504950"/>
              <a:gd name="f3" fmla="val 21224748"/>
              <a:gd name="f4" fmla="val 1504949"/>
              <a:gd name="f5" fmla="val 23342802"/>
              <a:gd name="f6" fmla="val 621612"/>
              <a:gd name="f7" fmla="val 19243430"/>
              <a:gd name="f8" fmla="val 19786672"/>
              <a:gd name="f9" fmla="val 2"/>
            </a:gdLst>
            <a:ahLst/>
            <a:cxnLst>
              <a:cxn ang="3cd4">
                <a:pos x="hc" y="t"/>
              </a:cxn>
              <a:cxn ang="0">
                <a:pos x="r" y="vc"/>
              </a:cxn>
              <a:cxn ang="cd4">
                <a:pos x="hc" y="b"/>
              </a:cxn>
              <a:cxn ang="cd2">
                <a:pos x="l" y="vc"/>
              </a:cxn>
            </a:cxnLst>
            <a:rect l="l" t="t" r="r" b="b"/>
            <a:pathLst>
              <a:path w="24384000" h="1504950">
                <a:moveTo>
                  <a:pt x="f3" y="f0"/>
                </a:moveTo>
                <a:lnTo>
                  <a:pt x="f1" y="f0"/>
                </a:lnTo>
                <a:lnTo>
                  <a:pt x="f1" y="f4"/>
                </a:lnTo>
                <a:lnTo>
                  <a:pt x="f5" y="f4"/>
                </a:lnTo>
                <a:lnTo>
                  <a:pt x="f5" y="f2"/>
                </a:lnTo>
                <a:lnTo>
                  <a:pt x="f0" y="f2"/>
                </a:lnTo>
                <a:lnTo>
                  <a:pt x="f0" y="f6"/>
                </a:lnTo>
                <a:lnTo>
                  <a:pt x="f7" y="f6"/>
                </a:lnTo>
                <a:lnTo>
                  <a:pt x="f8" y="f9"/>
                </a:lnTo>
                <a:lnTo>
                  <a:pt x="f3" y="f9"/>
                </a:lnTo>
                <a:close/>
              </a:path>
            </a:pathLst>
          </a:custGeom>
          <a:solidFill>
            <a:srgbClr val="00B0F0"/>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s-ES" sz="1800" b="0" i="0" u="none" strike="noStrike" kern="1200">
              <a:ln>
                <a:noFill/>
              </a:ln>
              <a:latin typeface="Arial" pitchFamily="18"/>
              <a:ea typeface="Arial Unicode MS" pitchFamily="2"/>
              <a:cs typeface="Arial Unicode MS" pitchFamily="2"/>
            </a:endParaRPr>
          </a:p>
        </p:txBody>
      </p:sp>
      <p:sp>
        <p:nvSpPr>
          <p:cNvPr id="10" name="Rectangle 3"/>
          <p:cNvSpPr/>
          <p:nvPr/>
        </p:nvSpPr>
        <p:spPr>
          <a:xfrm>
            <a:off x="438119" y="6463080"/>
            <a:ext cx="6995519" cy="395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 pos="11582280" algn="l"/>
                <a:tab pos="12306240" algn="l"/>
                <a:tab pos="13030200" algn="l"/>
                <a:tab pos="13754160" algn="l"/>
                <a:tab pos="14478120" algn="l"/>
                <a:tab pos="15202080" algn="l"/>
                <a:tab pos="15925680" algn="l"/>
                <a:tab pos="16649640" algn="l"/>
              </a:tabLst>
            </a:pPr>
            <a:r>
              <a:rPr lang="es-ES" sz="2000" b="1" i="0" u="none" strike="noStrike" kern="1200" spc="0">
                <a:ln>
                  <a:noFill/>
                </a:ln>
                <a:solidFill>
                  <a:srgbClr val="000000"/>
                </a:solidFill>
                <a:latin typeface="Segoe UI Light" pitchFamily="34"/>
                <a:ea typeface="Arial Unicode MS" pitchFamily="2"/>
                <a:cs typeface="Segoe UI Light" pitchFamily="34"/>
              </a:rPr>
              <a:t>Formadores IT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hangingPunct="1">
        <a:lnSpc>
          <a:spcPct val="90000"/>
        </a:lnSpc>
        <a:tabLst/>
        <a:defRPr lang="fr-FR" sz="900" b="0" i="0" u="none" strike="noStrike" kern="1200" spc="0">
          <a:ln>
            <a:noFill/>
          </a:ln>
          <a:solidFill>
            <a:srgbClr val="232323"/>
          </a:solidFill>
          <a:latin typeface="Calibri" pitchFamily="18"/>
          <a:ea typeface="Tahoma" pitchFamily="1"/>
          <a:cs typeface="Tahoma" pitchFamily="34"/>
        </a:defRPr>
      </a:lvl1pPr>
    </p:titleStyle>
    <p:bodyStyle>
      <a:lvl1pPr marL="0" marR="0" indent="0" algn="l" rtl="0" hangingPunct="1">
        <a:spcBef>
          <a:spcPts val="0"/>
        </a:spcBef>
        <a:spcAft>
          <a:spcPts val="1414"/>
        </a:spcAft>
        <a:tabLst/>
        <a:defRPr lang="fr-FR" sz="2000" b="0" i="0" u="none" strike="noStrike" kern="1200" spc="0">
          <a:ln>
            <a:noFill/>
          </a:ln>
          <a:solidFill>
            <a:srgbClr val="232323"/>
          </a:solidFill>
          <a:latin typeface="Calibri" pitchFamily="18"/>
          <a:ea typeface="Arial Unicode MS" pitchFamily="2"/>
          <a:cs typeface="Arial Unicode MS"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79760" y="1369440"/>
            <a:ext cx="7815600" cy="4593240"/>
          </a:xfrm>
          <a:prstGeom prst="rect">
            <a:avLst/>
          </a:prstGeom>
          <a:noFill/>
          <a:ln>
            <a:noFill/>
          </a:ln>
        </p:spPr>
      </p:pic>
      <p:sp>
        <p:nvSpPr>
          <p:cNvPr id="3" name="Rectangle 2"/>
          <p:cNvSpPr/>
          <p:nvPr/>
        </p:nvSpPr>
        <p:spPr>
          <a:xfrm>
            <a:off x="779760" y="3115386"/>
            <a:ext cx="7815600" cy="106588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a:ln>
                  <a:noFill/>
                </a:ln>
                <a:solidFill>
                  <a:srgbClr val="000000"/>
                </a:solidFill>
                <a:latin typeface="Century Gothic" pitchFamily="34"/>
                <a:ea typeface="Arial Unicode MS" pitchFamily="2"/>
                <a:cs typeface="Arial Unicode MS" pitchFamily="2"/>
              </a:rPr>
              <a:t> </a:t>
            </a:r>
          </a:p>
          <a:p>
            <a:pPr marL="0" marR="0" lvl="0" indent="0" algn="ctr" rtl="0" hangingPunct="1">
              <a:lnSpc>
                <a:spcPct val="100000"/>
              </a:lnSpc>
              <a:spcBef>
                <a:spcPts val="0"/>
              </a:spcBef>
              <a:spcAft>
                <a:spcPts val="0"/>
              </a:spcAft>
              <a:buNone/>
              <a:tabLst>
                <a:tab pos="0" algn="l"/>
                <a:tab pos="447840" algn="l"/>
                <a:tab pos="896759" algn="l"/>
                <a:tab pos="1346040" algn="l"/>
                <a:tab pos="1795320" algn="l"/>
                <a:tab pos="2244600" algn="l"/>
                <a:tab pos="2693880" algn="l"/>
                <a:tab pos="3143159" algn="l"/>
                <a:tab pos="3592440" algn="l"/>
                <a:tab pos="4041719" algn="l"/>
                <a:tab pos="4491000" algn="l"/>
                <a:tab pos="4940280" algn="l"/>
                <a:tab pos="5389560" algn="l"/>
                <a:tab pos="5838840" algn="l"/>
                <a:tab pos="6288120" algn="l"/>
                <a:tab pos="6737400" algn="l"/>
                <a:tab pos="7186679" algn="l"/>
                <a:tab pos="7635960" algn="l"/>
                <a:tab pos="8085240" algn="l"/>
                <a:tab pos="8534520" algn="l"/>
                <a:tab pos="8983800" algn="l"/>
                <a:tab pos="9410760" algn="l"/>
                <a:tab pos="10134720" algn="l"/>
                <a:tab pos="10858680" algn="l"/>
              </a:tabLst>
            </a:pPr>
            <a:r>
              <a:rPr lang="es-ES" sz="3200" b="1" i="0" u="none" strike="noStrike" kern="1200" spc="0" dirty="0" smtClean="0">
                <a:ln>
                  <a:noFill/>
                </a:ln>
                <a:solidFill>
                  <a:srgbClr val="000000"/>
                </a:solidFill>
                <a:latin typeface="Source Sans Pro Black" pitchFamily="18"/>
                <a:ea typeface="Arial Unicode MS" pitchFamily="2"/>
                <a:cs typeface="Arial Unicode MS" pitchFamily="2"/>
              </a:rPr>
              <a:t>Curso Spring </a:t>
            </a:r>
            <a:r>
              <a:rPr lang="es-ES" sz="3200" b="1" i="0" u="none" strike="noStrike" kern="1200" spc="0" dirty="0" err="1" smtClean="0">
                <a:ln>
                  <a:noFill/>
                </a:ln>
                <a:solidFill>
                  <a:srgbClr val="000000"/>
                </a:solidFill>
                <a:latin typeface="Source Sans Pro Black" pitchFamily="18"/>
                <a:ea typeface="Arial Unicode MS" pitchFamily="2"/>
                <a:cs typeface="Arial Unicode MS" pitchFamily="2"/>
              </a:rPr>
              <a:t>Boot</a:t>
            </a:r>
            <a:endParaRPr lang="es-ES" sz="3200" b="1" i="0" u="none" strike="noStrike" kern="1200" spc="0" dirty="0" smtClean="0">
              <a:ln>
                <a:noFill/>
              </a:ln>
              <a:solidFill>
                <a:srgbClr val="000000"/>
              </a:solidFill>
              <a:latin typeface="Source Sans Pro Black" pitchFamily="18"/>
              <a:ea typeface="Arial Unicode MS"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98907" y="1252210"/>
            <a:ext cx="8229240" cy="4536504"/>
          </a:xfrm>
        </p:spPr>
        <p:txBody>
          <a:bodyPr/>
          <a:lstStyle/>
          <a:p>
            <a:r>
              <a:rPr lang="es-ES" dirty="0" smtClean="0"/>
              <a:t>Operaciones </a:t>
            </a:r>
            <a:r>
              <a:rPr lang="es-ES" dirty="0" err="1" smtClean="0"/>
              <a:t>Batch</a:t>
            </a:r>
            <a:endParaRPr lang="es-ES" dirty="0"/>
          </a:p>
          <a:p>
            <a:endParaRPr lang="es-ES"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325932" cy="321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649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son?</a:t>
            </a:r>
          </a:p>
          <a:p>
            <a:pPr lvl="1"/>
            <a:r>
              <a:rPr lang="es-ES" dirty="0" smtClean="0"/>
              <a:t>Media entre las capas de dominio y mapeo de datos utilizando una interfaz a modo de colección para acceder a los objetos de dominio</a:t>
            </a:r>
          </a:p>
          <a:p>
            <a:r>
              <a:rPr lang="es-ES" dirty="0" smtClean="0"/>
              <a:t>Tipos de </a:t>
            </a:r>
            <a:r>
              <a:rPr lang="es-ES" dirty="0" err="1" smtClean="0"/>
              <a:t>Repository</a:t>
            </a:r>
            <a:endParaRPr lang="es-ES" dirty="0" smtClean="0"/>
          </a:p>
          <a:p>
            <a:pPr lvl="1"/>
            <a:r>
              <a:rPr lang="es-ES" b="1" dirty="0" err="1" smtClean="0"/>
              <a:t>CrudRepository</a:t>
            </a:r>
            <a:r>
              <a:rPr lang="es-ES" b="1" dirty="0" smtClean="0"/>
              <a:t>: </a:t>
            </a:r>
            <a:r>
              <a:rPr lang="es-ES" dirty="0" smtClean="0"/>
              <a:t>Implementa las operaciones más comunes </a:t>
            </a:r>
            <a:r>
              <a:rPr lang="es-ES" dirty="0" err="1" smtClean="0"/>
              <a:t>save</a:t>
            </a:r>
            <a:r>
              <a:rPr lang="es-ES" dirty="0" smtClean="0"/>
              <a:t>, </a:t>
            </a:r>
            <a:r>
              <a:rPr lang="es-ES" dirty="0" err="1" smtClean="0"/>
              <a:t>delete</a:t>
            </a:r>
            <a:r>
              <a:rPr lang="es-ES" dirty="0" smtClean="0"/>
              <a:t>, </a:t>
            </a:r>
            <a:r>
              <a:rPr lang="es-ES" dirty="0" err="1" smtClean="0"/>
              <a:t>findById</a:t>
            </a:r>
            <a:r>
              <a:rPr lang="es-ES" dirty="0" smtClean="0"/>
              <a:t>…</a:t>
            </a:r>
          </a:p>
          <a:p>
            <a:pPr lvl="1"/>
            <a:endParaRPr lang="es-ES" b="1" dirty="0"/>
          </a:p>
          <a:p>
            <a:pPr lvl="1"/>
            <a:endParaRPr lang="es-ES" b="1" dirty="0" smtClean="0"/>
          </a:p>
          <a:p>
            <a:pPr marL="540000" lvl="1" indent="0">
              <a:buNone/>
            </a:pPr>
            <a:endParaRPr lang="es-ES" b="1" dirty="0" smtClean="0"/>
          </a:p>
          <a:p>
            <a:pPr lvl="1"/>
            <a:r>
              <a:rPr lang="es-ES" b="1" dirty="0" err="1" smtClean="0"/>
              <a:t>PagingAndSortingRepository</a:t>
            </a:r>
            <a:r>
              <a:rPr lang="es-ES" b="1" dirty="0" smtClean="0"/>
              <a:t>: </a:t>
            </a:r>
            <a:r>
              <a:rPr lang="es-ES" dirty="0" smtClean="0"/>
              <a:t>Implementa operaciones de paginación y ordenado. Uso común para las interfaces REST</a:t>
            </a:r>
            <a:endParaRPr lang="es-ES" dirty="0"/>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Repositorios</a:t>
            </a:r>
            <a:endParaRPr lang="fr-FR" sz="2200" dirty="0">
              <a:latin typeface="Tahoma" pitchFamily="34"/>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01008"/>
            <a:ext cx="7360022" cy="77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229200"/>
            <a:ext cx="6466185" cy="118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1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Métodos derivados</a:t>
            </a:r>
          </a:p>
          <a:p>
            <a:pPr lvl="1"/>
            <a:r>
              <a:rPr lang="es-ES" sz="1400" dirty="0" smtClean="0"/>
              <a:t>Filtro por nombre de campo</a:t>
            </a:r>
            <a:r>
              <a:rPr lang="es-ES" sz="1400" dirty="0"/>
              <a:t>: </a:t>
            </a:r>
            <a:r>
              <a:rPr lang="es-ES" sz="1400" dirty="0" err="1"/>
              <a:t>List</a:t>
            </a:r>
            <a:r>
              <a:rPr lang="es-ES" sz="1400" dirty="0"/>
              <a:t>&lt;</a:t>
            </a:r>
            <a:r>
              <a:rPr lang="es-ES" sz="1400" dirty="0" err="1"/>
              <a:t>User</a:t>
            </a:r>
            <a:r>
              <a:rPr lang="es-ES" sz="1400" dirty="0"/>
              <a:t>&gt; </a:t>
            </a:r>
            <a:r>
              <a:rPr lang="es-ES" sz="1400" b="1" dirty="0" err="1"/>
              <a:t>findBy</a:t>
            </a:r>
            <a:r>
              <a:rPr lang="es-ES" sz="1400" dirty="0" err="1"/>
              <a:t>Name</a:t>
            </a:r>
            <a:r>
              <a:rPr lang="es-ES" sz="1400" dirty="0"/>
              <a:t>(</a:t>
            </a:r>
            <a:r>
              <a:rPr lang="es-ES" sz="1400" dirty="0" err="1"/>
              <a:t>String</a:t>
            </a:r>
            <a:r>
              <a:rPr lang="es-ES" sz="1400" dirty="0"/>
              <a:t> </a:t>
            </a:r>
            <a:r>
              <a:rPr lang="es-ES" sz="1400" dirty="0" err="1"/>
              <a:t>name</a:t>
            </a:r>
            <a:r>
              <a:rPr lang="es-ES" sz="1400" dirty="0" smtClean="0"/>
              <a:t>)</a:t>
            </a:r>
          </a:p>
          <a:p>
            <a:pPr lvl="1"/>
            <a:r>
              <a:rPr lang="es-ES" sz="1400" b="1" dirty="0" err="1" smtClean="0"/>
              <a:t>Find</a:t>
            </a:r>
            <a:r>
              <a:rPr lang="es-ES" sz="1400" b="1" dirty="0" smtClean="0"/>
              <a:t>, </a:t>
            </a:r>
            <a:r>
              <a:rPr lang="es-ES" sz="1400" b="1" dirty="0" err="1" smtClean="0"/>
              <a:t>read</a:t>
            </a:r>
            <a:r>
              <a:rPr lang="es-ES" sz="1400" b="1" dirty="0" smtClean="0"/>
              <a:t>, </a:t>
            </a:r>
            <a:r>
              <a:rPr lang="es-ES" sz="1400" b="1" dirty="0" err="1" smtClean="0"/>
              <a:t>query</a:t>
            </a:r>
            <a:r>
              <a:rPr lang="es-ES" sz="1400" b="1" dirty="0" smtClean="0"/>
              <a:t>, </a:t>
            </a:r>
            <a:r>
              <a:rPr lang="es-ES" sz="1400" b="1" dirty="0" err="1" smtClean="0"/>
              <a:t>count</a:t>
            </a:r>
            <a:r>
              <a:rPr lang="es-ES" sz="1400" b="1" dirty="0" smtClean="0"/>
              <a:t> y </a:t>
            </a:r>
            <a:r>
              <a:rPr lang="es-ES" sz="1400" b="1" dirty="0" err="1" smtClean="0"/>
              <a:t>get</a:t>
            </a:r>
            <a:r>
              <a:rPr lang="es-ES" sz="1400" dirty="0"/>
              <a:t>: </a:t>
            </a:r>
            <a:r>
              <a:rPr lang="es-ES" sz="1400" dirty="0" err="1"/>
              <a:t>List</a:t>
            </a:r>
            <a:r>
              <a:rPr lang="es-ES" sz="1400" dirty="0"/>
              <a:t>&lt;</a:t>
            </a:r>
            <a:r>
              <a:rPr lang="es-ES" sz="1400" dirty="0" err="1"/>
              <a:t>User</a:t>
            </a:r>
            <a:r>
              <a:rPr lang="es-ES" sz="1400" dirty="0"/>
              <a:t>&gt; </a:t>
            </a:r>
            <a:r>
              <a:rPr lang="es-ES" sz="1400" b="1" dirty="0" err="1" smtClean="0"/>
              <a:t>queryBy</a:t>
            </a:r>
            <a:r>
              <a:rPr lang="es-ES" sz="1400" dirty="0" err="1" smtClean="0"/>
              <a:t>Name</a:t>
            </a:r>
            <a:r>
              <a:rPr lang="es-ES" sz="1400" dirty="0" smtClean="0"/>
              <a:t>(</a:t>
            </a:r>
            <a:r>
              <a:rPr lang="es-ES" sz="1400" dirty="0" err="1" smtClean="0"/>
              <a:t>String</a:t>
            </a:r>
            <a:r>
              <a:rPr lang="es-ES" sz="1400" dirty="0" smtClean="0"/>
              <a:t> </a:t>
            </a:r>
            <a:r>
              <a:rPr lang="es-ES" sz="1400" dirty="0" err="1"/>
              <a:t>name</a:t>
            </a:r>
            <a:r>
              <a:rPr lang="es-ES" sz="1400" dirty="0"/>
              <a:t>)</a:t>
            </a:r>
          </a:p>
          <a:p>
            <a:pPr lvl="1"/>
            <a:r>
              <a:rPr lang="es-ES" sz="1400" dirty="0" smtClean="0"/>
              <a:t>Eliminar duplicados con </a:t>
            </a:r>
            <a:r>
              <a:rPr lang="es-ES" sz="1400" b="1" dirty="0" err="1" smtClean="0"/>
              <a:t>Distinct</a:t>
            </a:r>
            <a:r>
              <a:rPr lang="es-ES" sz="1400" b="1" dirty="0" smtClean="0"/>
              <a:t>, </a:t>
            </a:r>
            <a:r>
              <a:rPr lang="es-ES" sz="1400" b="1" dirty="0" err="1" smtClean="0"/>
              <a:t>First</a:t>
            </a:r>
            <a:r>
              <a:rPr lang="es-ES" sz="1400" b="1" dirty="0" smtClean="0"/>
              <a:t> y Top</a:t>
            </a:r>
            <a:r>
              <a:rPr lang="es-ES" sz="1400" dirty="0" smtClean="0"/>
              <a:t>: </a:t>
            </a:r>
            <a:r>
              <a:rPr lang="es-ES" sz="1400" dirty="0" err="1" smtClean="0"/>
              <a:t>List</a:t>
            </a:r>
            <a:r>
              <a:rPr lang="es-ES" sz="1400" dirty="0" smtClean="0"/>
              <a:t>&lt;</a:t>
            </a:r>
            <a:r>
              <a:rPr lang="es-ES" sz="1400" dirty="0" err="1" smtClean="0"/>
              <a:t>User</a:t>
            </a:r>
            <a:r>
              <a:rPr lang="es-ES" sz="1400" dirty="0" smtClean="0"/>
              <a:t>&gt; find</a:t>
            </a:r>
            <a:r>
              <a:rPr lang="es-ES" sz="1400" b="1" dirty="0" smtClean="0"/>
              <a:t>Top3</a:t>
            </a:r>
            <a:r>
              <a:rPr lang="es-ES" sz="1400" dirty="0" smtClean="0"/>
              <a:t>ByAge()</a:t>
            </a:r>
          </a:p>
          <a:p>
            <a:pPr lvl="1"/>
            <a:r>
              <a:rPr lang="es-ES" sz="1400" dirty="0" smtClean="0"/>
              <a:t>Condiciones de igualdad </a:t>
            </a:r>
            <a:r>
              <a:rPr lang="es-ES" sz="1400" dirty="0" err="1" smtClean="0"/>
              <a:t>Is</a:t>
            </a:r>
            <a:r>
              <a:rPr lang="es-ES" sz="1400" dirty="0" smtClean="0"/>
              <a:t> y </a:t>
            </a:r>
            <a:r>
              <a:rPr lang="es-ES" sz="1400" dirty="0" err="1" smtClean="0"/>
              <a:t>Equals</a:t>
            </a:r>
            <a:r>
              <a:rPr lang="es-ES" sz="1400" dirty="0"/>
              <a:t>: </a:t>
            </a:r>
            <a:r>
              <a:rPr lang="es-ES" sz="1400" dirty="0" err="1"/>
              <a:t>List</a:t>
            </a:r>
            <a:r>
              <a:rPr lang="es-ES" sz="1400" dirty="0"/>
              <a:t>&lt;</a:t>
            </a:r>
            <a:r>
              <a:rPr lang="es-ES" sz="1400" dirty="0" err="1"/>
              <a:t>User</a:t>
            </a:r>
            <a:r>
              <a:rPr lang="es-ES" sz="1400" dirty="0"/>
              <a:t>&gt; </a:t>
            </a:r>
            <a:r>
              <a:rPr lang="es-ES" sz="1400" b="1" dirty="0" err="1" smtClean="0"/>
              <a:t>findBy</a:t>
            </a:r>
            <a:r>
              <a:rPr lang="es-ES" sz="1400" dirty="0" err="1" smtClean="0"/>
              <a:t>Name</a:t>
            </a:r>
            <a:r>
              <a:rPr lang="es-ES" sz="1400" b="1" dirty="0" err="1" smtClean="0"/>
              <a:t>Is</a:t>
            </a:r>
            <a:r>
              <a:rPr lang="es-ES" sz="1400" dirty="0" smtClean="0"/>
              <a:t>(</a:t>
            </a:r>
            <a:r>
              <a:rPr lang="es-ES" sz="1400" dirty="0" err="1" smtClean="0"/>
              <a:t>String</a:t>
            </a:r>
            <a:r>
              <a:rPr lang="es-ES" sz="1400" dirty="0" smtClean="0"/>
              <a:t> </a:t>
            </a:r>
            <a:r>
              <a:rPr lang="es-ES" sz="1400" dirty="0" err="1"/>
              <a:t>name</a:t>
            </a:r>
            <a:r>
              <a:rPr lang="es-ES" sz="1400" dirty="0"/>
              <a:t>)</a:t>
            </a:r>
          </a:p>
          <a:p>
            <a:pPr lvl="1"/>
            <a:r>
              <a:rPr lang="es-ES" sz="1400" dirty="0" smtClean="0"/>
              <a:t>Negación </a:t>
            </a:r>
            <a:r>
              <a:rPr lang="es-ES" sz="1400" b="1" dirty="0" err="1" smtClean="0"/>
              <a:t>Not</a:t>
            </a:r>
            <a:r>
              <a:rPr lang="es-ES" sz="1400" dirty="0"/>
              <a:t>: </a:t>
            </a:r>
            <a:r>
              <a:rPr lang="es-ES" sz="1400" dirty="0" err="1"/>
              <a:t>List</a:t>
            </a:r>
            <a:r>
              <a:rPr lang="es-ES" sz="1400" dirty="0"/>
              <a:t>&lt;</a:t>
            </a:r>
            <a:r>
              <a:rPr lang="es-ES" sz="1400" dirty="0" err="1"/>
              <a:t>User</a:t>
            </a:r>
            <a:r>
              <a:rPr lang="es-ES" sz="1400" dirty="0"/>
              <a:t>&gt; </a:t>
            </a:r>
            <a:r>
              <a:rPr lang="es-ES" sz="1400" b="1" dirty="0" err="1" smtClean="0"/>
              <a:t>findBy</a:t>
            </a:r>
            <a:r>
              <a:rPr lang="es-ES" sz="1400" dirty="0" err="1" smtClean="0"/>
              <a:t>Name</a:t>
            </a:r>
            <a:r>
              <a:rPr lang="es-ES" sz="1400" b="1" dirty="0" err="1" smtClean="0"/>
              <a:t>IsNot</a:t>
            </a:r>
            <a:r>
              <a:rPr lang="es-ES" sz="1400" dirty="0" smtClean="0"/>
              <a:t>(</a:t>
            </a:r>
            <a:r>
              <a:rPr lang="es-ES" sz="1400" dirty="0" err="1" smtClean="0"/>
              <a:t>String</a:t>
            </a:r>
            <a:r>
              <a:rPr lang="es-ES" sz="1400" dirty="0" smtClean="0"/>
              <a:t> </a:t>
            </a:r>
            <a:r>
              <a:rPr lang="es-ES" sz="1400" dirty="0" err="1"/>
              <a:t>name</a:t>
            </a:r>
            <a:r>
              <a:rPr lang="es-ES" sz="1400" dirty="0" smtClean="0"/>
              <a:t>)</a:t>
            </a:r>
          </a:p>
          <a:p>
            <a:pPr lvl="1"/>
            <a:r>
              <a:rPr lang="es-ES" sz="1400" dirty="0" err="1" smtClean="0"/>
              <a:t>Nullable</a:t>
            </a:r>
            <a:r>
              <a:rPr lang="es-ES" sz="1400" dirty="0"/>
              <a:t>: </a:t>
            </a:r>
            <a:r>
              <a:rPr lang="es-ES" sz="1400" dirty="0" err="1"/>
              <a:t>List</a:t>
            </a:r>
            <a:r>
              <a:rPr lang="es-ES" sz="1400" dirty="0"/>
              <a:t>&lt;</a:t>
            </a:r>
            <a:r>
              <a:rPr lang="es-ES" sz="1400" dirty="0" err="1"/>
              <a:t>User</a:t>
            </a:r>
            <a:r>
              <a:rPr lang="es-ES" sz="1400" dirty="0"/>
              <a:t>&gt; </a:t>
            </a:r>
            <a:r>
              <a:rPr lang="es-ES" sz="1400" b="1" dirty="0" err="1" smtClean="0"/>
              <a:t>findBy</a:t>
            </a:r>
            <a:r>
              <a:rPr lang="es-ES" sz="1400" dirty="0" err="1" smtClean="0"/>
              <a:t>Name</a:t>
            </a:r>
            <a:r>
              <a:rPr lang="es-ES" sz="1400" b="1" dirty="0" err="1" smtClean="0"/>
              <a:t>IsNull</a:t>
            </a:r>
            <a:r>
              <a:rPr lang="es-ES" sz="1400" dirty="0" smtClean="0"/>
              <a:t>()</a:t>
            </a:r>
          </a:p>
          <a:p>
            <a:pPr lvl="1"/>
            <a:r>
              <a:rPr lang="es-ES" sz="1400" dirty="0" smtClean="0"/>
              <a:t>Verdadero o false: </a:t>
            </a:r>
            <a:r>
              <a:rPr lang="es-ES" sz="1400" dirty="0" err="1"/>
              <a:t>List</a:t>
            </a:r>
            <a:r>
              <a:rPr lang="es-ES" sz="1400" dirty="0"/>
              <a:t>&lt;</a:t>
            </a:r>
            <a:r>
              <a:rPr lang="es-ES" sz="1400" dirty="0" err="1"/>
              <a:t>User</a:t>
            </a:r>
            <a:r>
              <a:rPr lang="es-ES" sz="1400" dirty="0"/>
              <a:t>&gt; </a:t>
            </a:r>
            <a:r>
              <a:rPr lang="es-ES" sz="1400" b="1" dirty="0" err="1" smtClean="0"/>
              <a:t>findBy</a:t>
            </a:r>
            <a:r>
              <a:rPr lang="es-ES" sz="1400" dirty="0" err="1" smtClean="0"/>
              <a:t>Active</a:t>
            </a:r>
            <a:r>
              <a:rPr lang="es-ES" sz="1400" b="1" dirty="0" err="1" smtClean="0"/>
              <a:t>False</a:t>
            </a:r>
            <a:r>
              <a:rPr lang="es-ES" sz="1400" dirty="0" smtClean="0"/>
              <a:t>()</a:t>
            </a:r>
          </a:p>
          <a:p>
            <a:pPr lvl="1"/>
            <a:r>
              <a:rPr lang="es-ES" sz="1400" dirty="0" smtClean="0"/>
              <a:t>Condiciones: </a:t>
            </a:r>
            <a:r>
              <a:rPr lang="es-ES" sz="1400" b="1" dirty="0" err="1" smtClean="0"/>
              <a:t>StartingWith</a:t>
            </a:r>
            <a:r>
              <a:rPr lang="es-ES" sz="1400" b="1" dirty="0" smtClean="0"/>
              <a:t>, </a:t>
            </a:r>
            <a:r>
              <a:rPr lang="es-ES" sz="1400" b="1" dirty="0" err="1" smtClean="0"/>
              <a:t>EndingWith</a:t>
            </a:r>
            <a:r>
              <a:rPr lang="es-ES" sz="1400" b="1" dirty="0" smtClean="0"/>
              <a:t>, </a:t>
            </a:r>
            <a:r>
              <a:rPr lang="es-ES" sz="1400" b="1" dirty="0" err="1" smtClean="0"/>
              <a:t>Containing</a:t>
            </a:r>
            <a:r>
              <a:rPr lang="es-ES" sz="1400" b="1" dirty="0" smtClean="0"/>
              <a:t>, </a:t>
            </a:r>
            <a:r>
              <a:rPr lang="es-ES" sz="1400" b="1" dirty="0" err="1" smtClean="0"/>
              <a:t>Like</a:t>
            </a:r>
            <a:r>
              <a:rPr lang="es-ES" sz="1400" dirty="0" smtClean="0"/>
              <a:t>: </a:t>
            </a:r>
            <a:r>
              <a:rPr lang="en-US" sz="1400" dirty="0" err="1" smtClean="0"/>
              <a:t>findByName</a:t>
            </a:r>
            <a:r>
              <a:rPr lang="en-US" sz="1400" b="1" dirty="0" err="1" smtClean="0"/>
              <a:t>StartingWith</a:t>
            </a:r>
            <a:r>
              <a:rPr lang="en-US" sz="1400" b="1" dirty="0" smtClean="0"/>
              <a:t> </a:t>
            </a:r>
            <a:r>
              <a:rPr lang="en-US" sz="1400" dirty="0" smtClean="0"/>
              <a:t>(</a:t>
            </a:r>
            <a:r>
              <a:rPr lang="en-US" sz="1400" dirty="0"/>
              <a:t>String prefix</a:t>
            </a:r>
            <a:r>
              <a:rPr lang="en-US" sz="1400" dirty="0" smtClean="0"/>
              <a:t>)</a:t>
            </a:r>
            <a:endParaRPr lang="es-ES" sz="1400" dirty="0"/>
          </a:p>
          <a:p>
            <a:pPr lvl="1"/>
            <a:r>
              <a:rPr lang="es-ES" dirty="0" smtClean="0"/>
              <a:t>Comparaciones: </a:t>
            </a:r>
            <a:r>
              <a:rPr lang="es-ES" dirty="0" err="1" smtClean="0"/>
              <a:t>LessThan</a:t>
            </a:r>
            <a:r>
              <a:rPr lang="es-ES" dirty="0" smtClean="0"/>
              <a:t>, </a:t>
            </a:r>
            <a:r>
              <a:rPr lang="es-ES" dirty="0" err="1" smtClean="0"/>
              <a:t>LessThanEqual</a:t>
            </a:r>
            <a:r>
              <a:rPr lang="es-ES" dirty="0" smtClean="0"/>
              <a:t>, </a:t>
            </a:r>
            <a:r>
              <a:rPr lang="es-ES" dirty="0" err="1" smtClean="0"/>
              <a:t>GreaterThan</a:t>
            </a:r>
            <a:r>
              <a:rPr lang="es-ES" dirty="0" smtClean="0"/>
              <a:t>, </a:t>
            </a:r>
            <a:r>
              <a:rPr lang="es-ES" dirty="0" err="1" smtClean="0"/>
              <a:t>GreaterThanEqual</a:t>
            </a:r>
            <a:r>
              <a:rPr lang="es-ES" dirty="0" smtClean="0"/>
              <a:t>, </a:t>
            </a:r>
            <a:r>
              <a:rPr lang="es-ES" dirty="0" err="1" smtClean="0"/>
              <a:t>Between</a:t>
            </a:r>
            <a:r>
              <a:rPr lang="es-ES" dirty="0" smtClean="0"/>
              <a:t>, In, </a:t>
            </a:r>
            <a:r>
              <a:rPr lang="es-ES" dirty="0" err="1" smtClean="0"/>
              <a:t>After</a:t>
            </a:r>
            <a:r>
              <a:rPr lang="es-ES" dirty="0" smtClean="0"/>
              <a:t>, </a:t>
            </a:r>
            <a:r>
              <a:rPr lang="es-ES" dirty="0" err="1" smtClean="0"/>
              <a:t>Before</a:t>
            </a:r>
            <a:r>
              <a:rPr lang="es-ES" dirty="0" smtClean="0"/>
              <a:t>: </a:t>
            </a:r>
            <a:r>
              <a:rPr lang="en-US" dirty="0"/>
              <a:t>List&lt;User&gt; </a:t>
            </a:r>
            <a:r>
              <a:rPr lang="en-US" dirty="0" err="1"/>
              <a:t>findByAge</a:t>
            </a:r>
            <a:r>
              <a:rPr lang="en-US" b="1" dirty="0" err="1"/>
              <a:t>In</a:t>
            </a:r>
            <a:r>
              <a:rPr lang="en-US" dirty="0"/>
              <a:t>(Collection&lt;Integer&gt; ages);</a:t>
            </a:r>
            <a:endParaRPr lang="es-ES" dirty="0" smtClean="0"/>
          </a:p>
          <a:p>
            <a:pPr lvl="1"/>
            <a:r>
              <a:rPr lang="es-ES" dirty="0" smtClean="0"/>
              <a:t>Ordenación: </a:t>
            </a:r>
            <a:r>
              <a:rPr lang="es-ES" dirty="0" err="1" smtClean="0"/>
              <a:t>OrderBy</a:t>
            </a:r>
            <a:r>
              <a:rPr lang="es-ES" dirty="0" smtClean="0"/>
              <a:t>..ASC/DESC</a:t>
            </a:r>
            <a:r>
              <a:rPr lang="es-ES" dirty="0"/>
              <a:t>: </a:t>
            </a:r>
            <a:r>
              <a:rPr lang="es-ES" dirty="0" err="1" smtClean="0"/>
              <a:t>findByName</a:t>
            </a:r>
            <a:r>
              <a:rPr lang="es-ES" b="1" dirty="0" err="1" smtClean="0"/>
              <a:t>OrderBy</a:t>
            </a:r>
            <a:r>
              <a:rPr lang="es-ES" dirty="0" err="1" smtClean="0"/>
              <a:t>Name</a:t>
            </a:r>
            <a:r>
              <a:rPr lang="es-ES" b="1" dirty="0" err="1" smtClean="0"/>
              <a:t>Desc</a:t>
            </a:r>
            <a:r>
              <a:rPr lang="es-ES" dirty="0" smtClean="0"/>
              <a:t>(</a:t>
            </a:r>
            <a:r>
              <a:rPr lang="es-ES" dirty="0" err="1" smtClean="0"/>
              <a:t>String</a:t>
            </a:r>
            <a:r>
              <a:rPr lang="es-ES" dirty="0" smtClean="0"/>
              <a:t> </a:t>
            </a:r>
            <a:r>
              <a:rPr lang="es-ES" dirty="0" err="1"/>
              <a:t>name</a:t>
            </a:r>
            <a:r>
              <a:rPr lang="es-ES" dirty="0" smtClean="0"/>
              <a:t>)</a:t>
            </a:r>
            <a:endParaRPr lang="es-ES" dirty="0"/>
          </a:p>
          <a:p>
            <a:pPr lvl="1"/>
            <a:endParaRPr lang="es-ES" dirty="0" smtClean="0"/>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Repositorios</a:t>
            </a:r>
            <a:endParaRPr lang="fr-FR" sz="2200" dirty="0">
              <a:latin typeface="Tahoma" pitchFamily="34"/>
            </a:endParaRPr>
          </a:p>
        </p:txBody>
      </p:sp>
    </p:spTree>
    <p:extLst>
      <p:ext uri="{BB962C8B-B14F-4D97-AF65-F5344CB8AC3E}">
        <p14:creationId xmlns:p14="http://schemas.microsoft.com/office/powerpoint/2010/main" val="2566783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a:t>
            </a:r>
            <a:r>
              <a:rPr lang="es-ES" dirty="0" err="1" smtClean="0"/>
              <a:t>Transactional</a:t>
            </a:r>
            <a:endParaRPr lang="es-ES" dirty="0" smtClean="0"/>
          </a:p>
          <a:p>
            <a:pPr lvl="1"/>
            <a:r>
              <a:rPr lang="es-ES" dirty="0" smtClean="0"/>
              <a:t>Anotación para establecer la configuración de inicio/fin de la transacción, propagación</a:t>
            </a:r>
          </a:p>
          <a:p>
            <a:r>
              <a:rPr lang="es-ES" dirty="0" smtClean="0"/>
              <a:t>Propagación</a:t>
            </a:r>
          </a:p>
          <a:p>
            <a:pPr lvl="1"/>
            <a:r>
              <a:rPr lang="es-ES" b="1" dirty="0"/>
              <a:t>REQUIRED</a:t>
            </a:r>
            <a:r>
              <a:rPr lang="es-ES" dirty="0"/>
              <a:t>: Da soporte a la transacción actual o crea una nueva sino existe.</a:t>
            </a:r>
          </a:p>
          <a:p>
            <a:pPr lvl="1"/>
            <a:r>
              <a:rPr lang="es-ES" b="1" dirty="0"/>
              <a:t>SUPPORTS</a:t>
            </a:r>
            <a:r>
              <a:rPr lang="es-ES" dirty="0"/>
              <a:t>: Da soporte a la transacción actual, sino existe, ejecuta el método sin transacción.</a:t>
            </a:r>
          </a:p>
          <a:p>
            <a:pPr lvl="1"/>
            <a:r>
              <a:rPr lang="es-ES" b="1" dirty="0"/>
              <a:t>MANDATORY</a:t>
            </a:r>
            <a:r>
              <a:rPr lang="es-ES" dirty="0"/>
              <a:t>: Da soporte a la transacción actual, sino existe, lanza una excepción.</a:t>
            </a:r>
          </a:p>
          <a:p>
            <a:pPr lvl="1"/>
            <a:r>
              <a:rPr lang="es-ES" b="1" dirty="0"/>
              <a:t>REQUIRES_NEW</a:t>
            </a:r>
            <a:r>
              <a:rPr lang="es-ES" dirty="0"/>
              <a:t>: Crea una nueva transacción, si existe una, la suspende.</a:t>
            </a:r>
          </a:p>
          <a:p>
            <a:pPr lvl="1"/>
            <a:r>
              <a:rPr lang="es-ES" b="1" dirty="0"/>
              <a:t>NOT_SUPPORTED</a:t>
            </a:r>
            <a:r>
              <a:rPr lang="es-ES" dirty="0"/>
              <a:t>: Ejecuta el método sin transacción, sí existe, la suspende.</a:t>
            </a:r>
          </a:p>
          <a:p>
            <a:pPr lvl="1"/>
            <a:r>
              <a:rPr lang="es-ES" b="1" dirty="0"/>
              <a:t>NEVER:</a:t>
            </a:r>
            <a:r>
              <a:rPr lang="es-ES" dirty="0"/>
              <a:t> Ejecuta el método sin transacción, sí existe, lanza una excepción.</a:t>
            </a:r>
          </a:p>
          <a:p>
            <a:pPr lvl="1"/>
            <a:r>
              <a:rPr lang="es-ES" b="1" dirty="0"/>
              <a:t>NESTED</a:t>
            </a:r>
            <a:r>
              <a:rPr lang="es-ES" dirty="0"/>
              <a:t>: Ejecuta dentro una transacción si existe una.</a:t>
            </a:r>
          </a:p>
          <a:p>
            <a:endParaRPr lang="es-ES" dirty="0"/>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Transaciones</a:t>
            </a:r>
            <a:endParaRPr lang="fr-FR" sz="2200" dirty="0">
              <a:latin typeface="Tahoma" pitchFamily="34"/>
            </a:endParaRPr>
          </a:p>
        </p:txBody>
      </p:sp>
    </p:spTree>
    <p:extLst>
      <p:ext uri="{BB962C8B-B14F-4D97-AF65-F5344CB8AC3E}">
        <p14:creationId xmlns:p14="http://schemas.microsoft.com/office/powerpoint/2010/main" val="503932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Aislamiento</a:t>
            </a:r>
          </a:p>
          <a:p>
            <a:pPr lvl="1"/>
            <a:r>
              <a:rPr lang="es-ES" dirty="0"/>
              <a:t>El nivel de aislamiento se refiere al grado de aislamiento entre varias transacciones concurrentes</a:t>
            </a:r>
            <a:r>
              <a:rPr lang="es-ES" dirty="0" smtClean="0"/>
              <a:t>.</a:t>
            </a:r>
          </a:p>
          <a:p>
            <a:pPr lvl="1"/>
            <a:r>
              <a:rPr lang="es-ES" sz="1200" dirty="0" smtClean="0"/>
              <a:t>ISOLATION_DEFAULT</a:t>
            </a:r>
            <a:r>
              <a:rPr lang="es-ES" sz="1200" dirty="0"/>
              <a:t>: este es el valor predeterminado, lo que significa que se utiliza el nivel de aislamiento predeterminado de la base de datos subyacente. Para la mayoría de las bases de datos, este valor suele </a:t>
            </a:r>
            <a:r>
              <a:rPr lang="es-ES" sz="1200" dirty="0" smtClean="0"/>
              <a:t>ser ISOLATION_READ_COMMITTED</a:t>
            </a:r>
            <a:r>
              <a:rPr lang="es-ES" sz="1200" dirty="0"/>
              <a:t>. </a:t>
            </a:r>
          </a:p>
          <a:p>
            <a:pPr lvl="1"/>
            <a:r>
              <a:rPr lang="es-ES" sz="1200" dirty="0" smtClean="0"/>
              <a:t>ISOLATION_READ_UNCOMMITTED</a:t>
            </a:r>
            <a:r>
              <a:rPr lang="es-ES" sz="1200" dirty="0"/>
              <a:t>: este nivel de aislamiento indica que una transacción puede leer datos modificados por otra transacción pero aún no ha confirmado datos. Este nivel no puede evitar lecturas sucias, lecturas no repetibles y lecturas mágicas, por lo que este nivel de aislamiento rara vez se usa. Por ejemplo, </a:t>
            </a:r>
            <a:r>
              <a:rPr lang="es-ES" sz="1200" dirty="0" err="1"/>
              <a:t>PostgreSQL</a:t>
            </a:r>
            <a:r>
              <a:rPr lang="es-ES" sz="1200" dirty="0"/>
              <a:t> en realidad no tiene este nivel. </a:t>
            </a:r>
            <a:endParaRPr lang="es-ES" sz="1200" dirty="0" smtClean="0"/>
          </a:p>
          <a:p>
            <a:pPr lvl="1"/>
            <a:r>
              <a:rPr lang="es-ES" sz="1200" dirty="0" smtClean="0"/>
              <a:t>ISOLATION_READ_COMMITTED</a:t>
            </a:r>
            <a:r>
              <a:rPr lang="es-ES" sz="1200" dirty="0"/>
              <a:t>: este nivel de aislamiento significa que una transacción solo puede leer datos confirmados por otra transacción. Este nivel evita lecturas sucias, que es el valor recomendado en la mayoría de los casos. </a:t>
            </a:r>
            <a:endParaRPr lang="es-ES" sz="1200" dirty="0" smtClean="0"/>
          </a:p>
          <a:p>
            <a:pPr lvl="1"/>
            <a:r>
              <a:rPr lang="es-ES" sz="1200" dirty="0" smtClean="0"/>
              <a:t>ISOLATION_REPEATABLE_READ</a:t>
            </a:r>
            <a:r>
              <a:rPr lang="es-ES" sz="1200" dirty="0"/>
              <a:t>: este nivel de aislamiento significa que una transacción puede ejecutar repetidamente una consulta varias veces durante todo el proceso, y los registros devueltos cada vez son los mismos. Este nivel evita lecturas sucias y lecturas no repetibles. </a:t>
            </a:r>
            <a:endParaRPr lang="es-ES" sz="1200" dirty="0" smtClean="0"/>
          </a:p>
          <a:p>
            <a:pPr lvl="1"/>
            <a:r>
              <a:rPr lang="es-ES" sz="1200" dirty="0" smtClean="0"/>
              <a:t>ISOLATION_SERIALIZABLE</a:t>
            </a:r>
            <a:r>
              <a:rPr lang="es-ES" sz="1200" dirty="0"/>
              <a:t>: todas las transacciones se ejecutan una tras otra, por lo que no hay posibilidad de interferencia entre transacciones, es decir, este nivel puede evitar lecturas sucias, lecturas no repetibles y lecturas mágicas. Pero esto afectará seriamente el desempeño del programa. Normalmente, este nivel no se usa.</a:t>
            </a:r>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Transaciones</a:t>
            </a:r>
            <a:endParaRPr lang="fr-FR" sz="2200" dirty="0">
              <a:latin typeface="Tahoma" pitchFamily="34"/>
            </a:endParaRPr>
          </a:p>
        </p:txBody>
      </p:sp>
    </p:spTree>
    <p:extLst>
      <p:ext uri="{BB962C8B-B14F-4D97-AF65-F5344CB8AC3E}">
        <p14:creationId xmlns:p14="http://schemas.microsoft.com/office/powerpoint/2010/main" val="80632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a:t>
            </a:r>
            <a:r>
              <a:rPr lang="fr-FR" sz="2200" dirty="0" err="1" smtClean="0">
                <a:latin typeface="Tahoma" pitchFamily="34"/>
              </a:rPr>
              <a:t>Transactional</a:t>
            </a:r>
            <a:endParaRPr lang="fr-FR" sz="2200" dirty="0">
              <a:latin typeface="Tahoma" pitchFamily="34"/>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313" y="1540295"/>
            <a:ext cx="8228012" cy="442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828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268760"/>
            <a:ext cx="8229240" cy="4968552"/>
          </a:xfrm>
        </p:spPr>
        <p:txBody>
          <a:bodyPr/>
          <a:lstStyle/>
          <a:p>
            <a:r>
              <a:rPr lang="es-ES" sz="1800" b="1" dirty="0" smtClean="0"/>
              <a:t>Spring JDBC</a:t>
            </a:r>
          </a:p>
          <a:p>
            <a:pPr lvl="1"/>
            <a:r>
              <a:rPr lang="es-ES" dirty="0"/>
              <a:t>¿Qué es?</a:t>
            </a:r>
          </a:p>
          <a:p>
            <a:pPr lvl="1"/>
            <a:r>
              <a:rPr lang="es-ES" dirty="0" smtClean="0"/>
              <a:t>Responsabilidades Spring/Desarrollador</a:t>
            </a:r>
            <a:endParaRPr lang="en-US" dirty="0"/>
          </a:p>
          <a:p>
            <a:pPr lvl="1"/>
            <a:r>
              <a:rPr lang="es-ES" dirty="0" smtClean="0"/>
              <a:t>JDBC </a:t>
            </a:r>
            <a:r>
              <a:rPr lang="es-ES" dirty="0" err="1" smtClean="0"/>
              <a:t>Template</a:t>
            </a:r>
            <a:endParaRPr lang="en-US" dirty="0"/>
          </a:p>
          <a:p>
            <a:pPr lvl="1"/>
            <a:r>
              <a:rPr lang="es-ES" dirty="0" smtClean="0"/>
              <a:t>Repositorios</a:t>
            </a:r>
            <a:endParaRPr lang="en-US" dirty="0"/>
          </a:p>
          <a:p>
            <a:pPr lvl="1"/>
            <a:r>
              <a:rPr lang="es-ES" dirty="0" smtClean="0"/>
              <a:t>Transacciones</a:t>
            </a:r>
            <a:endParaRPr lang="en-US" dirty="0"/>
          </a:p>
          <a:p>
            <a:pPr lvl="1"/>
            <a:endParaRPr lang="es-ES" sz="1400" dirty="0"/>
          </a:p>
          <a:p>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err="1" smtClean="0">
                <a:latin typeface="Tahoma" pitchFamily="34"/>
              </a:rPr>
              <a:t>Temario</a:t>
            </a:r>
            <a:endParaRPr lang="fr-FR" sz="2200" dirty="0">
              <a:latin typeface="Tahoma" pitchFamily="34"/>
            </a:endParaRPr>
          </a:p>
        </p:txBody>
      </p:sp>
    </p:spTree>
    <p:extLst>
      <p:ext uri="{BB962C8B-B14F-4D97-AF65-F5344CB8AC3E}">
        <p14:creationId xmlns:p14="http://schemas.microsoft.com/office/powerpoint/2010/main" val="24314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es?</a:t>
            </a:r>
          </a:p>
          <a:p>
            <a:pPr lvl="1"/>
            <a:r>
              <a:rPr lang="es-ES" dirty="0" smtClean="0"/>
              <a:t>Es un módulo de Spring </a:t>
            </a:r>
            <a:r>
              <a:rPr lang="es-ES" dirty="0" err="1" smtClean="0"/>
              <a:t>framework</a:t>
            </a:r>
            <a:r>
              <a:rPr lang="es-ES" dirty="0" smtClean="0"/>
              <a:t>, más concretamente del paquete Spring Data el cual está dedicado específicamente para la conexión y operaciones con una Base de Datos</a:t>
            </a:r>
          </a:p>
          <a:p>
            <a:pPr lvl="1"/>
            <a:r>
              <a:rPr lang="es-ES" dirty="0" smtClean="0"/>
              <a:t>Permite implementar de una forma fácil los repositorios basados en JDBC</a:t>
            </a:r>
          </a:p>
          <a:p>
            <a:pPr lvl="1"/>
            <a:r>
              <a:rPr lang="es-ES" dirty="0" smtClean="0"/>
              <a:t>Al mantenerse sencillo en conceptos, Spring Data JDBC no ofrece características similares a JPA como, </a:t>
            </a:r>
            <a:r>
              <a:rPr lang="es-ES" dirty="0" err="1" smtClean="0"/>
              <a:t>caching</a:t>
            </a:r>
            <a:r>
              <a:rPr lang="es-ES" dirty="0" smtClean="0"/>
              <a:t> o </a:t>
            </a:r>
            <a:r>
              <a:rPr lang="es-ES" dirty="0" err="1" smtClean="0"/>
              <a:t>lazy</a:t>
            </a:r>
            <a:r>
              <a:rPr lang="es-ES" dirty="0" smtClean="0"/>
              <a:t> </a:t>
            </a:r>
            <a:r>
              <a:rPr lang="es-ES" dirty="0" err="1" smtClean="0"/>
              <a:t>loading</a:t>
            </a:r>
            <a:endParaRPr lang="es-ES" dirty="0"/>
          </a:p>
          <a:p>
            <a:pPr lvl="1"/>
            <a:r>
              <a:rPr lang="es-ES" dirty="0" smtClean="0"/>
              <a:t>Principios del diseño Spring Data JDBC</a:t>
            </a:r>
          </a:p>
          <a:p>
            <a:pPr lvl="2"/>
            <a:r>
              <a:rPr lang="es-ES" sz="1400" dirty="0" smtClean="0"/>
              <a:t>Si cargas una entidad, se ejecutan las sentencias SQL</a:t>
            </a:r>
            <a:r>
              <a:rPr lang="es-ES" sz="1400" dirty="0"/>
              <a:t>. Una vez hecho esto, tienes una entidad completamente cargada. No se realiza ninguna carga diferida o almacenamiento en caché</a:t>
            </a:r>
            <a:r>
              <a:rPr lang="es-ES" sz="1400" dirty="0" smtClean="0"/>
              <a:t>.</a:t>
            </a:r>
          </a:p>
          <a:p>
            <a:pPr lvl="2"/>
            <a:r>
              <a:rPr lang="es-ES" sz="1400" dirty="0"/>
              <a:t>Si guarda una entidad, se guarda. Si no es así, no es así. No hay seguimiento sucio ni sesión.</a:t>
            </a:r>
          </a:p>
          <a:p>
            <a:pPr lvl="2"/>
            <a:r>
              <a:rPr lang="es-ES" sz="1400" dirty="0"/>
              <a:t>Existe un modelo simple de cómo asignar entidades a tablas. Probablemente solo funcione para casos bastante simples. </a:t>
            </a:r>
            <a:r>
              <a:rPr lang="es-ES" sz="1400" dirty="0" smtClean="0"/>
              <a:t>Permite codificar una estrategia propia.</a:t>
            </a:r>
            <a:r>
              <a:rPr lang="es-ES" sz="1400" dirty="0"/>
              <a:t> Spring Data JDBC ofrece solo un soporte muy limitado para personalizar la estrategia con anotaciones.</a:t>
            </a:r>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a:t>
            </a:r>
            <a:endParaRPr lang="fr-FR" sz="2200" dirty="0">
              <a:latin typeface="Tahoma" pitchFamily="34"/>
            </a:endParaRPr>
          </a:p>
        </p:txBody>
      </p:sp>
    </p:spTree>
    <p:extLst>
      <p:ext uri="{BB962C8B-B14F-4D97-AF65-F5344CB8AC3E}">
        <p14:creationId xmlns:p14="http://schemas.microsoft.com/office/powerpoint/2010/main" val="2383868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67544" y="1484784"/>
            <a:ext cx="8229240" cy="4536504"/>
          </a:xfrm>
        </p:spPr>
        <p:txBody>
          <a:bodyPr/>
          <a:lstStyle/>
          <a:p>
            <a:r>
              <a:rPr lang="es-ES" dirty="0" smtClean="0"/>
              <a:t>¿Qué es?</a:t>
            </a:r>
          </a:p>
          <a:p>
            <a:pPr lvl="1"/>
            <a:r>
              <a:rPr lang="es-ES" dirty="0" smtClean="0"/>
              <a:t>Es un potente mecanismo para conectar a la Base de Datos y ejecutar consultas SQL. Internamente utiliza la API JDBC pero elimina bastantes problemas de la misma</a:t>
            </a:r>
          </a:p>
          <a:p>
            <a:r>
              <a:rPr lang="es-ES" dirty="0" smtClean="0"/>
              <a:t>Problemas de JDBC API</a:t>
            </a:r>
          </a:p>
          <a:p>
            <a:pPr lvl="1"/>
            <a:r>
              <a:rPr lang="es-ES" dirty="0"/>
              <a:t>Necesitamos escribir mucho código antes y después de ejecutar la consulta, como crear una conexión, una declaración, cerrar un conjunto de resultados, una conexión, etc.</a:t>
            </a:r>
          </a:p>
          <a:p>
            <a:pPr lvl="1"/>
            <a:r>
              <a:rPr lang="es-ES" dirty="0"/>
              <a:t>Necesitamos realizar un código de manejo de excepciones en la lógica de la base de datos.</a:t>
            </a:r>
          </a:p>
          <a:p>
            <a:pPr lvl="1"/>
            <a:r>
              <a:rPr lang="es-ES" dirty="0"/>
              <a:t>Necesitamos manejar la transacción.</a:t>
            </a:r>
          </a:p>
          <a:p>
            <a:pPr lvl="1"/>
            <a:r>
              <a:rPr lang="es-ES" dirty="0"/>
              <a:t>La repetición de todos estos códigos de una lógica de base de datos a otra es una tarea que requiere mucho tiempo</a:t>
            </a:r>
            <a:r>
              <a:rPr lang="es-ES" dirty="0" smtClean="0"/>
              <a:t>.</a:t>
            </a:r>
          </a:p>
          <a:p>
            <a:r>
              <a:rPr lang="es-ES" dirty="0" smtClean="0"/>
              <a:t>Clases: </a:t>
            </a:r>
          </a:p>
          <a:p>
            <a:pPr lvl="1"/>
            <a:r>
              <a:rPr lang="en-US" dirty="0" err="1" smtClean="0"/>
              <a:t>JdbcTemplate</a:t>
            </a:r>
            <a:r>
              <a:rPr lang="en-US" dirty="0" smtClean="0"/>
              <a:t>, </a:t>
            </a:r>
            <a:r>
              <a:rPr lang="en-US" dirty="0" err="1" smtClean="0"/>
              <a:t>NamedParameterJdbcTemplate</a:t>
            </a:r>
            <a:r>
              <a:rPr lang="en-US" dirty="0" smtClean="0"/>
              <a:t>, </a:t>
            </a:r>
            <a:r>
              <a:rPr lang="en-US" dirty="0" err="1" smtClean="0"/>
              <a:t>SimpleJdbcTemplate</a:t>
            </a:r>
            <a:r>
              <a:rPr lang="en-US" dirty="0" smtClean="0"/>
              <a:t>, </a:t>
            </a:r>
            <a:r>
              <a:rPr lang="en-US" dirty="0" err="1" smtClean="0"/>
              <a:t>SimpleJdbcInsert</a:t>
            </a:r>
            <a:r>
              <a:rPr lang="en-US" dirty="0" smtClean="0"/>
              <a:t> </a:t>
            </a:r>
            <a:r>
              <a:rPr lang="en-US" dirty="0"/>
              <a:t>y </a:t>
            </a:r>
            <a:r>
              <a:rPr lang="en-US" dirty="0" err="1"/>
              <a:t>SimpleJdbcCall</a:t>
            </a:r>
            <a:endParaRPr lang="en-US" dirty="0"/>
          </a:p>
          <a:p>
            <a:endParaRPr lang="es-ES" dirty="0"/>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spTree>
    <p:extLst>
      <p:ext uri="{BB962C8B-B14F-4D97-AF65-F5344CB8AC3E}">
        <p14:creationId xmlns:p14="http://schemas.microsoft.com/office/powerpoint/2010/main" val="263898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963103026"/>
              </p:ext>
            </p:extLst>
          </p:nvPr>
        </p:nvGraphicFramePr>
        <p:xfrm>
          <a:off x="468313" y="1484313"/>
          <a:ext cx="7920111" cy="4079240"/>
        </p:xfrm>
        <a:graphic>
          <a:graphicData uri="http://schemas.openxmlformats.org/drawingml/2006/table">
            <a:tbl>
              <a:tblPr firstRow="1" bandRow="1">
                <a:tableStyleId>{5C22544A-7EE6-4342-B048-85BDC9FD1C3A}</a:tableStyleId>
              </a:tblPr>
              <a:tblGrid>
                <a:gridCol w="5399831"/>
                <a:gridCol w="1008112"/>
                <a:gridCol w="1512168"/>
              </a:tblGrid>
              <a:tr h="370840">
                <a:tc>
                  <a:txBody>
                    <a:bodyPr/>
                    <a:lstStyle/>
                    <a:p>
                      <a:r>
                        <a:rPr lang="es-ES" dirty="0" smtClean="0"/>
                        <a:t>Acción</a:t>
                      </a:r>
                      <a:endParaRPr lang="en-US" dirty="0"/>
                    </a:p>
                  </a:txBody>
                  <a:tcPr/>
                </a:tc>
                <a:tc>
                  <a:txBody>
                    <a:bodyPr/>
                    <a:lstStyle/>
                    <a:p>
                      <a:r>
                        <a:rPr lang="es-ES" dirty="0" smtClean="0"/>
                        <a:t>Spring</a:t>
                      </a:r>
                      <a:endParaRPr lang="en-US" dirty="0"/>
                    </a:p>
                  </a:txBody>
                  <a:tcPr/>
                </a:tc>
                <a:tc>
                  <a:txBody>
                    <a:bodyPr/>
                    <a:lstStyle/>
                    <a:p>
                      <a:r>
                        <a:rPr lang="es-ES" dirty="0" smtClean="0"/>
                        <a:t>Desarrollador</a:t>
                      </a:r>
                      <a:endParaRPr lang="en-US" dirty="0"/>
                    </a:p>
                  </a:txBody>
                  <a:tcPr/>
                </a:tc>
              </a:tr>
              <a:tr h="370840">
                <a:tc>
                  <a:txBody>
                    <a:bodyPr/>
                    <a:lstStyle/>
                    <a:p>
                      <a:r>
                        <a:rPr lang="es-ES" sz="1600" dirty="0" smtClean="0"/>
                        <a:t>Definir los parámetros de conexión</a:t>
                      </a:r>
                      <a:endParaRPr lang="en-US" sz="1600" dirty="0"/>
                    </a:p>
                  </a:txBody>
                  <a:tcPr/>
                </a:tc>
                <a:tc>
                  <a:txBody>
                    <a:bodyPr/>
                    <a:lstStyle/>
                    <a:p>
                      <a:pPr algn="ctr"/>
                      <a:endParaRPr lang="en-US" sz="1600" dirty="0"/>
                    </a:p>
                  </a:txBody>
                  <a:tcPr/>
                </a:tc>
                <a:tc>
                  <a:txBody>
                    <a:bodyPr/>
                    <a:lstStyle/>
                    <a:p>
                      <a:pPr algn="ctr"/>
                      <a:r>
                        <a:rPr lang="es-ES" sz="1600" dirty="0" smtClean="0"/>
                        <a:t>X</a:t>
                      </a:r>
                      <a:endParaRPr lang="en-US" sz="1600" dirty="0"/>
                    </a:p>
                  </a:txBody>
                  <a:tcPr/>
                </a:tc>
              </a:tr>
              <a:tr h="370840">
                <a:tc>
                  <a:txBody>
                    <a:bodyPr/>
                    <a:lstStyle/>
                    <a:p>
                      <a:r>
                        <a:rPr lang="es-ES" sz="1600" dirty="0" smtClean="0"/>
                        <a:t>Abrir la conexión</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a:p>
                  </a:txBody>
                  <a:tcPr/>
                </a:tc>
              </a:tr>
              <a:tr h="370840">
                <a:tc>
                  <a:txBody>
                    <a:bodyPr/>
                    <a:lstStyle/>
                    <a:p>
                      <a:r>
                        <a:rPr lang="es-ES" sz="1600" dirty="0" smtClean="0"/>
                        <a:t>Especificar</a:t>
                      </a:r>
                      <a:r>
                        <a:rPr lang="es-ES" sz="1600" baseline="0" dirty="0" smtClean="0"/>
                        <a:t> el SQL </a:t>
                      </a:r>
                      <a:r>
                        <a:rPr lang="es-ES" sz="1600" baseline="0" dirty="0" err="1" smtClean="0"/>
                        <a:t>statement</a:t>
                      </a:r>
                      <a:endParaRPr lang="en-US" sz="1600" dirty="0"/>
                    </a:p>
                  </a:txBody>
                  <a:tcPr/>
                </a:tc>
                <a:tc>
                  <a:txBody>
                    <a:bodyPr/>
                    <a:lstStyle/>
                    <a:p>
                      <a:pPr algn="ctr"/>
                      <a:endParaRPr lang="en-US" sz="1600" dirty="0"/>
                    </a:p>
                  </a:txBody>
                  <a:tcPr/>
                </a:tc>
                <a:tc>
                  <a:txBody>
                    <a:bodyPr/>
                    <a:lstStyle/>
                    <a:p>
                      <a:pPr algn="ctr"/>
                      <a:r>
                        <a:rPr lang="es-ES" sz="1600" dirty="0" smtClean="0"/>
                        <a:t>X</a:t>
                      </a:r>
                      <a:endParaRPr lang="en-US" sz="1600" dirty="0"/>
                    </a:p>
                  </a:txBody>
                  <a:tcPr/>
                </a:tc>
              </a:tr>
              <a:tr h="370840">
                <a:tc>
                  <a:txBody>
                    <a:bodyPr/>
                    <a:lstStyle/>
                    <a:p>
                      <a:r>
                        <a:rPr lang="es-ES" sz="1600" dirty="0" smtClean="0"/>
                        <a:t>Declarar parámetros y proveer los valores a dichos parámetros</a:t>
                      </a:r>
                      <a:endParaRPr lang="en-US" sz="1600" dirty="0"/>
                    </a:p>
                  </a:txBody>
                  <a:tcPr/>
                </a:tc>
                <a:tc>
                  <a:txBody>
                    <a:bodyPr/>
                    <a:lstStyle/>
                    <a:p>
                      <a:pPr algn="ctr"/>
                      <a:endParaRPr lang="en-US" sz="1600"/>
                    </a:p>
                  </a:txBody>
                  <a:tcPr/>
                </a:tc>
                <a:tc>
                  <a:txBody>
                    <a:bodyPr/>
                    <a:lstStyle/>
                    <a:p>
                      <a:pPr algn="ctr"/>
                      <a:r>
                        <a:rPr lang="es-ES" sz="1600" dirty="0" smtClean="0"/>
                        <a:t>X</a:t>
                      </a:r>
                      <a:endParaRPr lang="en-US" sz="1600" dirty="0"/>
                    </a:p>
                  </a:txBody>
                  <a:tcPr/>
                </a:tc>
              </a:tr>
              <a:tr h="370840">
                <a:tc>
                  <a:txBody>
                    <a:bodyPr/>
                    <a:lstStyle/>
                    <a:p>
                      <a:r>
                        <a:rPr lang="es-ES" sz="1600" dirty="0" smtClean="0"/>
                        <a:t>Preparar y ejecutar el </a:t>
                      </a:r>
                      <a:r>
                        <a:rPr lang="es-ES" sz="1600" dirty="0" err="1" smtClean="0"/>
                        <a:t>statement</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dirty="0"/>
                    </a:p>
                  </a:txBody>
                  <a:tcPr/>
                </a:tc>
              </a:tr>
              <a:tr h="370840">
                <a:tc>
                  <a:txBody>
                    <a:bodyPr/>
                    <a:lstStyle/>
                    <a:p>
                      <a:r>
                        <a:rPr lang="es-ES" sz="1600" dirty="0" smtClean="0"/>
                        <a:t>Preparar el </a:t>
                      </a:r>
                      <a:r>
                        <a:rPr lang="es-ES" sz="1600" dirty="0" err="1" smtClean="0"/>
                        <a:t>loop</a:t>
                      </a:r>
                      <a:r>
                        <a:rPr lang="es-ES" sz="1600" dirty="0" smtClean="0"/>
                        <a:t> para iterar sobre los resultados</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dirty="0"/>
                    </a:p>
                  </a:txBody>
                  <a:tcPr/>
                </a:tc>
              </a:tr>
              <a:tr h="370840">
                <a:tc>
                  <a:txBody>
                    <a:bodyPr/>
                    <a:lstStyle/>
                    <a:p>
                      <a:r>
                        <a:rPr lang="es-ES" sz="1600" dirty="0" smtClean="0"/>
                        <a:t>Realizar el trabajo por cada iteración</a:t>
                      </a:r>
                      <a:endParaRPr lang="en-US" sz="1600" dirty="0"/>
                    </a:p>
                  </a:txBody>
                  <a:tcPr/>
                </a:tc>
                <a:tc>
                  <a:txBody>
                    <a:bodyPr/>
                    <a:lstStyle/>
                    <a:p>
                      <a:pPr algn="ctr"/>
                      <a:endParaRPr lang="en-US" sz="1600" dirty="0"/>
                    </a:p>
                  </a:txBody>
                  <a:tcPr/>
                </a:tc>
                <a:tc>
                  <a:txBody>
                    <a:bodyPr/>
                    <a:lstStyle/>
                    <a:p>
                      <a:pPr algn="ctr"/>
                      <a:r>
                        <a:rPr lang="es-ES" sz="1600" dirty="0" smtClean="0"/>
                        <a:t>X</a:t>
                      </a:r>
                      <a:endParaRPr lang="en-US" sz="1600" dirty="0"/>
                    </a:p>
                  </a:txBody>
                  <a:tcPr/>
                </a:tc>
              </a:tr>
              <a:tr h="370840">
                <a:tc>
                  <a:txBody>
                    <a:bodyPr/>
                    <a:lstStyle/>
                    <a:p>
                      <a:r>
                        <a:rPr lang="es-ES" sz="1600" dirty="0" smtClean="0"/>
                        <a:t>Procesar excepciones</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dirty="0"/>
                    </a:p>
                  </a:txBody>
                  <a:tcPr/>
                </a:tc>
              </a:tr>
              <a:tr h="370840">
                <a:tc>
                  <a:txBody>
                    <a:bodyPr/>
                    <a:lstStyle/>
                    <a:p>
                      <a:r>
                        <a:rPr lang="es-ES" sz="1600" dirty="0" smtClean="0"/>
                        <a:t>Manejar transacciones</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dirty="0"/>
                    </a:p>
                  </a:txBody>
                  <a:tcPr/>
                </a:tc>
              </a:tr>
              <a:tr h="370840">
                <a:tc>
                  <a:txBody>
                    <a:bodyPr/>
                    <a:lstStyle/>
                    <a:p>
                      <a:r>
                        <a:rPr lang="es-ES" sz="1600" dirty="0" smtClean="0"/>
                        <a:t>Cerrar conexión, </a:t>
                      </a:r>
                      <a:r>
                        <a:rPr lang="es-ES" sz="1600" dirty="0" err="1" smtClean="0"/>
                        <a:t>statement</a:t>
                      </a:r>
                      <a:r>
                        <a:rPr lang="es-ES" sz="1600" dirty="0" smtClean="0"/>
                        <a:t> y </a:t>
                      </a:r>
                      <a:r>
                        <a:rPr lang="es-ES" sz="1600" dirty="0" err="1" smtClean="0"/>
                        <a:t>resulset</a:t>
                      </a:r>
                      <a:endParaRPr lang="en-US" sz="1600" dirty="0"/>
                    </a:p>
                  </a:txBody>
                  <a:tcPr/>
                </a:tc>
                <a:tc>
                  <a:txBody>
                    <a:bodyPr/>
                    <a:lstStyle/>
                    <a:p>
                      <a:pPr algn="ctr"/>
                      <a:r>
                        <a:rPr lang="es-ES" sz="1600" dirty="0" smtClean="0"/>
                        <a:t>X</a:t>
                      </a:r>
                      <a:endParaRPr lang="en-US" sz="1600" dirty="0"/>
                    </a:p>
                  </a:txBody>
                  <a:tcPr/>
                </a:tc>
                <a:tc>
                  <a:txBody>
                    <a:bodyPr/>
                    <a:lstStyle/>
                    <a:p>
                      <a:pPr algn="ctr"/>
                      <a:endParaRPr lang="en-US" sz="1600" dirty="0"/>
                    </a:p>
                  </a:txBody>
                  <a:tcPr/>
                </a:tc>
              </a:tr>
            </a:tbl>
          </a:graphicData>
        </a:graphic>
      </p:graphicFrame>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a:t>
            </a:r>
            <a:r>
              <a:rPr lang="fr-FR" sz="2200" dirty="0" err="1" smtClean="0">
                <a:latin typeface="Tahoma" pitchFamily="34"/>
              </a:rPr>
              <a:t>Quién</a:t>
            </a:r>
            <a:r>
              <a:rPr lang="fr-FR" sz="2200" dirty="0" smtClean="0">
                <a:latin typeface="Tahoma" pitchFamily="34"/>
              </a:rPr>
              <a:t> </a:t>
            </a:r>
            <a:r>
              <a:rPr lang="fr-FR" sz="2200" dirty="0" err="1" smtClean="0">
                <a:latin typeface="Tahoma" pitchFamily="34"/>
              </a:rPr>
              <a:t>hace</a:t>
            </a:r>
            <a:r>
              <a:rPr lang="fr-FR" sz="2200" dirty="0" smtClean="0">
                <a:latin typeface="Tahoma" pitchFamily="34"/>
              </a:rPr>
              <a:t> </a:t>
            </a:r>
            <a:r>
              <a:rPr lang="fr-FR" sz="2200" dirty="0" err="1" smtClean="0">
                <a:latin typeface="Tahoma" pitchFamily="34"/>
              </a:rPr>
              <a:t>qué</a:t>
            </a:r>
            <a:r>
              <a:rPr lang="fr-FR" sz="2200" dirty="0" smtClean="0">
                <a:latin typeface="Tahoma" pitchFamily="34"/>
              </a:rPr>
              <a:t>?</a:t>
            </a:r>
            <a:endParaRPr lang="fr-FR" sz="2200" dirty="0">
              <a:latin typeface="Tahoma" pitchFamily="34"/>
            </a:endParaRPr>
          </a:p>
        </p:txBody>
      </p:sp>
    </p:spTree>
    <p:extLst>
      <p:ext uri="{BB962C8B-B14F-4D97-AF65-F5344CB8AC3E}">
        <p14:creationId xmlns:p14="http://schemas.microsoft.com/office/powerpoint/2010/main" val="3779454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758532"/>
            <a:ext cx="8228012" cy="398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40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98907" y="1252210"/>
            <a:ext cx="8229240" cy="4536504"/>
          </a:xfrm>
        </p:spPr>
        <p:txBody>
          <a:bodyPr/>
          <a:lstStyle/>
          <a:p>
            <a:r>
              <a:rPr lang="es-ES" dirty="0" err="1" smtClean="0"/>
              <a:t>Query</a:t>
            </a:r>
            <a:r>
              <a:rPr lang="es-ES" dirty="0" smtClean="0"/>
              <a:t> básica</a:t>
            </a:r>
          </a:p>
          <a:p>
            <a:endParaRPr lang="es-ES" dirty="0"/>
          </a:p>
          <a:p>
            <a:r>
              <a:rPr lang="es-ES" dirty="0" smtClean="0"/>
              <a:t>INSERT</a:t>
            </a:r>
          </a:p>
          <a:p>
            <a:pPr marL="108000" indent="0">
              <a:buNone/>
            </a:pPr>
            <a:endParaRPr lang="es-ES" dirty="0" smtClean="0"/>
          </a:p>
          <a:p>
            <a:endParaRPr lang="es-ES" dirty="0" smtClean="0"/>
          </a:p>
          <a:p>
            <a:r>
              <a:rPr lang="es-ES" dirty="0" err="1" smtClean="0"/>
              <a:t>Named</a:t>
            </a:r>
            <a:r>
              <a:rPr lang="es-ES" dirty="0" smtClean="0"/>
              <a:t> </a:t>
            </a:r>
            <a:r>
              <a:rPr lang="es-ES" dirty="0" err="1" smtClean="0"/>
              <a:t>Parameters</a:t>
            </a:r>
            <a:r>
              <a:rPr lang="es-ES" dirty="0" smtClean="0"/>
              <a:t> (</a:t>
            </a:r>
            <a:r>
              <a:rPr lang="es-ES" dirty="0" err="1" smtClean="0"/>
              <a:t>NamedParameterJdbcTemplate</a:t>
            </a:r>
            <a:r>
              <a:rPr lang="es-ES" dirty="0" smtClean="0"/>
              <a:t>)</a:t>
            </a:r>
          </a:p>
          <a:p>
            <a:endParaRPr lang="es-ES" dirty="0" smtClean="0"/>
          </a:p>
          <a:p>
            <a:endParaRPr lang="es-ES" dirty="0"/>
          </a:p>
          <a:p>
            <a:endParaRPr lang="es-ES" dirty="0"/>
          </a:p>
          <a:p>
            <a:pPr lvl="2"/>
            <a:endParaRPr lang="es-ES" dirty="0" smtClean="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8" y="1556792"/>
            <a:ext cx="5758681" cy="59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92896"/>
            <a:ext cx="7001422" cy="89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269" y="3962033"/>
            <a:ext cx="7092443" cy="67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132" y="4725144"/>
            <a:ext cx="7230719" cy="1648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61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98907" y="1252210"/>
            <a:ext cx="8229240" cy="4536504"/>
          </a:xfrm>
        </p:spPr>
        <p:txBody>
          <a:bodyPr/>
          <a:lstStyle/>
          <a:p>
            <a:r>
              <a:rPr lang="es-ES" dirty="0"/>
              <a:t>Mapeo de resultados a Objetos Java</a:t>
            </a:r>
          </a:p>
          <a:p>
            <a:endParaRPr lang="es-ES"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700808"/>
            <a:ext cx="587734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93096"/>
            <a:ext cx="5261808" cy="6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006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98907" y="1252210"/>
            <a:ext cx="8229240" cy="4536504"/>
          </a:xfrm>
        </p:spPr>
        <p:txBody>
          <a:bodyPr/>
          <a:lstStyle/>
          <a:p>
            <a:r>
              <a:rPr lang="es-ES" dirty="0" smtClean="0"/>
              <a:t>Procedimientos almacenados (</a:t>
            </a:r>
            <a:r>
              <a:rPr lang="es-ES" dirty="0" err="1" smtClean="0"/>
              <a:t>SimpleJdbcCall</a:t>
            </a:r>
            <a:r>
              <a:rPr lang="es-ES" dirty="0" smtClean="0"/>
              <a:t>)</a:t>
            </a:r>
            <a:endParaRPr lang="es-ES" dirty="0"/>
          </a:p>
          <a:p>
            <a:endParaRPr lang="es-ES" dirty="0"/>
          </a:p>
        </p:txBody>
      </p:sp>
      <p:sp>
        <p:nvSpPr>
          <p:cNvPr id="7" name="Titre 10"/>
          <p:cNvSpPr txBox="1">
            <a:spLocks noGrp="1"/>
          </p:cNvSpPr>
          <p:nvPr>
            <p:ph type="title" idx="4294967295"/>
          </p:nvPr>
        </p:nvSpPr>
        <p:spPr>
          <a:xfrm>
            <a:off x="467544" y="692696"/>
            <a:ext cx="8208912" cy="424440"/>
          </a:xfrm>
        </p:spPr>
        <p:txBody>
          <a:bodyPr wrap="square" lIns="90000" tIns="45000" rIns="90000" bIns="45000"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fr-FR" sz="2200" dirty="0" smtClean="0">
                <a:latin typeface="Tahoma" pitchFamily="34"/>
              </a:rPr>
              <a:t>JDBC Template</a:t>
            </a:r>
            <a:endParaRPr lang="fr-FR" sz="2200" dirty="0">
              <a:latin typeface="Tahoma" pitchFamily="34"/>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739039" cy="311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303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redetermin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4663</TotalTime>
  <Words>893</Words>
  <Application>Microsoft Office PowerPoint</Application>
  <PresentationFormat>Presentación en pantalla (4:3)</PresentationFormat>
  <Paragraphs>112</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Predeterminado</vt:lpstr>
      <vt:lpstr>Presentación de PowerPoint</vt:lpstr>
      <vt:lpstr>Temario</vt:lpstr>
      <vt:lpstr>JDBC</vt:lpstr>
      <vt:lpstr>JDBC Template</vt:lpstr>
      <vt:lpstr>¿Quién hace qué?</vt:lpstr>
      <vt:lpstr>JDBC Template</vt:lpstr>
      <vt:lpstr>JDBC Template</vt:lpstr>
      <vt:lpstr>JDBC Template</vt:lpstr>
      <vt:lpstr>JDBC Template</vt:lpstr>
      <vt:lpstr>JDBC Template</vt:lpstr>
      <vt:lpstr>Repositorios</vt:lpstr>
      <vt:lpstr>Repositorios</vt:lpstr>
      <vt:lpstr>Transaciones</vt:lpstr>
      <vt:lpstr>Transaciones</vt:lpstr>
      <vt:lpstr>@Transactional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Garcia</dc:creator>
  <cp:lastModifiedBy>Aitor Garcia</cp:lastModifiedBy>
  <cp:revision>195</cp:revision>
  <dcterms:modified xsi:type="dcterms:W3CDTF">2021-11-18T05:12:46Z</dcterms:modified>
</cp:coreProperties>
</file>