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E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0" autoAdjust="0"/>
    <p:restoredTop sz="94660"/>
  </p:normalViewPr>
  <p:slideViewPr>
    <p:cSldViewPr snapToGrid="0">
      <p:cViewPr varScale="1">
        <p:scale>
          <a:sx n="114" d="100"/>
          <a:sy n="114" d="100"/>
        </p:scale>
        <p:origin x="36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01013F-C875-4A72-A8DE-D6FCF149F22D}" type="datetimeFigureOut">
              <a:rPr lang="sv-SE" smtClean="0"/>
              <a:t>2020-08-02</a:t>
            </a:fld>
            <a:endParaRPr lang="sv-S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344DAC-288C-4766-A833-F10282B8558E}" type="slidenum">
              <a:rPr lang="sv-SE" smtClean="0"/>
              <a:t>‹#›</a:t>
            </a:fld>
            <a:endParaRPr lang="sv-SE"/>
          </a:p>
        </p:txBody>
      </p:sp>
    </p:spTree>
    <p:extLst>
      <p:ext uri="{BB962C8B-B14F-4D97-AF65-F5344CB8AC3E}">
        <p14:creationId xmlns:p14="http://schemas.microsoft.com/office/powerpoint/2010/main" val="373008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56A6107-2DCA-45A2-8F6C-A2CDFDCA4277}" type="datetimeFigureOut">
              <a:rPr lang="sv-SE" smtClean="0"/>
              <a:t>2020-08-02</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7445A2AA-030C-401F-900C-2D54179227DB}" type="slidenum">
              <a:rPr lang="sv-SE" smtClean="0"/>
              <a:t>‹#›</a:t>
            </a:fld>
            <a:endParaRPr lang="sv-SE"/>
          </a:p>
        </p:txBody>
      </p:sp>
    </p:spTree>
    <p:extLst>
      <p:ext uri="{BB962C8B-B14F-4D97-AF65-F5344CB8AC3E}">
        <p14:creationId xmlns:p14="http://schemas.microsoft.com/office/powerpoint/2010/main" val="1736351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6A6107-2DCA-45A2-8F6C-A2CDFDCA4277}" type="datetimeFigureOut">
              <a:rPr lang="sv-SE" smtClean="0"/>
              <a:t>2020-08-02</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7445A2AA-030C-401F-900C-2D54179227DB}" type="slidenum">
              <a:rPr lang="sv-SE" smtClean="0"/>
              <a:t>‹#›</a:t>
            </a:fld>
            <a:endParaRPr lang="sv-SE"/>
          </a:p>
        </p:txBody>
      </p:sp>
    </p:spTree>
    <p:extLst>
      <p:ext uri="{BB962C8B-B14F-4D97-AF65-F5344CB8AC3E}">
        <p14:creationId xmlns:p14="http://schemas.microsoft.com/office/powerpoint/2010/main" val="185699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6A6107-2DCA-45A2-8F6C-A2CDFDCA4277}" type="datetimeFigureOut">
              <a:rPr lang="sv-SE" smtClean="0"/>
              <a:t>2020-08-02</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7445A2AA-030C-401F-900C-2D54179227DB}" type="slidenum">
              <a:rPr lang="sv-SE" smtClean="0"/>
              <a:t>‹#›</a:t>
            </a:fld>
            <a:endParaRPr lang="sv-SE"/>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058382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6A6107-2DCA-45A2-8F6C-A2CDFDCA4277}" type="datetimeFigureOut">
              <a:rPr lang="sv-SE" smtClean="0"/>
              <a:t>2020-08-02</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7445A2AA-030C-401F-900C-2D54179227DB}" type="slidenum">
              <a:rPr lang="sv-SE" smtClean="0"/>
              <a:t>‹#›</a:t>
            </a:fld>
            <a:endParaRPr lang="sv-SE"/>
          </a:p>
        </p:txBody>
      </p:sp>
    </p:spTree>
    <p:extLst>
      <p:ext uri="{BB962C8B-B14F-4D97-AF65-F5344CB8AC3E}">
        <p14:creationId xmlns:p14="http://schemas.microsoft.com/office/powerpoint/2010/main" val="31781827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6A6107-2DCA-45A2-8F6C-A2CDFDCA4277}" type="datetimeFigureOut">
              <a:rPr lang="sv-SE" smtClean="0"/>
              <a:t>2020-08-02</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7445A2AA-030C-401F-900C-2D54179227DB}" type="slidenum">
              <a:rPr lang="sv-SE" smtClean="0"/>
              <a:t>‹#›</a:t>
            </a:fld>
            <a:endParaRPr lang="sv-SE"/>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017762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6A6107-2DCA-45A2-8F6C-A2CDFDCA4277}" type="datetimeFigureOut">
              <a:rPr lang="sv-SE" smtClean="0"/>
              <a:t>2020-08-02</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7445A2AA-030C-401F-900C-2D54179227DB}" type="slidenum">
              <a:rPr lang="sv-SE" smtClean="0"/>
              <a:t>‹#›</a:t>
            </a:fld>
            <a:endParaRPr lang="sv-SE"/>
          </a:p>
        </p:txBody>
      </p:sp>
    </p:spTree>
    <p:extLst>
      <p:ext uri="{BB962C8B-B14F-4D97-AF65-F5344CB8AC3E}">
        <p14:creationId xmlns:p14="http://schemas.microsoft.com/office/powerpoint/2010/main" val="33969695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6A6107-2DCA-45A2-8F6C-A2CDFDCA4277}" type="datetimeFigureOut">
              <a:rPr lang="sv-SE" smtClean="0"/>
              <a:t>2020-08-02</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7445A2AA-030C-401F-900C-2D54179227DB}" type="slidenum">
              <a:rPr lang="sv-SE" smtClean="0"/>
              <a:t>‹#›</a:t>
            </a:fld>
            <a:endParaRPr lang="sv-SE"/>
          </a:p>
        </p:txBody>
      </p:sp>
    </p:spTree>
    <p:extLst>
      <p:ext uri="{BB962C8B-B14F-4D97-AF65-F5344CB8AC3E}">
        <p14:creationId xmlns:p14="http://schemas.microsoft.com/office/powerpoint/2010/main" val="31634903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6A6107-2DCA-45A2-8F6C-A2CDFDCA4277}" type="datetimeFigureOut">
              <a:rPr lang="sv-SE" smtClean="0"/>
              <a:t>2020-08-02</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7445A2AA-030C-401F-900C-2D54179227DB}" type="slidenum">
              <a:rPr lang="sv-SE" smtClean="0"/>
              <a:t>‹#›</a:t>
            </a:fld>
            <a:endParaRPr lang="sv-SE"/>
          </a:p>
        </p:txBody>
      </p:sp>
    </p:spTree>
    <p:extLst>
      <p:ext uri="{BB962C8B-B14F-4D97-AF65-F5344CB8AC3E}">
        <p14:creationId xmlns:p14="http://schemas.microsoft.com/office/powerpoint/2010/main" val="1337186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6A6107-2DCA-45A2-8F6C-A2CDFDCA4277}" type="datetimeFigureOut">
              <a:rPr lang="sv-SE" smtClean="0"/>
              <a:t>2020-08-02</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7445A2AA-030C-401F-900C-2D54179227DB}" type="slidenum">
              <a:rPr lang="sv-SE" smtClean="0"/>
              <a:t>‹#›</a:t>
            </a:fld>
            <a:endParaRPr lang="sv-SE"/>
          </a:p>
        </p:txBody>
      </p:sp>
    </p:spTree>
    <p:extLst>
      <p:ext uri="{BB962C8B-B14F-4D97-AF65-F5344CB8AC3E}">
        <p14:creationId xmlns:p14="http://schemas.microsoft.com/office/powerpoint/2010/main" val="2572855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6A6107-2DCA-45A2-8F6C-A2CDFDCA4277}" type="datetimeFigureOut">
              <a:rPr lang="sv-SE" smtClean="0"/>
              <a:t>2020-08-02</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7445A2AA-030C-401F-900C-2D54179227DB}" type="slidenum">
              <a:rPr lang="sv-SE" smtClean="0"/>
              <a:t>‹#›</a:t>
            </a:fld>
            <a:endParaRPr lang="sv-SE"/>
          </a:p>
        </p:txBody>
      </p:sp>
    </p:spTree>
    <p:extLst>
      <p:ext uri="{BB962C8B-B14F-4D97-AF65-F5344CB8AC3E}">
        <p14:creationId xmlns:p14="http://schemas.microsoft.com/office/powerpoint/2010/main" val="2185926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6A6107-2DCA-45A2-8F6C-A2CDFDCA4277}" type="datetimeFigureOut">
              <a:rPr lang="sv-SE" smtClean="0"/>
              <a:t>2020-08-02</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7445A2AA-030C-401F-900C-2D54179227DB}" type="slidenum">
              <a:rPr lang="sv-SE" smtClean="0"/>
              <a:t>‹#›</a:t>
            </a:fld>
            <a:endParaRPr lang="sv-SE"/>
          </a:p>
        </p:txBody>
      </p:sp>
    </p:spTree>
    <p:extLst>
      <p:ext uri="{BB962C8B-B14F-4D97-AF65-F5344CB8AC3E}">
        <p14:creationId xmlns:p14="http://schemas.microsoft.com/office/powerpoint/2010/main" val="2372696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6A6107-2DCA-45A2-8F6C-A2CDFDCA4277}" type="datetimeFigureOut">
              <a:rPr lang="sv-SE" smtClean="0"/>
              <a:t>2020-08-02</a:t>
            </a:fld>
            <a:endParaRPr lang="sv-SE"/>
          </a:p>
        </p:txBody>
      </p:sp>
      <p:sp>
        <p:nvSpPr>
          <p:cNvPr id="8" name="Footer Placeholder 7"/>
          <p:cNvSpPr>
            <a:spLocks noGrp="1"/>
          </p:cNvSpPr>
          <p:nvPr>
            <p:ph type="ftr" sz="quarter" idx="11"/>
          </p:nvPr>
        </p:nvSpPr>
        <p:spPr/>
        <p:txBody>
          <a:bodyPr/>
          <a:lstStyle/>
          <a:p>
            <a:endParaRPr lang="sv-SE"/>
          </a:p>
        </p:txBody>
      </p:sp>
      <p:sp>
        <p:nvSpPr>
          <p:cNvPr id="9" name="Slide Number Placeholder 8"/>
          <p:cNvSpPr>
            <a:spLocks noGrp="1"/>
          </p:cNvSpPr>
          <p:nvPr>
            <p:ph type="sldNum" sz="quarter" idx="12"/>
          </p:nvPr>
        </p:nvSpPr>
        <p:spPr/>
        <p:txBody>
          <a:bodyPr/>
          <a:lstStyle/>
          <a:p>
            <a:fld id="{7445A2AA-030C-401F-900C-2D54179227DB}" type="slidenum">
              <a:rPr lang="sv-SE" smtClean="0"/>
              <a:t>‹#›</a:t>
            </a:fld>
            <a:endParaRPr lang="sv-SE"/>
          </a:p>
        </p:txBody>
      </p:sp>
    </p:spTree>
    <p:extLst>
      <p:ext uri="{BB962C8B-B14F-4D97-AF65-F5344CB8AC3E}">
        <p14:creationId xmlns:p14="http://schemas.microsoft.com/office/powerpoint/2010/main" val="4289564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6A6107-2DCA-45A2-8F6C-A2CDFDCA4277}" type="datetimeFigureOut">
              <a:rPr lang="sv-SE" smtClean="0"/>
              <a:t>2020-08-02</a:t>
            </a:fld>
            <a:endParaRPr lang="sv-SE"/>
          </a:p>
        </p:txBody>
      </p:sp>
      <p:sp>
        <p:nvSpPr>
          <p:cNvPr id="4" name="Footer Placeholder 3"/>
          <p:cNvSpPr>
            <a:spLocks noGrp="1"/>
          </p:cNvSpPr>
          <p:nvPr>
            <p:ph type="ftr" sz="quarter" idx="11"/>
          </p:nvPr>
        </p:nvSpPr>
        <p:spPr/>
        <p:txBody>
          <a:bodyPr/>
          <a:lstStyle/>
          <a:p>
            <a:endParaRPr lang="sv-SE"/>
          </a:p>
        </p:txBody>
      </p:sp>
      <p:sp>
        <p:nvSpPr>
          <p:cNvPr id="5" name="Slide Number Placeholder 4"/>
          <p:cNvSpPr>
            <a:spLocks noGrp="1"/>
          </p:cNvSpPr>
          <p:nvPr>
            <p:ph type="sldNum" sz="quarter" idx="12"/>
          </p:nvPr>
        </p:nvSpPr>
        <p:spPr/>
        <p:txBody>
          <a:bodyPr/>
          <a:lstStyle/>
          <a:p>
            <a:fld id="{7445A2AA-030C-401F-900C-2D54179227DB}" type="slidenum">
              <a:rPr lang="sv-SE" smtClean="0"/>
              <a:t>‹#›</a:t>
            </a:fld>
            <a:endParaRPr lang="sv-SE"/>
          </a:p>
        </p:txBody>
      </p:sp>
    </p:spTree>
    <p:extLst>
      <p:ext uri="{BB962C8B-B14F-4D97-AF65-F5344CB8AC3E}">
        <p14:creationId xmlns:p14="http://schemas.microsoft.com/office/powerpoint/2010/main" val="776016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6A6107-2DCA-45A2-8F6C-A2CDFDCA4277}" type="datetimeFigureOut">
              <a:rPr lang="sv-SE" smtClean="0"/>
              <a:t>2020-08-02</a:t>
            </a:fld>
            <a:endParaRPr lang="sv-SE"/>
          </a:p>
        </p:txBody>
      </p:sp>
      <p:sp>
        <p:nvSpPr>
          <p:cNvPr id="3" name="Footer Placeholder 2"/>
          <p:cNvSpPr>
            <a:spLocks noGrp="1"/>
          </p:cNvSpPr>
          <p:nvPr>
            <p:ph type="ftr" sz="quarter" idx="11"/>
          </p:nvPr>
        </p:nvSpPr>
        <p:spPr/>
        <p:txBody>
          <a:bodyPr/>
          <a:lstStyle/>
          <a:p>
            <a:endParaRPr lang="sv-SE"/>
          </a:p>
        </p:txBody>
      </p:sp>
      <p:sp>
        <p:nvSpPr>
          <p:cNvPr id="4" name="Slide Number Placeholder 3"/>
          <p:cNvSpPr>
            <a:spLocks noGrp="1"/>
          </p:cNvSpPr>
          <p:nvPr>
            <p:ph type="sldNum" sz="quarter" idx="12"/>
          </p:nvPr>
        </p:nvSpPr>
        <p:spPr/>
        <p:txBody>
          <a:bodyPr/>
          <a:lstStyle/>
          <a:p>
            <a:fld id="{7445A2AA-030C-401F-900C-2D54179227DB}" type="slidenum">
              <a:rPr lang="sv-SE" smtClean="0"/>
              <a:t>‹#›</a:t>
            </a:fld>
            <a:endParaRPr lang="sv-SE"/>
          </a:p>
        </p:txBody>
      </p:sp>
    </p:spTree>
    <p:extLst>
      <p:ext uri="{BB962C8B-B14F-4D97-AF65-F5344CB8AC3E}">
        <p14:creationId xmlns:p14="http://schemas.microsoft.com/office/powerpoint/2010/main" val="1060296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6A6107-2DCA-45A2-8F6C-A2CDFDCA4277}" type="datetimeFigureOut">
              <a:rPr lang="sv-SE" smtClean="0"/>
              <a:t>2020-08-02</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7445A2AA-030C-401F-900C-2D54179227DB}" type="slidenum">
              <a:rPr lang="sv-SE" smtClean="0"/>
              <a:t>‹#›</a:t>
            </a:fld>
            <a:endParaRPr lang="sv-SE"/>
          </a:p>
        </p:txBody>
      </p:sp>
    </p:spTree>
    <p:extLst>
      <p:ext uri="{BB962C8B-B14F-4D97-AF65-F5344CB8AC3E}">
        <p14:creationId xmlns:p14="http://schemas.microsoft.com/office/powerpoint/2010/main" val="3966788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7445A2AA-030C-401F-900C-2D54179227DB}" type="slidenum">
              <a:rPr lang="sv-SE" smtClean="0"/>
              <a:t>‹#›</a:t>
            </a:fld>
            <a:endParaRPr lang="sv-SE"/>
          </a:p>
        </p:txBody>
      </p:sp>
      <p:sp>
        <p:nvSpPr>
          <p:cNvPr id="5" name="Date Placeholder 4"/>
          <p:cNvSpPr>
            <a:spLocks noGrp="1"/>
          </p:cNvSpPr>
          <p:nvPr>
            <p:ph type="dt" sz="half" idx="10"/>
          </p:nvPr>
        </p:nvSpPr>
        <p:spPr/>
        <p:txBody>
          <a:bodyPr/>
          <a:lstStyle/>
          <a:p>
            <a:fld id="{056A6107-2DCA-45A2-8F6C-A2CDFDCA4277}" type="datetimeFigureOut">
              <a:rPr lang="sv-SE" smtClean="0"/>
              <a:t>2020-08-02</a:t>
            </a:fld>
            <a:endParaRPr lang="sv-SE"/>
          </a:p>
        </p:txBody>
      </p:sp>
    </p:spTree>
    <p:extLst>
      <p:ext uri="{BB962C8B-B14F-4D97-AF65-F5344CB8AC3E}">
        <p14:creationId xmlns:p14="http://schemas.microsoft.com/office/powerpoint/2010/main" val="3211829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6A6107-2DCA-45A2-8F6C-A2CDFDCA4277}" type="datetimeFigureOut">
              <a:rPr lang="sv-SE" smtClean="0"/>
              <a:t>2020-08-02</a:t>
            </a:fld>
            <a:endParaRPr lang="sv-SE"/>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sv-SE"/>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445A2AA-030C-401F-900C-2D54179227DB}" type="slidenum">
              <a:rPr lang="sv-SE" smtClean="0"/>
              <a:t>‹#›</a:t>
            </a:fld>
            <a:endParaRPr lang="sv-SE"/>
          </a:p>
        </p:txBody>
      </p:sp>
    </p:spTree>
    <p:extLst>
      <p:ext uri="{BB962C8B-B14F-4D97-AF65-F5344CB8AC3E}">
        <p14:creationId xmlns:p14="http://schemas.microsoft.com/office/powerpoint/2010/main" val="1796961"/>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Stockholm_County#Municipalities" TargetMode="External"/><Relationship Id="rId7" Type="http://schemas.openxmlformats.org/officeDocument/2006/relationships/hyperlink" Target="https://public.opendatasoft.com/explore/dataset/sverige-kommuner-municipalities-of-sweden/download/?format=geojson&amp;timezone=Europe/Berlin&amp;lang=en" TargetMode="External"/><Relationship Id="rId2" Type="http://schemas.openxmlformats.org/officeDocument/2006/relationships/hyperlink" Target="https://github.com/deldersveld/topojson/tree/master/countries/sweden" TargetMode="External"/><Relationship Id="rId1" Type="http://schemas.openxmlformats.org/officeDocument/2006/relationships/slideLayout" Target="../slideLayouts/slideLayout2.xml"/><Relationship Id="rId6" Type="http://schemas.openxmlformats.org/officeDocument/2006/relationships/hyperlink" Target="https://www.hemnet.se/" TargetMode="External"/><Relationship Id="rId5" Type="http://schemas.openxmlformats.org/officeDocument/2006/relationships/hyperlink" Target="https://developer.foursquare.com/" TargetMode="External"/><Relationship Id="rId4" Type="http://schemas.openxmlformats.org/officeDocument/2006/relationships/hyperlink" Target="https://developers.google.com/maps/documentation/geocoding/star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hyperlink" Target="http://www.hemnet.se/"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E1404-695B-42D3-90FB-C075E85990E7}"/>
              </a:ext>
            </a:extLst>
          </p:cNvPr>
          <p:cNvSpPr>
            <a:spLocks noGrp="1"/>
          </p:cNvSpPr>
          <p:nvPr>
            <p:ph type="ctrTitle"/>
          </p:nvPr>
        </p:nvSpPr>
        <p:spPr>
          <a:xfrm>
            <a:off x="1507067" y="1397000"/>
            <a:ext cx="7766936" cy="2653836"/>
          </a:xfrm>
        </p:spPr>
        <p:txBody>
          <a:bodyPr>
            <a:normAutofit/>
          </a:bodyPr>
          <a:lstStyle/>
          <a:p>
            <a:r>
              <a:rPr lang="sv-SE" sz="3600" dirty="0"/>
              <a:t>The </a:t>
            </a:r>
            <a:r>
              <a:rPr lang="sv-SE" sz="3600" dirty="0" err="1"/>
              <a:t>battle</a:t>
            </a:r>
            <a:r>
              <a:rPr lang="sv-SE" sz="3600" dirty="0"/>
              <a:t> </a:t>
            </a:r>
            <a:r>
              <a:rPr lang="sv-SE" sz="3600" dirty="0" err="1"/>
              <a:t>of</a:t>
            </a:r>
            <a:r>
              <a:rPr lang="sv-SE" sz="3600" dirty="0"/>
              <a:t> the </a:t>
            </a:r>
            <a:r>
              <a:rPr lang="sv-SE" sz="3600" dirty="0" err="1"/>
              <a:t>neighborhoods</a:t>
            </a:r>
            <a:endParaRPr lang="sv-SE" sz="3600" dirty="0"/>
          </a:p>
        </p:txBody>
      </p:sp>
      <p:sp>
        <p:nvSpPr>
          <p:cNvPr id="3" name="Subtitle 2">
            <a:extLst>
              <a:ext uri="{FF2B5EF4-FFF2-40B4-BE49-F238E27FC236}">
                <a16:creationId xmlns:a16="http://schemas.microsoft.com/office/drawing/2014/main" id="{536FAC94-FEE4-445E-B6E0-7CB9E0B7C523}"/>
              </a:ext>
            </a:extLst>
          </p:cNvPr>
          <p:cNvSpPr>
            <a:spLocks noGrp="1"/>
          </p:cNvSpPr>
          <p:nvPr>
            <p:ph type="subTitle" idx="1"/>
          </p:nvPr>
        </p:nvSpPr>
        <p:spPr/>
        <p:txBody>
          <a:bodyPr>
            <a:normAutofit/>
          </a:bodyPr>
          <a:lstStyle/>
          <a:p>
            <a:r>
              <a:rPr lang="en-US" dirty="0"/>
              <a:t>Which neighborhoods in the Stockholm area are better suited for relocation given activities of interest and accommodation prices</a:t>
            </a:r>
            <a:endParaRPr lang="sv-SE" dirty="0"/>
          </a:p>
          <a:p>
            <a:endParaRPr lang="sv-SE" dirty="0"/>
          </a:p>
        </p:txBody>
      </p:sp>
    </p:spTree>
    <p:extLst>
      <p:ext uri="{BB962C8B-B14F-4D97-AF65-F5344CB8AC3E}">
        <p14:creationId xmlns:p14="http://schemas.microsoft.com/office/powerpoint/2010/main" val="1813571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160D8-8854-4428-A140-5BDC6856863B}"/>
              </a:ext>
            </a:extLst>
          </p:cNvPr>
          <p:cNvSpPr>
            <a:spLocks noGrp="1"/>
          </p:cNvSpPr>
          <p:nvPr>
            <p:ph type="title"/>
          </p:nvPr>
        </p:nvSpPr>
        <p:spPr/>
        <p:txBody>
          <a:bodyPr/>
          <a:lstStyle/>
          <a:p>
            <a:r>
              <a:rPr lang="en-US" dirty="0"/>
              <a:t>Results</a:t>
            </a:r>
            <a:endParaRPr lang="sv-SE" dirty="0"/>
          </a:p>
        </p:txBody>
      </p:sp>
      <p:sp>
        <p:nvSpPr>
          <p:cNvPr id="3" name="Content Placeholder 2">
            <a:extLst>
              <a:ext uri="{FF2B5EF4-FFF2-40B4-BE49-F238E27FC236}">
                <a16:creationId xmlns:a16="http://schemas.microsoft.com/office/drawing/2014/main" id="{B6D6F201-6738-4DE8-A6BF-728BEE4F1940}"/>
              </a:ext>
            </a:extLst>
          </p:cNvPr>
          <p:cNvSpPr>
            <a:spLocks noGrp="1"/>
          </p:cNvSpPr>
          <p:nvPr>
            <p:ph idx="1"/>
          </p:nvPr>
        </p:nvSpPr>
        <p:spPr>
          <a:xfrm>
            <a:off x="677334" y="1488613"/>
            <a:ext cx="8596668" cy="3880773"/>
          </a:xfrm>
        </p:spPr>
        <p:txBody>
          <a:bodyPr/>
          <a:lstStyle/>
          <a:p>
            <a:r>
              <a:rPr lang="en-US" dirty="0"/>
              <a:t>Showing cluster of neighborhoods in Stockholm’s map. They are </a:t>
            </a:r>
            <a:r>
              <a:rPr lang="en-US" dirty="0" err="1"/>
              <a:t>contrastred</a:t>
            </a:r>
            <a:r>
              <a:rPr lang="en-US" dirty="0"/>
              <a:t> in a choropleth map showing average house prices per Stockholm </a:t>
            </a:r>
            <a:r>
              <a:rPr lang="en-US" dirty="0" err="1"/>
              <a:t>komun</a:t>
            </a:r>
            <a:endParaRPr lang="sv-SE" dirty="0"/>
          </a:p>
        </p:txBody>
      </p:sp>
      <p:pic>
        <p:nvPicPr>
          <p:cNvPr id="5" name="Picture 4" descr="A picture containing text, map&#10;&#10;Description automatically generated">
            <a:extLst>
              <a:ext uri="{FF2B5EF4-FFF2-40B4-BE49-F238E27FC236}">
                <a16:creationId xmlns:a16="http://schemas.microsoft.com/office/drawing/2014/main" id="{0E8F6FC8-BAB5-46CD-8D1F-EF1C863BD4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0299" y="2352528"/>
            <a:ext cx="6730738" cy="3782034"/>
          </a:xfrm>
          <a:prstGeom prst="rect">
            <a:avLst/>
          </a:prstGeom>
        </p:spPr>
      </p:pic>
    </p:spTree>
    <p:extLst>
      <p:ext uri="{BB962C8B-B14F-4D97-AF65-F5344CB8AC3E}">
        <p14:creationId xmlns:p14="http://schemas.microsoft.com/office/powerpoint/2010/main" val="1215368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75942-0AE9-4CC6-A338-15755DBDA5FE}"/>
              </a:ext>
            </a:extLst>
          </p:cNvPr>
          <p:cNvSpPr>
            <a:spLocks noGrp="1"/>
          </p:cNvSpPr>
          <p:nvPr>
            <p:ph type="title"/>
          </p:nvPr>
        </p:nvSpPr>
        <p:spPr/>
        <p:txBody>
          <a:bodyPr/>
          <a:lstStyle/>
          <a:p>
            <a:r>
              <a:rPr lang="en-US" dirty="0"/>
              <a:t>Discussion</a:t>
            </a:r>
            <a:endParaRPr lang="sv-SE" dirty="0"/>
          </a:p>
        </p:txBody>
      </p:sp>
      <p:sp>
        <p:nvSpPr>
          <p:cNvPr id="3" name="Content Placeholder 2">
            <a:extLst>
              <a:ext uri="{FF2B5EF4-FFF2-40B4-BE49-F238E27FC236}">
                <a16:creationId xmlns:a16="http://schemas.microsoft.com/office/drawing/2014/main" id="{EDB3D036-50B2-47D5-AC64-08A7A6FF5963}"/>
              </a:ext>
            </a:extLst>
          </p:cNvPr>
          <p:cNvSpPr>
            <a:spLocks noGrp="1"/>
          </p:cNvSpPr>
          <p:nvPr>
            <p:ph idx="1"/>
          </p:nvPr>
        </p:nvSpPr>
        <p:spPr>
          <a:xfrm>
            <a:off x="677334" y="1858585"/>
            <a:ext cx="8596668" cy="3880773"/>
          </a:xfrm>
        </p:spPr>
        <p:txBody>
          <a:bodyPr>
            <a:normAutofit/>
          </a:bodyPr>
          <a:lstStyle/>
          <a:p>
            <a:pPr marL="0" indent="0">
              <a:buNone/>
            </a:pPr>
            <a:r>
              <a:rPr lang="en-US" dirty="0"/>
              <a:t>Key observations within the results</a:t>
            </a:r>
          </a:p>
          <a:p>
            <a:r>
              <a:rPr lang="en-US" sz="1100" dirty="0"/>
              <a:t>Most of the neighborhoods in the outskirts of the Stockholm area belong to cluster 0, where the most common activity is outdoor activities. This seems logical since there is a lot of nature and water around those areas. Also, the average price for accommodation in those areas is low. </a:t>
            </a:r>
          </a:p>
          <a:p>
            <a:r>
              <a:rPr lang="en-US" sz="1100" dirty="0"/>
              <a:t>If a person is really interested in relocating to a neighborhood where there are many options available for restaurants and </a:t>
            </a:r>
            <a:r>
              <a:rPr lang="en-US" sz="1100" dirty="0" err="1"/>
              <a:t>fika</a:t>
            </a:r>
            <a:r>
              <a:rPr lang="en-US" sz="1100" dirty="0"/>
              <a:t>, but do not have a very high income, agencies could recommend neighborhoods belonging to cluster 2.</a:t>
            </a:r>
            <a:endParaRPr lang="sv-SE" sz="1100" dirty="0"/>
          </a:p>
          <a:p>
            <a:r>
              <a:rPr lang="en-US" sz="1100" dirty="0"/>
              <a:t>There are persons that are interested to have a little of everything around, meaning that they would like to have restaurants to eat out, places to </a:t>
            </a:r>
            <a:r>
              <a:rPr lang="en-US" sz="1100" dirty="0" err="1"/>
              <a:t>fika</a:t>
            </a:r>
            <a:r>
              <a:rPr lang="en-US" sz="1100" dirty="0"/>
              <a:t>, outdoor activities and availability to go drinking / Dancing. There is a clear cluster of neighborhoods (cluster 1) where venues for these activities are almost always the four most common overall. However, average house prices in these neighborhoods are super high.</a:t>
            </a:r>
          </a:p>
          <a:p>
            <a:r>
              <a:rPr lang="en-US" sz="1100" dirty="0"/>
              <a:t>There is an alternative, however, for people with interest in all four activities and an average income. Neighborhoods within cluster 4 have a lower house average price but they still fulfill the requirement of having venues around for all four types of activities. Difference with cluster 1 is that you have more limited options and might have to walk farther distances, for example, to reach a venue where you can drink or dance. People might be willing to accept that trade off, however, given the reduced housing prices in these areas.</a:t>
            </a:r>
            <a:endParaRPr lang="sv-SE" sz="1100" dirty="0"/>
          </a:p>
          <a:p>
            <a:pPr marL="0" indent="0">
              <a:buNone/>
            </a:pPr>
            <a:endParaRPr lang="sv-SE" dirty="0"/>
          </a:p>
        </p:txBody>
      </p:sp>
    </p:spTree>
    <p:extLst>
      <p:ext uri="{BB962C8B-B14F-4D97-AF65-F5344CB8AC3E}">
        <p14:creationId xmlns:p14="http://schemas.microsoft.com/office/powerpoint/2010/main" val="2027569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9B567-9910-47EB-BEBF-05A0DFFCDAEC}"/>
              </a:ext>
            </a:extLst>
          </p:cNvPr>
          <p:cNvSpPr>
            <a:spLocks noGrp="1"/>
          </p:cNvSpPr>
          <p:nvPr>
            <p:ph type="title"/>
          </p:nvPr>
        </p:nvSpPr>
        <p:spPr/>
        <p:txBody>
          <a:bodyPr/>
          <a:lstStyle/>
          <a:p>
            <a:r>
              <a:rPr lang="en-US" dirty="0"/>
              <a:t>Conclusion</a:t>
            </a:r>
            <a:endParaRPr lang="sv-SE" dirty="0"/>
          </a:p>
        </p:txBody>
      </p:sp>
      <p:sp>
        <p:nvSpPr>
          <p:cNvPr id="3" name="Content Placeholder 2">
            <a:extLst>
              <a:ext uri="{FF2B5EF4-FFF2-40B4-BE49-F238E27FC236}">
                <a16:creationId xmlns:a16="http://schemas.microsoft.com/office/drawing/2014/main" id="{328D2554-30CC-4831-8876-5F765740B970}"/>
              </a:ext>
            </a:extLst>
          </p:cNvPr>
          <p:cNvSpPr>
            <a:spLocks noGrp="1"/>
          </p:cNvSpPr>
          <p:nvPr>
            <p:ph idx="1"/>
          </p:nvPr>
        </p:nvSpPr>
        <p:spPr>
          <a:xfrm>
            <a:off x="677334" y="1858585"/>
            <a:ext cx="8596668" cy="3880773"/>
          </a:xfrm>
        </p:spPr>
        <p:txBody>
          <a:bodyPr/>
          <a:lstStyle/>
          <a:p>
            <a:r>
              <a:rPr lang="en-US" sz="1600" dirty="0"/>
              <a:t>The goal of this project was to try to identify similar neighborhoods based on the possibility to eat out, </a:t>
            </a:r>
            <a:r>
              <a:rPr lang="en-US" sz="1600" dirty="0" err="1"/>
              <a:t>fika</a:t>
            </a:r>
            <a:r>
              <a:rPr lang="en-US" sz="1600" dirty="0"/>
              <a:t>, drink/dance and carry out outdoor activities in outdoor venues. Based on this, together with average house prices in the neighborhoods, the project aimed to serve as a tool for agencies to recommend relocation possibilities. Using unsupervised machine learning with k-means clustering, we were able to differentiate and group together neighborhoods offering one, two or all four activities together, with both medium and high average housing prices.</a:t>
            </a:r>
            <a:endParaRPr lang="sv-SE" sz="1600" dirty="0"/>
          </a:p>
          <a:p>
            <a:endParaRPr lang="sv-SE" dirty="0"/>
          </a:p>
        </p:txBody>
      </p:sp>
    </p:spTree>
    <p:extLst>
      <p:ext uri="{BB962C8B-B14F-4D97-AF65-F5344CB8AC3E}">
        <p14:creationId xmlns:p14="http://schemas.microsoft.com/office/powerpoint/2010/main" val="3127222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29151-2D58-4291-B219-E5B74CF294D3}"/>
              </a:ext>
            </a:extLst>
          </p:cNvPr>
          <p:cNvSpPr>
            <a:spLocks noGrp="1"/>
          </p:cNvSpPr>
          <p:nvPr>
            <p:ph type="title"/>
          </p:nvPr>
        </p:nvSpPr>
        <p:spPr/>
        <p:txBody>
          <a:bodyPr/>
          <a:lstStyle/>
          <a:p>
            <a:r>
              <a:rPr lang="en-US" dirty="0"/>
              <a:t>References</a:t>
            </a:r>
            <a:endParaRPr lang="sv-SE" dirty="0"/>
          </a:p>
        </p:txBody>
      </p:sp>
      <p:sp>
        <p:nvSpPr>
          <p:cNvPr id="3" name="Content Placeholder 2">
            <a:extLst>
              <a:ext uri="{FF2B5EF4-FFF2-40B4-BE49-F238E27FC236}">
                <a16:creationId xmlns:a16="http://schemas.microsoft.com/office/drawing/2014/main" id="{1A85CB38-8A94-4544-8479-086BEFCA8E69}"/>
              </a:ext>
            </a:extLst>
          </p:cNvPr>
          <p:cNvSpPr>
            <a:spLocks noGrp="1"/>
          </p:cNvSpPr>
          <p:nvPr>
            <p:ph idx="1"/>
          </p:nvPr>
        </p:nvSpPr>
        <p:spPr>
          <a:xfrm>
            <a:off x="677334" y="1930400"/>
            <a:ext cx="8596668" cy="3880773"/>
          </a:xfrm>
        </p:spPr>
        <p:txBody>
          <a:bodyPr/>
          <a:lstStyle/>
          <a:p>
            <a:r>
              <a:rPr lang="en-US" u="sng" dirty="0">
                <a:hlinkClick r:id="rId2"/>
              </a:rPr>
              <a:t>[1] Sweden's Counties and </a:t>
            </a:r>
            <a:r>
              <a:rPr lang="en-US" u="sng" dirty="0" err="1">
                <a:hlinkClick r:id="rId2"/>
              </a:rPr>
              <a:t>komuns</a:t>
            </a:r>
            <a:r>
              <a:rPr lang="en-US" dirty="0"/>
              <a:t> </a:t>
            </a:r>
            <a:endParaRPr lang="sv-SE" dirty="0"/>
          </a:p>
          <a:p>
            <a:r>
              <a:rPr lang="en-US" u="sng" dirty="0">
                <a:hlinkClick r:id="rId3"/>
              </a:rPr>
              <a:t>[2] Sweden's Neighborhoods per </a:t>
            </a:r>
            <a:r>
              <a:rPr lang="en-US" u="sng" dirty="0" err="1">
                <a:hlinkClick r:id="rId3"/>
              </a:rPr>
              <a:t>komun</a:t>
            </a:r>
            <a:endParaRPr lang="sv-SE" dirty="0"/>
          </a:p>
          <a:p>
            <a:r>
              <a:rPr lang="en-US" u="sng" dirty="0">
                <a:hlinkClick r:id="rId4"/>
              </a:rPr>
              <a:t>[3] Google Maps API geocoding</a:t>
            </a:r>
            <a:r>
              <a:rPr lang="en-US" dirty="0"/>
              <a:t> </a:t>
            </a:r>
            <a:endParaRPr lang="sv-SE" dirty="0"/>
          </a:p>
          <a:p>
            <a:r>
              <a:rPr lang="en-US" u="sng" dirty="0">
                <a:hlinkClick r:id="rId5"/>
              </a:rPr>
              <a:t>[4] Foursquare API</a:t>
            </a:r>
            <a:endParaRPr lang="sv-SE" dirty="0"/>
          </a:p>
          <a:p>
            <a:r>
              <a:rPr lang="en-US" u="sng" dirty="0">
                <a:hlinkClick r:id="rId6"/>
              </a:rPr>
              <a:t>[5] </a:t>
            </a:r>
            <a:r>
              <a:rPr lang="en-US" u="sng" dirty="0" err="1">
                <a:hlinkClick r:id="rId6"/>
              </a:rPr>
              <a:t>Hemnet</a:t>
            </a:r>
            <a:r>
              <a:rPr lang="en-US" u="sng" dirty="0">
                <a:hlinkClick r:id="rId6"/>
              </a:rPr>
              <a:t> for Sweden's house prices</a:t>
            </a:r>
            <a:r>
              <a:rPr lang="en-US" dirty="0"/>
              <a:t> </a:t>
            </a:r>
            <a:endParaRPr lang="sv-SE" dirty="0"/>
          </a:p>
          <a:p>
            <a:r>
              <a:rPr lang="en-US" u="sng" dirty="0">
                <a:hlinkClick r:id="rId7"/>
              </a:rPr>
              <a:t>[6] Sweden's </a:t>
            </a:r>
            <a:r>
              <a:rPr lang="en-US" u="sng" dirty="0" err="1">
                <a:hlinkClick r:id="rId7"/>
              </a:rPr>
              <a:t>komuns</a:t>
            </a:r>
            <a:r>
              <a:rPr lang="en-US" u="sng" dirty="0">
                <a:hlinkClick r:id="rId7"/>
              </a:rPr>
              <a:t> </a:t>
            </a:r>
            <a:r>
              <a:rPr lang="en-US" u="sng" dirty="0" err="1">
                <a:hlinkClick r:id="rId7"/>
              </a:rPr>
              <a:t>geojson</a:t>
            </a:r>
            <a:r>
              <a:rPr lang="en-US" u="sng" dirty="0">
                <a:hlinkClick r:id="rId7"/>
              </a:rPr>
              <a:t> spatial data </a:t>
            </a:r>
            <a:endParaRPr lang="sv-SE" dirty="0"/>
          </a:p>
          <a:p>
            <a:endParaRPr lang="sv-SE" dirty="0"/>
          </a:p>
        </p:txBody>
      </p:sp>
    </p:spTree>
    <p:extLst>
      <p:ext uri="{BB962C8B-B14F-4D97-AF65-F5344CB8AC3E}">
        <p14:creationId xmlns:p14="http://schemas.microsoft.com/office/powerpoint/2010/main" val="3949290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2D398-16A1-4755-B05B-A7403F8ABA2B}"/>
              </a:ext>
            </a:extLst>
          </p:cNvPr>
          <p:cNvSpPr>
            <a:spLocks noGrp="1"/>
          </p:cNvSpPr>
          <p:nvPr>
            <p:ph type="title"/>
          </p:nvPr>
        </p:nvSpPr>
        <p:spPr/>
        <p:txBody>
          <a:bodyPr/>
          <a:lstStyle/>
          <a:p>
            <a:r>
              <a:rPr lang="sv-SE" dirty="0" err="1"/>
              <a:t>Evaluating</a:t>
            </a:r>
            <a:r>
              <a:rPr lang="sv-SE" dirty="0"/>
              <a:t> </a:t>
            </a:r>
            <a:r>
              <a:rPr lang="sv-SE" dirty="0" err="1"/>
              <a:t>relocation</a:t>
            </a:r>
            <a:r>
              <a:rPr lang="sv-SE" dirty="0"/>
              <a:t> options </a:t>
            </a:r>
            <a:r>
              <a:rPr lang="sv-SE" dirty="0" err="1"/>
              <a:t>within</a:t>
            </a:r>
            <a:r>
              <a:rPr lang="sv-SE" dirty="0"/>
              <a:t> Stockholm </a:t>
            </a:r>
            <a:r>
              <a:rPr lang="sv-SE" dirty="0" err="1"/>
              <a:t>neighborhoods</a:t>
            </a:r>
            <a:endParaRPr lang="sv-SE" dirty="0"/>
          </a:p>
        </p:txBody>
      </p:sp>
      <p:sp>
        <p:nvSpPr>
          <p:cNvPr id="3" name="Content Placeholder 2">
            <a:extLst>
              <a:ext uri="{FF2B5EF4-FFF2-40B4-BE49-F238E27FC236}">
                <a16:creationId xmlns:a16="http://schemas.microsoft.com/office/drawing/2014/main" id="{0801878B-F371-403D-BC12-2BDD8A589F2A}"/>
              </a:ext>
            </a:extLst>
          </p:cNvPr>
          <p:cNvSpPr>
            <a:spLocks noGrp="1"/>
          </p:cNvSpPr>
          <p:nvPr>
            <p:ph idx="1"/>
          </p:nvPr>
        </p:nvSpPr>
        <p:spPr/>
        <p:txBody>
          <a:bodyPr/>
          <a:lstStyle/>
          <a:p>
            <a:r>
              <a:rPr lang="en-US" sz="1400" dirty="0"/>
              <a:t>There is 4 things Swedes really enjoy doing, according to what I have observed during my time living in Stockholm. To </a:t>
            </a:r>
            <a:r>
              <a:rPr lang="en-US" sz="1400" u="sng" dirty="0"/>
              <a:t>'</a:t>
            </a:r>
            <a:r>
              <a:rPr lang="en-US" sz="1400" u="sng" dirty="0" err="1"/>
              <a:t>Fika</a:t>
            </a:r>
            <a:r>
              <a:rPr lang="en-US" sz="1400" u="sng" dirty="0"/>
              <a:t>’</a:t>
            </a:r>
            <a:r>
              <a:rPr lang="en-US" sz="1400" dirty="0"/>
              <a:t> (gather up for a coffee or tea and something small to eat).  </a:t>
            </a:r>
            <a:r>
              <a:rPr lang="en-US" sz="1400" u="sng" dirty="0"/>
              <a:t>Outdoor activities</a:t>
            </a:r>
            <a:r>
              <a:rPr lang="en-US" sz="1400" dirty="0"/>
              <a:t> such as hiking, skiing or bathing in the lakes. </a:t>
            </a:r>
            <a:r>
              <a:rPr lang="en-US" sz="1400" u="sng" dirty="0"/>
              <a:t>Drink and dance</a:t>
            </a:r>
            <a:r>
              <a:rPr lang="en-US" sz="1400" dirty="0"/>
              <a:t> (with local breweries growing in popularity). Eating out in </a:t>
            </a:r>
            <a:r>
              <a:rPr lang="en-US" sz="1400" u="sng" dirty="0"/>
              <a:t>restaurants</a:t>
            </a:r>
            <a:r>
              <a:rPr lang="en-US" sz="1400" dirty="0"/>
              <a:t> around the neighborhood. </a:t>
            </a:r>
          </a:p>
          <a:p>
            <a:r>
              <a:rPr lang="en-US" sz="1400" dirty="0"/>
              <a:t>This project aims at identifying clusters of similar neighborhoods in Stockholm taking into account the availability to carry on one or more of the previously mentioned activities. Additionally, the report will try to contrast these clusters with the average municipality accommodation prices. By doing so, the goal is to help people living in Stockholm to identify which neighborhood better match their profiles, and which ones would be a better option for them if they decide to relocate within Stockholm.</a:t>
            </a:r>
            <a:endParaRPr lang="sv-SE" sz="1400" dirty="0"/>
          </a:p>
          <a:p>
            <a:r>
              <a:rPr lang="en-US" sz="1400" dirty="0"/>
              <a:t>This project would be of interest to real state companies or real state websites looking to help its clients when relocating / searching for new places to live within Stockholm</a:t>
            </a:r>
            <a:endParaRPr lang="sv-SE" sz="1400" dirty="0"/>
          </a:p>
        </p:txBody>
      </p:sp>
    </p:spTree>
    <p:extLst>
      <p:ext uri="{BB962C8B-B14F-4D97-AF65-F5344CB8AC3E}">
        <p14:creationId xmlns:p14="http://schemas.microsoft.com/office/powerpoint/2010/main" val="2851862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AA1DA-C19A-4091-AABD-E17D6B07C41C}"/>
              </a:ext>
            </a:extLst>
          </p:cNvPr>
          <p:cNvSpPr>
            <a:spLocks noGrp="1"/>
          </p:cNvSpPr>
          <p:nvPr>
            <p:ph type="title"/>
          </p:nvPr>
        </p:nvSpPr>
        <p:spPr/>
        <p:txBody>
          <a:bodyPr/>
          <a:lstStyle/>
          <a:p>
            <a:r>
              <a:rPr lang="en-US" dirty="0"/>
              <a:t>Data Collection</a:t>
            </a:r>
            <a:endParaRPr lang="sv-SE" dirty="0"/>
          </a:p>
        </p:txBody>
      </p:sp>
      <p:sp>
        <p:nvSpPr>
          <p:cNvPr id="3" name="Content Placeholder 2">
            <a:extLst>
              <a:ext uri="{FF2B5EF4-FFF2-40B4-BE49-F238E27FC236}">
                <a16:creationId xmlns:a16="http://schemas.microsoft.com/office/drawing/2014/main" id="{07A4BBB9-5D33-49AD-89B6-CA34F7B87EFA}"/>
              </a:ext>
            </a:extLst>
          </p:cNvPr>
          <p:cNvSpPr>
            <a:spLocks noGrp="1"/>
          </p:cNvSpPr>
          <p:nvPr>
            <p:ph idx="1"/>
          </p:nvPr>
        </p:nvSpPr>
        <p:spPr>
          <a:xfrm>
            <a:off x="677333" y="1816640"/>
            <a:ext cx="8827393" cy="3880773"/>
          </a:xfrm>
        </p:spPr>
        <p:txBody>
          <a:bodyPr>
            <a:normAutofit/>
          </a:bodyPr>
          <a:lstStyle/>
          <a:p>
            <a:pPr marL="0" indent="0" fontAlgn="base">
              <a:buNone/>
            </a:pPr>
            <a:r>
              <a:rPr lang="en-US" dirty="0"/>
              <a:t>Following data sources will be needed to extract/generate the required information:</a:t>
            </a:r>
            <a:endParaRPr lang="sv-SE" dirty="0"/>
          </a:p>
          <a:p>
            <a:pPr lvl="0" fontAlgn="base"/>
            <a:r>
              <a:rPr lang="en-US" dirty="0"/>
              <a:t>Stockholm counties and </a:t>
            </a:r>
            <a:r>
              <a:rPr lang="en-US" dirty="0" err="1"/>
              <a:t>komuns</a:t>
            </a:r>
            <a:r>
              <a:rPr lang="en-US" dirty="0"/>
              <a:t>/municipalities [1]</a:t>
            </a:r>
            <a:endParaRPr lang="sv-SE" dirty="0"/>
          </a:p>
          <a:p>
            <a:pPr lvl="0" fontAlgn="base"/>
            <a:r>
              <a:rPr lang="en-US" dirty="0"/>
              <a:t>Wikipedia for scraping neighborhood names from a given </a:t>
            </a:r>
            <a:r>
              <a:rPr lang="en-US" dirty="0" err="1"/>
              <a:t>komun</a:t>
            </a:r>
            <a:r>
              <a:rPr lang="en-US" dirty="0"/>
              <a:t> [2]</a:t>
            </a:r>
            <a:endParaRPr lang="sv-SE" dirty="0"/>
          </a:p>
          <a:p>
            <a:pPr lvl="0" fontAlgn="base"/>
            <a:r>
              <a:rPr lang="en-US" dirty="0"/>
              <a:t>Google Maps API geocoding for finding the locations of each neighborhood [3]</a:t>
            </a:r>
            <a:endParaRPr lang="sv-SE" dirty="0"/>
          </a:p>
          <a:p>
            <a:pPr lvl="0" fontAlgn="base"/>
            <a:r>
              <a:rPr lang="en-US" dirty="0"/>
              <a:t>Foursquare API for finding venues and venue categories around a given point [4]</a:t>
            </a:r>
            <a:endParaRPr lang="sv-SE" dirty="0"/>
          </a:p>
          <a:p>
            <a:pPr lvl="0" fontAlgn="base"/>
            <a:r>
              <a:rPr lang="en-US" dirty="0" err="1"/>
              <a:t>Hemnet</a:t>
            </a:r>
            <a:r>
              <a:rPr lang="en-US" dirty="0"/>
              <a:t> website for scraping house prices within </a:t>
            </a:r>
            <a:r>
              <a:rPr lang="en-US" dirty="0" err="1"/>
              <a:t>komuns</a:t>
            </a:r>
            <a:r>
              <a:rPr lang="en-US" dirty="0"/>
              <a:t> [5]</a:t>
            </a:r>
            <a:endParaRPr lang="sv-SE" dirty="0"/>
          </a:p>
          <a:p>
            <a:endParaRPr lang="sv-SE" dirty="0"/>
          </a:p>
        </p:txBody>
      </p:sp>
    </p:spTree>
    <p:extLst>
      <p:ext uri="{BB962C8B-B14F-4D97-AF65-F5344CB8AC3E}">
        <p14:creationId xmlns:p14="http://schemas.microsoft.com/office/powerpoint/2010/main" val="1450372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B8960-8A17-4B43-AAAD-C9AA23B07822}"/>
              </a:ext>
            </a:extLst>
          </p:cNvPr>
          <p:cNvSpPr>
            <a:spLocks noGrp="1"/>
          </p:cNvSpPr>
          <p:nvPr>
            <p:ph type="title"/>
          </p:nvPr>
        </p:nvSpPr>
        <p:spPr/>
        <p:txBody>
          <a:bodyPr/>
          <a:lstStyle/>
          <a:p>
            <a:r>
              <a:rPr lang="sv-SE" dirty="0" err="1"/>
              <a:t>Collecting</a:t>
            </a:r>
            <a:r>
              <a:rPr lang="sv-SE" dirty="0"/>
              <a:t> </a:t>
            </a:r>
            <a:r>
              <a:rPr lang="sv-SE" dirty="0" err="1"/>
              <a:t>Stockholm’s</a:t>
            </a:r>
            <a:r>
              <a:rPr lang="sv-SE" dirty="0"/>
              <a:t> </a:t>
            </a:r>
            <a:r>
              <a:rPr lang="sv-SE" dirty="0" err="1"/>
              <a:t>municipalities</a:t>
            </a:r>
            <a:r>
              <a:rPr lang="sv-SE" dirty="0"/>
              <a:t>, </a:t>
            </a:r>
            <a:r>
              <a:rPr lang="sv-SE" dirty="0" err="1"/>
              <a:t>neighborhoods</a:t>
            </a:r>
            <a:r>
              <a:rPr lang="sv-SE" dirty="0"/>
              <a:t>, </a:t>
            </a:r>
            <a:r>
              <a:rPr lang="sv-SE" dirty="0" err="1"/>
              <a:t>locations</a:t>
            </a:r>
            <a:r>
              <a:rPr lang="sv-SE" dirty="0"/>
              <a:t> and </a:t>
            </a:r>
            <a:r>
              <a:rPr lang="sv-SE" dirty="0" err="1"/>
              <a:t>venues</a:t>
            </a:r>
            <a:r>
              <a:rPr lang="sv-SE" dirty="0"/>
              <a:t> </a:t>
            </a:r>
          </a:p>
        </p:txBody>
      </p:sp>
      <p:pic>
        <p:nvPicPr>
          <p:cNvPr id="5" name="Content Placeholder 4" descr="A screenshot of a cell phone&#10;&#10;Description automatically generated">
            <a:extLst>
              <a:ext uri="{FF2B5EF4-FFF2-40B4-BE49-F238E27FC236}">
                <a16:creationId xmlns:a16="http://schemas.microsoft.com/office/drawing/2014/main" id="{10853A02-96CE-43D1-817A-BC9C96B3B5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5869" y="2021691"/>
            <a:ext cx="959513" cy="2427761"/>
          </a:xfrm>
        </p:spPr>
      </p:pic>
      <p:pic>
        <p:nvPicPr>
          <p:cNvPr id="7" name="Picture 6" descr="A screenshot of a cell phone&#10;&#10;Description automatically generated">
            <a:extLst>
              <a:ext uri="{FF2B5EF4-FFF2-40B4-BE49-F238E27FC236}">
                <a16:creationId xmlns:a16="http://schemas.microsoft.com/office/drawing/2014/main" id="{08CD1C49-544A-4A70-A311-732543BC4A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6195" y="2200801"/>
            <a:ext cx="2331268" cy="1720698"/>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ED4C1DBE-EE22-43A1-B96F-5C7E701E3E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58199" y="4657199"/>
            <a:ext cx="5208965" cy="1829195"/>
          </a:xfrm>
          <a:prstGeom prst="rect">
            <a:avLst/>
          </a:prstGeom>
        </p:spPr>
      </p:pic>
      <p:cxnSp>
        <p:nvCxnSpPr>
          <p:cNvPr id="11" name="Straight Arrow Connector 10">
            <a:extLst>
              <a:ext uri="{FF2B5EF4-FFF2-40B4-BE49-F238E27FC236}">
                <a16:creationId xmlns:a16="http://schemas.microsoft.com/office/drawing/2014/main" id="{654DFE63-DECF-46DF-B5EB-DCDA2030FF58}"/>
              </a:ext>
            </a:extLst>
          </p:cNvPr>
          <p:cNvCxnSpPr>
            <a:stCxn id="5" idx="3"/>
          </p:cNvCxnSpPr>
          <p:nvPr/>
        </p:nvCxnSpPr>
        <p:spPr>
          <a:xfrm flipV="1">
            <a:off x="1825382" y="3235571"/>
            <a:ext cx="138915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43226155-0B85-4275-BCF6-6C19F34E0FB5}"/>
              </a:ext>
            </a:extLst>
          </p:cNvPr>
          <p:cNvCxnSpPr>
            <a:cxnSpLocks/>
            <a:stCxn id="7" idx="3"/>
            <a:endCxn id="9" idx="0"/>
          </p:cNvCxnSpPr>
          <p:nvPr/>
        </p:nvCxnSpPr>
        <p:spPr>
          <a:xfrm>
            <a:off x="5687463" y="3061150"/>
            <a:ext cx="575219" cy="159604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D0FB509-3492-4968-AA69-ED666D2EC71D}"/>
              </a:ext>
            </a:extLst>
          </p:cNvPr>
          <p:cNvSpPr txBox="1"/>
          <p:nvPr/>
        </p:nvSpPr>
        <p:spPr>
          <a:xfrm>
            <a:off x="491122" y="4516887"/>
            <a:ext cx="1755168" cy="461665"/>
          </a:xfrm>
          <a:prstGeom prst="rect">
            <a:avLst/>
          </a:prstGeom>
          <a:noFill/>
        </p:spPr>
        <p:txBody>
          <a:bodyPr wrap="square" rtlCol="0">
            <a:spAutoFit/>
          </a:bodyPr>
          <a:lstStyle/>
          <a:p>
            <a:r>
              <a:rPr lang="en-US" sz="1200" dirty="0" err="1"/>
              <a:t>Komuns</a:t>
            </a:r>
            <a:r>
              <a:rPr lang="en-US" sz="1200" dirty="0"/>
              <a:t>/municipalities from Stockholm</a:t>
            </a:r>
            <a:endParaRPr lang="sv-SE" sz="1200" dirty="0"/>
          </a:p>
        </p:txBody>
      </p:sp>
      <p:sp>
        <p:nvSpPr>
          <p:cNvPr id="18" name="TextBox 17">
            <a:extLst>
              <a:ext uri="{FF2B5EF4-FFF2-40B4-BE49-F238E27FC236}">
                <a16:creationId xmlns:a16="http://schemas.microsoft.com/office/drawing/2014/main" id="{31F06C17-AB57-4FB1-BF6D-DEFBDBE7B217}"/>
              </a:ext>
            </a:extLst>
          </p:cNvPr>
          <p:cNvSpPr txBox="1"/>
          <p:nvPr/>
        </p:nvSpPr>
        <p:spPr>
          <a:xfrm>
            <a:off x="1635416" y="2559174"/>
            <a:ext cx="1769089" cy="600164"/>
          </a:xfrm>
          <a:prstGeom prst="rect">
            <a:avLst/>
          </a:prstGeom>
          <a:noFill/>
        </p:spPr>
        <p:txBody>
          <a:bodyPr wrap="square" rtlCol="0">
            <a:spAutoFit/>
          </a:bodyPr>
          <a:lstStyle/>
          <a:p>
            <a:r>
              <a:rPr lang="en-US" sz="1100" dirty="0"/>
              <a:t>Fetching neighborhoods and locations given </a:t>
            </a:r>
            <a:r>
              <a:rPr lang="en-US" sz="1100" dirty="0" err="1"/>
              <a:t>komun</a:t>
            </a:r>
            <a:r>
              <a:rPr lang="en-US" sz="1100" dirty="0"/>
              <a:t> names</a:t>
            </a:r>
            <a:endParaRPr lang="sv-SE" sz="1100" dirty="0"/>
          </a:p>
        </p:txBody>
      </p:sp>
      <p:sp>
        <p:nvSpPr>
          <p:cNvPr id="19" name="TextBox 18">
            <a:extLst>
              <a:ext uri="{FF2B5EF4-FFF2-40B4-BE49-F238E27FC236}">
                <a16:creationId xmlns:a16="http://schemas.microsoft.com/office/drawing/2014/main" id="{753009A1-D203-4387-B6D4-B8AA2FA0547B}"/>
              </a:ext>
            </a:extLst>
          </p:cNvPr>
          <p:cNvSpPr txBox="1"/>
          <p:nvPr/>
        </p:nvSpPr>
        <p:spPr>
          <a:xfrm>
            <a:off x="6333731" y="3526449"/>
            <a:ext cx="2794905" cy="430887"/>
          </a:xfrm>
          <a:prstGeom prst="rect">
            <a:avLst/>
          </a:prstGeom>
          <a:noFill/>
        </p:spPr>
        <p:txBody>
          <a:bodyPr wrap="square" rtlCol="0">
            <a:spAutoFit/>
          </a:bodyPr>
          <a:lstStyle/>
          <a:p>
            <a:r>
              <a:rPr lang="en-US" sz="1100" dirty="0"/>
              <a:t>Collecting venue information and its locations around neighborhoods</a:t>
            </a:r>
            <a:endParaRPr lang="sv-SE" sz="1100" dirty="0"/>
          </a:p>
        </p:txBody>
      </p:sp>
    </p:spTree>
    <p:extLst>
      <p:ext uri="{BB962C8B-B14F-4D97-AF65-F5344CB8AC3E}">
        <p14:creationId xmlns:p14="http://schemas.microsoft.com/office/powerpoint/2010/main" val="3503360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CCD35-62E5-4C01-9C72-7CF23E30A8FE}"/>
              </a:ext>
            </a:extLst>
          </p:cNvPr>
          <p:cNvSpPr>
            <a:spLocks noGrp="1"/>
          </p:cNvSpPr>
          <p:nvPr>
            <p:ph type="title"/>
          </p:nvPr>
        </p:nvSpPr>
        <p:spPr/>
        <p:txBody>
          <a:bodyPr/>
          <a:lstStyle/>
          <a:p>
            <a:r>
              <a:rPr lang="en-US" dirty="0"/>
              <a:t>Collecting average house prices from Stockholm’s </a:t>
            </a:r>
            <a:r>
              <a:rPr lang="en-US" dirty="0" err="1"/>
              <a:t>komuns</a:t>
            </a:r>
            <a:endParaRPr lang="sv-SE" dirty="0"/>
          </a:p>
        </p:txBody>
      </p:sp>
      <p:pic>
        <p:nvPicPr>
          <p:cNvPr id="5" name="Content Placeholder 4" descr="A close up of a newspaper&#10;&#10;Description automatically generated">
            <a:extLst>
              <a:ext uri="{FF2B5EF4-FFF2-40B4-BE49-F238E27FC236}">
                <a16:creationId xmlns:a16="http://schemas.microsoft.com/office/drawing/2014/main" id="{48DAAFDA-BA90-47EB-88E5-F7407D14E9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5788" y="2047466"/>
            <a:ext cx="3300691" cy="3881437"/>
          </a:xfrm>
        </p:spPr>
      </p:pic>
      <p:sp>
        <p:nvSpPr>
          <p:cNvPr id="6" name="TextBox 5">
            <a:extLst>
              <a:ext uri="{FF2B5EF4-FFF2-40B4-BE49-F238E27FC236}">
                <a16:creationId xmlns:a16="http://schemas.microsoft.com/office/drawing/2014/main" id="{15F0EBFB-5113-42BC-83C5-05E93F81A587}"/>
              </a:ext>
            </a:extLst>
          </p:cNvPr>
          <p:cNvSpPr txBox="1"/>
          <p:nvPr/>
        </p:nvSpPr>
        <p:spPr>
          <a:xfrm>
            <a:off x="4993063" y="2898514"/>
            <a:ext cx="4443167" cy="1477328"/>
          </a:xfrm>
          <a:prstGeom prst="rect">
            <a:avLst/>
          </a:prstGeom>
          <a:noFill/>
        </p:spPr>
        <p:txBody>
          <a:bodyPr wrap="square" rtlCol="0">
            <a:spAutoFit/>
          </a:bodyPr>
          <a:lstStyle/>
          <a:p>
            <a:r>
              <a:rPr lang="en-US" dirty="0"/>
              <a:t>Website </a:t>
            </a:r>
            <a:r>
              <a:rPr lang="en-US" dirty="0">
                <a:hlinkClick r:id="rId3"/>
              </a:rPr>
              <a:t>www.hemnet.se</a:t>
            </a:r>
            <a:r>
              <a:rPr lang="en-US" dirty="0"/>
              <a:t> is used for scrapping average house prices per sqm in each of Stockholm’s </a:t>
            </a:r>
            <a:r>
              <a:rPr lang="en-US" dirty="0" err="1"/>
              <a:t>komun</a:t>
            </a:r>
            <a:r>
              <a:rPr lang="en-US" dirty="0"/>
              <a:t>. </a:t>
            </a:r>
            <a:r>
              <a:rPr lang="en-US" dirty="0" err="1"/>
              <a:t>Hemnet</a:t>
            </a:r>
            <a:r>
              <a:rPr lang="en-US" dirty="0"/>
              <a:t> is the main real state website used in Sweden for searching apartments to buy.</a:t>
            </a:r>
            <a:endParaRPr lang="sv-SE" dirty="0"/>
          </a:p>
        </p:txBody>
      </p:sp>
    </p:spTree>
    <p:extLst>
      <p:ext uri="{BB962C8B-B14F-4D97-AF65-F5344CB8AC3E}">
        <p14:creationId xmlns:p14="http://schemas.microsoft.com/office/powerpoint/2010/main" val="2096251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2B372-ECC2-49F7-96C2-35F26B768CD1}"/>
              </a:ext>
            </a:extLst>
          </p:cNvPr>
          <p:cNvSpPr>
            <a:spLocks noGrp="1"/>
          </p:cNvSpPr>
          <p:nvPr>
            <p:ph type="title"/>
          </p:nvPr>
        </p:nvSpPr>
        <p:spPr/>
        <p:txBody>
          <a:bodyPr/>
          <a:lstStyle/>
          <a:p>
            <a:r>
              <a:rPr lang="en-US" dirty="0"/>
              <a:t>Visualizing neighborhoods on Stockholm Map</a:t>
            </a:r>
            <a:endParaRPr lang="sv-SE" dirty="0"/>
          </a:p>
        </p:txBody>
      </p:sp>
      <p:pic>
        <p:nvPicPr>
          <p:cNvPr id="5" name="Content Placeholder 4" descr="A picture containing text, map&#10;&#10;Description automatically generated">
            <a:extLst>
              <a:ext uri="{FF2B5EF4-FFF2-40B4-BE49-F238E27FC236}">
                <a16:creationId xmlns:a16="http://schemas.microsoft.com/office/drawing/2014/main" id="{8AE0BE75-4335-4795-986A-BCECABC5D6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8226" y="2085174"/>
            <a:ext cx="7882974" cy="3881437"/>
          </a:xfrm>
        </p:spPr>
      </p:pic>
    </p:spTree>
    <p:extLst>
      <p:ext uri="{BB962C8B-B14F-4D97-AF65-F5344CB8AC3E}">
        <p14:creationId xmlns:p14="http://schemas.microsoft.com/office/powerpoint/2010/main" val="939392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E49C8-9165-47BB-A395-8C015281C1E9}"/>
              </a:ext>
            </a:extLst>
          </p:cNvPr>
          <p:cNvSpPr>
            <a:spLocks noGrp="1"/>
          </p:cNvSpPr>
          <p:nvPr>
            <p:ph type="title"/>
          </p:nvPr>
        </p:nvSpPr>
        <p:spPr>
          <a:xfrm>
            <a:off x="677334" y="609600"/>
            <a:ext cx="8596668" cy="1077798"/>
          </a:xfrm>
        </p:spPr>
        <p:txBody>
          <a:bodyPr>
            <a:normAutofit/>
          </a:bodyPr>
          <a:lstStyle/>
          <a:p>
            <a:r>
              <a:rPr lang="en-US" sz="2800" dirty="0"/>
              <a:t>Visualizing # of neighborhoods per municipalities and counts per venue categories</a:t>
            </a:r>
            <a:endParaRPr lang="sv-SE" sz="2800" dirty="0"/>
          </a:p>
        </p:txBody>
      </p:sp>
      <p:pic>
        <p:nvPicPr>
          <p:cNvPr id="5" name="Content Placeholder 4" descr="A screenshot of a social media post&#10;&#10;Description automatically generated">
            <a:extLst>
              <a:ext uri="{FF2B5EF4-FFF2-40B4-BE49-F238E27FC236}">
                <a16:creationId xmlns:a16="http://schemas.microsoft.com/office/drawing/2014/main" id="{669E95E1-EFB5-42C4-A806-091558625B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1791" y="2802540"/>
            <a:ext cx="3675895" cy="2125061"/>
          </a:xfrm>
        </p:spPr>
      </p:pic>
      <p:pic>
        <p:nvPicPr>
          <p:cNvPr id="7" name="Picture 6" descr="A screenshot of a cell phone&#10;&#10;Description automatically generated">
            <a:extLst>
              <a:ext uri="{FF2B5EF4-FFF2-40B4-BE49-F238E27FC236}">
                <a16:creationId xmlns:a16="http://schemas.microsoft.com/office/drawing/2014/main" id="{A77E2DBF-BD64-4476-8D4A-9D604BFBD7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7092" y="2281237"/>
            <a:ext cx="4986910" cy="3553955"/>
          </a:xfrm>
          <a:prstGeom prst="rect">
            <a:avLst/>
          </a:prstGeom>
        </p:spPr>
      </p:pic>
    </p:spTree>
    <p:extLst>
      <p:ext uri="{BB962C8B-B14F-4D97-AF65-F5344CB8AC3E}">
        <p14:creationId xmlns:p14="http://schemas.microsoft.com/office/powerpoint/2010/main" val="3869860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7FCD7-4449-48E7-BD6F-574FB16BCA44}"/>
              </a:ext>
            </a:extLst>
          </p:cNvPr>
          <p:cNvSpPr>
            <a:spLocks noGrp="1"/>
          </p:cNvSpPr>
          <p:nvPr>
            <p:ph type="title"/>
          </p:nvPr>
        </p:nvSpPr>
        <p:spPr/>
        <p:txBody>
          <a:bodyPr/>
          <a:lstStyle/>
          <a:p>
            <a:r>
              <a:rPr lang="en-US" dirty="0"/>
              <a:t>Machine learnings</a:t>
            </a:r>
            <a:endParaRPr lang="sv-SE" dirty="0"/>
          </a:p>
        </p:txBody>
      </p:sp>
      <p:sp>
        <p:nvSpPr>
          <p:cNvPr id="3" name="Content Placeholder 2">
            <a:extLst>
              <a:ext uri="{FF2B5EF4-FFF2-40B4-BE49-F238E27FC236}">
                <a16:creationId xmlns:a16="http://schemas.microsoft.com/office/drawing/2014/main" id="{244A4038-3020-4F86-AE8A-75D7863B5964}"/>
              </a:ext>
            </a:extLst>
          </p:cNvPr>
          <p:cNvSpPr>
            <a:spLocks noGrp="1"/>
          </p:cNvSpPr>
          <p:nvPr>
            <p:ph idx="1"/>
          </p:nvPr>
        </p:nvSpPr>
        <p:spPr>
          <a:xfrm>
            <a:off x="601919" y="1774090"/>
            <a:ext cx="8596668" cy="3880773"/>
          </a:xfrm>
        </p:spPr>
        <p:txBody>
          <a:bodyPr/>
          <a:lstStyle/>
          <a:p>
            <a:r>
              <a:rPr lang="en-US" sz="1600" dirty="0"/>
              <a:t>We use unsupervised machine learning for making some sense out of the data. Specifically, we use the K-means clustering algorithm with 5 k clusters. Neighborhoods are clustered based on venue categories. By doing this, we will identify neighborhoods with similar profiles in terms of which activities can one carry on there</a:t>
            </a:r>
          </a:p>
          <a:p>
            <a:r>
              <a:rPr lang="en-US" sz="1600" dirty="0"/>
              <a:t>After clustering have been applied to the data, cluster labels are assigned to each neighborhoods. </a:t>
            </a:r>
          </a:p>
          <a:p>
            <a:endParaRPr lang="sv-SE" sz="1600" dirty="0"/>
          </a:p>
          <a:p>
            <a:endParaRPr lang="sv-SE" dirty="0"/>
          </a:p>
        </p:txBody>
      </p:sp>
      <p:pic>
        <p:nvPicPr>
          <p:cNvPr id="5" name="Picture 4" descr="A screenshot of a cell phone&#10;&#10;Description automatically generated">
            <a:extLst>
              <a:ext uri="{FF2B5EF4-FFF2-40B4-BE49-F238E27FC236}">
                <a16:creationId xmlns:a16="http://schemas.microsoft.com/office/drawing/2014/main" id="{67F3A7EB-0CA4-4882-ADD5-A47077B346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19" y="3714476"/>
            <a:ext cx="8753725" cy="2185208"/>
          </a:xfrm>
          <a:prstGeom prst="rect">
            <a:avLst/>
          </a:prstGeom>
        </p:spPr>
      </p:pic>
    </p:spTree>
    <p:extLst>
      <p:ext uri="{BB962C8B-B14F-4D97-AF65-F5344CB8AC3E}">
        <p14:creationId xmlns:p14="http://schemas.microsoft.com/office/powerpoint/2010/main" val="3202753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603A-49B8-4065-A9EB-928F126A7C45}"/>
              </a:ext>
            </a:extLst>
          </p:cNvPr>
          <p:cNvSpPr>
            <a:spLocks noGrp="1"/>
          </p:cNvSpPr>
          <p:nvPr>
            <p:ph type="title"/>
          </p:nvPr>
        </p:nvSpPr>
        <p:spPr/>
        <p:txBody>
          <a:bodyPr/>
          <a:lstStyle/>
          <a:p>
            <a:r>
              <a:rPr lang="en-US" dirty="0"/>
              <a:t>Results</a:t>
            </a:r>
            <a:endParaRPr lang="sv-SE" dirty="0"/>
          </a:p>
        </p:txBody>
      </p:sp>
      <p:sp>
        <p:nvSpPr>
          <p:cNvPr id="3" name="Content Placeholder 2">
            <a:extLst>
              <a:ext uri="{FF2B5EF4-FFF2-40B4-BE49-F238E27FC236}">
                <a16:creationId xmlns:a16="http://schemas.microsoft.com/office/drawing/2014/main" id="{F08CFC80-4D24-4C47-BC38-E789EF9A5ED9}"/>
              </a:ext>
            </a:extLst>
          </p:cNvPr>
          <p:cNvSpPr>
            <a:spLocks noGrp="1"/>
          </p:cNvSpPr>
          <p:nvPr>
            <p:ph idx="1"/>
          </p:nvPr>
        </p:nvSpPr>
        <p:spPr>
          <a:xfrm>
            <a:off x="677334" y="1488613"/>
            <a:ext cx="8596668" cy="3880773"/>
          </a:xfrm>
        </p:spPr>
        <p:txBody>
          <a:bodyPr>
            <a:normAutofit fontScale="92500" lnSpcReduction="10000"/>
          </a:bodyPr>
          <a:lstStyle/>
          <a:p>
            <a:pPr marL="0" indent="0">
              <a:buNone/>
            </a:pPr>
            <a:r>
              <a:rPr lang="en-US" dirty="0"/>
              <a:t>Examining the 5 clusters obtained:</a:t>
            </a:r>
          </a:p>
          <a:p>
            <a:r>
              <a:rPr lang="en-US" sz="1300" dirty="0">
                <a:solidFill>
                  <a:schemeClr val="tx1"/>
                </a:solidFill>
                <a:latin typeface="+mj-lt"/>
                <a:ea typeface="+mj-ea"/>
                <a:cs typeface="+mj-cs"/>
              </a:rPr>
              <a:t>Cluster 0 [in red]</a:t>
            </a:r>
            <a:r>
              <a:rPr lang="sv-SE" sz="1300" dirty="0">
                <a:solidFill>
                  <a:schemeClr val="tx1"/>
                </a:solidFill>
                <a:latin typeface="+mj-lt"/>
                <a:ea typeface="+mj-ea"/>
                <a:cs typeface="+mj-cs"/>
              </a:rPr>
              <a:t>. </a:t>
            </a:r>
            <a:r>
              <a:rPr lang="sv-SE" sz="1100" dirty="0"/>
              <a:t>W</a:t>
            </a:r>
            <a:r>
              <a:rPr lang="en-US" sz="1100" dirty="0"/>
              <a:t>e can see that in almost every neighborhood, the most common category is 'outdoor activities', which suggests these neighborhoods have many open spaces around with outdoor venues to utilize.</a:t>
            </a:r>
          </a:p>
          <a:p>
            <a:r>
              <a:rPr lang="en-US" sz="1300" dirty="0">
                <a:solidFill>
                  <a:schemeClr val="tx1"/>
                </a:solidFill>
                <a:latin typeface="+mj-lt"/>
                <a:ea typeface="+mj-ea"/>
                <a:cs typeface="+mj-cs"/>
              </a:rPr>
              <a:t>Cluster 1 [in purple]. </a:t>
            </a:r>
            <a:r>
              <a:rPr lang="en-US" sz="1100" dirty="0"/>
              <a:t>A key differentiator for this cluster of neighborhoods is the fact that in almost all of them, the four most common venues are venues within the 4 activities being analyzed in this report: restaurants (eat out), </a:t>
            </a:r>
            <a:r>
              <a:rPr lang="en-US" sz="1100" dirty="0" err="1"/>
              <a:t>Fika</a:t>
            </a:r>
            <a:r>
              <a:rPr lang="en-US" sz="1100" dirty="0"/>
              <a:t>, Outdoor places and Drinks/Dance. This suggests that you have many venue options within all these activities in the neighborhoods of this cluster.</a:t>
            </a:r>
          </a:p>
          <a:p>
            <a:r>
              <a:rPr lang="en-US" sz="1300" dirty="0">
                <a:solidFill>
                  <a:schemeClr val="tx1"/>
                </a:solidFill>
                <a:latin typeface="+mj-lt"/>
                <a:ea typeface="+mj-ea"/>
                <a:cs typeface="+mj-cs"/>
              </a:rPr>
              <a:t>Cluster 2 [in light blue]. </a:t>
            </a:r>
            <a:r>
              <a:rPr lang="en-US" sz="1100" dirty="0"/>
              <a:t>The neighborhoods in this cluster have a clear differentiator. The two most common venues are constantly restaurants and </a:t>
            </a:r>
            <a:r>
              <a:rPr lang="en-US" sz="1100" dirty="0" err="1"/>
              <a:t>fika</a:t>
            </a:r>
            <a:r>
              <a:rPr lang="en-US" sz="1100" dirty="0"/>
              <a:t> venues. Another thing to notice is that there doesn’t seem to be many places to drink and dance within venues in these neighborhoods</a:t>
            </a:r>
          </a:p>
          <a:p>
            <a:r>
              <a:rPr lang="en-US" sz="1300" dirty="0">
                <a:solidFill>
                  <a:schemeClr val="tx1"/>
                </a:solidFill>
                <a:latin typeface="+mj-lt"/>
                <a:ea typeface="+mj-ea"/>
                <a:cs typeface="+mj-cs"/>
              </a:rPr>
              <a:t>Cluster 3 [in light green]. </a:t>
            </a:r>
            <a:r>
              <a:rPr lang="en-US" sz="1100" dirty="0"/>
              <a:t>This cluster is probably the least clear at simple sight. Restaurants seem to be the most common venues within the neighborhoods. </a:t>
            </a:r>
            <a:r>
              <a:rPr lang="en-US" sz="1100" dirty="0" err="1"/>
              <a:t>Fika</a:t>
            </a:r>
            <a:r>
              <a:rPr lang="en-US" sz="1100" dirty="0"/>
              <a:t> venues seem to be present in the top 10 most common venues every time but are more disperse than in other clusters. Some neighborhoods show them in the top 3 and some in the bottom 10. Outdoor places are quite mixed between neighborhoods of this cluster, either being in the top 5 most common venues or not being there at all. Places to drink and dance and outdoor places, are noticeably less common within this cluster.</a:t>
            </a:r>
          </a:p>
          <a:p>
            <a:r>
              <a:rPr lang="en-US" sz="1300" dirty="0">
                <a:solidFill>
                  <a:schemeClr val="tx1"/>
                </a:solidFill>
                <a:latin typeface="+mj-lt"/>
                <a:ea typeface="+mj-ea"/>
                <a:cs typeface="+mj-cs"/>
              </a:rPr>
              <a:t>Cluster 4 [in yellow]. </a:t>
            </a:r>
            <a:r>
              <a:rPr lang="en-US" sz="1100" dirty="0"/>
              <a:t>This  cluster clearly has Restaurants and </a:t>
            </a:r>
            <a:r>
              <a:rPr lang="en-US" sz="1100" dirty="0" err="1"/>
              <a:t>fika</a:t>
            </a:r>
            <a:r>
              <a:rPr lang="en-US" sz="1100" dirty="0"/>
              <a:t> venues as the most common types of venues within the neighborhoods. One can notice that Outdoor places and Drink/Dance places are almost always present in the top 10 most common venues. This suggests that within all 4 activities we can find several venue options in the neighborhoods of this cluster. A key difference between this cluster and cluster 1 is that in cluster 1, venues within the 4 activities described in the report were almost all the time in the top 4 most common venues. In cluster 4, Outdoor places and Drink/Dance places are, although always present in the top 10, not always in the top 5 most common venues. This suggest that although you can drink and perform outdoor activities within these neighborhoods, there are not as many venues of this types as in cluster 1</a:t>
            </a:r>
            <a:endParaRPr lang="sv-SE" sz="1100" dirty="0"/>
          </a:p>
          <a:p>
            <a:endParaRPr lang="sv-SE" sz="1200" b="1" dirty="0"/>
          </a:p>
          <a:p>
            <a:endParaRPr lang="sv-SE" sz="1200" dirty="0"/>
          </a:p>
          <a:p>
            <a:endParaRPr lang="sv-SE" dirty="0"/>
          </a:p>
          <a:p>
            <a:endParaRPr lang="sv-SE" sz="1200" dirty="0"/>
          </a:p>
          <a:p>
            <a:endParaRPr lang="sv-SE" dirty="0"/>
          </a:p>
          <a:p>
            <a:endParaRPr lang="sv-SE" dirty="0"/>
          </a:p>
        </p:txBody>
      </p:sp>
    </p:spTree>
    <p:extLst>
      <p:ext uri="{BB962C8B-B14F-4D97-AF65-F5344CB8AC3E}">
        <p14:creationId xmlns:p14="http://schemas.microsoft.com/office/powerpoint/2010/main" val="155866469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123</TotalTime>
  <Words>1348</Words>
  <Application>Microsoft Office PowerPoint</Application>
  <PresentationFormat>Widescreen</PresentationFormat>
  <Paragraphs>52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Trebuchet MS</vt:lpstr>
      <vt:lpstr>Wingdings 3</vt:lpstr>
      <vt:lpstr>Facet</vt:lpstr>
      <vt:lpstr>The battle of the neighborhoods</vt:lpstr>
      <vt:lpstr>Evaluating relocation options within Stockholm neighborhoods</vt:lpstr>
      <vt:lpstr>Data Collection</vt:lpstr>
      <vt:lpstr>Collecting Stockholm’s municipalities, neighborhoods, locations and venues </vt:lpstr>
      <vt:lpstr>Collecting average house prices from Stockholm’s komuns</vt:lpstr>
      <vt:lpstr>Visualizing neighborhoods on Stockholm Map</vt:lpstr>
      <vt:lpstr>Visualizing # of neighborhoods per municipalities and counts per venue categories</vt:lpstr>
      <vt:lpstr>Machine learnings</vt:lpstr>
      <vt:lpstr>Results</vt:lpstr>
      <vt:lpstr>Results</vt:lpstr>
      <vt:lpstr>Discussion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Alejandro Giovanni Garcia</dc:creator>
  <cp:lastModifiedBy>Alejandro Giovanni Garcia</cp:lastModifiedBy>
  <cp:revision>70</cp:revision>
  <dcterms:created xsi:type="dcterms:W3CDTF">2020-08-01T22:29:24Z</dcterms:created>
  <dcterms:modified xsi:type="dcterms:W3CDTF">2020-08-02T00:33:08Z</dcterms:modified>
</cp:coreProperties>
</file>