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eo"/>
      <p:regular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nrnA37LbQPXo1YtFjl5Xw6gY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eo-italic.fntdata"/><Relationship Id="rId6" Type="http://schemas.openxmlformats.org/officeDocument/2006/relationships/slide" Target="slides/slide1.xml"/><Relationship Id="rId18" Type="http://schemas.openxmlformats.org/officeDocument/2006/relationships/font" Target="fonts/Ge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e285f75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ce285f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09d3b118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c09d3b1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09d3b11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09d3b1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3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2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6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65" name="Google Shape;65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3" name="Google Shape;73;p1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20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b="0" i="0" sz="46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b="0" i="0" sz="46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6730000" y="639097"/>
            <a:ext cx="4813072" cy="3494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</a:pPr>
            <a:r>
              <a:rPr lang="en-US"/>
              <a:t>Credit Card Fraud Bot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6729999" y="4455621"/>
            <a:ext cx="4829101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ANDREW MCKAY III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ARTURO GARCIDUENAS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ALISSA BOLLA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"/>
          <p:cNvCxnSpPr/>
          <p:nvPr/>
        </p:nvCxnSpPr>
        <p:spPr>
          <a:xfrm>
            <a:off x="6805053" y="4294754"/>
            <a:ext cx="43891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271750" y="472425"/>
            <a:ext cx="4200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</a:pPr>
            <a:r>
              <a:rPr b="1" lang="en-US" sz="4500"/>
              <a:t>Credit Card Fraud</a:t>
            </a:r>
            <a:endParaRPr b="1" sz="4500"/>
          </a:p>
        </p:txBody>
      </p:sp>
      <p:sp>
        <p:nvSpPr>
          <p:cNvPr id="191" name="Google Shape;191;p6"/>
          <p:cNvSpPr txBox="1"/>
          <p:nvPr>
            <p:ph idx="2" type="body"/>
          </p:nvPr>
        </p:nvSpPr>
        <p:spPr>
          <a:xfrm>
            <a:off x="643475" y="1386825"/>
            <a:ext cx="35175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Instances of identity theft from credit card fraud increased by 45% in 2020 as compared to 2019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“Card Not Present” is tied to 65% of all losses to fraud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The top 3 states with identity theft by credit card are CA, FL, GA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People ages 30-39 reported the most cases of identity theft by credit card in 2020</a:t>
            </a:r>
            <a:endParaRPr/>
          </a:p>
        </p:txBody>
      </p:sp>
      <p:pic>
        <p:nvPicPr>
          <p:cNvPr id="192" name="Google Shape;1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475" y="159763"/>
            <a:ext cx="666750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600" y="4250488"/>
            <a:ext cx="5622752" cy="242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sz="7000"/>
              <a:t>Next Steps</a:t>
            </a:r>
            <a:endParaRPr sz="7000"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Next Steps</a:t>
            </a:r>
            <a:endParaRPr/>
          </a:p>
          <a:p>
            <a:pPr indent="-3429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Allow for the chatbot to create and develop actionable reporting to identify fraudulent transactions and minimize losses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Challenges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000"/>
              <a:t>Technology - insufficient </a:t>
            </a:r>
            <a:r>
              <a:rPr lang="en-US" sz="2000"/>
              <a:t>bandwidth</a:t>
            </a:r>
            <a:r>
              <a:rPr lang="en-US" sz="2000"/>
              <a:t> to run code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2000"/>
              <a:t>Time frame necessary for the banking institution to collect enough information from the fraud chatbot to make actual future predictions and create customer alerts</a:t>
            </a:r>
            <a:endParaRPr/>
          </a:p>
        </p:txBody>
      </p:sp>
      <p:pic>
        <p:nvPicPr>
          <p:cNvPr id="200" name="Google Shape;20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700" y="207375"/>
            <a:ext cx="1609250" cy="16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144905" y="216302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sz="9000"/>
              <a:t>Questions?</a:t>
            </a:r>
            <a:endParaRPr sz="9000"/>
          </a:p>
        </p:txBody>
      </p:sp>
      <p:pic>
        <p:nvPicPr>
          <p:cNvPr id="206" name="Google Shape;20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00" y="2232370"/>
            <a:ext cx="3419750" cy="34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086250" y="424701"/>
            <a:ext cx="10058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5714"/>
              <a:buFont typeface="Geo"/>
              <a:buNone/>
            </a:pPr>
            <a:r>
              <a:rPr lang="en-US" sz="7000"/>
              <a:t>Executive Summary</a:t>
            </a:r>
            <a:endParaRPr sz="7000"/>
          </a:p>
        </p:txBody>
      </p:sp>
      <p:grpSp>
        <p:nvGrpSpPr>
          <p:cNvPr id="113" name="Google Shape;113;p2"/>
          <p:cNvGrpSpPr/>
          <p:nvPr/>
        </p:nvGrpSpPr>
        <p:grpSpPr>
          <a:xfrm>
            <a:off x="1168500" y="2601253"/>
            <a:ext cx="9987187" cy="3028929"/>
            <a:chOff x="35606" y="340539"/>
            <a:chExt cx="9987187" cy="3105001"/>
          </a:xfrm>
        </p:grpSpPr>
        <p:sp>
          <p:nvSpPr>
            <p:cNvPr id="114" name="Google Shape;114;p2"/>
            <p:cNvSpPr/>
            <p:nvPr/>
          </p:nvSpPr>
          <p:spPr>
            <a:xfrm>
              <a:off x="616949" y="340539"/>
              <a:ext cx="1818562" cy="1818562"/>
            </a:xfrm>
            <a:prstGeom prst="ellipse">
              <a:avLst/>
            </a:pr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004512" y="728102"/>
              <a:ext cx="1043437" cy="104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606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35606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INTERACTIVE CHATBOT FOR CUSTOMER TO REPORT CREDIT CARD FRAUD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119918" y="340539"/>
              <a:ext cx="1818600" cy="1818600"/>
            </a:xfrm>
            <a:prstGeom prst="ellipse">
              <a:avLst/>
            </a:prstGeom>
            <a:solidFill>
              <a:srgbClr val="D2B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07481" y="728102"/>
              <a:ext cx="1043437" cy="104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538574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3538574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BANKING INSTITUTION CAN DETERMINE IF TRANSACTION IS GENUINE OR FRAUDULENT</a:t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22887" y="340539"/>
              <a:ext cx="1818562" cy="1818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010450" y="728102"/>
              <a:ext cx="1043437" cy="10434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041543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7041543" y="2725540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DETERMINATION IS MADE ON HOW TO HANDLE CUSTOMER’S </a:t>
              </a:r>
              <a:r>
                <a:rPr b="1" lang="en-US" sz="1600">
                  <a:solidFill>
                    <a:schemeClr val="dk1"/>
                  </a:solidFill>
                </a:rPr>
                <a:t>CARD &amp;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CLAIM </a:t>
              </a:r>
              <a:endParaRPr/>
            </a:p>
          </p:txBody>
        </p:sp>
      </p:grpSp>
      <p:sp>
        <p:nvSpPr>
          <p:cNvPr id="126" name="Google Shape;126;p2"/>
          <p:cNvSpPr txBox="1"/>
          <p:nvPr/>
        </p:nvSpPr>
        <p:spPr>
          <a:xfrm>
            <a:off x="500350" y="1348475"/>
            <a:ext cx="1123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COLLECT CUSTOMER FRAUD CLAIM INFORMATION TO BUILD PREDICTIONS USING MACHINE LEARNING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sz="7000"/>
              <a:t>Concept</a:t>
            </a:r>
            <a:endParaRPr sz="7000"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❏"/>
            </a:pPr>
            <a:r>
              <a:rPr lang="en-US"/>
              <a:t> Utilize Amazon Lex and Lambda to create a chatbot for customers to communicate potential credit card fraud to their banking institution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❏"/>
            </a:pPr>
            <a:r>
              <a:rPr lang="en-US"/>
              <a:t> Chatbot will record the date, amount and where the transaction took place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❏"/>
            </a:pPr>
            <a:r>
              <a:rPr lang="en-US"/>
              <a:t> Additional information to be gathered</a:t>
            </a:r>
            <a:endParaRPr/>
          </a:p>
          <a:p>
            <a:pPr indent="-195580" lvl="1" marL="384048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❏"/>
            </a:pPr>
            <a:r>
              <a:rPr lang="en-US"/>
              <a:t>Were the preceding transactions in-person or online</a:t>
            </a:r>
            <a:endParaRPr/>
          </a:p>
          <a:p>
            <a:pPr indent="-195580" lvl="1" marL="384048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❏"/>
            </a:pPr>
            <a:r>
              <a:rPr lang="en-US"/>
              <a:t>Is the customer in possession of their credit card</a:t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❏"/>
            </a:pPr>
            <a:r>
              <a:rPr lang="en-US"/>
              <a:t> Based on the information provided by the customer, the banking institution will use historical fraud information to predict future behaviors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3" name="Google Shape;13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50" y="182774"/>
            <a:ext cx="1662400" cy="16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725" y="133175"/>
            <a:ext cx="1757650" cy="17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sz="7000"/>
              <a:t>Data Techniques</a:t>
            </a:r>
            <a:endParaRPr sz="7000"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 AWS Management Console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 Amazon Lex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Lambda</a:t>
            </a:r>
            <a:endParaRPr/>
          </a:p>
          <a:p>
            <a:pPr indent="-68579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 Kaggle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 Exploring past fraud transactions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 Cleaning and categorizing data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 Build the Neural Network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 Visualize the data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025" y="2108200"/>
            <a:ext cx="4019850" cy="4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sz="7000"/>
              <a:t>Approach</a:t>
            </a:r>
            <a:endParaRPr sz="7000"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1097275" y="2108200"/>
            <a:ext cx="10058400" cy="4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2700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 Technologies used</a:t>
            </a:r>
            <a:endParaRPr/>
          </a:p>
          <a:p>
            <a:pPr indent="-182880" lvl="1" marL="38404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 AWS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 Python</a:t>
            </a:r>
            <a:endParaRPr/>
          </a:p>
          <a:p>
            <a:pPr indent="0" lvl="0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/>
              <a:t> Breakdown of tasks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 Andrew – data collection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 Art – data cleaning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-US"/>
              <a:t> Alissa – chatbot</a:t>
            </a:r>
            <a:endParaRPr/>
          </a:p>
          <a:p>
            <a:pPr indent="-68579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8" name="Google Shape;14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925" y="2171425"/>
            <a:ext cx="3976974" cy="39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ce285f759_0_0"/>
          <p:cNvSpPr txBox="1"/>
          <p:nvPr/>
        </p:nvSpPr>
        <p:spPr>
          <a:xfrm>
            <a:off x="8487450" y="1575725"/>
            <a:ext cx="19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ce285f759_0_0"/>
          <p:cNvSpPr txBox="1"/>
          <p:nvPr/>
        </p:nvSpPr>
        <p:spPr>
          <a:xfrm>
            <a:off x="950325" y="142850"/>
            <a:ext cx="9901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rPr>
              <a:t>Credit Card Fraud Chatbot</a:t>
            </a:r>
            <a:endParaRPr/>
          </a:p>
        </p:txBody>
      </p:sp>
      <p:pic>
        <p:nvPicPr>
          <p:cNvPr id="155" name="Google Shape;155;gece285f75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98" y="169998"/>
            <a:ext cx="1100100" cy="11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ece285f75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50" y="1297250"/>
            <a:ext cx="8182650" cy="50506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149" y="5215766"/>
            <a:ext cx="1100100" cy="1100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4972350" y="133325"/>
            <a:ext cx="6129300" cy="135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AB3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This is the customer’s initial interaction with the bot</a:t>
            </a:r>
            <a:endParaRPr b="1" sz="1700"/>
          </a:p>
        </p:txBody>
      </p:sp>
      <p:sp>
        <p:nvSpPr>
          <p:cNvPr id="163" name="Google Shape;163;p7"/>
          <p:cNvSpPr/>
          <p:nvPr/>
        </p:nvSpPr>
        <p:spPr>
          <a:xfrm>
            <a:off x="971575" y="2158350"/>
            <a:ext cx="5715000" cy="11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AB3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The bot </a:t>
            </a:r>
            <a:r>
              <a:rPr b="1" lang="en-US" sz="1700"/>
              <a:t>then</a:t>
            </a:r>
            <a:r>
              <a:rPr b="1" lang="en-US" sz="1700"/>
              <a:t> verifies the customer’s first and last name</a:t>
            </a:r>
            <a:endParaRPr b="1" sz="1700"/>
          </a:p>
        </p:txBody>
      </p:sp>
      <p:sp>
        <p:nvSpPr>
          <p:cNvPr id="164" name="Google Shape;164;p7"/>
          <p:cNvSpPr/>
          <p:nvPr/>
        </p:nvSpPr>
        <p:spPr>
          <a:xfrm>
            <a:off x="5041688" y="4257588"/>
            <a:ext cx="6129300" cy="135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AB3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The </a:t>
            </a:r>
            <a:r>
              <a:rPr b="1" lang="en-US" sz="1700"/>
              <a:t>bot</a:t>
            </a:r>
            <a:r>
              <a:rPr b="1" lang="en-US" sz="1700"/>
              <a:t> </a:t>
            </a:r>
            <a:r>
              <a:rPr b="1" lang="en-US" sz="1700"/>
              <a:t>verifies</a:t>
            </a:r>
            <a:r>
              <a:rPr b="1" lang="en-US" sz="1700"/>
              <a:t> the customer’s card number in connection with their personal </a:t>
            </a:r>
            <a:r>
              <a:rPr b="1" lang="en-US" sz="1700"/>
              <a:t>information</a:t>
            </a:r>
            <a:endParaRPr b="1" sz="1700"/>
          </a:p>
        </p:txBody>
      </p:sp>
      <p:pic>
        <p:nvPicPr>
          <p:cNvPr id="165" name="Google Shape;16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00" y="561126"/>
            <a:ext cx="4114800" cy="60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975" y="1639325"/>
            <a:ext cx="4223250" cy="24658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7" name="Google Shape;167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875" y="4317475"/>
            <a:ext cx="4210050" cy="135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c09d3b118_0_54"/>
          <p:cNvSpPr/>
          <p:nvPr/>
        </p:nvSpPr>
        <p:spPr>
          <a:xfrm>
            <a:off x="5500975" y="1619163"/>
            <a:ext cx="6129300" cy="135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AB3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The bot collects </a:t>
            </a:r>
            <a:r>
              <a:rPr b="1" lang="en-US" sz="1700"/>
              <a:t>details</a:t>
            </a:r>
            <a:r>
              <a:rPr b="1" lang="en-US" sz="1700"/>
              <a:t> of the suspected fraudulent credit card charge</a:t>
            </a:r>
            <a:endParaRPr b="1" sz="1700"/>
          </a:p>
        </p:txBody>
      </p:sp>
      <p:sp>
        <p:nvSpPr>
          <p:cNvPr id="173" name="Google Shape;173;gec09d3b118_0_54"/>
          <p:cNvSpPr/>
          <p:nvPr/>
        </p:nvSpPr>
        <p:spPr>
          <a:xfrm>
            <a:off x="781050" y="4211900"/>
            <a:ext cx="5715000" cy="158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AB3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The type of purchase is recorded by the bot: in-person or online</a:t>
            </a:r>
            <a:endParaRPr b="1" sz="1700"/>
          </a:p>
        </p:txBody>
      </p:sp>
      <p:pic>
        <p:nvPicPr>
          <p:cNvPr id="174" name="Google Shape;174;gec09d3b118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805288"/>
            <a:ext cx="4181475" cy="298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Google Shape;175;gec09d3b118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625" y="4300988"/>
            <a:ext cx="4067175" cy="14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6" name="Google Shape;176;gec09d3b118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69124" y="129416"/>
            <a:ext cx="1100100" cy="110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ec09d3b11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" y="2101213"/>
            <a:ext cx="4143375" cy="2124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2" name="Google Shape;182;gec09d3b118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325" y="2400300"/>
            <a:ext cx="4181475" cy="1323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3" name="Google Shape;183;gec09d3b118_0_71"/>
          <p:cNvSpPr/>
          <p:nvPr/>
        </p:nvSpPr>
        <p:spPr>
          <a:xfrm>
            <a:off x="4343400" y="2301225"/>
            <a:ext cx="3414900" cy="2014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3AB3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Based on the customer’s response, a claim is filed and/or a new </a:t>
            </a:r>
            <a:r>
              <a:rPr b="1" lang="en-US" sz="1700"/>
              <a:t>card</a:t>
            </a:r>
            <a:r>
              <a:rPr b="1" lang="en-US"/>
              <a:t> is issued</a:t>
            </a:r>
            <a:endParaRPr b="1"/>
          </a:p>
        </p:txBody>
      </p:sp>
      <p:sp>
        <p:nvSpPr>
          <p:cNvPr id="184" name="Google Shape;184;gec09d3b118_0_71"/>
          <p:cNvSpPr txBox="1"/>
          <p:nvPr/>
        </p:nvSpPr>
        <p:spPr>
          <a:xfrm>
            <a:off x="0" y="0"/>
            <a:ext cx="12116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rPr>
              <a:t>Confirmation Prompts</a:t>
            </a:r>
            <a:endParaRPr/>
          </a:p>
        </p:txBody>
      </p:sp>
      <p:pic>
        <p:nvPicPr>
          <p:cNvPr id="185" name="Google Shape;185;gec09d3b118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74" y="5172116"/>
            <a:ext cx="1100100" cy="110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Custom 40">
      <a:dk1>
        <a:srgbClr val="000000"/>
      </a:dk1>
      <a:lt1>
        <a:srgbClr val="FFFFFF"/>
      </a:lt1>
      <a:dk2>
        <a:srgbClr val="545D57"/>
      </a:dk2>
      <a:lt2>
        <a:srgbClr val="EBEBE8"/>
      </a:lt2>
      <a:accent1>
        <a:srgbClr val="579858"/>
      </a:accent1>
      <a:accent2>
        <a:srgbClr val="ED583E"/>
      </a:accent2>
      <a:accent3>
        <a:srgbClr val="D3BA59"/>
      </a:accent3>
      <a:accent4>
        <a:srgbClr val="4C94AC"/>
      </a:accent4>
      <a:accent5>
        <a:srgbClr val="A09E84"/>
      </a:accent5>
      <a:accent6>
        <a:srgbClr val="FC7D4A"/>
      </a:accent6>
      <a:hlink>
        <a:srgbClr val="04A2DA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2021-09-14T19:16:53Z</dcterms:created>
  <dc:creator>Alissa bolla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