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 id="2147483808" r:id="rId5"/>
  </p:sldMasterIdLst>
  <p:notesMasterIdLst>
    <p:notesMasterId r:id="rId10"/>
  </p:notesMasterIdLst>
  <p:handoutMasterIdLst>
    <p:handoutMasterId r:id="rId11"/>
  </p:handoutMasterIdLst>
  <p:sldIdLst>
    <p:sldId id="259"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2"/>
  </p:normalViewPr>
  <p:slideViewPr>
    <p:cSldViewPr snapToGrid="0">
      <p:cViewPr varScale="1">
        <p:scale>
          <a:sx n="111" d="100"/>
          <a:sy n="111" d="100"/>
        </p:scale>
        <p:origin x="632" y="192"/>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6/2/22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6/2/22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6/2/22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377271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6/2/22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365015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FC5FADE3-B84E-4AF7-91CC-AB47E1A43619}" type="slidenum">
              <a:rPr lang="en-US" smtClean="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1469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4523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310904-DE8F-4B8E-99C6-5AFA03672FFA}" type="datetimeFigureOut">
              <a:rPr lang="en-US" smtClean="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960030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310904-DE8F-4B8E-99C6-5AFA03672FFA}" type="datetimeFigureOut">
              <a:rPr lang="en-US" smtClean="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388106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310904-DE8F-4B8E-99C6-5AFA03672FFA}" type="datetimeFigureOut">
              <a:rPr lang="en-US" smtClean="0"/>
              <a:t>6/2/22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147677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310904-DE8F-4B8E-99C6-5AFA03672FFA}" type="datetimeFigureOut">
              <a:rPr lang="en-US" smtClean="0"/>
              <a:t>6/2/22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5FADE3-B84E-4AF7-91CC-AB47E1A43619}" type="slidenum">
              <a:rPr lang="en-US" smtClean="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30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F310904-DE8F-4B8E-99C6-5AFA03672FFA}" type="datetimeFigureOut">
              <a:rPr lang="en-US" smtClean="0"/>
              <a:t>6/2/22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255803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886257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310904-DE8F-4B8E-99C6-5AFA03672FFA}" type="datetimeFigureOut">
              <a:rPr lang="en-US" smtClean="0"/>
              <a:t>6/2/22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695702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17237848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310904-DE8F-4B8E-99C6-5AFA03672FFA}" type="datetimeFigureOut">
              <a:rPr lang="en-US" smtClean="0"/>
              <a:t>6/2/22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5FADE3-B84E-4AF7-91CC-AB47E1A43619}" type="slidenum">
              <a:rPr lang="en-US" smtClean="0"/>
              <a:t>‹#›</a:t>
            </a:fld>
            <a:endParaRPr lang="en-US" dirty="0"/>
          </a:p>
        </p:txBody>
      </p:sp>
    </p:spTree>
    <p:extLst>
      <p:ext uri="{BB962C8B-B14F-4D97-AF65-F5344CB8AC3E}">
        <p14:creationId xmlns:p14="http://schemas.microsoft.com/office/powerpoint/2010/main" val="393338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2.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6/2/22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 id="2147483770" r:id="rId3"/>
    <p:sldLayoutId id="2147483771" r:id="rId4"/>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8F310904-DE8F-4B8E-99C6-5AFA03672FFA}" type="datetimeFigureOut">
              <a:rPr lang="en-US" smtClean="0"/>
              <a:t>6/2/22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FC5FADE3-B84E-4AF7-91CC-AB47E1A43619}" type="slidenum">
              <a:rPr lang="en-US" smtClean="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0066474"/>
      </p:ext>
    </p:extLst>
  </p:cSld>
  <p:clrMap bg1="dk1" tx1="lt1" bg2="dk2" tx2="lt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30" name="Freeform: Shape 29">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2" name="Picture 31">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Freeform: Shape 35">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Oval 37">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2282700"/>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1B6C409-CB86-5C43-8C53-2B2D87257579}"/>
              </a:ext>
            </a:extLst>
          </p:cNvPr>
          <p:cNvSpPr>
            <a:spLocks noGrp="1"/>
          </p:cNvSpPr>
          <p:nvPr>
            <p:ph type="ctrTitle"/>
          </p:nvPr>
        </p:nvSpPr>
        <p:spPr>
          <a:xfrm>
            <a:off x="2193167" y="2590984"/>
            <a:ext cx="7369642" cy="3608480"/>
          </a:xfrm>
        </p:spPr>
        <p:txBody>
          <a:bodyPr>
            <a:normAutofit/>
          </a:bodyPr>
          <a:lstStyle/>
          <a:p>
            <a:pPr algn="l"/>
            <a:r>
              <a:rPr lang="en-US" sz="8000" dirty="0"/>
              <a:t>Malaria Detection</a:t>
            </a:r>
            <a:br>
              <a:rPr lang="en-US" sz="8000" dirty="0"/>
            </a:br>
            <a:endParaRPr lang="en-US" sz="8000" cap="none" dirty="0"/>
          </a:p>
        </p:txBody>
      </p:sp>
      <p:sp>
        <p:nvSpPr>
          <p:cNvPr id="5" name="Subtitle 4">
            <a:extLst>
              <a:ext uri="{FF2B5EF4-FFF2-40B4-BE49-F238E27FC236}">
                <a16:creationId xmlns:a16="http://schemas.microsoft.com/office/drawing/2014/main" id="{CC5CC720-67A4-C64D-8A74-3C4321431F8E}"/>
              </a:ext>
            </a:extLst>
          </p:cNvPr>
          <p:cNvSpPr>
            <a:spLocks noGrp="1"/>
          </p:cNvSpPr>
          <p:nvPr>
            <p:ph type="subTitle" idx="1"/>
          </p:nvPr>
        </p:nvSpPr>
        <p:spPr>
          <a:xfrm>
            <a:off x="2391824" y="5349743"/>
            <a:ext cx="6437630" cy="1335503"/>
          </a:xfrm>
        </p:spPr>
        <p:txBody>
          <a:bodyPr>
            <a:noAutofit/>
          </a:bodyPr>
          <a:lstStyle/>
          <a:p>
            <a:pPr algn="l">
              <a:lnSpc>
                <a:spcPct val="110000"/>
              </a:lnSpc>
            </a:pPr>
            <a:r>
              <a:rPr lang="en-US" sz="1700" dirty="0"/>
              <a:t>Milestone 2 </a:t>
            </a:r>
            <a:br>
              <a:rPr lang="en-US" sz="1700" dirty="0"/>
            </a:br>
            <a:r>
              <a:rPr lang="en-US" sz="1700" dirty="0"/>
              <a:t>Convolutional Neural Network</a:t>
            </a:r>
          </a:p>
          <a:p>
            <a:pPr algn="l">
              <a:lnSpc>
                <a:spcPct val="110000"/>
              </a:lnSpc>
            </a:pPr>
            <a:endParaRPr lang="en-US" sz="1700" dirty="0"/>
          </a:p>
          <a:p>
            <a:pPr algn="l">
              <a:lnSpc>
                <a:spcPct val="110000"/>
              </a:lnSpc>
            </a:pPr>
            <a:r>
              <a:rPr lang="en-US" sz="1700" dirty="0"/>
              <a:t>Alexis Garduno</a:t>
            </a:r>
            <a:br>
              <a:rPr lang="en-US" sz="1500" dirty="0"/>
            </a:br>
            <a:endParaRPr lang="en-US" sz="1500" dirty="0"/>
          </a:p>
        </p:txBody>
      </p:sp>
    </p:spTree>
    <p:extLst>
      <p:ext uri="{BB962C8B-B14F-4D97-AF65-F5344CB8AC3E}">
        <p14:creationId xmlns:p14="http://schemas.microsoft.com/office/powerpoint/2010/main" val="322994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FAD17B9-9E6C-4DD1-9728-97B5E5FCC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D7AC3F90-A588-42FF-B41D-062A8D91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window blind&#10;&#10;Description automatically generated">
            <a:extLst>
              <a:ext uri="{FF2B5EF4-FFF2-40B4-BE49-F238E27FC236}">
                <a16:creationId xmlns:a16="http://schemas.microsoft.com/office/drawing/2014/main" id="{F2378ABE-3687-43DF-65B3-AE8FD3525247}"/>
              </a:ext>
            </a:extLst>
          </p:cNvPr>
          <p:cNvPicPr>
            <a:picLocks noChangeAspect="1"/>
          </p:cNvPicPr>
          <p:nvPr/>
        </p:nvPicPr>
        <p:blipFill rotWithShape="1">
          <a:blip r:embed="rId2">
            <a:duotone>
              <a:schemeClr val="bg2">
                <a:shade val="45000"/>
                <a:satMod val="135000"/>
              </a:schemeClr>
              <a:prstClr val="white"/>
            </a:duotone>
            <a:alphaModFix amt="25000"/>
          </a:blip>
          <a:srcRect t="15492" r="-1" b="16117"/>
          <a:stretch/>
        </p:blipFill>
        <p:spPr>
          <a:xfrm>
            <a:off x="19965" y="-2718"/>
            <a:ext cx="12191695" cy="6857990"/>
          </a:xfrm>
          <a:prstGeom prst="rect">
            <a:avLst/>
          </a:prstGeom>
        </p:spPr>
      </p:pic>
      <p:pic>
        <p:nvPicPr>
          <p:cNvPr id="37" name="Picture 36">
            <a:extLst>
              <a:ext uri="{FF2B5EF4-FFF2-40B4-BE49-F238E27FC236}">
                <a16:creationId xmlns:a16="http://schemas.microsoft.com/office/drawing/2014/main" id="{015AB904-4FB7-4A0D-B43E-03ACF05E14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FFD3792B-F9F7-394E-B3E8-119C54699C20}"/>
              </a:ext>
            </a:extLst>
          </p:cNvPr>
          <p:cNvSpPr>
            <a:spLocks noGrp="1"/>
          </p:cNvSpPr>
          <p:nvPr>
            <p:ph type="title"/>
          </p:nvPr>
        </p:nvSpPr>
        <p:spPr>
          <a:xfrm>
            <a:off x="1395237" y="883012"/>
            <a:ext cx="7958331" cy="1077229"/>
          </a:xfrm>
        </p:spPr>
        <p:txBody>
          <a:bodyPr>
            <a:normAutofit/>
          </a:bodyPr>
          <a:lstStyle/>
          <a:p>
            <a:pPr algn="l"/>
            <a:r>
              <a:rPr lang="en-US" b="1" dirty="0"/>
              <a:t>Refined Insights</a:t>
            </a:r>
            <a:endParaRPr lang="en-US" dirty="0"/>
          </a:p>
        </p:txBody>
      </p:sp>
      <p:sp>
        <p:nvSpPr>
          <p:cNvPr id="39" name="Rectangle 38">
            <a:extLst>
              <a:ext uri="{FF2B5EF4-FFF2-40B4-BE49-F238E27FC236}">
                <a16:creationId xmlns:a16="http://schemas.microsoft.com/office/drawing/2014/main" id="{E1AADF25-43E9-4DE0-AD82-4F6052319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C2D515-EF3C-4E4E-8BC1-192B21E92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3FBFA617-D9B0-5C0D-8FA0-312A94FF3236}"/>
              </a:ext>
            </a:extLst>
          </p:cNvPr>
          <p:cNvSpPr>
            <a:spLocks noGrp="1"/>
          </p:cNvSpPr>
          <p:nvPr>
            <p:ph idx="1"/>
          </p:nvPr>
        </p:nvSpPr>
        <p:spPr>
          <a:xfrm>
            <a:off x="1395237" y="1867644"/>
            <a:ext cx="5480125" cy="4232328"/>
          </a:xfrm>
        </p:spPr>
        <p:txBody>
          <a:bodyPr>
            <a:normAutofit lnSpcReduction="10000"/>
          </a:bodyPr>
          <a:lstStyle/>
          <a:p>
            <a:pPr marL="6160" indent="0">
              <a:buNone/>
            </a:pPr>
            <a:r>
              <a:rPr lang="en-US" dirty="0"/>
              <a:t>- Visualization of feature map shows that the neural network is </a:t>
            </a:r>
            <a:r>
              <a:rPr lang="en-US" dirty="0">
                <a:solidFill>
                  <a:schemeClr val="accent3">
                    <a:lumMod val="75000"/>
                  </a:schemeClr>
                </a:solidFill>
              </a:rPr>
              <a:t>detecting the edge or the shape of the cells</a:t>
            </a:r>
            <a:r>
              <a:rPr lang="en-US" dirty="0"/>
              <a:t> and uses that information in its decision to classify cells as infected or not infected.</a:t>
            </a:r>
          </a:p>
          <a:p>
            <a:pPr marL="6160" indent="0">
              <a:buNone/>
            </a:pPr>
            <a:r>
              <a:rPr lang="en-US" dirty="0"/>
              <a:t>-It appears that the convolutional neural network is detecting </a:t>
            </a:r>
            <a:r>
              <a:rPr lang="en-US" dirty="0">
                <a:solidFill>
                  <a:schemeClr val="accent3">
                    <a:lumMod val="75000"/>
                  </a:schemeClr>
                </a:solidFill>
              </a:rPr>
              <a:t>dark splotches on infected cells</a:t>
            </a:r>
            <a:r>
              <a:rPr lang="en-US" dirty="0"/>
              <a:t> that may indicate damage to the cell? </a:t>
            </a:r>
          </a:p>
          <a:p>
            <a:pPr marL="6160" indent="0">
              <a:buNone/>
            </a:pPr>
            <a:r>
              <a:rPr lang="en-US" dirty="0"/>
              <a:t>- This information about the edges and shape of the cell are </a:t>
            </a:r>
            <a:r>
              <a:rPr lang="en-US" dirty="0">
                <a:solidFill>
                  <a:schemeClr val="accent3">
                    <a:lumMod val="75000"/>
                  </a:schemeClr>
                </a:solidFill>
              </a:rPr>
              <a:t>abstracted to less discernable features towards the end of the network.</a:t>
            </a:r>
          </a:p>
        </p:txBody>
      </p:sp>
    </p:spTree>
    <p:extLst>
      <p:ext uri="{BB962C8B-B14F-4D97-AF65-F5344CB8AC3E}">
        <p14:creationId xmlns:p14="http://schemas.microsoft.com/office/powerpoint/2010/main" val="1721782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792B-F9F7-394E-B3E8-119C54699C20}"/>
              </a:ext>
            </a:extLst>
          </p:cNvPr>
          <p:cNvSpPr>
            <a:spLocks noGrp="1"/>
          </p:cNvSpPr>
          <p:nvPr>
            <p:ph type="title"/>
          </p:nvPr>
        </p:nvSpPr>
        <p:spPr>
          <a:xfrm>
            <a:off x="1990844" y="708670"/>
            <a:ext cx="8903385" cy="1077229"/>
          </a:xfrm>
        </p:spPr>
        <p:txBody>
          <a:bodyPr/>
          <a:lstStyle/>
          <a:p>
            <a:r>
              <a:rPr lang="en-US" b="1" dirty="0"/>
              <a:t>Comparison of various techniques and their relative performance</a:t>
            </a:r>
            <a:endParaRPr lang="en-US" dirty="0"/>
          </a:p>
        </p:txBody>
      </p:sp>
      <p:sp>
        <p:nvSpPr>
          <p:cNvPr id="3" name="Content Placeholder 2">
            <a:extLst>
              <a:ext uri="{FF2B5EF4-FFF2-40B4-BE49-F238E27FC236}">
                <a16:creationId xmlns:a16="http://schemas.microsoft.com/office/drawing/2014/main" id="{5D7AA8B7-A7AA-1F49-9267-9A5BB9309E90}"/>
              </a:ext>
            </a:extLst>
          </p:cNvPr>
          <p:cNvSpPr>
            <a:spLocks noGrp="1"/>
          </p:cNvSpPr>
          <p:nvPr>
            <p:ph idx="1"/>
          </p:nvPr>
        </p:nvSpPr>
        <p:spPr>
          <a:xfrm>
            <a:off x="1472438" y="1785899"/>
            <a:ext cx="9421791" cy="4962142"/>
          </a:xfrm>
        </p:spPr>
        <p:txBody>
          <a:bodyPr>
            <a:noAutofit/>
          </a:bodyPr>
          <a:lstStyle/>
          <a:p>
            <a:r>
              <a:rPr lang="en-US" sz="1300" b="1" dirty="0">
                <a:solidFill>
                  <a:schemeClr val="accent3">
                    <a:lumMod val="75000"/>
                  </a:schemeClr>
                </a:solidFill>
              </a:rPr>
              <a:t>Alternative Activation Functions:</a:t>
            </a:r>
            <a:r>
              <a:rPr lang="en-US" sz="1300" dirty="0">
                <a:solidFill>
                  <a:schemeClr val="accent3">
                    <a:lumMod val="75000"/>
                  </a:schemeClr>
                </a:solidFill>
              </a:rPr>
              <a:t> </a:t>
            </a:r>
            <a:r>
              <a:rPr lang="en-US" sz="1300" dirty="0" err="1"/>
              <a:t>Relu</a:t>
            </a:r>
            <a:r>
              <a:rPr lang="en-US" sz="1300" dirty="0"/>
              <a:t> activation function converges faster than sigmoid and other functions, but also faster than the Leaky </a:t>
            </a:r>
            <a:r>
              <a:rPr lang="en-US" sz="1300" dirty="0" err="1"/>
              <a:t>Relu</a:t>
            </a:r>
            <a:r>
              <a:rPr lang="en-US" sz="1300" dirty="0"/>
              <a:t> but the training speed is more similar to each other; both the </a:t>
            </a:r>
            <a:r>
              <a:rPr lang="en-US" sz="1300" dirty="0" err="1"/>
              <a:t>Relu</a:t>
            </a:r>
            <a:r>
              <a:rPr lang="en-US" sz="1300" dirty="0"/>
              <a:t> and the Leaky </a:t>
            </a:r>
            <a:r>
              <a:rPr lang="en-US" sz="1300" dirty="0" err="1"/>
              <a:t>Relu</a:t>
            </a:r>
            <a:r>
              <a:rPr lang="en-US" sz="1300" dirty="0"/>
              <a:t> functions keeps positive values and kills gradient for negative values. Some </a:t>
            </a:r>
            <a:r>
              <a:rPr lang="en-US" sz="1300" dirty="0" err="1"/>
              <a:t>relu</a:t>
            </a:r>
            <a:r>
              <a:rPr lang="en-US" sz="1300" dirty="0"/>
              <a:t> activation functions may not activate; if the learning rate is too high, the weights may jump and the </a:t>
            </a:r>
            <a:r>
              <a:rPr lang="en-US" sz="1300" dirty="0" err="1"/>
              <a:t>relu</a:t>
            </a:r>
            <a:r>
              <a:rPr lang="en-US" sz="1300" dirty="0"/>
              <a:t> may die during training. To minimize the loss of dead </a:t>
            </a:r>
            <a:r>
              <a:rPr lang="en-US" sz="1300" dirty="0" err="1"/>
              <a:t>Relu</a:t>
            </a:r>
            <a:r>
              <a:rPr lang="en-US" sz="1300" dirty="0"/>
              <a:t> functions, leaky </a:t>
            </a:r>
            <a:r>
              <a:rPr lang="en-US" sz="1300" dirty="0" err="1"/>
              <a:t>relu</a:t>
            </a:r>
            <a:r>
              <a:rPr lang="en-US" sz="1300" dirty="0"/>
              <a:t> can help address this concern, since negative values are assigned a slight slope and not automatically set to 0 like </a:t>
            </a:r>
            <a:r>
              <a:rPr lang="en-US" sz="1300" dirty="0" err="1"/>
              <a:t>Relu</a:t>
            </a:r>
            <a:r>
              <a:rPr lang="en-US" sz="1300" dirty="0"/>
              <a:t>.</a:t>
            </a:r>
          </a:p>
          <a:p>
            <a:r>
              <a:rPr lang="en-US" sz="1300" b="1" dirty="0">
                <a:solidFill>
                  <a:schemeClr val="accent3">
                    <a:lumMod val="75000"/>
                  </a:schemeClr>
                </a:solidFill>
              </a:rPr>
              <a:t>Batch Normalization:</a:t>
            </a:r>
            <a:r>
              <a:rPr lang="en-US" sz="1300" dirty="0">
                <a:solidFill>
                  <a:schemeClr val="accent3">
                    <a:lumMod val="75000"/>
                  </a:schemeClr>
                </a:solidFill>
              </a:rPr>
              <a:t> </a:t>
            </a:r>
            <a:r>
              <a:rPr lang="en-US" sz="1300" dirty="0"/>
              <a:t>Instead of weight initialization, batch normalization sets gaussian distribution at each layer, we can normalize each neuron and calculate mean and variance for each layer for each batch. Batch normalization facilitates training, allows higher learning rates, reduces dependence of the result on the initialization, and regularizes results.</a:t>
            </a:r>
          </a:p>
          <a:p>
            <a:r>
              <a:rPr lang="en-US" sz="1300" b="1" dirty="0">
                <a:solidFill>
                  <a:schemeClr val="accent3">
                    <a:lumMod val="75000"/>
                  </a:schemeClr>
                </a:solidFill>
              </a:rPr>
              <a:t>Drop-Out:</a:t>
            </a:r>
            <a:r>
              <a:rPr lang="en-US" sz="1300" dirty="0">
                <a:solidFill>
                  <a:schemeClr val="accent3">
                    <a:lumMod val="75000"/>
                  </a:schemeClr>
                </a:solidFill>
              </a:rPr>
              <a:t> </a:t>
            </a:r>
            <a:r>
              <a:rPr lang="en-US" sz="1300" dirty="0"/>
              <a:t>Avoided overfitting by using drop-out and hopefully retains more robust features by reducing reliance on identifying a single feature or overfitting by learning and unlearning the same feature through co-adaptation.</a:t>
            </a:r>
          </a:p>
          <a:p>
            <a:r>
              <a:rPr lang="en-US" sz="1300" b="1" dirty="0">
                <a:solidFill>
                  <a:schemeClr val="accent3">
                    <a:lumMod val="75000"/>
                  </a:schemeClr>
                </a:solidFill>
              </a:rPr>
              <a:t>Data Augmentation:</a:t>
            </a:r>
            <a:r>
              <a:rPr lang="en-US" sz="1300" dirty="0">
                <a:solidFill>
                  <a:schemeClr val="accent3">
                    <a:lumMod val="75000"/>
                  </a:schemeClr>
                </a:solidFill>
              </a:rPr>
              <a:t> </a:t>
            </a:r>
            <a:r>
              <a:rPr lang="en-US" sz="1300" dirty="0"/>
              <a:t>Data augmentation helped distinguish model 3 from the base model; it was not until data augmentation was added that model 3 began outperforming the base model. Prior to data augmentation, the base model was performing similarly to model 3. The pre-trained model from ImageNet did not appear to outperform either the base model or model 3 using the augmented data.</a:t>
            </a:r>
          </a:p>
          <a:p>
            <a:endParaRPr lang="en-US" sz="1300" dirty="0"/>
          </a:p>
        </p:txBody>
      </p:sp>
    </p:spTree>
    <p:extLst>
      <p:ext uri="{BB962C8B-B14F-4D97-AF65-F5344CB8AC3E}">
        <p14:creationId xmlns:p14="http://schemas.microsoft.com/office/powerpoint/2010/main" val="7637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E460-CF1D-3130-01EE-853CE9689B6A}"/>
              </a:ext>
            </a:extLst>
          </p:cNvPr>
          <p:cNvSpPr>
            <a:spLocks noGrp="1"/>
          </p:cNvSpPr>
          <p:nvPr>
            <p:ph type="title"/>
          </p:nvPr>
        </p:nvSpPr>
        <p:spPr/>
        <p:txBody>
          <a:bodyPr/>
          <a:lstStyle/>
          <a:p>
            <a:r>
              <a:rPr lang="en-US" b="1" dirty="0"/>
              <a:t>Proposal for the final solution design</a:t>
            </a:r>
            <a:endParaRPr lang="en-US" dirty="0"/>
          </a:p>
        </p:txBody>
      </p:sp>
      <p:sp>
        <p:nvSpPr>
          <p:cNvPr id="3" name="Content Placeholder 2">
            <a:extLst>
              <a:ext uri="{FF2B5EF4-FFF2-40B4-BE49-F238E27FC236}">
                <a16:creationId xmlns:a16="http://schemas.microsoft.com/office/drawing/2014/main" id="{D7D32194-121C-93B5-029A-A51049F85363}"/>
              </a:ext>
            </a:extLst>
          </p:cNvPr>
          <p:cNvSpPr>
            <a:spLocks noGrp="1"/>
          </p:cNvSpPr>
          <p:nvPr>
            <p:ph idx="1"/>
          </p:nvPr>
        </p:nvSpPr>
        <p:spPr>
          <a:xfrm>
            <a:off x="1736203" y="1713053"/>
            <a:ext cx="8833936" cy="4641448"/>
          </a:xfrm>
        </p:spPr>
        <p:txBody>
          <a:bodyPr>
            <a:normAutofit fontScale="92500" lnSpcReduction="20000"/>
          </a:bodyPr>
          <a:lstStyle/>
          <a:p>
            <a:r>
              <a:rPr lang="en-US" dirty="0"/>
              <a:t>Model 3 was the best performing model in terms of </a:t>
            </a:r>
            <a:r>
              <a:rPr lang="en-US" b="1" dirty="0">
                <a:solidFill>
                  <a:schemeClr val="accent3">
                    <a:lumMod val="75000"/>
                  </a:schemeClr>
                </a:solidFill>
              </a:rPr>
              <a:t>overall accuracy, precision, f1 and recall</a:t>
            </a:r>
            <a:r>
              <a:rPr lang="en-US" b="1" dirty="0"/>
              <a:t> </a:t>
            </a:r>
            <a:r>
              <a:rPr lang="en-US" dirty="0"/>
              <a:t>regardless of the Red Blood Cell’s infected or uninfected status.</a:t>
            </a:r>
          </a:p>
          <a:p>
            <a:r>
              <a:rPr lang="en-US" dirty="0"/>
              <a:t>This approach avoided overfitting, where the overall accuracy of the validation set was </a:t>
            </a:r>
            <a:r>
              <a:rPr lang="en-US" b="1" dirty="0">
                <a:solidFill>
                  <a:schemeClr val="accent3">
                    <a:lumMod val="75000"/>
                  </a:schemeClr>
                </a:solidFill>
              </a:rPr>
              <a:t>~99%</a:t>
            </a:r>
            <a:r>
              <a:rPr lang="en-US" b="1" dirty="0"/>
              <a:t> compared to the base model with overall accuracy in the validation set around </a:t>
            </a:r>
            <a:r>
              <a:rPr lang="en-US" b="1" dirty="0">
                <a:solidFill>
                  <a:schemeClr val="accent3">
                    <a:lumMod val="75000"/>
                  </a:schemeClr>
                </a:solidFill>
              </a:rPr>
              <a:t>~97%. </a:t>
            </a:r>
          </a:p>
          <a:p>
            <a:r>
              <a:rPr lang="en-US" dirty="0"/>
              <a:t>This model was </a:t>
            </a:r>
            <a:r>
              <a:rPr lang="en-US" b="1" dirty="0">
                <a:solidFill>
                  <a:schemeClr val="accent3">
                    <a:lumMod val="75000"/>
                  </a:schemeClr>
                </a:solidFill>
              </a:rPr>
              <a:t>more precise and more sensitive </a:t>
            </a:r>
            <a:r>
              <a:rPr lang="en-US" dirty="0"/>
              <a:t>to detecting malaria than the base model. </a:t>
            </a:r>
          </a:p>
          <a:p>
            <a:r>
              <a:rPr lang="en-US" i="1" dirty="0"/>
              <a:t>This model </a:t>
            </a:r>
            <a:r>
              <a:rPr lang="en-US" i="1" u="sng" dirty="0"/>
              <a:t>differed from the base model</a:t>
            </a:r>
            <a:r>
              <a:rPr lang="en-US" i="1" dirty="0"/>
              <a:t>, since it had greater depth (more layers), utilized leaky </a:t>
            </a:r>
            <a:r>
              <a:rPr lang="en-US" i="1" dirty="0" err="1"/>
              <a:t>relu</a:t>
            </a:r>
            <a:r>
              <a:rPr lang="en-US" i="1" dirty="0"/>
              <a:t> activation functions, utilized batch normalization prior to each convolutional layer, utilized drop-out and optimized using RMSprop as compared to </a:t>
            </a:r>
            <a:r>
              <a:rPr lang="en-US" i="1" dirty="0" err="1"/>
              <a:t>adam</a:t>
            </a:r>
            <a:r>
              <a:rPr lang="en-US" i="1" dirty="0"/>
              <a:t>. Binary cross-entropy optimizer was kept for all models, since the task was to class cells as either infected or no infected by malaria, which is binary.</a:t>
            </a:r>
          </a:p>
        </p:txBody>
      </p:sp>
    </p:spTree>
    <p:extLst>
      <p:ext uri="{BB962C8B-B14F-4D97-AF65-F5344CB8AC3E}">
        <p14:creationId xmlns:p14="http://schemas.microsoft.com/office/powerpoint/2010/main" val="1988901372"/>
      </p:ext>
    </p:extLst>
  </p:cSld>
  <p:clrMapOvr>
    <a:masterClrMapping/>
  </p:clrMapOvr>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532</Words>
  <Application>Microsoft Macintosh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4</vt:i4>
      </vt:variant>
    </vt:vector>
  </HeadingPairs>
  <TitlesOfParts>
    <vt:vector size="16" baseType="lpstr">
      <vt:lpstr>Arial</vt:lpstr>
      <vt:lpstr>Calibri</vt:lpstr>
      <vt:lpstr>MS Shell Dlg 2</vt:lpstr>
      <vt:lpstr>Segoe UI</vt:lpstr>
      <vt:lpstr>Segoe UI Light</vt:lpstr>
      <vt:lpstr>Wingdings</vt:lpstr>
      <vt:lpstr>Wingdings 3</vt:lpstr>
      <vt:lpstr>Balancing Act</vt:lpstr>
      <vt:lpstr>Wellspring</vt:lpstr>
      <vt:lpstr>Star of the show</vt:lpstr>
      <vt:lpstr>Amusements</vt:lpstr>
      <vt:lpstr>Madison</vt:lpstr>
      <vt:lpstr>Malaria Detection </vt:lpstr>
      <vt:lpstr>Refined Insights</vt:lpstr>
      <vt:lpstr>Comparison of various techniques and their relative performance</vt:lpstr>
      <vt:lpstr>Proposal for the final solution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2022-06-03T00:12:23Z</dcterms:modified>
</cp:coreProperties>
</file>