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5" r:id="rId5"/>
    <p:sldId id="296" r:id="rId6"/>
    <p:sldId id="297" r:id="rId7"/>
    <p:sldId id="294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408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312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rya Asthana" initials="SA" lastIdx="1" clrIdx="0"/>
  <p:cmAuthor id="2" name="Shourya Asthana" initials="SA [2]" lastIdx="1" clrIdx="1"/>
  <p:cmAuthor id="3" name="Shourya Asthana" initials="SA [3]" lastIdx="1" clrIdx="2"/>
  <p:cmAuthor id="4" name="Shourya Asthana" initials="SA [4]" lastIdx="1" clrIdx="3"/>
  <p:cmAuthor id="5" name="Shourya Asthana" initials="SA [5]" lastIdx="1" clrIdx="4"/>
  <p:cmAuthor id="6" name="Shourya Asthana" initials="SA [6]" lastIdx="1" clrIdx="5"/>
  <p:cmAuthor id="7" name="Shourya Asthana" initials="SA [7]" lastIdx="1" clrIdx="6"/>
  <p:cmAuthor id="8" name="Shourya Asthana" initials="SA [8]" lastIdx="1" clrIdx="7"/>
  <p:cmAuthor id="9" name="Shourya Asthana" initials="SA [9]" lastIdx="1" clrIdx="8"/>
  <p:cmAuthor id="10" name="Shourya Asthana" initials="SA [10]" lastIdx="1" clrIdx="9"/>
  <p:cmAuthor id="11" name="Shourya Asthana" initials="SA [11]" lastIdx="1" clrIdx="10"/>
  <p:cmAuthor id="12" name="Shourya Asthana" initials="SA [12]" lastIdx="1" clrIdx="11"/>
  <p:cmAuthor id="13" name="Shourya Asthana" initials="SA [13]" lastIdx="1" clrIdx="12"/>
  <p:cmAuthor id="14" name="Shourya Asthana" initials="SA [14]" lastIdx="1" clrIdx="13"/>
  <p:cmAuthor id="15" name="Sarah White" initials="SW" lastIdx="13" clrIdx="14"/>
  <p:cmAuthor id="16" name="Editorial" initials="Ed" lastIdx="1" clrIdx="1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C4E"/>
    <a:srgbClr val="007266"/>
    <a:srgbClr val="6C737E"/>
    <a:srgbClr val="6E7780"/>
    <a:srgbClr val="CCE3E0"/>
    <a:srgbClr val="99C7C2"/>
    <a:srgbClr val="66AAA3"/>
    <a:srgbClr val="338E85"/>
    <a:srgbClr val="CCEFEB"/>
    <a:srgbClr val="99D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044" y="-90"/>
      </p:cViewPr>
      <p:guideLst>
        <p:guide orient="horz" pos="4088"/>
        <p:guide orient="horz" pos="4320"/>
        <p:guide orient="horz" pos="3884"/>
        <p:guide pos="3840"/>
        <p:guide pos="7368"/>
        <p:guide pos="3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38" y="9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8242F2-9DFA-483B-97C9-15648F7A7D52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048B91-4692-46F3-8E85-9E4828179C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7A8BC4-3135-473B-A39A-FFB992FBFF80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A60ECE-B068-4178-9E90-2F7A2E20F0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B63F11C2-0AE0-4347-997D-77C5A14BCD75}"/>
              </a:ext>
            </a:extLst>
          </p:cNvPr>
          <p:cNvSpPr/>
          <p:nvPr userDrawn="1"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4DAAC2C-42BF-48C4-9A36-48F77513BC57}"/>
              </a:ext>
            </a:extLst>
          </p:cNvPr>
          <p:cNvSpPr/>
          <p:nvPr userDrawn="1"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xmlns="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A4F1874E-17B6-43A5-AEB8-E3C54A0E06D5}"/>
              </a:ext>
            </a:extLst>
          </p:cNvPr>
          <p:cNvSpPr/>
          <p:nvPr userDrawn="1"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21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2959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EB56A6-D3D6-4F85-8FD7-31CA6A31C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47E0A3-79D6-45A1-9648-B1BE783DA0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4FAD197-5B4F-4D10-8FFE-07B361F112F7}"/>
              </a:ext>
            </a:extLst>
          </p:cNvPr>
          <p:cNvSpPr/>
          <p:nvPr userDrawn="1"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074A144B-B49B-41E6-8F39-0831F503E0E4}"/>
              </a:ext>
            </a:extLst>
          </p:cNvPr>
          <p:cNvSpPr/>
          <p:nvPr userDrawn="1"/>
        </p:nvSpPr>
        <p:spPr>
          <a:xfrm>
            <a:off x="8328660" y="3558539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15925" y="3034665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customised solutions provide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Amplifi, our organizational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© The Smart Cube. All Rights 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68" r:id="rId3"/>
    <p:sldLayoutId id="2147483690" r:id="rId4"/>
    <p:sldLayoutId id="2147483688" r:id="rId5"/>
    <p:sldLayoutId id="2147483682" r:id="rId6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9" y="2442210"/>
            <a:ext cx="7588988" cy="9867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dirty="0"/>
              <a:t>Case Study – Resolvr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bg2"/>
                </a:solidFill>
              </a:rPr>
              <a:t>The Smart Cube</a:t>
            </a:r>
          </a:p>
        </p:txBody>
      </p:sp>
    </p:spTree>
    <p:extLst>
      <p:ext uri="{BB962C8B-B14F-4D97-AF65-F5344CB8AC3E}">
        <p14:creationId xmlns:p14="http://schemas.microsoft.com/office/powerpoint/2010/main" val="57797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Blue Delta Airways, a well-known budget airline company operating primarily in the US and Europe, has observed a decline in the number of flyers over the past year. In view of the declining customer base, the company has collected data on customer satisfaction </a:t>
            </a:r>
            <a:r>
              <a:rPr lang="en-US" sz="1800" dirty="0"/>
              <a:t>– based </a:t>
            </a:r>
            <a:r>
              <a:rPr lang="en-IN" sz="1800" dirty="0"/>
              <a:t>on several personal and services-based attributes, such as in</a:t>
            </a:r>
            <a:r>
              <a:rPr lang="en-US" sz="1800" dirty="0"/>
              <a:t>-</a:t>
            </a:r>
            <a:r>
              <a:rPr lang="en-IN" sz="1800" dirty="0"/>
              <a:t>flight services, cleanliness, </a:t>
            </a:r>
            <a:r>
              <a:rPr lang="en-US" sz="1800" dirty="0"/>
              <a:t>and </a:t>
            </a:r>
            <a:r>
              <a:rPr lang="en-IN" sz="1800" dirty="0"/>
              <a:t>legroom.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Blue Delta Airways has approached your team with a historical dataset of c.130,000 flyers and would like you to come up with a model to predict customer satisfaction and the parameters it is influenced by.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To aid related decision-making, provide the client useful information and insights based on questions on the following </a:t>
            </a:r>
            <a:r>
              <a:rPr lang="en-IN" sz="1800" dirty="0" smtClean="0"/>
              <a:t>slide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773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7" y="726967"/>
            <a:ext cx="9902952" cy="304699"/>
          </a:xfrm>
        </p:spPr>
        <p:txBody>
          <a:bodyPr/>
          <a:lstStyle/>
          <a:p>
            <a:r>
              <a:rPr lang="en-IN" dirty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3527" y="1222836"/>
            <a:ext cx="11201400" cy="2420257"/>
          </a:xfrm>
        </p:spPr>
        <p:txBody>
          <a:bodyPr/>
          <a:lstStyle/>
          <a:p>
            <a:r>
              <a:rPr lang="en-US" sz="1800" dirty="0"/>
              <a:t>What approach/technique will you use to plug missing datapoints? </a:t>
            </a:r>
          </a:p>
          <a:p>
            <a:r>
              <a:rPr lang="en-US" sz="1800" dirty="0"/>
              <a:t>Identify outliers and suggest appropriate action, if required</a:t>
            </a:r>
          </a:p>
          <a:p>
            <a:r>
              <a:rPr lang="en-US" sz="1800" dirty="0"/>
              <a:t>Share key insights based on exploratory data analysis</a:t>
            </a:r>
          </a:p>
          <a:p>
            <a:r>
              <a:rPr lang="en-US" sz="1800" dirty="0"/>
              <a:t>Suggest modelling techniques that can be used to predict the solution in this particular case</a:t>
            </a:r>
          </a:p>
          <a:p>
            <a:pPr lvl="1"/>
            <a:r>
              <a:rPr lang="en-US" sz="1700" dirty="0"/>
              <a:t>State how you will validate your model </a:t>
            </a:r>
          </a:p>
          <a:p>
            <a:pPr lvl="1"/>
            <a:r>
              <a:rPr lang="en-US" sz="1700" dirty="0"/>
              <a:t>Deliver driver-based insights</a:t>
            </a:r>
          </a:p>
          <a:p>
            <a:pPr lvl="1"/>
            <a:endParaRPr lang="en-US" sz="1700" dirty="0"/>
          </a:p>
          <a:p>
            <a:pPr marL="228600" lvl="1" indent="0">
              <a:buNone/>
            </a:pPr>
            <a:endParaRPr lang="en-US" sz="1700" dirty="0"/>
          </a:p>
          <a:p>
            <a:pPr marL="228600" lvl="1" indent="0">
              <a:buNone/>
            </a:pPr>
            <a:r>
              <a:rPr lang="en-US" sz="1700" i="1" dirty="0"/>
              <a:t>Use the data dictionary to understand the data shared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3527" y="4211348"/>
            <a:ext cx="9902952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Expected Output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3527" y="4372385"/>
            <a:ext cx="11384644" cy="1505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  <a:p>
            <a:r>
              <a:rPr lang="en-GB" sz="1800" dirty="0"/>
              <a:t>Model results </a:t>
            </a:r>
          </a:p>
          <a:p>
            <a:r>
              <a:rPr lang="en-US" sz="1800" dirty="0"/>
              <a:t>Response to above questions</a:t>
            </a:r>
          </a:p>
          <a:p>
            <a:r>
              <a:rPr lang="en-US" sz="1800" dirty="0"/>
              <a:t>Final insights/summary presented in an MS PowerPoint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4744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478"/>
      </p:ext>
    </p:extLst>
  </p:cSld>
  <p:clrMapOvr>
    <a:masterClrMapping/>
  </p:clrMapOvr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y xmlns="cac0393f-7290-4156-aa6b-aa9afb8e2cdb">TSC Templates</SubCategory>
    <SubSubCat xmlns="c59eee7e-0a32-42f4-a8d2-717deae83c33">TSC Templates</SubSubCat>
    <Category xmlns="cac0393f-7290-4156-aa6b-aa9afb8e2cdb">Smart Tree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7A674C80CA014F9FF0D1D73F526F19" ma:contentTypeVersion="6" ma:contentTypeDescription="Create a new document." ma:contentTypeScope="" ma:versionID="065a8719ea1c8acb41c0319213a47720">
  <xsd:schema xmlns:xsd="http://www.w3.org/2001/XMLSchema" xmlns:xs="http://www.w3.org/2001/XMLSchema" xmlns:p="http://schemas.microsoft.com/office/2006/metadata/properties" xmlns:ns2="cac0393f-7290-4156-aa6b-aa9afb8e2cdb" xmlns:ns3="c59eee7e-0a32-42f4-a8d2-717deae83c33" targetNamespace="http://schemas.microsoft.com/office/2006/metadata/properties" ma:root="true" ma:fieldsID="f1f75f2aac6861a5057e71cfe8150675" ns2:_="" ns3:_="">
    <xsd:import namespace="cac0393f-7290-4156-aa6b-aa9afb8e2cdb"/>
    <xsd:import namespace="c59eee7e-0a32-42f4-a8d2-717deae83c3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  <xsd:element ref="ns3:SubSubCa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0393f-7290-4156-aa6b-aa9afb8e2cd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mart Tree" ma:internalName="Category">
      <xsd:simpleType>
        <xsd:restriction base="dms:Text">
          <xsd:maxLength value="255"/>
        </xsd:restriction>
      </xsd:simpleType>
    </xsd:element>
    <xsd:element name="SubCategory" ma:index="9" nillable="true" ma:displayName="SubCategory" ma:default="TSC Templates" ma:internalName="SubCategor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eee7e-0a32-42f4-a8d2-717deae83c33" elementFormDefault="qualified">
    <xsd:import namespace="http://schemas.microsoft.com/office/2006/documentManagement/types"/>
    <xsd:import namespace="http://schemas.microsoft.com/office/infopath/2007/PartnerControls"/>
    <xsd:element name="SubSubCat" ma:index="10" nillable="true" ma:displayName="SubSubCat" ma:default="TSC Templates" ma:internalName="SubSubCa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067D9-D3E1-41CF-AF0A-FE09944DAA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94A9B-F816-46C7-AA42-ED98461A950E}">
  <ds:schemaRefs>
    <ds:schemaRef ds:uri="http://www.w3.org/XML/1998/namespace"/>
    <ds:schemaRef ds:uri="cac0393f-7290-4156-aa6b-aa9afb8e2cd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59eee7e-0a32-42f4-a8d2-717deae83c3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99039-488F-4F5E-8FF9-3C80329B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0393f-7290-4156-aa6b-aa9afb8e2cdb"/>
    <ds:schemaRef ds:uri="c59eee7e-0a32-42f4-a8d2-717deae83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10077</TotalTime>
  <Words>210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 Smart Cube Theme</vt:lpstr>
      <vt:lpstr>Case Study – Resolvr</vt:lpstr>
      <vt:lpstr>Case Study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The Smart Cube</dc:creator>
  <cp:lastModifiedBy>Jaya Peddinti</cp:lastModifiedBy>
  <cp:revision>85</cp:revision>
  <cp:lastPrinted>2018-01-11T06:47:27Z</cp:lastPrinted>
  <dcterms:created xsi:type="dcterms:W3CDTF">2017-10-26T09:28:41Z</dcterms:created>
  <dcterms:modified xsi:type="dcterms:W3CDTF">2020-08-14T03:19:17Z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0x010100197A674C80CA014F9FF0D1D73F526F19</vt:lpwstr>
  </property>
</Properties>
</file>