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4" d="100"/>
          <a:sy n="54"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D1C2-EEA9-86C3-3BE3-3CB14B71A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5B772A-E5F4-D057-5782-8F0979DD4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0AB448-FD9A-1F2C-8A83-1405464A456F}"/>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96851043-CDC4-EBFD-8A80-9C08B5135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6DF76-F183-306C-2F12-8E1004A31EF9}"/>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37281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B225-52FD-C2A3-FAA9-957D3731A6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14776-F587-7FB5-3C48-49401CAB1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8C5D0-9C1E-9602-2BEF-2E458C5537D5}"/>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73B894B6-BBD2-6B85-8FB9-67AAD003A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411B4-B661-F7A1-96E5-A9E80EEA5BD2}"/>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269827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E4918-061D-7F68-5D52-D7E7CA6D9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2D28C-BD0D-5333-1371-475E9A993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31B63-8037-53FF-5E0E-753258B5C3C0}"/>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E5EA3808-C709-E45C-4539-1FAAF9CD9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070CB-472B-0E4D-FE4C-A91BC7AEF065}"/>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191087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DBEC-D56A-2EAF-3569-920209157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4F3DAD-5707-3122-F29F-46B8651A7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9F0A7-D7FF-B76F-B3BA-A3B276C43CA4}"/>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D926A12D-9873-A297-2A86-6B193B6EC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5B2DD-AC9F-409E-8A59-4AAFA155D957}"/>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331251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33AE-98BD-242E-2161-1C8F49A0A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04309B-8BE6-5B57-B4E5-760D15EB9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DA60B9-5CAB-B727-B632-84488B0CA521}"/>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50496963-EBAD-44A4-53CE-7AA05526D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08222-9E0A-0C84-71AB-A14CB3893240}"/>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425328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CE8E-8678-FA68-DBBF-A3F409E5E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6AE0E-73B6-2210-81A1-C03FBDF18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5E45F-C795-12D3-393D-885AD52D26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E9CD3-9CEE-5A0C-8CCE-EFF52BF9BDBE}"/>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6" name="Footer Placeholder 5">
            <a:extLst>
              <a:ext uri="{FF2B5EF4-FFF2-40B4-BE49-F238E27FC236}">
                <a16:creationId xmlns:a16="http://schemas.microsoft.com/office/drawing/2014/main" id="{129E9EB5-C109-75C8-E652-A716F0B5B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9C9AB-C3DE-9681-C694-97D362C44E94}"/>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88264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599F-4D5D-8832-CB4D-427E05F34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57447-0A2C-0439-32EE-4F9E55D73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FE0E4-D8EF-C09C-8569-4C6860E4CD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6D61F-ABD3-0FE7-4E3A-AD6357AEE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E8444-31A5-FED3-ECEA-1C2AE0F4B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1CC0D-42C9-FFE4-754A-374B2B1506E1}"/>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8" name="Footer Placeholder 7">
            <a:extLst>
              <a:ext uri="{FF2B5EF4-FFF2-40B4-BE49-F238E27FC236}">
                <a16:creationId xmlns:a16="http://schemas.microsoft.com/office/drawing/2014/main" id="{DBA44840-229D-DFD8-CA36-20DA3CAE5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B7AFB0-219F-7313-C9C9-3EBDADE1D18B}"/>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420049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F3A1-551A-9FC7-DD26-781995F49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0702D-8F1F-2547-5741-618AD559BA9A}"/>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4" name="Footer Placeholder 3">
            <a:extLst>
              <a:ext uri="{FF2B5EF4-FFF2-40B4-BE49-F238E27FC236}">
                <a16:creationId xmlns:a16="http://schemas.microsoft.com/office/drawing/2014/main" id="{1DB927DA-6022-3D2C-E8AF-42B982706E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A0CC64-2F0B-A245-1268-B1293D9CB40F}"/>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282396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B4275-B0FB-9625-C606-27617864E111}"/>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3" name="Footer Placeholder 2">
            <a:extLst>
              <a:ext uri="{FF2B5EF4-FFF2-40B4-BE49-F238E27FC236}">
                <a16:creationId xmlns:a16="http://schemas.microsoft.com/office/drawing/2014/main" id="{F9DFDAF1-5195-44E4-1976-AA28E3EC2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DAEE6-4168-628C-AD3B-F08F1B86B9CA}"/>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140011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DCF1-09C3-9749-BAAD-A442C4B6E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0DAF2-4E92-064B-1B95-AE90DD945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547CB-13E2-5281-7885-3E0234772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1936C-898F-68A8-2564-B81367273B69}"/>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6" name="Footer Placeholder 5">
            <a:extLst>
              <a:ext uri="{FF2B5EF4-FFF2-40B4-BE49-F238E27FC236}">
                <a16:creationId xmlns:a16="http://schemas.microsoft.com/office/drawing/2014/main" id="{0D23EC65-92A9-48FD-7B06-6143C9A8E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FD5A7-1B53-9D68-F240-523760948C67}"/>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43941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0AAB-2E20-33B1-7457-0F93CF934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92130-C30A-F0B4-08DC-2965A290F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9737C-460A-3388-BA18-5461D5FA8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0E234-10B5-F3C5-01E8-6B4B1AB9F894}"/>
              </a:ext>
            </a:extLst>
          </p:cNvPr>
          <p:cNvSpPr>
            <a:spLocks noGrp="1"/>
          </p:cNvSpPr>
          <p:nvPr>
            <p:ph type="dt" sz="half" idx="10"/>
          </p:nvPr>
        </p:nvSpPr>
        <p:spPr/>
        <p:txBody>
          <a:bodyPr/>
          <a:lstStyle/>
          <a:p>
            <a:fld id="{9454711B-59B9-47C2-B93A-91DAF389F579}" type="datetimeFigureOut">
              <a:rPr lang="en-US" smtClean="0"/>
              <a:t>12/8/2022</a:t>
            </a:fld>
            <a:endParaRPr lang="en-US"/>
          </a:p>
        </p:txBody>
      </p:sp>
      <p:sp>
        <p:nvSpPr>
          <p:cNvPr id="6" name="Footer Placeholder 5">
            <a:extLst>
              <a:ext uri="{FF2B5EF4-FFF2-40B4-BE49-F238E27FC236}">
                <a16:creationId xmlns:a16="http://schemas.microsoft.com/office/drawing/2014/main" id="{35CB7DBA-501F-327D-A4B4-E61EC72E1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395B4-ED64-DD22-6FFC-F782451E5116}"/>
              </a:ext>
            </a:extLst>
          </p:cNvPr>
          <p:cNvSpPr>
            <a:spLocks noGrp="1"/>
          </p:cNvSpPr>
          <p:nvPr>
            <p:ph type="sldNum" sz="quarter" idx="12"/>
          </p:nvPr>
        </p:nvSpPr>
        <p:spPr/>
        <p:txBody>
          <a:bodyPr/>
          <a:lstStyle/>
          <a:p>
            <a:fld id="{8D8499DF-E404-4A0D-A9CD-D3B04CA1F1DF}" type="slidenum">
              <a:rPr lang="en-US" smtClean="0"/>
              <a:t>‹#›</a:t>
            </a:fld>
            <a:endParaRPr lang="en-US"/>
          </a:p>
        </p:txBody>
      </p:sp>
    </p:spTree>
    <p:extLst>
      <p:ext uri="{BB962C8B-B14F-4D97-AF65-F5344CB8AC3E}">
        <p14:creationId xmlns:p14="http://schemas.microsoft.com/office/powerpoint/2010/main" val="340994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tile tx="158750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466C4-54E2-8AB9-BE85-5555D2862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CAFFE-5C90-EB51-7E31-3EE879725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BD9A0-40DB-4E10-9C9C-B48F41F19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711B-59B9-47C2-B93A-91DAF389F579}" type="datetimeFigureOut">
              <a:rPr lang="en-US" smtClean="0"/>
              <a:t>12/8/2022</a:t>
            </a:fld>
            <a:endParaRPr lang="en-US"/>
          </a:p>
        </p:txBody>
      </p:sp>
      <p:sp>
        <p:nvSpPr>
          <p:cNvPr id="5" name="Footer Placeholder 4">
            <a:extLst>
              <a:ext uri="{FF2B5EF4-FFF2-40B4-BE49-F238E27FC236}">
                <a16:creationId xmlns:a16="http://schemas.microsoft.com/office/drawing/2014/main" id="{015F410C-E78C-D8DA-9FF4-229B120EE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DBDDB5-A0B4-060E-35C0-841C87847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499DF-E404-4A0D-A9CD-D3B04CA1F1DF}" type="slidenum">
              <a:rPr lang="en-US" smtClean="0"/>
              <a:t>‹#›</a:t>
            </a:fld>
            <a:endParaRPr lang="en-US"/>
          </a:p>
        </p:txBody>
      </p:sp>
    </p:spTree>
    <p:extLst>
      <p:ext uri="{BB962C8B-B14F-4D97-AF65-F5344CB8AC3E}">
        <p14:creationId xmlns:p14="http://schemas.microsoft.com/office/powerpoint/2010/main" val="26108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ADEA-54F1-72FE-3777-228481824836}"/>
              </a:ext>
            </a:extLst>
          </p:cNvPr>
          <p:cNvSpPr>
            <a:spLocks noGrp="1"/>
          </p:cNvSpPr>
          <p:nvPr>
            <p:ph type="ctrTitle"/>
          </p:nvPr>
        </p:nvSpPr>
        <p:spPr/>
        <p:txBody>
          <a:bodyPr>
            <a:normAutofit/>
          </a:bodyPr>
          <a:lstStyle/>
          <a:p>
            <a:r>
              <a:rPr lang="en-US" sz="7200" b="1" dirty="0"/>
              <a:t>Addressing the MLB’s Umpire Issues</a:t>
            </a:r>
          </a:p>
        </p:txBody>
      </p:sp>
      <p:sp>
        <p:nvSpPr>
          <p:cNvPr id="3" name="Subtitle 2">
            <a:extLst>
              <a:ext uri="{FF2B5EF4-FFF2-40B4-BE49-F238E27FC236}">
                <a16:creationId xmlns:a16="http://schemas.microsoft.com/office/drawing/2014/main" id="{702DC9E4-4CB5-4616-1FE8-CB24121F4319}"/>
              </a:ext>
            </a:extLst>
          </p:cNvPr>
          <p:cNvSpPr>
            <a:spLocks noGrp="1"/>
          </p:cNvSpPr>
          <p:nvPr>
            <p:ph type="subTitle" idx="1"/>
          </p:nvPr>
        </p:nvSpPr>
        <p:spPr/>
        <p:txBody>
          <a:bodyPr>
            <a:normAutofit/>
          </a:bodyPr>
          <a:lstStyle/>
          <a:p>
            <a:r>
              <a:rPr lang="en-US" sz="3200" dirty="0"/>
              <a:t>Antonio Garlisi</a:t>
            </a:r>
          </a:p>
        </p:txBody>
      </p:sp>
    </p:spTree>
    <p:extLst>
      <p:ext uri="{BB962C8B-B14F-4D97-AF65-F5344CB8AC3E}">
        <p14:creationId xmlns:p14="http://schemas.microsoft.com/office/powerpoint/2010/main" val="323105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8F59-38EC-D80C-65F3-F65EAC46B71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A3303BF1-BA1D-9C7D-5C1B-DB35EDE913EB}"/>
              </a:ext>
            </a:extLst>
          </p:cNvPr>
          <p:cNvSpPr>
            <a:spLocks noGrp="1"/>
          </p:cNvSpPr>
          <p:nvPr>
            <p:ph idx="1"/>
          </p:nvPr>
        </p:nvSpPr>
        <p:spPr/>
        <p:txBody>
          <a:bodyPr>
            <a:normAutofit/>
          </a:bodyPr>
          <a:lstStyle/>
          <a:p>
            <a:r>
              <a:rPr lang="en-US" dirty="0"/>
              <a:t>Inconsistencies in the way that umpires make calls in baseball is hurting the integrity of the game </a:t>
            </a:r>
          </a:p>
          <a:p>
            <a:r>
              <a:rPr lang="en-US" dirty="0"/>
              <a:t>Fans are frustrated causing negative attention on the sport which contributes to slower growth compared to other professional sports leagues</a:t>
            </a:r>
          </a:p>
          <a:p>
            <a:r>
              <a:rPr lang="en-US" dirty="0"/>
              <a:t>The issue has been so severe that many fans are calling for robotic umpires although this may be an extreme and costly measure that could drive more traditional fans away from the game</a:t>
            </a:r>
          </a:p>
        </p:txBody>
      </p:sp>
    </p:spTree>
    <p:extLst>
      <p:ext uri="{BB962C8B-B14F-4D97-AF65-F5344CB8AC3E}">
        <p14:creationId xmlns:p14="http://schemas.microsoft.com/office/powerpoint/2010/main" val="386141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F722-2BF7-B4FC-F32A-1D191DC325BA}"/>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F337BA1A-D507-B069-8901-3E20D8F5DE2B}"/>
              </a:ext>
            </a:extLst>
          </p:cNvPr>
          <p:cNvSpPr>
            <a:spLocks noGrp="1"/>
          </p:cNvSpPr>
          <p:nvPr>
            <p:ph idx="1"/>
          </p:nvPr>
        </p:nvSpPr>
        <p:spPr/>
        <p:txBody>
          <a:bodyPr>
            <a:normAutofit fontScale="92500" lnSpcReduction="10000"/>
          </a:bodyPr>
          <a:lstStyle/>
          <a:p>
            <a:r>
              <a:rPr lang="en-US" dirty="0"/>
              <a:t>Analyze data on 124 MLB umpires from 2015-2022 in order to group them based on the quality of their performance</a:t>
            </a:r>
          </a:p>
          <a:p>
            <a:r>
              <a:rPr lang="en-US" dirty="0"/>
              <a:t>Focusing on measurable performance metrics for umpires including:</a:t>
            </a:r>
          </a:p>
          <a:p>
            <a:pPr lvl="1"/>
            <a:r>
              <a:rPr lang="en-US" dirty="0"/>
              <a:t>Correct Calls</a:t>
            </a:r>
          </a:p>
          <a:p>
            <a:pPr lvl="1"/>
            <a:r>
              <a:rPr lang="en-US" dirty="0"/>
              <a:t>Accuracy</a:t>
            </a:r>
          </a:p>
          <a:p>
            <a:pPr lvl="1"/>
            <a:r>
              <a:rPr lang="en-US" dirty="0"/>
              <a:t>Consistency</a:t>
            </a:r>
          </a:p>
          <a:p>
            <a:pPr lvl="1"/>
            <a:r>
              <a:rPr lang="en-US" dirty="0"/>
              <a:t>Home Favoritism</a:t>
            </a:r>
          </a:p>
          <a:p>
            <a:pPr lvl="1"/>
            <a:r>
              <a:rPr lang="en-US" dirty="0"/>
              <a:t>Impact on Runs/Final Scores</a:t>
            </a:r>
          </a:p>
          <a:p>
            <a:r>
              <a:rPr lang="en-US" dirty="0"/>
              <a:t>Group umpires based on these key metrics to provide actionable data for game assignments for the most important nationally televised games (including the playoffs and World Series) and guide offseason training requirements</a:t>
            </a:r>
          </a:p>
          <a:p>
            <a:endParaRPr lang="en-US" dirty="0"/>
          </a:p>
        </p:txBody>
      </p:sp>
    </p:spTree>
    <p:extLst>
      <p:ext uri="{BB962C8B-B14F-4D97-AF65-F5344CB8AC3E}">
        <p14:creationId xmlns:p14="http://schemas.microsoft.com/office/powerpoint/2010/main" val="25289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DC47-1313-8188-3539-B2651951512C}"/>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DA4DDFE4-AA88-6115-502A-263FB72BE40E}"/>
              </a:ext>
            </a:extLst>
          </p:cNvPr>
          <p:cNvSpPr>
            <a:spLocks noGrp="1"/>
          </p:cNvSpPr>
          <p:nvPr>
            <p:ph idx="1"/>
          </p:nvPr>
        </p:nvSpPr>
        <p:spPr/>
        <p:txBody>
          <a:bodyPr>
            <a:normAutofit lnSpcReduction="10000"/>
          </a:bodyPr>
          <a:lstStyle/>
          <a:p>
            <a:r>
              <a:rPr lang="en-US" dirty="0"/>
              <a:t>My analysis resulted in five clusters:</a:t>
            </a:r>
          </a:p>
          <a:p>
            <a:pPr lvl="1"/>
            <a:r>
              <a:rPr lang="en-US" dirty="0"/>
              <a:t>Cluster 1 – Slightly above average (assigned to playoff games with no additional offseason training requirements)</a:t>
            </a:r>
          </a:p>
          <a:p>
            <a:pPr lvl="1"/>
            <a:r>
              <a:rPr lang="en-US" dirty="0"/>
              <a:t>Cluster 2 – Slightly below average (require some offseason training and limit to regular season games)</a:t>
            </a:r>
          </a:p>
          <a:p>
            <a:pPr lvl="1"/>
            <a:r>
              <a:rPr lang="en-US" dirty="0"/>
              <a:t>Cluster 3 – Lowest performers (require extensive offseason training and consider assigning them to minor leagues or letting them go if performance metrics do not show improvement during preseason games) </a:t>
            </a:r>
          </a:p>
          <a:p>
            <a:pPr lvl="1"/>
            <a:r>
              <a:rPr lang="en-US" dirty="0"/>
              <a:t>Cluster 4 – Highest performers (assigned to World Series and lead offseason training to improve performance of the other umpires)</a:t>
            </a:r>
          </a:p>
          <a:p>
            <a:pPr lvl="1"/>
            <a:r>
              <a:rPr lang="en-US" dirty="0"/>
              <a:t>Cluster 5 –Outlier umpire with strong home bias but promising consistency (require offseason training with an emphasis on ignoring the influence of home crowds)</a:t>
            </a:r>
          </a:p>
          <a:p>
            <a:pPr lvl="1"/>
            <a:endParaRPr lang="en-US" dirty="0"/>
          </a:p>
        </p:txBody>
      </p:sp>
    </p:spTree>
    <p:extLst>
      <p:ext uri="{BB962C8B-B14F-4D97-AF65-F5344CB8AC3E}">
        <p14:creationId xmlns:p14="http://schemas.microsoft.com/office/powerpoint/2010/main" val="205545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282</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Addressing the MLB’s Umpire Issues</vt:lpstr>
      <vt:lpstr>The Problem</vt:lpstr>
      <vt:lpstr>The Approach</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Garlisi</dc:creator>
  <cp:lastModifiedBy>Andrew Garlisi</cp:lastModifiedBy>
  <cp:revision>3</cp:revision>
  <dcterms:created xsi:type="dcterms:W3CDTF">2022-11-28T23:41:24Z</dcterms:created>
  <dcterms:modified xsi:type="dcterms:W3CDTF">2022-12-09T01:34:49Z</dcterms:modified>
</cp:coreProperties>
</file>