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3" r:id="rId8"/>
    <p:sldId id="266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FCAB-025B-4A6C-AC19-01F3087A9D3E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DC24-2C56-49F4-B52D-92187B785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590800"/>
          <a:ext cx="8153397" cy="38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&lt;PAD&gt;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Camera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Quality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Battery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0                1                2               3              4              5	6	  7	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61978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295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[1 * 1 * 128]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152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from max pooling for </a:t>
            </a:r>
          </a:p>
          <a:p>
            <a:r>
              <a:rPr lang="en-US" sz="1400" dirty="0" smtClean="0"/>
              <a:t>filter size = 3</a:t>
            </a:r>
            <a:endParaRPr lang="en-US" sz="1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430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098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2860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048000" y="61978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1242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004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1295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[1 * 1 * 128]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0" y="152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from max pooling for </a:t>
            </a:r>
          </a:p>
          <a:p>
            <a:r>
              <a:rPr lang="en-US" sz="1400" dirty="0" smtClean="0"/>
              <a:t>filter size = 4</a:t>
            </a:r>
            <a:endParaRPr lang="en-US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8862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9624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9530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292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5867400" y="61978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9436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98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1295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[1 * 1 * 128]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152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from max pooling for </a:t>
            </a:r>
          </a:p>
          <a:p>
            <a:r>
              <a:rPr lang="en-US" sz="1400" dirty="0" smtClean="0"/>
              <a:t>filter size = 5</a:t>
            </a:r>
            <a:endParaRPr lang="en-US" sz="14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7056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7818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772400" y="66297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848600" y="104397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4191001" y="-990600"/>
            <a:ext cx="685799" cy="5410200"/>
          </a:xfrm>
          <a:prstGeom prst="leftBrace">
            <a:avLst>
              <a:gd name="adj1" fmla="val 8333"/>
              <a:gd name="adj2" fmla="val 48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419600" y="17526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Concatenate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200400" y="205740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276600" y="21005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352800" y="2481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038600" y="21005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114800" y="2481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05400" y="21005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181600" y="2481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3200400" y="274320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276600" y="27863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352800" y="3167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038600" y="27863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114800" y="3167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105400" y="27863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181600" y="3167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3200400" y="342900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276600" y="3472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352800" y="3853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038600" y="3472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114800" y="3853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5105400" y="3472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181600" y="3853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3810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* 1 * 1 * 128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200400" y="4218801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the complete batch shape :  </a:t>
            </a:r>
            <a:r>
              <a:rPr lang="en-US" sz="1200" dirty="0" err="1" smtClean="0"/>
              <a:t>Batch_size</a:t>
            </a:r>
            <a:r>
              <a:rPr lang="en-US" sz="1200" dirty="0" smtClean="0"/>
              <a:t> * 3 * 1 * 1 * 128 = 2 * 3 * 1 * 1  * 128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457200" y="495300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334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096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2954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3716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23622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4384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3048000" y="495300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31242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2004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38862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9624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49530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0292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5638800" y="4953000"/>
            <a:ext cx="2590800" cy="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57150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2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7912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64770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5532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7543800" y="4996190"/>
          <a:ext cx="60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620000" y="5377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* 1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381000" y="4648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After reshape for a single sentence shape : (1, 384)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81000" y="5712023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For complete batch after reshape  : (</a:t>
            </a:r>
            <a:r>
              <a:rPr lang="en-US" sz="1400" b="1" dirty="0" err="1" smtClean="0"/>
              <a:t>batch_size</a:t>
            </a:r>
            <a:r>
              <a:rPr lang="en-US" sz="1400" b="1" dirty="0" smtClean="0"/>
              <a:t>, 384) or (2, 384)</a:t>
            </a:r>
            <a:endParaRPr lang="en-US" sz="1400" b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1752600" y="9144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495800" y="9144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315200" y="9144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648200" y="30480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648200" y="23622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648200" y="37338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52578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95800" y="52578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86600" y="5257800"/>
            <a:ext cx="457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1447800" y="1752600"/>
          <a:ext cx="609600" cy="11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743200" y="18288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2743200" y="24384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5" name="Straight Arrow Connector 94"/>
          <p:cNvCxnSpPr/>
          <p:nvPr/>
        </p:nvCxnSpPr>
        <p:spPr>
          <a:xfrm>
            <a:off x="2057400" y="1981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057400" y="2590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48200" y="17526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 = Probability of being in class 1</a:t>
            </a:r>
          </a:p>
          <a:p>
            <a:r>
              <a:rPr lang="en-US" sz="1600" dirty="0" smtClean="0"/>
              <a:t>P2 = Probability of being in class 2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sentence 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435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sentence 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1336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input_x</a:t>
            </a:r>
            <a:r>
              <a:rPr lang="en-US" sz="2000" dirty="0" smtClean="0"/>
              <a:t> = (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([1, 2, 3, 4 , 5, 6]),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([1, 7, 8, 4, 6, 0]))</a:t>
            </a:r>
            <a:endParaRPr lang="en-US" sz="20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3126086" y="1525886"/>
            <a:ext cx="605829" cy="2590799"/>
          </a:xfrm>
          <a:prstGeom prst="leftBrace">
            <a:avLst>
              <a:gd name="adj1" fmla="val 8333"/>
              <a:gd name="adj2" fmla="val 48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5869285" y="1522115"/>
            <a:ext cx="605829" cy="2590799"/>
          </a:xfrm>
          <a:prstGeom prst="leftBrace">
            <a:avLst>
              <a:gd name="adj1" fmla="val 8333"/>
              <a:gd name="adj2" fmla="val 48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135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 2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87091" y="1676400"/>
            <a:ext cx="2050473" cy="526473"/>
          </a:xfrm>
          <a:custGeom>
            <a:avLst/>
            <a:gdLst>
              <a:gd name="connsiteX0" fmla="*/ 0 w 2050473"/>
              <a:gd name="connsiteY0" fmla="*/ 429491 h 512619"/>
              <a:gd name="connsiteX1" fmla="*/ 678873 w 2050473"/>
              <a:gd name="connsiteY1" fmla="*/ 13855 h 512619"/>
              <a:gd name="connsiteX2" fmla="*/ 2050473 w 2050473"/>
              <a:gd name="connsiteY2" fmla="*/ 512619 h 51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473" h="512619">
                <a:moveTo>
                  <a:pt x="0" y="429491"/>
                </a:moveTo>
                <a:cubicBezTo>
                  <a:pt x="168564" y="214745"/>
                  <a:pt x="337128" y="0"/>
                  <a:pt x="678873" y="13855"/>
                </a:cubicBezTo>
                <a:cubicBezTo>
                  <a:pt x="1020618" y="27710"/>
                  <a:pt x="1535545" y="270164"/>
                  <a:pt x="2050473" y="5126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144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1143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Indexes into vocabulary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819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5429" y="2924908"/>
          <a:ext cx="707571" cy="58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71"/>
              </a:tblGrid>
              <a:tr h="580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2819400"/>
          <a:ext cx="6858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86200" y="2819400"/>
          <a:ext cx="68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2819400"/>
          <a:ext cx="914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52600" y="205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(For each sentence)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18960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(For each word in  sentence 0)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705600" y="3048000"/>
            <a:ext cx="3810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Len(Out)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6400" y="3821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Len(Out[0]) =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52800" y="571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Len(Out[0][0]) = 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1200" y="243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Len(Out[0][0][0]) = 128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43000" y="3048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>
            <a:off x="1752600" y="28194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3654552" y="2819400"/>
            <a:ext cx="155448" cy="2895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67000" y="3048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0" y="3048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086600" y="2819400"/>
          <a:ext cx="1143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Left Brace 51"/>
          <p:cNvSpPr/>
          <p:nvPr/>
        </p:nvSpPr>
        <p:spPr>
          <a:xfrm rot="16200000">
            <a:off x="6707486" y="2287885"/>
            <a:ext cx="605829" cy="2438399"/>
          </a:xfrm>
          <a:prstGeom prst="leftBrace">
            <a:avLst>
              <a:gd name="adj1" fmla="val 8333"/>
              <a:gd name="adj2" fmla="val 48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0" y="38100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vector for 0</a:t>
            </a:r>
            <a:r>
              <a:rPr lang="en-US" baseline="30000" dirty="0" smtClean="0"/>
              <a:t>th</a:t>
            </a:r>
            <a:r>
              <a:rPr lang="en-US" dirty="0" smtClean="0"/>
              <a:t> word of sentence 0. Here each element is a real value. In the expanded case, each element is a list/vector of length 1, thus increasing tensor dimension by 1.</a:t>
            </a:r>
          </a:p>
          <a:p>
            <a:r>
              <a:rPr lang="en-US" dirty="0" smtClean="0"/>
              <a:t>Dim = [ batch _size * 6 * 128 *1]</a:t>
            </a:r>
          </a:p>
          <a:p>
            <a:r>
              <a:rPr lang="en-US" dirty="0" smtClean="0"/>
              <a:t>         = [ 2 * 6 * 128 * 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819400"/>
          <a:ext cx="2971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2057400"/>
          <a:ext cx="2590800" cy="126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233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990600" y="2057400"/>
            <a:ext cx="4114800" cy="76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2400" y="2057400"/>
            <a:ext cx="3657600" cy="76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0600" y="3352800"/>
            <a:ext cx="4038600" cy="76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38600" y="3352800"/>
            <a:ext cx="3581400" cy="76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43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0  	1              ………           127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29200" y="16764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0            1            … …          127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51054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* 128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58100" y="3048001"/>
            <a:ext cx="952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* 128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5486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Sentence of length 6 in word vector (of size 128) representation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14448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Filter of size 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295400"/>
          <a:ext cx="3505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08000"/>
                <a:gridCol w="584200"/>
                <a:gridCol w="5842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0.58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533400"/>
          <a:ext cx="2590800" cy="126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381000" y="533400"/>
            <a:ext cx="4648200" cy="805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86200" y="533400"/>
            <a:ext cx="3657600" cy="76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4800" y="1828800"/>
            <a:ext cx="4648200" cy="805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86200" y="1828800"/>
            <a:ext cx="3657600" cy="805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9144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0  	1                   ………                   127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152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0      1                 … …              127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3581401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* 128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1900" y="1524001"/>
            <a:ext cx="952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* 128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41148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(0.58 * 1) + (0.79 * 2) + (0 * 1)  + …+(0 * 3) + (0 * 1) +                   [First row ]</a:t>
            </a:r>
          </a:p>
          <a:p>
            <a:r>
              <a:rPr lang="en-US" dirty="0" smtClean="0"/>
              <a:t>(0 * 2)       + (0 * 1)       + (0.9 * 0) + …+ (0.6 * 1) + (0 * 2) +           [Second row]</a:t>
            </a:r>
          </a:p>
          <a:p>
            <a:r>
              <a:rPr lang="en-US" dirty="0" smtClean="0"/>
              <a:t>(0.7 * 3) + (0 * 1) + (0 * 2) + …. + (0 * 0) + (0.9 * 1)                        [Third row]</a:t>
            </a:r>
          </a:p>
          <a:p>
            <a:endParaRPr lang="en-US" dirty="0" smtClean="0"/>
          </a:p>
          <a:p>
            <a:r>
              <a:rPr lang="en-US" dirty="0" smtClean="0"/>
              <a:t>= 0.58 + 1.58 + 0 + …. + 0 + 0 +</a:t>
            </a:r>
          </a:p>
          <a:p>
            <a:r>
              <a:rPr lang="en-US" dirty="0" smtClean="0"/>
              <a:t>   0 + 0 + 0 + …….0.6 + 0 + </a:t>
            </a:r>
          </a:p>
          <a:p>
            <a:r>
              <a:rPr lang="en-US" dirty="0" smtClean="0"/>
              <a:t>2.1 + 0 + 0 + …….+ 0 + 0.9 </a:t>
            </a:r>
          </a:p>
          <a:p>
            <a:endParaRPr lang="en-US" dirty="0" smtClean="0"/>
          </a:p>
          <a:p>
            <a:r>
              <a:rPr lang="en-US" dirty="0" smtClean="0"/>
              <a:t>=5.76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1752600"/>
            <a:ext cx="7239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371600" y="2133600"/>
          <a:ext cx="99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1600" y="1840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0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971800" y="2121932"/>
          <a:ext cx="99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71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1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24600" y="2121932"/>
          <a:ext cx="99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246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127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3593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*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*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*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3429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 Filter outputs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33400" y="4724400"/>
            <a:ext cx="7239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371600" y="4876800"/>
          <a:ext cx="99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24000" y="524256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* 1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24200" y="4888468"/>
          <a:ext cx="99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76600" y="525422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* 1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400800" y="4876800"/>
          <a:ext cx="99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553200" y="524256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* 1</a:t>
            </a: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>
            <a:off x="914400" y="21336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hape 39"/>
          <p:cNvCxnSpPr>
            <a:stCxn id="37" idx="1"/>
          </p:cNvCxnSpPr>
          <p:nvPr/>
        </p:nvCxnSpPr>
        <p:spPr>
          <a:xfrm rot="10800000" flipH="1" flipV="1">
            <a:off x="914400" y="2857500"/>
            <a:ext cx="457200" cy="2171700"/>
          </a:xfrm>
          <a:prstGeom prst="curvedConnector4">
            <a:avLst>
              <a:gd name="adj1" fmla="val -50000"/>
              <a:gd name="adj2" fmla="val 101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4801799">
            <a:off x="303767" y="43439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sp>
        <p:nvSpPr>
          <p:cNvPr id="46" name="Left Brace 45"/>
          <p:cNvSpPr/>
          <p:nvPr/>
        </p:nvSpPr>
        <p:spPr>
          <a:xfrm>
            <a:off x="2667000" y="21336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hape 46"/>
          <p:cNvCxnSpPr>
            <a:stCxn id="46" idx="1"/>
          </p:cNvCxnSpPr>
          <p:nvPr/>
        </p:nvCxnSpPr>
        <p:spPr>
          <a:xfrm rot="10800000" flipH="1" flipV="1">
            <a:off x="2667000" y="2857500"/>
            <a:ext cx="457200" cy="2171700"/>
          </a:xfrm>
          <a:prstGeom prst="curvedConnector4">
            <a:avLst>
              <a:gd name="adj1" fmla="val -50000"/>
              <a:gd name="adj2" fmla="val 101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4801799">
            <a:off x="2056367" y="43439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sp>
        <p:nvSpPr>
          <p:cNvPr id="50" name="Left Brace 49"/>
          <p:cNvSpPr/>
          <p:nvPr/>
        </p:nvSpPr>
        <p:spPr>
          <a:xfrm>
            <a:off x="5867400" y="21336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hape 50"/>
          <p:cNvCxnSpPr>
            <a:stCxn id="50" idx="1"/>
          </p:cNvCxnSpPr>
          <p:nvPr/>
        </p:nvCxnSpPr>
        <p:spPr>
          <a:xfrm rot="10800000" flipH="1" flipV="1">
            <a:off x="5867400" y="2857500"/>
            <a:ext cx="457200" cy="2171700"/>
          </a:xfrm>
          <a:prstGeom prst="curvedConnector4">
            <a:avLst>
              <a:gd name="adj1" fmla="val -50000"/>
              <a:gd name="adj2" fmla="val 101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4801799">
            <a:off x="5256767" y="43439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533400" y="533400"/>
            <a:ext cx="723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09600" y="609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Max pooling with : </a:t>
            </a:r>
          </a:p>
          <a:p>
            <a:r>
              <a:rPr lang="en-US" b="1" dirty="0" err="1" smtClean="0"/>
              <a:t>Ksize</a:t>
            </a:r>
            <a:r>
              <a:rPr lang="en-US" b="1" dirty="0" smtClean="0"/>
              <a:t> =  [ 1 * 4 * 1 * 128],</a:t>
            </a:r>
          </a:p>
          <a:p>
            <a:r>
              <a:rPr lang="en-US" b="1" dirty="0" smtClean="0"/>
              <a:t>Stride =[ 1  * 1 * 1 * 1    ] 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735" y="2743200"/>
            <a:ext cx="461665" cy="715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" y="4724400"/>
            <a:ext cx="461665" cy="838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2400" y="5269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[1 * 1 * 128]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tin.agarwal\Downloads\BlogCNN\CNN_Mapping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5181600" cy="2286000"/>
          </a:xfrm>
          <a:prstGeom prst="rect">
            <a:avLst/>
          </a:prstGeom>
          <a:noFill/>
        </p:spPr>
      </p:pic>
      <p:pic>
        <p:nvPicPr>
          <p:cNvPr id="1027" name="Picture 3" descr="C:\Users\nitin.agarwal\Downloads\BlogCNN\Fil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3400"/>
            <a:ext cx="2362200" cy="1066800"/>
          </a:xfrm>
          <a:prstGeom prst="rect">
            <a:avLst/>
          </a:prstGeom>
          <a:noFill/>
        </p:spPr>
      </p:pic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3581400" y="2346960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191000" y="2999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graphicFrame>
        <p:nvGraphicFramePr>
          <p:cNvPr id="107" name="Table 106"/>
          <p:cNvGraphicFramePr>
            <a:graphicFrameLocks noGrp="1"/>
          </p:cNvGraphicFramePr>
          <p:nvPr/>
        </p:nvGraphicFramePr>
        <p:xfrm>
          <a:off x="3581400" y="3794760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4191000" y="44474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2286000"/>
            <a:ext cx="4800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3581400" y="5242560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4191000" y="5895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41910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648200" y="24384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4191000" y="3886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648200" y="24384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+b0</a:t>
            </a:r>
            <a:endParaRPr lang="en-US" sz="1100" dirty="0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3124200" y="2667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24200" y="26670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1242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819400" y="34721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+b0</a:t>
            </a:r>
            <a:endParaRPr lang="en-US" sz="11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41910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648200" y="39624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4191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648200" y="40817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31242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124200" y="4191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3124200" y="5715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590800" y="53340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graphicFrame>
        <p:nvGraphicFramePr>
          <p:cNvPr id="164" name="Table 163"/>
          <p:cNvGraphicFramePr>
            <a:graphicFrameLocks noGrp="1"/>
          </p:cNvGraphicFramePr>
          <p:nvPr/>
        </p:nvGraphicFramePr>
        <p:xfrm>
          <a:off x="6400800" y="2346960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5" name="TextBox 164"/>
          <p:cNvSpPr txBox="1"/>
          <p:nvPr/>
        </p:nvSpPr>
        <p:spPr>
          <a:xfrm>
            <a:off x="7010400" y="2999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graphicFrame>
        <p:nvGraphicFramePr>
          <p:cNvPr id="166" name="Table 165"/>
          <p:cNvGraphicFramePr>
            <a:graphicFrameLocks noGrp="1"/>
          </p:cNvGraphicFramePr>
          <p:nvPr/>
        </p:nvGraphicFramePr>
        <p:xfrm>
          <a:off x="6400800" y="3794760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" name="TextBox 166"/>
          <p:cNvSpPr txBox="1"/>
          <p:nvPr/>
        </p:nvSpPr>
        <p:spPr>
          <a:xfrm>
            <a:off x="7010400" y="44474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graphicFrame>
        <p:nvGraphicFramePr>
          <p:cNvPr id="168" name="Table 167"/>
          <p:cNvGraphicFramePr>
            <a:graphicFrameLocks noGrp="1"/>
          </p:cNvGraphicFramePr>
          <p:nvPr/>
        </p:nvGraphicFramePr>
        <p:xfrm>
          <a:off x="6400800" y="5242560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010400" y="5895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70104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467600" y="24384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010400" y="3886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467600" y="2438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</a:t>
            </a:r>
            <a:r>
              <a:rPr lang="en-US" sz="1100" dirty="0" smtClean="0"/>
              <a:t>b127</a:t>
            </a:r>
            <a:endParaRPr lang="en-US" sz="1100" dirty="0"/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5943600" y="2667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943600" y="26670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9436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410200" y="34721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</a:t>
            </a:r>
            <a:r>
              <a:rPr lang="en-US" sz="1100" dirty="0" smtClean="0"/>
              <a:t>b127</a:t>
            </a:r>
            <a:endParaRPr lang="en-US" sz="11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7010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467600" y="39624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0104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467600" y="40817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59436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943600" y="4191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943600" y="5715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3276600" y="3733800"/>
            <a:ext cx="4800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76600" y="5181600"/>
            <a:ext cx="4800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3962400" y="1600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6705600" y="1600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876800" y="762000"/>
            <a:ext cx="10668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876800" y="3124200"/>
            <a:ext cx="914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876800" y="4648200"/>
            <a:ext cx="914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876800" y="6019800"/>
            <a:ext cx="914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8077200" y="2540913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 volume</a:t>
            </a:r>
          </a:p>
          <a:p>
            <a:r>
              <a:rPr lang="en-US" sz="1100" dirty="0" smtClean="0"/>
              <a:t>4 * 1 * 128</a:t>
            </a:r>
            <a:endParaRPr lang="en-US" sz="1100" dirty="0"/>
          </a:p>
        </p:txBody>
      </p:sp>
      <p:sp>
        <p:nvSpPr>
          <p:cNvPr id="204" name="TextBox 203"/>
          <p:cNvSpPr txBox="1"/>
          <p:nvPr/>
        </p:nvSpPr>
        <p:spPr>
          <a:xfrm>
            <a:off x="7696200" y="3352800"/>
            <a:ext cx="152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Add bias for each filter, b = [0.1, 0.1……0.1]</a:t>
            </a:r>
          </a:p>
          <a:p>
            <a:r>
              <a:rPr lang="en-US" sz="1100" dirty="0" smtClean="0"/>
              <a:t>                      128 * 1</a:t>
            </a:r>
            <a:endParaRPr lang="en-US" sz="11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924800" y="48006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Apply Non Linearity using </a:t>
            </a:r>
            <a:r>
              <a:rPr lang="en-US" sz="1100" dirty="0" err="1" smtClean="0"/>
              <a:t>ReLu</a:t>
            </a:r>
            <a:endParaRPr lang="en-US" sz="1100" dirty="0"/>
          </a:p>
        </p:txBody>
      </p:sp>
      <p:sp>
        <p:nvSpPr>
          <p:cNvPr id="206" name="TextBox 205"/>
          <p:cNvSpPr txBox="1"/>
          <p:nvPr/>
        </p:nvSpPr>
        <p:spPr>
          <a:xfrm>
            <a:off x="8077200" y="5817513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Shape of output</a:t>
            </a:r>
          </a:p>
          <a:p>
            <a:r>
              <a:rPr lang="en-US" sz="1100" dirty="0" smtClean="0"/>
              <a:t>[4 *1*128]</a:t>
            </a:r>
            <a:endParaRPr lang="en-US" sz="11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276600" y="6350913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shape of output [</a:t>
            </a:r>
            <a:r>
              <a:rPr lang="en-US" sz="1200" dirty="0" err="1" smtClean="0"/>
              <a:t>batch_size</a:t>
            </a:r>
            <a:r>
              <a:rPr lang="en-US" sz="1200" dirty="0" smtClean="0"/>
              <a:t> * 4 *1*128] = [2 * 4 * 1 * 128]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410200" y="52578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itin.agarwal\Downloads\BlogCNN\Fil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687288"/>
            <a:ext cx="2362200" cy="1066800"/>
          </a:xfrm>
          <a:prstGeom prst="rect">
            <a:avLst/>
          </a:prstGeom>
          <a:noFill/>
        </p:spPr>
      </p:pic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3581400" y="2500848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191000" y="315348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graphicFrame>
        <p:nvGraphicFramePr>
          <p:cNvPr id="107" name="Table 106"/>
          <p:cNvGraphicFramePr>
            <a:graphicFrameLocks noGrp="1"/>
          </p:cNvGraphicFramePr>
          <p:nvPr/>
        </p:nvGraphicFramePr>
        <p:xfrm>
          <a:off x="3581400" y="3948648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4191000" y="460128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2439888"/>
            <a:ext cx="4800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3581400" y="5396448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4191000" y="604908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4191000" y="25922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648200" y="2592288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4191000" y="40400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648200" y="259228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+b0</a:t>
            </a:r>
            <a:endParaRPr lang="en-US" sz="1100" dirty="0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3124200" y="28208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24200" y="2820888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124200" y="42686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819400" y="362607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+b0</a:t>
            </a:r>
            <a:endParaRPr lang="en-US" sz="11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4191000" y="41162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648200" y="4116288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4191000" y="55640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648200" y="423567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3124200" y="43448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124200" y="434488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3124200" y="58688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590800" y="548788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graphicFrame>
        <p:nvGraphicFramePr>
          <p:cNvPr id="164" name="Table 163"/>
          <p:cNvGraphicFramePr>
            <a:graphicFrameLocks noGrp="1"/>
          </p:cNvGraphicFramePr>
          <p:nvPr/>
        </p:nvGraphicFramePr>
        <p:xfrm>
          <a:off x="6400800" y="2500848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5" name="TextBox 164"/>
          <p:cNvSpPr txBox="1"/>
          <p:nvPr/>
        </p:nvSpPr>
        <p:spPr>
          <a:xfrm>
            <a:off x="7010400" y="315348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graphicFrame>
        <p:nvGraphicFramePr>
          <p:cNvPr id="166" name="Table 165"/>
          <p:cNvGraphicFramePr>
            <a:graphicFrameLocks noGrp="1"/>
          </p:cNvGraphicFramePr>
          <p:nvPr/>
        </p:nvGraphicFramePr>
        <p:xfrm>
          <a:off x="6400800" y="3948648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" name="TextBox 166"/>
          <p:cNvSpPr txBox="1"/>
          <p:nvPr/>
        </p:nvSpPr>
        <p:spPr>
          <a:xfrm>
            <a:off x="7010400" y="460128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graphicFrame>
        <p:nvGraphicFramePr>
          <p:cNvPr id="168" name="Table 167"/>
          <p:cNvGraphicFramePr>
            <a:graphicFrameLocks noGrp="1"/>
          </p:cNvGraphicFramePr>
          <p:nvPr/>
        </p:nvGraphicFramePr>
        <p:xfrm>
          <a:off x="6400800" y="5396448"/>
          <a:ext cx="60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8858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61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010400" y="604908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* 1</a:t>
            </a:r>
            <a:endParaRPr lang="en-US" sz="1200" dirty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7010400" y="25922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467600" y="2592288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010400" y="40400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467600" y="2592288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</a:t>
            </a:r>
            <a:r>
              <a:rPr lang="en-US" sz="1100" dirty="0" smtClean="0"/>
              <a:t>b127</a:t>
            </a:r>
            <a:endParaRPr lang="en-US" sz="1100" dirty="0"/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5943600" y="28208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943600" y="2820888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943600" y="42686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410200" y="3626078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</a:t>
            </a:r>
            <a:r>
              <a:rPr lang="en-US" sz="1100" dirty="0" smtClean="0"/>
              <a:t>b127</a:t>
            </a:r>
            <a:endParaRPr lang="en-US" sz="11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7010400" y="41162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467600" y="4116288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010400" y="55640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467600" y="423567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5943600" y="434488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943600" y="434488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943600" y="58688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3276600" y="3887688"/>
            <a:ext cx="4800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76600" y="5335488"/>
            <a:ext cx="4800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3962400" y="175408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6705600" y="175408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53000" y="915888"/>
            <a:ext cx="10668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876800" y="3278088"/>
            <a:ext cx="914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876800" y="4802088"/>
            <a:ext cx="914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876800" y="6173688"/>
            <a:ext cx="914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8077200" y="2694801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 volume</a:t>
            </a:r>
          </a:p>
          <a:p>
            <a:r>
              <a:rPr lang="en-US" sz="1100" dirty="0" smtClean="0"/>
              <a:t>4 * 1 * 128</a:t>
            </a:r>
            <a:endParaRPr lang="en-US" sz="1100" dirty="0"/>
          </a:p>
        </p:txBody>
      </p:sp>
      <p:sp>
        <p:nvSpPr>
          <p:cNvPr id="204" name="TextBox 203"/>
          <p:cNvSpPr txBox="1"/>
          <p:nvPr/>
        </p:nvSpPr>
        <p:spPr>
          <a:xfrm>
            <a:off x="7696200" y="3506688"/>
            <a:ext cx="152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Add bias for each filter, b = [0.1, 0.1……0.1]</a:t>
            </a:r>
          </a:p>
          <a:p>
            <a:r>
              <a:rPr lang="en-US" sz="1100" dirty="0" smtClean="0"/>
              <a:t>                      128 * 1</a:t>
            </a:r>
            <a:endParaRPr lang="en-US" sz="11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924800" y="4954488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Apply Non Linearity using </a:t>
            </a:r>
            <a:r>
              <a:rPr lang="en-US" sz="1100" dirty="0" err="1" smtClean="0"/>
              <a:t>ReLu</a:t>
            </a:r>
            <a:endParaRPr lang="en-US" sz="1100" dirty="0"/>
          </a:p>
        </p:txBody>
      </p:sp>
      <p:sp>
        <p:nvSpPr>
          <p:cNvPr id="206" name="TextBox 205"/>
          <p:cNvSpPr txBox="1"/>
          <p:nvPr/>
        </p:nvSpPr>
        <p:spPr>
          <a:xfrm>
            <a:off x="8077200" y="5971401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Shape of output</a:t>
            </a:r>
          </a:p>
          <a:p>
            <a:r>
              <a:rPr lang="en-US" sz="1100" dirty="0" smtClean="0"/>
              <a:t>[4 *1*128]</a:t>
            </a:r>
            <a:endParaRPr lang="en-US" sz="11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276600" y="6504801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shape of output [</a:t>
            </a:r>
            <a:r>
              <a:rPr lang="en-US" sz="1200" dirty="0" err="1" smtClean="0"/>
              <a:t>batch_size</a:t>
            </a:r>
            <a:r>
              <a:rPr lang="en-US" sz="1200" dirty="0" smtClean="0"/>
              <a:t> * 4 *1*128] = [2 * 4 * 1 * 128]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410200" y="541168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ReLu</a:t>
            </a:r>
            <a:r>
              <a:rPr lang="en-US" sz="1100" dirty="0" smtClean="0"/>
              <a:t>(x)</a:t>
            </a:r>
            <a:endParaRPr lang="en-US" sz="1100" dirty="0"/>
          </a:p>
        </p:txBody>
      </p:sp>
      <p:pic>
        <p:nvPicPr>
          <p:cNvPr id="2" name="Picture 2" descr="C:\Users\nitin.agarwal\Downloads\BlogCNN\CNN_Mapping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58689"/>
            <a:ext cx="5486400" cy="3262428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2667000" y="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Filter 0 [3 * 128 * 1], 1 here denotes </a:t>
            </a:r>
            <a:r>
              <a:rPr lang="en-US" sz="1400" dirty="0" err="1" smtClean="0"/>
              <a:t>num_input_channels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943600" y="23008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Filter 127 [3 * 128 * 1]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1752600"/>
            <a:ext cx="7239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371600" y="2133600"/>
          <a:ext cx="99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1600" y="1840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3593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*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3429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 Filter outputs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33400" y="4724400"/>
            <a:ext cx="7239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371600" y="4876800"/>
          <a:ext cx="990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24000" y="601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* 1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24200" y="4888468"/>
          <a:ext cx="990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76600" y="601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* 1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400800" y="4876800"/>
          <a:ext cx="990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553200" y="601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* 1</a:t>
            </a: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>
            <a:off x="990600" y="2133600"/>
            <a:ext cx="381000" cy="6858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hape 39"/>
          <p:cNvCxnSpPr>
            <a:stCxn id="37" idx="1"/>
          </p:cNvCxnSpPr>
          <p:nvPr/>
        </p:nvCxnSpPr>
        <p:spPr>
          <a:xfrm rot="10800000" flipH="1" flipV="1">
            <a:off x="990600" y="2476500"/>
            <a:ext cx="609600" cy="2552700"/>
          </a:xfrm>
          <a:prstGeom prst="curvedConnector4">
            <a:avLst>
              <a:gd name="adj1" fmla="val -37500"/>
              <a:gd name="adj2" fmla="val 5671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3863213">
            <a:off x="513998" y="521984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533400" y="533400"/>
            <a:ext cx="723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09600" y="609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Max pooling with : </a:t>
            </a:r>
          </a:p>
          <a:p>
            <a:r>
              <a:rPr lang="en-US" b="1" dirty="0" err="1" smtClean="0"/>
              <a:t>Ksize</a:t>
            </a:r>
            <a:r>
              <a:rPr lang="en-US" b="1" dirty="0" smtClean="0"/>
              <a:t> =  [ 1 * 2 * 1 * 128],</a:t>
            </a:r>
          </a:p>
          <a:p>
            <a:r>
              <a:rPr lang="en-US" b="1" dirty="0" smtClean="0"/>
              <a:t>Stride =[ 1  * 1 * 1 * 1    ] 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735" y="2743200"/>
            <a:ext cx="461665" cy="715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" y="4724400"/>
            <a:ext cx="461665" cy="838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2400" y="5269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[3 * 1 * 128]</a:t>
            </a:r>
            <a:endParaRPr lang="en-US" b="1" dirty="0"/>
          </a:p>
        </p:txBody>
      </p:sp>
      <p:sp>
        <p:nvSpPr>
          <p:cNvPr id="43" name="Left Brace 42"/>
          <p:cNvSpPr/>
          <p:nvPr/>
        </p:nvSpPr>
        <p:spPr>
          <a:xfrm>
            <a:off x="1143000" y="2514600"/>
            <a:ext cx="228600" cy="685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hape 48"/>
          <p:cNvCxnSpPr/>
          <p:nvPr/>
        </p:nvCxnSpPr>
        <p:spPr>
          <a:xfrm rot="10800000" flipH="1" flipV="1">
            <a:off x="1219199" y="2857500"/>
            <a:ext cx="304801" cy="2552700"/>
          </a:xfrm>
          <a:prstGeom prst="curvedConnector4">
            <a:avLst>
              <a:gd name="adj1" fmla="val -184091"/>
              <a:gd name="adj2" fmla="val 1044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3124201" y="2121932"/>
          <a:ext cx="99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1242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276601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* 1</a:t>
            </a:r>
            <a:endParaRPr lang="en-US" dirty="0"/>
          </a:p>
        </p:txBody>
      </p:sp>
      <p:sp>
        <p:nvSpPr>
          <p:cNvPr id="69" name="Left Brace 68"/>
          <p:cNvSpPr/>
          <p:nvPr/>
        </p:nvSpPr>
        <p:spPr>
          <a:xfrm>
            <a:off x="2743201" y="2121932"/>
            <a:ext cx="381000" cy="6858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hape 69"/>
          <p:cNvCxnSpPr>
            <a:stCxn id="69" idx="1"/>
          </p:cNvCxnSpPr>
          <p:nvPr/>
        </p:nvCxnSpPr>
        <p:spPr>
          <a:xfrm rot="10800000" flipH="1" flipV="1">
            <a:off x="2743201" y="2464832"/>
            <a:ext cx="609600" cy="2552700"/>
          </a:xfrm>
          <a:prstGeom prst="curvedConnector4">
            <a:avLst>
              <a:gd name="adj1" fmla="val -37500"/>
              <a:gd name="adj2" fmla="val 5671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Brace 70"/>
          <p:cNvSpPr/>
          <p:nvPr/>
        </p:nvSpPr>
        <p:spPr>
          <a:xfrm>
            <a:off x="2895601" y="2502932"/>
            <a:ext cx="228600" cy="685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hape 71"/>
          <p:cNvCxnSpPr/>
          <p:nvPr/>
        </p:nvCxnSpPr>
        <p:spPr>
          <a:xfrm rot="10800000" flipH="1" flipV="1">
            <a:off x="2971800" y="2845832"/>
            <a:ext cx="304801" cy="2552700"/>
          </a:xfrm>
          <a:prstGeom prst="curvedConnector4">
            <a:avLst>
              <a:gd name="adj1" fmla="val -184091"/>
              <a:gd name="adj2" fmla="val 1044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3863213">
            <a:off x="1199798" y="442380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sp>
        <p:nvSpPr>
          <p:cNvPr id="74" name="TextBox 73"/>
          <p:cNvSpPr txBox="1"/>
          <p:nvPr/>
        </p:nvSpPr>
        <p:spPr>
          <a:xfrm rot="3863213">
            <a:off x="2915002" y="442380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sp>
        <p:nvSpPr>
          <p:cNvPr id="75" name="TextBox 74"/>
          <p:cNvSpPr txBox="1"/>
          <p:nvPr/>
        </p:nvSpPr>
        <p:spPr>
          <a:xfrm rot="3863213">
            <a:off x="2305402" y="521984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400800" y="2121932"/>
          <a:ext cx="99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400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127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532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* 1</a:t>
            </a:r>
            <a:endParaRPr lang="en-US" dirty="0"/>
          </a:p>
        </p:txBody>
      </p:sp>
      <p:sp>
        <p:nvSpPr>
          <p:cNvPr id="79" name="Left Brace 78"/>
          <p:cNvSpPr/>
          <p:nvPr/>
        </p:nvSpPr>
        <p:spPr>
          <a:xfrm>
            <a:off x="6019800" y="2121932"/>
            <a:ext cx="381000" cy="6858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hape 79"/>
          <p:cNvCxnSpPr>
            <a:stCxn id="79" idx="1"/>
          </p:cNvCxnSpPr>
          <p:nvPr/>
        </p:nvCxnSpPr>
        <p:spPr>
          <a:xfrm rot="10800000" flipH="1" flipV="1">
            <a:off x="6019800" y="2464832"/>
            <a:ext cx="609600" cy="2552700"/>
          </a:xfrm>
          <a:prstGeom prst="curvedConnector4">
            <a:avLst>
              <a:gd name="adj1" fmla="val -37500"/>
              <a:gd name="adj2" fmla="val 5671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/>
          <p:cNvSpPr/>
          <p:nvPr/>
        </p:nvSpPr>
        <p:spPr>
          <a:xfrm>
            <a:off x="6172200" y="2502932"/>
            <a:ext cx="228600" cy="685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hape 81"/>
          <p:cNvCxnSpPr/>
          <p:nvPr/>
        </p:nvCxnSpPr>
        <p:spPr>
          <a:xfrm rot="10800000" flipH="1" flipV="1">
            <a:off x="6248399" y="2845832"/>
            <a:ext cx="304801" cy="2552700"/>
          </a:xfrm>
          <a:prstGeom prst="curvedConnector4">
            <a:avLst>
              <a:gd name="adj1" fmla="val -184091"/>
              <a:gd name="adj2" fmla="val 1044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3863213">
            <a:off x="6191601" y="442380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  <p:sp>
        <p:nvSpPr>
          <p:cNvPr id="84" name="TextBox 83"/>
          <p:cNvSpPr txBox="1"/>
          <p:nvPr/>
        </p:nvSpPr>
        <p:spPr>
          <a:xfrm rot="3863213">
            <a:off x="5582001" y="521984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MAX()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959</Words>
  <Application>Microsoft Office PowerPoint</Application>
  <PresentationFormat>On-screen Show (4:3)</PresentationFormat>
  <Paragraphs>230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nitin.agarwal</dc:creator>
  <cp:lastModifiedBy>nitin.agarwal</cp:lastModifiedBy>
  <cp:revision>79</cp:revision>
  <dcterms:created xsi:type="dcterms:W3CDTF">2016-12-19T12:23:02Z</dcterms:created>
  <dcterms:modified xsi:type="dcterms:W3CDTF">2016-12-23T19:37:15Z</dcterms:modified>
</cp:coreProperties>
</file>