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9" r:id="rId1"/>
    <p:sldMasterId id="2147483767" r:id="rId2"/>
    <p:sldMasterId id="2147483775" r:id="rId3"/>
  </p:sldMasterIdLst>
  <p:notesMasterIdLst>
    <p:notesMasterId r:id="rId9"/>
  </p:notesMasterIdLst>
  <p:handoutMasterIdLst>
    <p:handoutMasterId r:id="rId10"/>
  </p:handoutMasterIdLst>
  <p:sldIdLst>
    <p:sldId id="284" r:id="rId4"/>
    <p:sldId id="403" r:id="rId5"/>
    <p:sldId id="406" r:id="rId6"/>
    <p:sldId id="407" r:id="rId7"/>
    <p:sldId id="408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">
          <p15:clr>
            <a:srgbClr val="A4A3A4"/>
          </p15:clr>
        </p15:guide>
        <p15:guide id="2" orient="horz" pos="3910">
          <p15:clr>
            <a:srgbClr val="A4A3A4"/>
          </p15:clr>
        </p15:guide>
        <p15:guide id="3" orient="horz" pos="840">
          <p15:clr>
            <a:srgbClr val="A4A3A4"/>
          </p15:clr>
        </p15:guide>
        <p15:guide id="4" orient="horz" pos="4168">
          <p15:clr>
            <a:srgbClr val="A4A3A4"/>
          </p15:clr>
        </p15:guide>
        <p15:guide id="5" pos="5325">
          <p15:clr>
            <a:srgbClr val="A4A3A4"/>
          </p15:clr>
        </p15:guide>
        <p15:guide id="6" pos="1567">
          <p15:clr>
            <a:srgbClr val="A4A3A4"/>
          </p15:clr>
        </p15:guide>
        <p15:guide id="7" pos="899">
          <p15:clr>
            <a:srgbClr val="A4A3A4"/>
          </p15:clr>
        </p15:guide>
        <p15:guide id="8" pos="2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A"/>
    <a:srgbClr val="18243D"/>
    <a:srgbClr val="1C3B61"/>
    <a:srgbClr val="6FB433"/>
    <a:srgbClr val="329F9B"/>
    <a:srgbClr val="5BABEB"/>
    <a:srgbClr val="57B8E5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82" autoAdjust="0"/>
  </p:normalViewPr>
  <p:slideViewPr>
    <p:cSldViewPr snapToGrid="0">
      <p:cViewPr varScale="1">
        <p:scale>
          <a:sx n="96" d="100"/>
          <a:sy n="96" d="100"/>
        </p:scale>
        <p:origin x="1428" y="68"/>
      </p:cViewPr>
      <p:guideLst>
        <p:guide orient="horz" pos="1036"/>
        <p:guide orient="horz" pos="3910"/>
        <p:guide orient="horz" pos="840"/>
        <p:guide orient="horz" pos="4168"/>
        <p:guide pos="5325"/>
        <p:guide pos="1567"/>
        <p:guide pos="899"/>
        <p:guide pos="2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42" d="100"/>
          <a:sy n="142" d="100"/>
        </p:scale>
        <p:origin x="-5416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929132-3FC3-4973-84C7-1103689E39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040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Times New Roman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7903F2-C5EB-4F10-BC97-9DA590D913B1}" type="datetimeFigureOut">
              <a:rPr lang="en-US" altLang="en-US"/>
              <a:pPr/>
              <a:t>9/23/2019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Times New Roman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5B4810-E9FE-4AB0-B426-D1AA114E94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471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4810-E9FE-4AB0-B426-D1AA114E94C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38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4810-E9FE-4AB0-B426-D1AA114E94C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79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4810-E9FE-4AB0-B426-D1AA114E94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87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4810-E9FE-4AB0-B426-D1AA114E94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29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5818188"/>
            <a:ext cx="23177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199" y="578533"/>
            <a:ext cx="8228013" cy="1938301"/>
          </a:xfrm>
        </p:spPr>
        <p:txBody>
          <a:bodyPr/>
          <a:lstStyle>
            <a:lvl1pPr marL="0" indent="0">
              <a:buNone/>
              <a:defRPr sz="6000" b="1" baseline="0"/>
            </a:lvl1pPr>
            <a:lvl2pPr marL="9144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752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993" y="1261872"/>
            <a:ext cx="6858000" cy="5029200"/>
          </a:xfrm>
        </p:spPr>
        <p:txBody>
          <a:bodyPr/>
          <a:lstStyle>
            <a:lvl1pPr marL="0" indent="0">
              <a:defRPr>
                <a:solidFill>
                  <a:srgbClr val="1C3B61"/>
                </a:solidFill>
              </a:defRPr>
            </a:lvl1pPr>
            <a:lvl2pPr marL="117475" indent="-117475">
              <a:spcBef>
                <a:spcPts val="984"/>
              </a:spcBef>
              <a:buClrTx/>
              <a:buSzPct val="100000"/>
              <a:defRPr sz="1600" i="1" baseline="0">
                <a:solidFill>
                  <a:srgbClr val="1C3B6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06C32-376C-4D68-954F-C690FD979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787" y="1261872"/>
            <a:ext cx="6850507" cy="4846320"/>
          </a:xfrm>
        </p:spPr>
        <p:txBody>
          <a:bodyPr/>
          <a:lstStyle>
            <a:lvl1pPr marL="0" indent="0">
              <a:spcBef>
                <a:spcPts val="600"/>
              </a:spcBef>
              <a:defRPr>
                <a:solidFill>
                  <a:srgbClr val="1C3B61"/>
                </a:solidFill>
              </a:defRPr>
            </a:lvl1pPr>
            <a:lvl2pPr marL="579438" indent="-118872">
              <a:spcBef>
                <a:spcPts val="600"/>
              </a:spcBef>
              <a:spcAft>
                <a:spcPts val="900"/>
              </a:spcAft>
              <a:buFont typeface="Arial"/>
              <a:buChar char="•"/>
              <a:defRPr sz="1800" baseline="0">
                <a:solidFill>
                  <a:srgbClr val="1C3B61"/>
                </a:solidFill>
              </a:defRPr>
            </a:lvl2pPr>
            <a:lvl3pPr marL="685800" indent="-111125">
              <a:spcBef>
                <a:spcPts val="300"/>
              </a:spcBef>
              <a:buFont typeface="Lucida Grande"/>
              <a:buChar char="-"/>
              <a:defRPr sz="140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68035-C6C8-463A-84E1-9FB3838A35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787" y="1261872"/>
            <a:ext cx="8226426" cy="4846320"/>
          </a:xfrm>
        </p:spPr>
        <p:txBody>
          <a:bodyPr numCol="2" spcCol="457200"/>
          <a:lstStyle>
            <a:lvl1pPr marL="0" indent="0">
              <a:defRPr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Font typeface="Arial"/>
              <a:buChar char="•"/>
              <a:defRPr sz="1800">
                <a:solidFill>
                  <a:srgbClr val="1C3B61"/>
                </a:solidFill>
              </a:defRPr>
            </a:lvl2pPr>
            <a:lvl3pPr marL="279400" indent="-111125">
              <a:buFont typeface="Lucida Grande"/>
              <a:buChar char="-"/>
              <a:defRPr sz="1400" baseline="0">
                <a:solidFill>
                  <a:srgbClr val="1C3B6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B4EAD-FEBB-4CDD-AF05-F06056F19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8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0412" y="1261872"/>
            <a:ext cx="4114801" cy="4846320"/>
          </a:xfrm>
        </p:spPr>
        <p:txBody>
          <a:bodyPr spcCol="0"/>
          <a:lstStyle>
            <a:lvl1pPr marL="0" indent="0">
              <a:lnSpc>
                <a:spcPts val="2000"/>
              </a:lnSpc>
              <a:defRPr sz="1800" baseline="0">
                <a:solidFill>
                  <a:srgbClr val="1C3B61"/>
                </a:solidFill>
              </a:defRPr>
            </a:lvl1pPr>
            <a:lvl2pPr marL="115888" indent="-118872">
              <a:spcBef>
                <a:spcPts val="900"/>
              </a:spcBef>
              <a:buSzPct val="100000"/>
              <a:buFont typeface="Lucida Grande"/>
              <a:buChar char="-"/>
              <a:defRPr sz="1400">
                <a:solidFill>
                  <a:srgbClr val="1C3B61"/>
                </a:solidFill>
              </a:defRPr>
            </a:lvl2pPr>
            <a:lvl3pPr marL="222250" indent="-222250">
              <a:buFont typeface="Lucida Grande"/>
              <a:buChar char="-"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8789" y="1243013"/>
            <a:ext cx="3765362" cy="4885805"/>
          </a:xfrm>
          <a:solidFill>
            <a:schemeClr val="accent6">
              <a:lumMod val="50000"/>
              <a:alpha val="11000"/>
            </a:schemeClr>
          </a:solidFill>
        </p:spPr>
        <p:txBody>
          <a:bodyPr bIns="77724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3F397-5D47-4E38-9D6E-A568DE772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0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B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788" y="3713391"/>
            <a:ext cx="2464929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8790" y="1243014"/>
            <a:ext cx="2464928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39537" y="1243014"/>
            <a:ext cx="2464928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20285" y="1243014"/>
            <a:ext cx="2464928" cy="2257058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339536" y="3713391"/>
            <a:ext cx="2464929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220284" y="3713391"/>
            <a:ext cx="2464929" cy="2493733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D4056-8C60-416E-9A94-F9774A597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0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34333" y="1243013"/>
            <a:ext cx="395088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8785" y="4817251"/>
            <a:ext cx="3936611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8788" y="1243013"/>
            <a:ext cx="3950880" cy="3365847"/>
          </a:xfrm>
          <a:solidFill>
            <a:srgbClr val="7F7F7F">
              <a:alpha val="11000"/>
            </a:srgbClr>
          </a:solidFill>
        </p:spPr>
        <p:txBody>
          <a:bodyPr bIns="77724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748602" y="4817251"/>
            <a:ext cx="3936611" cy="1389874"/>
          </a:xfrm>
        </p:spPr>
        <p:txBody>
          <a:bodyPr spcCol="0"/>
          <a:lstStyle>
            <a:lvl1pPr marL="0" indent="0">
              <a:lnSpc>
                <a:spcPts val="1600"/>
              </a:lnSpc>
              <a:defRPr sz="1400" b="1" baseline="0">
                <a:solidFill>
                  <a:srgbClr val="6FB433"/>
                </a:solidFill>
              </a:defRPr>
            </a:lvl1pPr>
            <a:lvl2pPr marL="0" indent="0">
              <a:spcBef>
                <a:spcPts val="900"/>
              </a:spcBef>
              <a:buFont typeface="Arial"/>
              <a:buNone/>
              <a:defRPr sz="1400">
                <a:solidFill>
                  <a:srgbClr val="1C3B6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3BC61-075C-4E63-A6D2-336132E25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95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2E121-AF69-4F6F-8780-DEB3E6FF8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20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Break Slide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C7B272-1D7E-45CF-91B7-BAD697B7C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141288"/>
            <a:ext cx="8224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23975"/>
            <a:ext cx="8224837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94388" y="6492875"/>
            <a:ext cx="25574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latin typeface="Arial" pitchFamily="34" charset="0"/>
              </a:defRPr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1050" y="64928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latin typeface="Arial" pitchFamily="34" charset="0"/>
              </a:defRPr>
            </a:lvl1pPr>
          </a:lstStyle>
          <a:p>
            <a:fld id="{0936B372-1789-4363-9954-B207E3EAE8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8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Times New Roman" pitchFamily="18" charset="0"/>
        <a:buChar char="–"/>
        <a:defRPr sz="24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Times New Roman" pitchFamily="18" charset="0"/>
        <a:buChar char="–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141288"/>
            <a:ext cx="8224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Header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2063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Large Body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94388" y="6492875"/>
            <a:ext cx="25574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1C3B61"/>
                </a:solidFill>
                <a:latin typeface="Arial" pitchFamily="34" charset="0"/>
              </a:defRPr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1050" y="64928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1C3B61"/>
                </a:solidFill>
                <a:latin typeface="Arial" pitchFamily="34" charset="0"/>
              </a:defRPr>
            </a:lvl1pPr>
          </a:lstStyle>
          <a:p>
            <a:fld id="{56A62A29-504C-449C-9CBA-25FF26AA4B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46088" y="952500"/>
            <a:ext cx="8237537" cy="5556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  <a:gs pos="50000">
                <a:schemeClr val="accent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8199" name="Picture 5" descr="FredHutch_h_4cp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396038"/>
            <a:ext cx="11096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C3B61"/>
          </a:solidFill>
          <a:latin typeface="Arial" pitchFamily="34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Clr>
          <a:schemeClr val="bg1"/>
        </a:buClr>
        <a:defRPr sz="28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Times New Roman" pitchFamily="18" charset="0"/>
        <a:buChar char="–"/>
        <a:defRPr sz="24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Times New Roman" pitchFamily="18" charset="0"/>
        <a:buChar char="–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>
          <a:solidFill>
            <a:srgbClr val="1C3B6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3084513"/>
            <a:ext cx="8224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Section Break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94388" y="6492875"/>
            <a:ext cx="25574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altLang="en-US"/>
              <a:t>©2014 Fred Hutchinson Cancer Research Center 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1050" y="6492875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fld id="{A1EB7281-12F7-4A8A-B672-5CBC294F524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536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396038"/>
            <a:ext cx="11096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4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Arial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Arial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Arial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FFFFFF"/>
          </a:solidFill>
          <a:latin typeface="Arial" pitchFamily="34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8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Times New Roman" pitchFamily="18" charset="0"/>
        <a:buChar char="–"/>
        <a:defRPr sz="24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Char char="•"/>
        <a:defRPr sz="20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Font typeface="Times New Roman" pitchFamily="18" charset="0"/>
        <a:buChar char="–"/>
        <a:defRPr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0325" y="1503311"/>
            <a:ext cx="8228013" cy="1938301"/>
          </a:xfrm>
        </p:spPr>
        <p:txBody>
          <a:bodyPr/>
          <a:lstStyle/>
          <a:p>
            <a:r>
              <a:rPr lang="en-US" sz="3200" dirty="0"/>
              <a:t>TBVPX-203 Transcriptomics: 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8" y="2803142"/>
            <a:ext cx="63901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Andrew Fiore-Gartland, Ph.D.</a:t>
            </a:r>
          </a:p>
          <a:p>
            <a:r>
              <a:rPr lang="en-US" sz="1600" dirty="0">
                <a:latin typeface="+mj-lt"/>
              </a:rPr>
              <a:t>Senior Staff Scientist</a:t>
            </a:r>
          </a:p>
          <a:p>
            <a:r>
              <a:rPr lang="en-US" sz="1600" dirty="0">
                <a:latin typeface="+mj-lt"/>
              </a:rPr>
              <a:t>Vaccine and Infectious Disease Division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Aaron Seese, M.A.</a:t>
            </a:r>
          </a:p>
          <a:p>
            <a:r>
              <a:rPr lang="en-US" sz="1600" dirty="0">
                <a:latin typeface="+mj-lt"/>
              </a:rPr>
              <a:t>Research Technician</a:t>
            </a: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September 2019</a:t>
            </a:r>
          </a:p>
        </p:txBody>
      </p:sp>
    </p:spTree>
    <p:extLst>
      <p:ext uri="{BB962C8B-B14F-4D97-AF65-F5344CB8AC3E}">
        <p14:creationId xmlns:p14="http://schemas.microsoft.com/office/powerpoint/2010/main" val="143699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Objectives and Study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A68035-C6C8-463A-84E1-9FB3838A353E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3538" y="1126166"/>
            <a:ext cx="82248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latin typeface="+mj-lt"/>
              </a:rPr>
              <a:t>Aim 1</a:t>
            </a:r>
            <a:r>
              <a:rPr lang="en-US" sz="1400" dirty="0">
                <a:latin typeface="+mj-lt"/>
              </a:rPr>
              <a:t>: Evaluate the impact of ID93 + GLA-SE immunization on the TB correlate of risk gene expression signature</a:t>
            </a:r>
          </a:p>
          <a:p>
            <a:pPr marL="517525" indent="-1730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Measure 16-gene COR biomarker with each sample</a:t>
            </a:r>
          </a:p>
          <a:p>
            <a:pPr marL="517525" indent="-1730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Identify genes that systematically change throughout treatment as potential markers of treatment success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latin typeface="+mj-lt"/>
              </a:rPr>
              <a:t>Aim 2</a:t>
            </a:r>
            <a:r>
              <a:rPr lang="en-US" sz="1400" dirty="0">
                <a:latin typeface="+mj-lt"/>
              </a:rPr>
              <a:t>: Identify innate immune predictors of humoral and cellular adaptive responses to immunization with ID93 + GLA-SE</a:t>
            </a:r>
          </a:p>
          <a:p>
            <a:pPr marL="517525" indent="-1730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Characterize innate vaccine response signature in whole-blood</a:t>
            </a:r>
          </a:p>
          <a:p>
            <a:pPr marL="517525" indent="-1730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Assess correlation of response signature with adaptive responses</a:t>
            </a:r>
          </a:p>
          <a:p>
            <a:pPr marL="517525" indent="-1730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Evaluate baseline gene expression as predictor of vaccine response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FDECCA-5D5F-44C4-A566-BC248EA37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00338"/>
              </p:ext>
            </p:extLst>
          </p:nvPr>
        </p:nvGraphicFramePr>
        <p:xfrm>
          <a:off x="458789" y="4481459"/>
          <a:ext cx="8129586" cy="1914525"/>
        </p:xfrm>
        <a:graphic>
          <a:graphicData uri="http://schemas.openxmlformats.org/drawingml/2006/table">
            <a:tbl>
              <a:tblPr/>
              <a:tblGrid>
                <a:gridCol w="3280399">
                  <a:extLst>
                    <a:ext uri="{9D8B030D-6E8A-4147-A177-3AD203B41FA5}">
                      <a16:colId xmlns:a16="http://schemas.microsoft.com/office/drawing/2014/main" val="3615630335"/>
                    </a:ext>
                  </a:extLst>
                </a:gridCol>
                <a:gridCol w="692741">
                  <a:extLst>
                    <a:ext uri="{9D8B030D-6E8A-4147-A177-3AD203B41FA5}">
                      <a16:colId xmlns:a16="http://schemas.microsoft.com/office/drawing/2014/main" val="2087997900"/>
                    </a:ext>
                  </a:extLst>
                </a:gridCol>
                <a:gridCol w="692741">
                  <a:extLst>
                    <a:ext uri="{9D8B030D-6E8A-4147-A177-3AD203B41FA5}">
                      <a16:colId xmlns:a16="http://schemas.microsoft.com/office/drawing/2014/main" val="3576044707"/>
                    </a:ext>
                  </a:extLst>
                </a:gridCol>
                <a:gridCol w="692741">
                  <a:extLst>
                    <a:ext uri="{9D8B030D-6E8A-4147-A177-3AD203B41FA5}">
                      <a16:colId xmlns:a16="http://schemas.microsoft.com/office/drawing/2014/main" val="1635429983"/>
                    </a:ext>
                  </a:extLst>
                </a:gridCol>
                <a:gridCol w="692741">
                  <a:extLst>
                    <a:ext uri="{9D8B030D-6E8A-4147-A177-3AD203B41FA5}">
                      <a16:colId xmlns:a16="http://schemas.microsoft.com/office/drawing/2014/main" val="2683176884"/>
                    </a:ext>
                  </a:extLst>
                </a:gridCol>
                <a:gridCol w="692741">
                  <a:extLst>
                    <a:ext uri="{9D8B030D-6E8A-4147-A177-3AD203B41FA5}">
                      <a16:colId xmlns:a16="http://schemas.microsoft.com/office/drawing/2014/main" val="4005180858"/>
                    </a:ext>
                  </a:extLst>
                </a:gridCol>
                <a:gridCol w="692741">
                  <a:extLst>
                    <a:ext uri="{9D8B030D-6E8A-4147-A177-3AD203B41FA5}">
                      <a16:colId xmlns:a16="http://schemas.microsoft.com/office/drawing/2014/main" val="3868353388"/>
                    </a:ext>
                  </a:extLst>
                </a:gridCol>
                <a:gridCol w="692741">
                  <a:extLst>
                    <a:ext uri="{9D8B030D-6E8A-4147-A177-3AD203B41FA5}">
                      <a16:colId xmlns:a16="http://schemas.microsoft.com/office/drawing/2014/main" val="6217590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Availability of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Study Day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99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Treatment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361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 µg ID93 + 2 µg GLA-SE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57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µg ID93 + 2 µg GLA-SE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21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µg ID93 + 5 µg GLA-SE (2 Vaccine Injections)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µg ID93 + 5 µg GLA-SE (3 Vaccine Injections)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873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Placebo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50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*vaccine administration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2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 Update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A68035-C6C8-463A-84E1-9FB3838A353E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23380-9E19-7444-830A-242C0FDD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" y="2918232"/>
            <a:ext cx="8998226" cy="3473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31D59-D0B8-4286-90C8-6740B7ED2EB5}"/>
              </a:ext>
            </a:extLst>
          </p:cNvPr>
          <p:cNvSpPr txBox="1"/>
          <p:nvPr/>
        </p:nvSpPr>
        <p:spPr>
          <a:xfrm>
            <a:off x="363538" y="1238808"/>
            <a:ext cx="822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Munyaradzi Musvosvi and Tom Scriba (SATVI) measured the 16-gene TB risk signature (COR) in all samples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Preliminary analysis suggests COR positivity decreases during treatment, consistent with previous findings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Awaiting RNA sequencing data to complete integrated analysis</a:t>
            </a:r>
          </a:p>
        </p:txBody>
      </p:sp>
    </p:spTree>
    <p:extLst>
      <p:ext uri="{BB962C8B-B14F-4D97-AF65-F5344CB8AC3E}">
        <p14:creationId xmlns:p14="http://schemas.microsoft.com/office/powerpoint/2010/main" val="55460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2: PAXGENE protocol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A68035-C6C8-463A-84E1-9FB3838A353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31D59-D0B8-4286-90C8-6740B7ED2EB5}"/>
              </a:ext>
            </a:extLst>
          </p:cNvPr>
          <p:cNvSpPr txBox="1"/>
          <p:nvPr/>
        </p:nvSpPr>
        <p:spPr>
          <a:xfrm>
            <a:off x="363538" y="1311694"/>
            <a:ext cx="822483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RNA extractions were completed on all 298 PAXGENE samples and 2 healthy control samples; aliquots sent to SATVI for COR testing (June 2018)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Pilot tested of </a:t>
            </a:r>
            <a:r>
              <a:rPr lang="en-US" sz="1400" dirty="0" err="1">
                <a:latin typeface="+mj-lt"/>
              </a:rPr>
              <a:t>Ilumina</a:t>
            </a:r>
            <a:r>
              <a:rPr lang="en-US" sz="1400" dirty="0">
                <a:latin typeface="+mj-lt"/>
              </a:rPr>
              <a:t> Globin-Zero Gold rRNA and globin depletion kit (48 samples); high yield and high quality product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Library prep (no poly-A selection) then sequenced on Illumina </a:t>
            </a:r>
            <a:r>
              <a:rPr lang="en-US" sz="1400" dirty="0" err="1">
                <a:latin typeface="+mj-lt"/>
              </a:rPr>
              <a:t>HiSeq</a:t>
            </a:r>
            <a:r>
              <a:rPr lang="en-US" sz="1400" dirty="0">
                <a:latin typeface="+mj-lt"/>
              </a:rPr>
              <a:t> (PE50, Dec 2018)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Results: 95% of reads mapped to human genome, but only around 35% mapped to protein coding gene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Too many ribosomal and long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non-coding transcripts remained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FA3BD-4253-4F8C-9D00-6DA3D7857B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0563" r="7843" b="18850"/>
          <a:stretch/>
        </p:blipFill>
        <p:spPr>
          <a:xfrm>
            <a:off x="3987026" y="3304757"/>
            <a:ext cx="4640137" cy="3261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7986C-06A0-4041-A5B4-D782A6F29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" t="83534" r="4019" b="3844"/>
          <a:stretch/>
        </p:blipFill>
        <p:spPr>
          <a:xfrm>
            <a:off x="3265722" y="6273786"/>
            <a:ext cx="5770814" cy="5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2: Sequencing and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A68035-C6C8-463A-84E1-9FB3838A353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31D59-D0B8-4286-90C8-6740B7ED2EB5}"/>
              </a:ext>
            </a:extLst>
          </p:cNvPr>
          <p:cNvSpPr txBox="1"/>
          <p:nvPr/>
        </p:nvSpPr>
        <p:spPr>
          <a:xfrm>
            <a:off x="363538" y="1179174"/>
            <a:ext cx="82248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Evaluated kit for globin mRNA removal only (20 samples, </a:t>
            </a:r>
            <a:r>
              <a:rPr lang="en-US" sz="1400" dirty="0" err="1">
                <a:latin typeface="+mj-lt"/>
              </a:rPr>
              <a:t>Thermofisher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GLOBINclear</a:t>
            </a:r>
            <a:r>
              <a:rPr lang="en-US" sz="1400" dirty="0">
                <a:latin typeface="+mj-lt"/>
              </a:rPr>
              <a:t>, Feb 2019)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 Library preparation, including selection of poly-adenylated transcripts (</a:t>
            </a:r>
            <a:r>
              <a:rPr lang="en-US" sz="1400" dirty="0" err="1">
                <a:latin typeface="+mj-lt"/>
              </a:rPr>
              <a:t>TruSeq</a:t>
            </a:r>
            <a:r>
              <a:rPr lang="en-US" sz="1400" dirty="0">
                <a:latin typeface="+mj-lt"/>
              </a:rPr>
              <a:t> Stranded mRNA)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Sequenced on Illumina </a:t>
            </a:r>
            <a:r>
              <a:rPr lang="en-US" sz="1400" dirty="0" err="1">
                <a:latin typeface="+mj-lt"/>
              </a:rPr>
              <a:t>NovaSeq</a:t>
            </a:r>
            <a:r>
              <a:rPr lang="en-US" sz="1400" dirty="0">
                <a:latin typeface="+mj-lt"/>
              </a:rPr>
              <a:t> 6000 (50 PE, SP flow cell, May 2019)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Generated high-quality sequencing data: 70 – 85% mapped to known protein coding regions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Performed globin depletion and made libraries for remaining samples (n = 278, Aug 2019)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Samples queued for sequencing in Oct 2019 (</a:t>
            </a:r>
            <a:r>
              <a:rPr lang="en-US" sz="1400" dirty="0" err="1">
                <a:latin typeface="+mj-lt"/>
              </a:rPr>
              <a:t>NovaSeq</a:t>
            </a:r>
            <a:r>
              <a:rPr lang="en-US" sz="1400" dirty="0">
                <a:latin typeface="+mj-lt"/>
              </a:rPr>
              <a:t>, 100PE, S4, 40M reads per sample)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Analysis will begin when RNA sequencing data is ready. Cellular and humoral immunogenicity have been transferred and analyzed in preparation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Primary results expected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Q1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9479DF-9B01-487A-9DCC-53EE58F4C8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 t="12581" r="5034" b="4919"/>
          <a:stretch/>
        </p:blipFill>
        <p:spPr>
          <a:xfrm>
            <a:off x="3187976" y="4024516"/>
            <a:ext cx="5916268" cy="27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040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Fred Hutch">
      <a:dk1>
        <a:srgbClr val="1C3B61"/>
      </a:dk1>
      <a:lt1>
        <a:srgbClr val="6FB433"/>
      </a:lt1>
      <a:dk2>
        <a:srgbClr val="20605D"/>
      </a:dk2>
      <a:lt2>
        <a:srgbClr val="E6E7E8"/>
      </a:lt2>
      <a:accent1>
        <a:srgbClr val="329F9B"/>
      </a:accent1>
      <a:accent2>
        <a:srgbClr val="89C348"/>
      </a:accent2>
      <a:accent3>
        <a:srgbClr val="FFFFFF"/>
      </a:accent3>
      <a:accent4>
        <a:srgbClr val="000000"/>
      </a:accent4>
      <a:accent5>
        <a:srgbClr val="FFFFFF"/>
      </a:accent5>
      <a:accent6>
        <a:srgbClr val="FFFFFF"/>
      </a:accent6>
      <a:hlink>
        <a:srgbClr val="207C7E"/>
      </a:hlink>
      <a:folHlink>
        <a:srgbClr val="39B6B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5BABEB"/>
        </a:accent1>
        <a:accent2>
          <a:srgbClr val="F9D880"/>
        </a:accent2>
        <a:accent3>
          <a:srgbClr val="FFFFFF"/>
        </a:accent3>
        <a:accent4>
          <a:srgbClr val="000000"/>
        </a:accent4>
        <a:accent5>
          <a:srgbClr val="B5D2F3"/>
        </a:accent5>
        <a:accent6>
          <a:srgbClr val="E2C473"/>
        </a:accent6>
        <a:hlink>
          <a:srgbClr val="B7B6BA"/>
        </a:hlink>
        <a:folHlink>
          <a:srgbClr val="CDE6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Fred Hutch 1">
      <a:dk1>
        <a:srgbClr val="1C3B61"/>
      </a:dk1>
      <a:lt1>
        <a:srgbClr val="89C348"/>
      </a:lt1>
      <a:dk2>
        <a:srgbClr val="207C7E"/>
      </a:dk2>
      <a:lt2>
        <a:srgbClr val="E6E6E6"/>
      </a:lt2>
      <a:accent1>
        <a:srgbClr val="39B6B9"/>
      </a:accent1>
      <a:accent2>
        <a:srgbClr val="89C348"/>
      </a:accent2>
      <a:accent3>
        <a:srgbClr val="FFFFFF"/>
      </a:accent3>
      <a:accent4>
        <a:srgbClr val="000000"/>
      </a:accent4>
      <a:accent5>
        <a:srgbClr val="FFFFFF"/>
      </a:accent5>
      <a:accent6>
        <a:srgbClr val="FFFFFF"/>
      </a:accent6>
      <a:hlink>
        <a:srgbClr val="207C7E"/>
      </a:hlink>
      <a:folHlink>
        <a:srgbClr val="39B6B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5BABEB"/>
        </a:accent1>
        <a:accent2>
          <a:srgbClr val="F9D880"/>
        </a:accent2>
        <a:accent3>
          <a:srgbClr val="FFFFFF"/>
        </a:accent3>
        <a:accent4>
          <a:srgbClr val="000000"/>
        </a:accent4>
        <a:accent5>
          <a:srgbClr val="B5D2F3"/>
        </a:accent5>
        <a:accent6>
          <a:srgbClr val="E2C473"/>
        </a:accent6>
        <a:hlink>
          <a:srgbClr val="B7B6BA"/>
        </a:hlink>
        <a:folHlink>
          <a:srgbClr val="CDE6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Custom 8">
      <a:dk1>
        <a:srgbClr val="18243D"/>
      </a:dk1>
      <a:lt1>
        <a:srgbClr val="6FB433"/>
      </a:lt1>
      <a:dk2>
        <a:srgbClr val="20605D"/>
      </a:dk2>
      <a:lt2>
        <a:srgbClr val="E6E7E8"/>
      </a:lt2>
      <a:accent1>
        <a:srgbClr val="329F9B"/>
      </a:accent1>
      <a:accent2>
        <a:srgbClr val="89C348"/>
      </a:accent2>
      <a:accent3>
        <a:srgbClr val="FFFFFF"/>
      </a:accent3>
      <a:accent4>
        <a:srgbClr val="000000"/>
      </a:accent4>
      <a:accent5>
        <a:srgbClr val="FFFFFF"/>
      </a:accent5>
      <a:accent6>
        <a:srgbClr val="FFFFFF"/>
      </a:accent6>
      <a:hlink>
        <a:srgbClr val="207C7E"/>
      </a:hlink>
      <a:folHlink>
        <a:srgbClr val="39B6B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5BABEB"/>
        </a:accent1>
        <a:accent2>
          <a:srgbClr val="F9D880"/>
        </a:accent2>
        <a:accent3>
          <a:srgbClr val="FFFFFF"/>
        </a:accent3>
        <a:accent4>
          <a:srgbClr val="000000"/>
        </a:accent4>
        <a:accent5>
          <a:srgbClr val="B5D2F3"/>
        </a:accent5>
        <a:accent6>
          <a:srgbClr val="E2C473"/>
        </a:accent6>
        <a:hlink>
          <a:srgbClr val="B7B6BA"/>
        </a:hlink>
        <a:folHlink>
          <a:srgbClr val="CDE6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FF"/>
      </a:accent1>
      <a:accent2>
        <a:srgbClr val="B2DE94"/>
      </a:accent2>
      <a:accent3>
        <a:srgbClr val="FFFFFF"/>
      </a:accent3>
      <a:accent4>
        <a:srgbClr val="000000"/>
      </a:accent4>
      <a:accent5>
        <a:srgbClr val="AACAFF"/>
      </a:accent5>
      <a:accent6>
        <a:srgbClr val="A1C986"/>
      </a:accent6>
      <a:hlink>
        <a:srgbClr val="777777"/>
      </a:hlink>
      <a:folHlink>
        <a:srgbClr val="0033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Fred_Hutch_PowerPoint_Template_9_11_14</Template>
  <TotalTime>18224</TotalTime>
  <Words>497</Words>
  <Application>Microsoft Office PowerPoint</Application>
  <PresentationFormat>On-screen Show (4:3)</PresentationFormat>
  <Paragraphs>106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Grande</vt:lpstr>
      <vt:lpstr>Times New Roman</vt:lpstr>
      <vt:lpstr>1_Default Design</vt:lpstr>
      <vt:lpstr>2_Default Design</vt:lpstr>
      <vt:lpstr>3_Default Design</vt:lpstr>
      <vt:lpstr>PowerPoint Presentation</vt:lpstr>
      <vt:lpstr>Summary of Objectives and Study Design</vt:lpstr>
      <vt:lpstr>Aim 1 Update</vt:lpstr>
      <vt:lpstr>Aim 2: PAXGENE protocol optimization</vt:lpstr>
      <vt:lpstr>Aim 2: Sequencing and analysis</vt:lpstr>
    </vt:vector>
  </TitlesOfParts>
  <Company>Fred Hutchinson Cancer Research Center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</dc:title>
  <dc:creator>Fiore-Gartland, Andrew J</dc:creator>
  <cp:lastModifiedBy>Fiore-Gartland, Andrew J</cp:lastModifiedBy>
  <cp:revision>250</cp:revision>
  <cp:lastPrinted>2015-11-11T19:25:01Z</cp:lastPrinted>
  <dcterms:created xsi:type="dcterms:W3CDTF">2015-04-14T04:07:23Z</dcterms:created>
  <dcterms:modified xsi:type="dcterms:W3CDTF">2019-09-24T05:05:29Z</dcterms:modified>
</cp:coreProperties>
</file>