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9C801-4522-5D4F-B7FF-FAF7325EB885}" v="8" dt="2022-01-14T20:38:16.894"/>
    <p1510:client id="{166401EE-2F0F-4BAF-ADBB-508B59783516}" v="13" dt="2022-01-14T20:29:44.274"/>
    <p1510:client id="{6D06E075-F049-4396-99BB-5B2490A3EEA0}" v="166" dt="2022-01-14T20:40:46.702"/>
    <p1510:client id="{B5BC9FD2-4EB4-4E83-ABBC-39CC7BA3A7B7}" v="24" vWet="26" dt="2022-01-14T20:40:41.321"/>
    <p1510:client id="{EBC2E8AB-C16D-40D6-B192-40411BB02D44}" v="6" dt="2022-01-14T20:16:08.972"/>
    <p1510:client id="{F79095F8-0382-4AFB-A22D-B1C3CAF390B7}" v="21" dt="2022-01-14T20:17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Naga Lakshmi Subha Ghantasala" userId="2a128192-e79f-41ce-9075-b5ccb7863100" providerId="ADAL" clId="{6D06E075-F049-4396-99BB-5B2490A3EEA0}"/>
    <pc:docChg chg="custSel modSld">
      <pc:chgData name="Pavan Kumar Naga Lakshmi Subha Ghantasala" userId="2a128192-e79f-41ce-9075-b5ccb7863100" providerId="ADAL" clId="{6D06E075-F049-4396-99BB-5B2490A3EEA0}" dt="2022-01-14T20:40:46.702" v="165" actId="20577"/>
      <pc:docMkLst>
        <pc:docMk/>
      </pc:docMkLst>
      <pc:sldChg chg="modSp mod">
        <pc:chgData name="Pavan Kumar Naga Lakshmi Subha Ghantasala" userId="2a128192-e79f-41ce-9075-b5ccb7863100" providerId="ADAL" clId="{6D06E075-F049-4396-99BB-5B2490A3EEA0}" dt="2022-01-14T20:40:46.702" v="165" actId="20577"/>
        <pc:sldMkLst>
          <pc:docMk/>
          <pc:sldMk cId="2955801892" sldId="256"/>
        </pc:sldMkLst>
        <pc:spChg chg="mod">
          <ac:chgData name="Pavan Kumar Naga Lakshmi Subha Ghantasala" userId="2a128192-e79f-41ce-9075-b5ccb7863100" providerId="ADAL" clId="{6D06E075-F049-4396-99BB-5B2490A3EEA0}" dt="2022-01-14T20:40:46.702" v="165" actId="20577"/>
          <ac:spMkLst>
            <pc:docMk/>
            <pc:sldMk cId="2955801892" sldId="256"/>
            <ac:spMk id="3" creationId="{9331F222-F78E-6842-9BEF-CAEC73F09399}"/>
          </ac:spMkLst>
        </pc:spChg>
      </pc:sldChg>
      <pc:sldChg chg="modSp mod">
        <pc:chgData name="Pavan Kumar Naga Lakshmi Subha Ghantasala" userId="2a128192-e79f-41ce-9075-b5ccb7863100" providerId="ADAL" clId="{6D06E075-F049-4396-99BB-5B2490A3EEA0}" dt="2022-01-14T20:40:29.310" v="162" actId="20577"/>
        <pc:sldMkLst>
          <pc:docMk/>
          <pc:sldMk cId="685067681" sldId="258"/>
        </pc:sldMkLst>
        <pc:spChg chg="mod">
          <ac:chgData name="Pavan Kumar Naga Lakshmi Subha Ghantasala" userId="2a128192-e79f-41ce-9075-b5ccb7863100" providerId="ADAL" clId="{6D06E075-F049-4396-99BB-5B2490A3EEA0}" dt="2022-01-14T20:40:29.310" v="162" actId="20577"/>
          <ac:spMkLst>
            <pc:docMk/>
            <pc:sldMk cId="685067681" sldId="258"/>
            <ac:spMk id="5" creationId="{3753C526-6ABB-AC4E-8562-25C67A04951B}"/>
          </ac:spMkLst>
        </pc:spChg>
        <pc:picChg chg="mod">
          <ac:chgData name="Pavan Kumar Naga Lakshmi Subha Ghantasala" userId="2a128192-e79f-41ce-9075-b5ccb7863100" providerId="ADAL" clId="{6D06E075-F049-4396-99BB-5B2490A3EEA0}" dt="2022-01-14T20:39:19.884" v="97" actId="1076"/>
          <ac:picMkLst>
            <pc:docMk/>
            <pc:sldMk cId="685067681" sldId="258"/>
            <ac:picMk id="7" creationId="{8BB17654-BD9E-0842-B7D8-BF42BCA9A3C3}"/>
          </ac:picMkLst>
        </pc:picChg>
      </pc:sldChg>
      <pc:sldChg chg="modSp mod">
        <pc:chgData name="Pavan Kumar Naga Lakshmi Subha Ghantasala" userId="2a128192-e79f-41ce-9075-b5ccb7863100" providerId="ADAL" clId="{6D06E075-F049-4396-99BB-5B2490A3EEA0}" dt="2022-01-14T20:38:14.455" v="96" actId="113"/>
        <pc:sldMkLst>
          <pc:docMk/>
          <pc:sldMk cId="2765753268" sldId="260"/>
        </pc:sldMkLst>
        <pc:spChg chg="mod">
          <ac:chgData name="Pavan Kumar Naga Lakshmi Subha Ghantasala" userId="2a128192-e79f-41ce-9075-b5ccb7863100" providerId="ADAL" clId="{6D06E075-F049-4396-99BB-5B2490A3EEA0}" dt="2022-01-14T20:38:14.455" v="96" actId="113"/>
          <ac:spMkLst>
            <pc:docMk/>
            <pc:sldMk cId="2765753268" sldId="260"/>
            <ac:spMk id="10" creationId="{F3511DCB-0DFB-4B4C-8800-1EBDD4279B7E}"/>
          </ac:spMkLst>
        </pc:spChg>
      </pc:sldChg>
      <pc:sldChg chg="modSp mod">
        <pc:chgData name="Pavan Kumar Naga Lakshmi Subha Ghantasala" userId="2a128192-e79f-41ce-9075-b5ccb7863100" providerId="ADAL" clId="{6D06E075-F049-4396-99BB-5B2490A3EEA0}" dt="2022-01-14T20:35:24.534" v="25" actId="20577"/>
        <pc:sldMkLst>
          <pc:docMk/>
          <pc:sldMk cId="1750132350" sldId="263"/>
        </pc:sldMkLst>
        <pc:spChg chg="mod">
          <ac:chgData name="Pavan Kumar Naga Lakshmi Subha Ghantasala" userId="2a128192-e79f-41ce-9075-b5ccb7863100" providerId="ADAL" clId="{6D06E075-F049-4396-99BB-5B2490A3EEA0}" dt="2022-01-14T20:35:24.534" v="25" actId="20577"/>
          <ac:spMkLst>
            <pc:docMk/>
            <pc:sldMk cId="1750132350" sldId="263"/>
            <ac:spMk id="3" creationId="{3AFFB31A-9E7C-8848-A0B7-2F50FF78E45C}"/>
          </ac:spMkLst>
        </pc:spChg>
      </pc:sldChg>
      <pc:sldChg chg="modSp mod">
        <pc:chgData name="Pavan Kumar Naga Lakshmi Subha Ghantasala" userId="2a128192-e79f-41ce-9075-b5ccb7863100" providerId="ADAL" clId="{6D06E075-F049-4396-99BB-5B2490A3EEA0}" dt="2022-01-14T20:36:14.305" v="30" actId="1076"/>
        <pc:sldMkLst>
          <pc:docMk/>
          <pc:sldMk cId="2625172111" sldId="264"/>
        </pc:sldMkLst>
        <pc:spChg chg="mod">
          <ac:chgData name="Pavan Kumar Naga Lakshmi Subha Ghantasala" userId="2a128192-e79f-41ce-9075-b5ccb7863100" providerId="ADAL" clId="{6D06E075-F049-4396-99BB-5B2490A3EEA0}" dt="2022-01-14T20:36:07.822" v="29"/>
          <ac:spMkLst>
            <pc:docMk/>
            <pc:sldMk cId="2625172111" sldId="264"/>
            <ac:spMk id="3" creationId="{3AFFB31A-9E7C-8848-A0B7-2F50FF78E45C}"/>
          </ac:spMkLst>
        </pc:spChg>
        <pc:graphicFrameChg chg="mod">
          <ac:chgData name="Pavan Kumar Naga Lakshmi Subha Ghantasala" userId="2a128192-e79f-41ce-9075-b5ccb7863100" providerId="ADAL" clId="{6D06E075-F049-4396-99BB-5B2490A3EEA0}" dt="2022-01-14T20:36:14.305" v="30" actId="1076"/>
          <ac:graphicFrameMkLst>
            <pc:docMk/>
            <pc:sldMk cId="2625172111" sldId="264"/>
            <ac:graphicFrameMk id="8" creationId="{0D1D32F2-4B3B-3B45-B7C2-425E41F53A10}"/>
          </ac:graphicFrameMkLst>
        </pc:graphicFrameChg>
      </pc:sldChg>
    </pc:docChg>
  </pc:docChgLst>
  <pc:docChgLst>
    <pc:chgData name="Pavan Kumar Naga Lakshmi Subha Ghantasala" userId="S::nghantas@purdue.edu::2a128192-e79f-41ce-9075-b5ccb7863100" providerId="AD" clId="Web-{166401EE-2F0F-4BAF-ADBB-508B59783516}"/>
    <pc:docChg chg="modSld">
      <pc:chgData name="Pavan Kumar Naga Lakshmi Subha Ghantasala" userId="S::nghantas@purdue.edu::2a128192-e79f-41ce-9075-b5ccb7863100" providerId="AD" clId="Web-{166401EE-2F0F-4BAF-ADBB-508B59783516}" dt="2022-01-14T20:29:43.133" v="3"/>
      <pc:docMkLst>
        <pc:docMk/>
      </pc:docMkLst>
      <pc:sldChg chg="modSp">
        <pc:chgData name="Pavan Kumar Naga Lakshmi Subha Ghantasala" userId="S::nghantas@purdue.edu::2a128192-e79f-41ce-9075-b5ccb7863100" providerId="AD" clId="Web-{166401EE-2F0F-4BAF-ADBB-508B59783516}" dt="2022-01-14T20:29:11.570" v="0" actId="1076"/>
        <pc:sldMkLst>
          <pc:docMk/>
          <pc:sldMk cId="2832499896" sldId="262"/>
        </pc:sldMkLst>
        <pc:picChg chg="mod">
          <ac:chgData name="Pavan Kumar Naga Lakshmi Subha Ghantasala" userId="S::nghantas@purdue.edu::2a128192-e79f-41ce-9075-b5ccb7863100" providerId="AD" clId="Web-{166401EE-2F0F-4BAF-ADBB-508B59783516}" dt="2022-01-14T20:29:11.570" v="0" actId="1076"/>
          <ac:picMkLst>
            <pc:docMk/>
            <pc:sldMk cId="2832499896" sldId="262"/>
            <ac:picMk id="4" creationId="{F7194D2B-3B5C-5848-B0CF-178F5D7CC260}"/>
          </ac:picMkLst>
        </pc:picChg>
      </pc:sldChg>
      <pc:sldChg chg="modSp">
        <pc:chgData name="Pavan Kumar Naga Lakshmi Subha Ghantasala" userId="S::nghantas@purdue.edu::2a128192-e79f-41ce-9075-b5ccb7863100" providerId="AD" clId="Web-{166401EE-2F0F-4BAF-ADBB-508B59783516}" dt="2022-01-14T20:29:43.133" v="3"/>
        <pc:sldMkLst>
          <pc:docMk/>
          <pc:sldMk cId="2625172111" sldId="264"/>
        </pc:sldMkLst>
        <pc:graphicFrameChg chg="mod modGraphic">
          <ac:chgData name="Pavan Kumar Naga Lakshmi Subha Ghantasala" userId="S::nghantas@purdue.edu::2a128192-e79f-41ce-9075-b5ccb7863100" providerId="AD" clId="Web-{166401EE-2F0F-4BAF-ADBB-508B59783516}" dt="2022-01-14T20:29:43.133" v="3"/>
          <ac:graphicFrameMkLst>
            <pc:docMk/>
            <pc:sldMk cId="2625172111" sldId="264"/>
            <ac:graphicFrameMk id="8" creationId="{0D1D32F2-4B3B-3B45-B7C2-425E41F53A10}"/>
          </ac:graphicFrameMkLst>
        </pc:graphicFrameChg>
      </pc:sldChg>
    </pc:docChg>
  </pc:docChgLst>
  <pc:docChgLst>
    <pc:chgData name="Mahato, Rajib Kumar" userId="S::rmahato@purdue.edu::987c207e-e2e5-4cac-a092-ed5db9261a4d" providerId="AD" clId="Web-{B5BC9FD2-4EB4-4E83-ABBC-39CC7BA3A7B7}"/>
    <pc:docChg chg="modSld">
      <pc:chgData name="Mahato, Rajib Kumar" userId="S::rmahato@purdue.edu::987c207e-e2e5-4cac-a092-ed5db9261a4d" providerId="AD" clId="Web-{B5BC9FD2-4EB4-4E83-ABBC-39CC7BA3A7B7}" dt="2022-01-14T20:40:37.180" v="11" actId="20577"/>
      <pc:docMkLst>
        <pc:docMk/>
      </pc:docMkLst>
      <pc:sldChg chg="modSp">
        <pc:chgData name="Mahato, Rajib Kumar" userId="S::rmahato@purdue.edu::987c207e-e2e5-4cac-a092-ed5db9261a4d" providerId="AD" clId="Web-{B5BC9FD2-4EB4-4E83-ABBC-39CC7BA3A7B7}" dt="2022-01-14T20:40:37.180" v="11" actId="20577"/>
        <pc:sldMkLst>
          <pc:docMk/>
          <pc:sldMk cId="2765753268" sldId="260"/>
        </pc:sldMkLst>
        <pc:spChg chg="mod">
          <ac:chgData name="Mahato, Rajib Kumar" userId="S::rmahato@purdue.edu::987c207e-e2e5-4cac-a092-ed5db9261a4d" providerId="AD" clId="Web-{B5BC9FD2-4EB4-4E83-ABBC-39CC7BA3A7B7}" dt="2022-01-14T20:40:37.180" v="11" actId="20577"/>
          <ac:spMkLst>
            <pc:docMk/>
            <pc:sldMk cId="2765753268" sldId="260"/>
            <ac:spMk id="10" creationId="{F3511DCB-0DFB-4B4C-8800-1EBDD4279B7E}"/>
          </ac:spMkLst>
        </pc:spChg>
      </pc:sldChg>
    </pc:docChg>
  </pc:docChgLst>
  <pc:docChgLst>
    <pc:chgData name="Mahato, Rajib Kumar" userId="987c207e-e2e5-4cac-a092-ed5db9261a4d" providerId="ADAL" clId="{11A9C801-4522-5D4F-B7FF-FAF7325EB885}"/>
    <pc:docChg chg="undo custSel modSld">
      <pc:chgData name="Mahato, Rajib Kumar" userId="987c207e-e2e5-4cac-a092-ed5db9261a4d" providerId="ADAL" clId="{11A9C801-4522-5D4F-B7FF-FAF7325EB885}" dt="2022-01-14T21:31:37.544" v="9" actId="20577"/>
      <pc:docMkLst>
        <pc:docMk/>
      </pc:docMkLst>
      <pc:sldChg chg="modSp mod">
        <pc:chgData name="Mahato, Rajib Kumar" userId="987c207e-e2e5-4cac-a092-ed5db9261a4d" providerId="ADAL" clId="{11A9C801-4522-5D4F-B7FF-FAF7325EB885}" dt="2022-01-14T20:38:16.895" v="7" actId="1076"/>
        <pc:sldMkLst>
          <pc:docMk/>
          <pc:sldMk cId="2765753268" sldId="260"/>
        </pc:sldMkLst>
        <pc:spChg chg="mod">
          <ac:chgData name="Mahato, Rajib Kumar" userId="987c207e-e2e5-4cac-a092-ed5db9261a4d" providerId="ADAL" clId="{11A9C801-4522-5D4F-B7FF-FAF7325EB885}" dt="2022-01-14T20:38:10.974" v="6" actId="1076"/>
          <ac:spMkLst>
            <pc:docMk/>
            <pc:sldMk cId="2765753268" sldId="260"/>
            <ac:spMk id="10" creationId="{F3511DCB-0DFB-4B4C-8800-1EBDD4279B7E}"/>
          </ac:spMkLst>
        </pc:spChg>
        <pc:graphicFrameChg chg="mod modGraphic">
          <ac:chgData name="Mahato, Rajib Kumar" userId="987c207e-e2e5-4cac-a092-ed5db9261a4d" providerId="ADAL" clId="{11A9C801-4522-5D4F-B7FF-FAF7325EB885}" dt="2022-01-14T20:38:16.895" v="7" actId="1076"/>
          <ac:graphicFrameMkLst>
            <pc:docMk/>
            <pc:sldMk cId="2765753268" sldId="260"/>
            <ac:graphicFrameMk id="33" creationId="{CEA0CAE6-7A5C-AA41-AFFB-98B891A63647}"/>
          </ac:graphicFrameMkLst>
        </pc:graphicFrameChg>
      </pc:sldChg>
      <pc:sldChg chg="modSp mod">
        <pc:chgData name="Mahato, Rajib Kumar" userId="987c207e-e2e5-4cac-a092-ed5db9261a4d" providerId="ADAL" clId="{11A9C801-4522-5D4F-B7FF-FAF7325EB885}" dt="2022-01-14T21:31:37.544" v="9" actId="20577"/>
        <pc:sldMkLst>
          <pc:docMk/>
          <pc:sldMk cId="2625172111" sldId="264"/>
        </pc:sldMkLst>
        <pc:spChg chg="mod">
          <ac:chgData name="Mahato, Rajib Kumar" userId="987c207e-e2e5-4cac-a092-ed5db9261a4d" providerId="ADAL" clId="{11A9C801-4522-5D4F-B7FF-FAF7325EB885}" dt="2022-01-14T21:31:37.544" v="9" actId="20577"/>
          <ac:spMkLst>
            <pc:docMk/>
            <pc:sldMk cId="2625172111" sldId="264"/>
            <ac:spMk id="3" creationId="{3AFFB31A-9E7C-8848-A0B7-2F50FF78E45C}"/>
          </ac:spMkLst>
        </pc:spChg>
      </pc:sldChg>
    </pc:docChg>
  </pc:docChgLst>
  <pc:docChgLst>
    <pc:chgData name="Mahato, Rajib Kumar" userId="S::rmahato@purdue.edu::987c207e-e2e5-4cac-a092-ed5db9261a4d" providerId="AD" clId="Web-{EBC2E8AB-C16D-40D6-B192-40411BB02D44}"/>
    <pc:docChg chg="modSld">
      <pc:chgData name="Mahato, Rajib Kumar" userId="S::rmahato@purdue.edu::987c207e-e2e5-4cac-a092-ed5db9261a4d" providerId="AD" clId="Web-{EBC2E8AB-C16D-40D6-B192-40411BB02D44}" dt="2022-01-14T20:16:07.597" v="1" actId="20577"/>
      <pc:docMkLst>
        <pc:docMk/>
      </pc:docMkLst>
      <pc:sldChg chg="modSp">
        <pc:chgData name="Mahato, Rajib Kumar" userId="S::rmahato@purdue.edu::987c207e-e2e5-4cac-a092-ed5db9261a4d" providerId="AD" clId="Web-{EBC2E8AB-C16D-40D6-B192-40411BB02D44}" dt="2022-01-14T20:16:07.597" v="1" actId="20577"/>
        <pc:sldMkLst>
          <pc:docMk/>
          <pc:sldMk cId="1750132350" sldId="263"/>
        </pc:sldMkLst>
        <pc:spChg chg="mod">
          <ac:chgData name="Mahato, Rajib Kumar" userId="S::rmahato@purdue.edu::987c207e-e2e5-4cac-a092-ed5db9261a4d" providerId="AD" clId="Web-{EBC2E8AB-C16D-40D6-B192-40411BB02D44}" dt="2022-01-14T20:16:07.597" v="1" actId="20577"/>
          <ac:spMkLst>
            <pc:docMk/>
            <pc:sldMk cId="1750132350" sldId="263"/>
            <ac:spMk id="3" creationId="{3AFFB31A-9E7C-8848-A0B7-2F50FF78E45C}"/>
          </ac:spMkLst>
        </pc:spChg>
      </pc:sldChg>
    </pc:docChg>
  </pc:docChgLst>
  <pc:docChgLst>
    <pc:chgData name="Pavan Kumar Naga Lakshmi Subha Ghantasala" userId="S::nghantas@purdue.edu::2a128192-e79f-41ce-9075-b5ccb7863100" providerId="AD" clId="Web-{F79095F8-0382-4AFB-A22D-B1C3CAF390B7}"/>
    <pc:docChg chg="modSld">
      <pc:chgData name="Pavan Kumar Naga Lakshmi Subha Ghantasala" userId="S::nghantas@purdue.edu::2a128192-e79f-41ce-9075-b5ccb7863100" providerId="AD" clId="Web-{F79095F8-0382-4AFB-A22D-B1C3CAF390B7}" dt="2022-01-14T20:17:57.075" v="5"/>
      <pc:docMkLst>
        <pc:docMk/>
      </pc:docMkLst>
      <pc:sldChg chg="modSp">
        <pc:chgData name="Pavan Kumar Naga Lakshmi Subha Ghantasala" userId="S::nghantas@purdue.edu::2a128192-e79f-41ce-9075-b5ccb7863100" providerId="AD" clId="Web-{F79095F8-0382-4AFB-A22D-B1C3CAF390B7}" dt="2022-01-14T20:17:57.075" v="5"/>
        <pc:sldMkLst>
          <pc:docMk/>
          <pc:sldMk cId="2765753268" sldId="260"/>
        </pc:sldMkLst>
        <pc:graphicFrameChg chg="mod modGraphic">
          <ac:chgData name="Pavan Kumar Naga Lakshmi Subha Ghantasala" userId="S::nghantas@purdue.edu::2a128192-e79f-41ce-9075-b5ccb7863100" providerId="AD" clId="Web-{F79095F8-0382-4AFB-A22D-B1C3CAF390B7}" dt="2022-01-14T20:17:57.075" v="5"/>
          <ac:graphicFrameMkLst>
            <pc:docMk/>
            <pc:sldMk cId="2765753268" sldId="260"/>
            <ac:graphicFrameMk id="33" creationId="{CEA0CAE6-7A5C-AA41-AFFB-98B891A636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1/14/22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5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C63F28-448F-334A-8B06-D8A6B99C2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/>
          <a:stretch/>
        </p:blipFill>
        <p:spPr bwMode="auto">
          <a:xfrm>
            <a:off x="20" y="10"/>
            <a:ext cx="67568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B1D5-854C-8F44-9AD0-9F684222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364" y="1535772"/>
            <a:ext cx="3813047" cy="3201328"/>
          </a:xfrm>
        </p:spPr>
        <p:txBody>
          <a:bodyPr>
            <a:normAutofit/>
          </a:bodyPr>
          <a:lstStyle/>
          <a:p>
            <a:r>
              <a:rPr lang="en-US" sz="2800" b="1"/>
              <a:t>SAS Optimization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F222-F78E-6842-9BEF-CAEC73F0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4747" y="5001858"/>
            <a:ext cx="2978282" cy="1044514"/>
          </a:xfrm>
        </p:spPr>
        <p:txBody>
          <a:bodyPr>
            <a:normAutofit fontScale="85000" lnSpcReduction="20000"/>
          </a:bodyPr>
          <a:lstStyle/>
          <a:p>
            <a:r>
              <a:rPr lang="en-IN"/>
              <a:t>Pavan Kumar Ghantasala </a:t>
            </a:r>
          </a:p>
          <a:p>
            <a:r>
              <a:rPr lang="en-IN"/>
              <a:t>Srinikhil Bolneyti </a:t>
            </a:r>
          </a:p>
          <a:p>
            <a:r>
              <a:rPr lang="en-IN"/>
              <a:t>Anil </a:t>
            </a:r>
            <a:r>
              <a:rPr lang="en-IN" err="1"/>
              <a:t>Cavale</a:t>
            </a:r>
            <a:endParaRPr lang="en-IN"/>
          </a:p>
          <a:p>
            <a:r>
              <a:rPr lang="en-IN"/>
              <a:t> </a:t>
            </a:r>
            <a:r>
              <a:rPr lang="en-IN" err="1"/>
              <a:t>Rajib</a:t>
            </a:r>
            <a:r>
              <a:rPr lang="en-IN"/>
              <a:t> </a:t>
            </a:r>
            <a:r>
              <a:rPr lang="en-IN" err="1"/>
              <a:t>Mahato</a:t>
            </a:r>
            <a:r>
              <a:rPr lang="en-IN"/>
              <a:t> </a:t>
            </a:r>
          </a:p>
          <a:p>
            <a:r>
              <a:rPr lang="en-IN"/>
              <a:t>Shubham Agarwal</a:t>
            </a:r>
            <a:endParaRPr lang="en-IN" sz="1400"/>
          </a:p>
          <a:p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0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s over the sea">
            <a:extLst>
              <a:ext uri="{FF2B5EF4-FFF2-40B4-BE49-F238E27FC236}">
                <a16:creationId xmlns:a16="http://schemas.microsoft.com/office/drawing/2014/main" id="{232C4834-449A-46A8-93B1-2A3ED81E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15856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62" name="Rectangle 47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335B-12D0-864B-B7FC-45F0398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225" y="1516262"/>
            <a:ext cx="3528760" cy="4055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spc="-100"/>
              <a:t>Forecasting and Optimization Solution  for water allocation at building T for XYZ corporation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19" y="612843"/>
            <a:ext cx="2477581" cy="1499738"/>
          </a:xfrm>
        </p:spPr>
        <p:txBody>
          <a:bodyPr anchor="b">
            <a:normAutofit/>
          </a:bodyPr>
          <a:lstStyle/>
          <a:p>
            <a:r>
              <a:rPr lang="en-US" sz="2800" b="1"/>
              <a:t>Forecasting</a:t>
            </a:r>
            <a:r>
              <a:rPr lang="en-US" sz="900" b="1"/>
              <a:t>(</a:t>
            </a:r>
            <a:r>
              <a:rPr lang="en-US" sz="1000" b="1"/>
              <a:t>Model Selection)</a:t>
            </a:r>
            <a:endParaRPr lang="en-US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516-2063-284A-9FEF-308B26BC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60" y="2390960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Models Preferred: -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ARIMA Model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Auto-Regressive Model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Forecasting Model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Seasonal ARIMA Model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Selected: -</a:t>
            </a:r>
          </a:p>
          <a:p>
            <a:pPr marL="0" indent="0">
              <a:buNone/>
            </a:pPr>
            <a:r>
              <a:rPr lang="en-US" sz="16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ARIMA MODEL</a:t>
            </a:r>
          </a:p>
          <a:p>
            <a:pPr marL="0" indent="0">
              <a:buNone/>
            </a:pPr>
            <a:endParaRPr lang="en-US" sz="1600" b="1" u="sn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3C526-6ABB-AC4E-8562-25C67A04951B}"/>
              </a:ext>
            </a:extLst>
          </p:cNvPr>
          <p:cNvSpPr txBox="1"/>
          <p:nvPr/>
        </p:nvSpPr>
        <p:spPr>
          <a:xfrm>
            <a:off x="3949700" y="612843"/>
            <a:ext cx="7048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We tried different models for forecasting and checked for the significance level to compare and choose the best model for the forecasting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We found that the </a:t>
            </a:r>
            <a:r>
              <a:rPr lang="en-IN" b="1">
                <a:solidFill>
                  <a:schemeClr val="bg1"/>
                </a:solidFill>
              </a:rPr>
              <a:t>ARIMA</a:t>
            </a:r>
            <a:r>
              <a:rPr lang="en-IN">
                <a:solidFill>
                  <a:schemeClr val="bg1"/>
                </a:solidFill>
              </a:rPr>
              <a:t> model was the best model for prediction because after running the model, the p – values for auto correlation of white noise were greater than the </a:t>
            </a:r>
            <a:r>
              <a:rPr lang="en-IN" b="1">
                <a:solidFill>
                  <a:schemeClr val="bg1"/>
                </a:solidFill>
              </a:rPr>
              <a:t>significance level of 0.05</a:t>
            </a:r>
            <a:r>
              <a:rPr lang="en-IN">
                <a:solidFill>
                  <a:schemeClr val="bg1"/>
                </a:solidFill>
              </a:rPr>
              <a:t>, which was further confirmed by the </a:t>
            </a:r>
            <a:r>
              <a:rPr lang="en-IN" b="1">
                <a:solidFill>
                  <a:schemeClr val="bg1"/>
                </a:solidFill>
              </a:rPr>
              <a:t>White Noise vs. Lag plot</a:t>
            </a:r>
            <a:endParaRPr 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9DAA80-8AAF-BC42-A6AA-4E226F3B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2689538"/>
            <a:ext cx="7237877" cy="1628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17654-BD9E-0842-B7D8-BF42BCA9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60" y="4355104"/>
            <a:ext cx="3098800" cy="20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b="1"/>
              <a:t>Forecasting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EF0F70-32E2-EB49-B84B-5A13DD9B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09" y="3488461"/>
            <a:ext cx="3064376" cy="11251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A5A8AD-53DF-264A-8ECC-0475C59E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66" y="3488461"/>
            <a:ext cx="2942831" cy="1125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49751-FB7F-7749-84E4-903A1B15C5BB}"/>
              </a:ext>
            </a:extLst>
          </p:cNvPr>
          <p:cNvSpPr txBox="1"/>
          <p:nvPr/>
        </p:nvSpPr>
        <p:spPr>
          <a:xfrm>
            <a:off x="3974289" y="3149224"/>
            <a:ext cx="30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Forecasts for the cooling water</a:t>
            </a:r>
          </a:p>
        </p:txBody>
      </p:sp>
      <p:graphicFrame>
        <p:nvGraphicFramePr>
          <p:cNvPr id="33" name="Table 13">
            <a:extLst>
              <a:ext uri="{FF2B5EF4-FFF2-40B4-BE49-F238E27FC236}">
                <a16:creationId xmlns:a16="http://schemas.microsoft.com/office/drawing/2014/main" id="{CEA0CAE6-7A5C-AA41-AFFB-98B891A63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6697"/>
              </p:ext>
            </p:extLst>
          </p:nvPr>
        </p:nvGraphicFramePr>
        <p:xfrm>
          <a:off x="3974289" y="1861276"/>
          <a:ext cx="3815925" cy="126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02">
                  <a:extLst>
                    <a:ext uri="{9D8B030D-6E8A-4147-A177-3AD203B41FA5}">
                      <a16:colId xmlns:a16="http://schemas.microsoft.com/office/drawing/2014/main" val="2308649583"/>
                    </a:ext>
                  </a:extLst>
                </a:gridCol>
                <a:gridCol w="358055">
                  <a:extLst>
                    <a:ext uri="{9D8B030D-6E8A-4147-A177-3AD203B41FA5}">
                      <a16:colId xmlns:a16="http://schemas.microsoft.com/office/drawing/2014/main" val="374264179"/>
                    </a:ext>
                  </a:extLst>
                </a:gridCol>
                <a:gridCol w="443304">
                  <a:extLst>
                    <a:ext uri="{9D8B030D-6E8A-4147-A177-3AD203B41FA5}">
                      <a16:colId xmlns:a16="http://schemas.microsoft.com/office/drawing/2014/main" val="94895288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909145241"/>
                    </a:ext>
                  </a:extLst>
                </a:gridCol>
              </a:tblGrid>
              <a:tr h="2928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ARIMA MODEL(PARAMETERS TUNNING)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837586"/>
                  </a:ext>
                </a:extLst>
              </a:tr>
              <a:tr h="32315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Autoregressive order (p)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2450"/>
                  </a:ext>
                </a:extLst>
              </a:tr>
              <a:tr h="316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Differencing order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94631"/>
                  </a:ext>
                </a:extLst>
              </a:tr>
              <a:tr h="32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Moving average order (q)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296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511DCB-0DFB-4B4C-8800-1EBDD4279B7E}"/>
              </a:ext>
            </a:extLst>
          </p:cNvPr>
          <p:cNvSpPr txBox="1"/>
          <p:nvPr/>
        </p:nvSpPr>
        <p:spPr>
          <a:xfrm>
            <a:off x="3948109" y="612843"/>
            <a:ext cx="7315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solidFill>
                  <a:schemeClr val="bg1"/>
                </a:solidFill>
              </a:rPr>
              <a:t>After choosing the </a:t>
            </a:r>
            <a:r>
              <a:rPr lang="en-IN" b="1">
                <a:solidFill>
                  <a:schemeClr val="bg1"/>
                </a:solidFill>
              </a:rPr>
              <a:t>ARIMA</a:t>
            </a:r>
            <a:r>
              <a:rPr lang="en-IN">
                <a:solidFill>
                  <a:schemeClr val="bg1"/>
                </a:solidFill>
              </a:rPr>
              <a:t> model and variants of it like </a:t>
            </a:r>
            <a:r>
              <a:rPr lang="en-IN" b="1">
                <a:solidFill>
                  <a:schemeClr val="bg1"/>
                </a:solidFill>
              </a:rPr>
              <a:t>SARIMA</a:t>
            </a:r>
            <a:r>
              <a:rPr lang="en-IN">
                <a:solidFill>
                  <a:schemeClr val="bg1"/>
                </a:solidFill>
              </a:rPr>
              <a:t>, we made </a:t>
            </a:r>
            <a:r>
              <a:rPr lang="en-IN" b="1">
                <a:solidFill>
                  <a:schemeClr val="bg1"/>
                </a:solidFill>
              </a:rPr>
              <a:t>parameter adjustments </a:t>
            </a:r>
            <a:r>
              <a:rPr lang="en-IN">
                <a:solidFill>
                  <a:schemeClr val="bg1"/>
                </a:solidFill>
              </a:rPr>
              <a:t>to sort out the predicted values with p-values greater than the significance level. Below are the parameters that provide the desired result.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9C699-A566-7444-9760-EE4DB58931AF}"/>
              </a:ext>
            </a:extLst>
          </p:cNvPr>
          <p:cNvSpPr txBox="1"/>
          <p:nvPr/>
        </p:nvSpPr>
        <p:spPr>
          <a:xfrm>
            <a:off x="682996" y="2429688"/>
            <a:ext cx="2050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After collecting the forecast values for different parameters, we ensembled it and took the average of all the values for our  water demand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6141E-6550-0241-9105-CF0219ACE3C9}"/>
              </a:ext>
            </a:extLst>
          </p:cNvPr>
          <p:cNvSpPr txBox="1"/>
          <p:nvPr/>
        </p:nvSpPr>
        <p:spPr>
          <a:xfrm>
            <a:off x="7200017" y="3140132"/>
            <a:ext cx="43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Forecasts for the Main water from Water Corp</a:t>
            </a: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5D56DCD1-83FD-5D43-8822-8BA22BD1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33343"/>
              </p:ext>
            </p:extLst>
          </p:nvPr>
        </p:nvGraphicFramePr>
        <p:xfrm>
          <a:off x="6879616" y="4739162"/>
          <a:ext cx="33370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08">
                  <a:extLst>
                    <a:ext uri="{9D8B030D-6E8A-4147-A177-3AD203B41FA5}">
                      <a16:colId xmlns:a16="http://schemas.microsoft.com/office/drawing/2014/main" val="3984775131"/>
                    </a:ext>
                  </a:extLst>
                </a:gridCol>
                <a:gridCol w="1704273">
                  <a:extLst>
                    <a:ext uri="{9D8B030D-6E8A-4147-A177-3AD203B41FA5}">
                      <a16:colId xmlns:a16="http://schemas.microsoft.com/office/drawing/2014/main" val="1688544699"/>
                    </a:ext>
                  </a:extLst>
                </a:gridCol>
              </a:tblGrid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2416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54172.24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37529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54223.42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43285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53514.76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24857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53675.54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02690"/>
                  </a:ext>
                </a:extLst>
              </a:tr>
            </a:tbl>
          </a:graphicData>
        </a:graphic>
      </p:graphicFrame>
      <p:sp>
        <p:nvSpPr>
          <p:cNvPr id="26" name="Teardrop 25">
            <a:extLst>
              <a:ext uri="{FF2B5EF4-FFF2-40B4-BE49-F238E27FC236}">
                <a16:creationId xmlns:a16="http://schemas.microsoft.com/office/drawing/2014/main" id="{759E6F98-F24E-204B-B2C1-DBC5408E7BDA}"/>
              </a:ext>
            </a:extLst>
          </p:cNvPr>
          <p:cNvSpPr/>
          <p:nvPr/>
        </p:nvSpPr>
        <p:spPr>
          <a:xfrm rot="2182084">
            <a:off x="3890107" y="4574889"/>
            <a:ext cx="2024194" cy="1852544"/>
          </a:xfrm>
          <a:prstGeom prst="teardrop">
            <a:avLst>
              <a:gd name="adj" fmla="val 1295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48FBC-3190-0C40-B92B-404C9DAF17C5}"/>
              </a:ext>
            </a:extLst>
          </p:cNvPr>
          <p:cNvSpPr txBox="1"/>
          <p:nvPr/>
        </p:nvSpPr>
        <p:spPr>
          <a:xfrm>
            <a:off x="4137429" y="5083950"/>
            <a:ext cx="216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Total water demand forecast(Cooling and Main Water)</a:t>
            </a:r>
          </a:p>
        </p:txBody>
      </p:sp>
      <p:pic>
        <p:nvPicPr>
          <p:cNvPr id="2049" name="Picture 1" descr="page3image32137664">
            <a:extLst>
              <a:ext uri="{FF2B5EF4-FFF2-40B4-BE49-F238E27FC236}">
                <a16:creationId xmlns:a16="http://schemas.microsoft.com/office/drawing/2014/main" id="{05274D5C-AA59-40F7-9358-50B1AEBC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32138048">
            <a:extLst>
              <a:ext uri="{FF2B5EF4-FFF2-40B4-BE49-F238E27FC236}">
                <a16:creationId xmlns:a16="http://schemas.microsoft.com/office/drawing/2014/main" id="{F618B906-9F79-4CD5-A579-8E747A62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 descr="page3image32137664">
            <a:extLst>
              <a:ext uri="{FF2B5EF4-FFF2-40B4-BE49-F238E27FC236}">
                <a16:creationId xmlns:a16="http://schemas.microsoft.com/office/drawing/2014/main" id="{9464F4C8-9F4B-471A-A257-51891912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ge3image32138048">
            <a:extLst>
              <a:ext uri="{FF2B5EF4-FFF2-40B4-BE49-F238E27FC236}">
                <a16:creationId xmlns:a16="http://schemas.microsoft.com/office/drawing/2014/main" id="{C27A39B9-8CDB-4E32-8C52-20C9A762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5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9" y="875324"/>
            <a:ext cx="3581435" cy="1182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Optimization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2F4C0-C2F0-6C4A-9711-9AD335A2FD66}"/>
              </a:ext>
            </a:extLst>
          </p:cNvPr>
          <p:cNvSpPr txBox="1"/>
          <p:nvPr/>
        </p:nvSpPr>
        <p:spPr>
          <a:xfrm>
            <a:off x="5478124" y="559477"/>
            <a:ext cx="5647076" cy="547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06B74-9FE3-7A45-B896-131B979DCB6B}"/>
              </a:ext>
            </a:extLst>
          </p:cNvPr>
          <p:cNvSpPr txBox="1"/>
          <p:nvPr/>
        </p:nvSpPr>
        <p:spPr>
          <a:xfrm>
            <a:off x="871538" y="2343150"/>
            <a:ext cx="3386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Choosing the optimum contract which is cost effective to XYZ Corporation</a:t>
            </a:r>
          </a:p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84028-7FB2-F84F-8D1B-8B1052D5AC9F}"/>
              </a:ext>
            </a:extLst>
          </p:cNvPr>
          <p:cNvSpPr txBox="1"/>
          <p:nvPr/>
        </p:nvSpPr>
        <p:spPr>
          <a:xfrm>
            <a:off x="864394" y="3933348"/>
            <a:ext cx="3393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/>
              <a:t>Contract Options: -</a:t>
            </a:r>
          </a:p>
          <a:p>
            <a:pPr lvl="1" algn="just"/>
            <a:r>
              <a:rPr lang="en-US"/>
              <a:t>1. 15 cents ($0.15) per gallon with a minimum of 25,000 gallons purchased per week</a:t>
            </a:r>
            <a:endParaRPr lang="en-IN" sz="1600"/>
          </a:p>
          <a:p>
            <a:pPr lvl="1" algn="just"/>
            <a:r>
              <a:rPr lang="en-US"/>
              <a:t>2. 12 cents ($0.12) per gallon with a minimum of 35,000 gallons purchased per week</a:t>
            </a:r>
            <a:endParaRPr lang="en-IN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2239D-A47E-D147-BC9D-619C27A56931}"/>
              </a:ext>
            </a:extLst>
          </p:cNvPr>
          <p:cNvSpPr txBox="1"/>
          <p:nvPr/>
        </p:nvSpPr>
        <p:spPr>
          <a:xfrm>
            <a:off x="5268615" y="248774"/>
            <a:ext cx="6309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Objective: -</a:t>
            </a:r>
          </a:p>
          <a:p>
            <a:r>
              <a:rPr lang="en-US"/>
              <a:t>To choose a contract with the lowest total water cost with below constraints: -</a:t>
            </a:r>
          </a:p>
          <a:p>
            <a:r>
              <a:rPr lang="en-IN" b="1"/>
              <a:t>Amount of water ordered from </a:t>
            </a:r>
            <a:r>
              <a:rPr lang="en-IN" b="1" err="1"/>
              <a:t>i-th</a:t>
            </a:r>
            <a:r>
              <a:rPr lang="en-IN" b="1"/>
              <a:t>{Water Corp., Storage Tank} source in j-</a:t>
            </a:r>
            <a:r>
              <a:rPr lang="en-IN" b="1" err="1"/>
              <a:t>th</a:t>
            </a:r>
            <a:r>
              <a:rPr lang="en-IN" b="1"/>
              <a:t>{1,2,3,4} week (</a:t>
            </a:r>
            <a:r>
              <a:rPr lang="en-IN" b="1" err="1"/>
              <a:t>Wij</a:t>
            </a:r>
            <a:r>
              <a:rPr lang="en-IN" b="1"/>
              <a:t>)&gt;= 0 for all </a:t>
            </a:r>
            <a:r>
              <a:rPr lang="en-IN" b="1" err="1"/>
              <a:t>i,j</a:t>
            </a:r>
            <a:r>
              <a:rPr lang="en-IN" b="1"/>
              <a:t> (non-negativity constraint) </a:t>
            </a:r>
          </a:p>
          <a:p>
            <a:r>
              <a:rPr lang="en-IN" b="1" err="1"/>
              <a:t>Sj</a:t>
            </a:r>
            <a:r>
              <a:rPr lang="en-IN" b="1"/>
              <a:t> &gt;= 30000 gallons for all j (Storage tank constraint)</a:t>
            </a:r>
          </a:p>
          <a:p>
            <a:r>
              <a:rPr lang="en-IN" b="1" err="1"/>
              <a:t>Wprecip,j</a:t>
            </a:r>
            <a:r>
              <a:rPr lang="en-IN" b="1"/>
              <a:t> &gt; = 0.25 * (</a:t>
            </a:r>
            <a:r>
              <a:rPr lang="en-IN" b="1" err="1"/>
              <a:t>Wprecip,j</a:t>
            </a:r>
            <a:r>
              <a:rPr lang="en-IN" b="1"/>
              <a:t> + </a:t>
            </a:r>
            <a:r>
              <a:rPr lang="en-IN" b="1" err="1"/>
              <a:t>WWater</a:t>
            </a:r>
            <a:r>
              <a:rPr lang="en-IN" b="1"/>
              <a:t> Corp, j ) </a:t>
            </a:r>
          </a:p>
          <a:p>
            <a:r>
              <a:rPr lang="en-IN" b="1" err="1"/>
              <a:t>Wprecip,j</a:t>
            </a:r>
            <a:r>
              <a:rPr lang="en-IN" b="1"/>
              <a:t> + </a:t>
            </a:r>
            <a:r>
              <a:rPr lang="en-IN" b="1" err="1"/>
              <a:t>WWater</a:t>
            </a:r>
            <a:r>
              <a:rPr lang="en-IN" b="1"/>
              <a:t> Corp, j &gt;= Forecasts</a:t>
            </a:r>
            <a:br>
              <a:rPr lang="en-IN"/>
            </a:b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39564-00D4-BC45-88B8-BEACD9278688}"/>
              </a:ext>
            </a:extLst>
          </p:cNvPr>
          <p:cNvSpPr txBox="1"/>
          <p:nvPr/>
        </p:nvSpPr>
        <p:spPr>
          <a:xfrm>
            <a:off x="5268615" y="3436130"/>
            <a:ext cx="5857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/>
              <a:t>We created two more binary variables one for each contract (</a:t>
            </a:r>
            <a:r>
              <a:rPr lang="en-IN" err="1"/>
              <a:t>xa</a:t>
            </a:r>
            <a:r>
              <a:rPr lang="en-IN"/>
              <a:t>, </a:t>
            </a:r>
            <a:r>
              <a:rPr lang="en-IN" err="1"/>
              <a:t>xb</a:t>
            </a:r>
            <a:r>
              <a:rPr lang="en-IN"/>
              <a:t>), with their values suggesting whether that particular contract is selected or not. Only one of the variables will have a value of 1. Thus, we added below constraints as well.</a:t>
            </a:r>
          </a:p>
          <a:p>
            <a:r>
              <a:rPr lang="en-IN" b="1" err="1"/>
              <a:t>Xa</a:t>
            </a:r>
            <a:r>
              <a:rPr lang="en-IN" b="1"/>
              <a:t> + </a:t>
            </a:r>
            <a:r>
              <a:rPr lang="en-IN" b="1" err="1"/>
              <a:t>Xb</a:t>
            </a:r>
            <a:r>
              <a:rPr lang="en-IN" b="1"/>
              <a:t> = 1</a:t>
            </a:r>
            <a:br>
              <a:rPr lang="en-IN" b="1"/>
            </a:br>
            <a:r>
              <a:rPr lang="en-IN" b="1" err="1"/>
              <a:t>Xa</a:t>
            </a:r>
            <a:r>
              <a:rPr lang="en-IN" b="1"/>
              <a:t> </a:t>
            </a:r>
            <a:r>
              <a:rPr lang="en-IN" b="1" err="1"/>
              <a:t>isbinary</a:t>
            </a:r>
            <a:br>
              <a:rPr lang="en-IN" b="1"/>
            </a:br>
            <a:r>
              <a:rPr lang="en-IN" b="1" err="1"/>
              <a:t>Xb</a:t>
            </a:r>
            <a:r>
              <a:rPr lang="en-IN" b="1"/>
              <a:t> </a:t>
            </a:r>
            <a:r>
              <a:rPr lang="en-IN" b="1" err="1"/>
              <a:t>isbinary</a:t>
            </a:r>
            <a:r>
              <a:rPr lang="en-IN" b="1"/>
              <a:t> </a:t>
            </a:r>
          </a:p>
          <a:p>
            <a:r>
              <a:rPr lang="en-IN" b="1" err="1"/>
              <a:t>WWater</a:t>
            </a:r>
            <a:r>
              <a:rPr lang="en-IN" b="1"/>
              <a:t> Corp, j &gt;= (25000* </a:t>
            </a:r>
            <a:r>
              <a:rPr lang="en-IN" b="1" err="1"/>
              <a:t>Xa</a:t>
            </a:r>
            <a:r>
              <a:rPr lang="en-IN" b="1"/>
              <a:t> + 30000* </a:t>
            </a:r>
            <a:r>
              <a:rPr lang="en-IN" b="1" err="1"/>
              <a:t>Xb</a:t>
            </a:r>
            <a:r>
              <a:rPr lang="en-IN" b="1"/>
              <a:t> ) (Water Corp base Constraint) </a:t>
            </a:r>
          </a:p>
          <a:p>
            <a:pPr algn="just"/>
            <a:endParaRPr lang="en-IN" b="1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9" y="875324"/>
            <a:ext cx="3581435" cy="1182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Optimization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2F4C0-C2F0-6C4A-9711-9AD335A2FD66}"/>
              </a:ext>
            </a:extLst>
          </p:cNvPr>
          <p:cNvSpPr txBox="1"/>
          <p:nvPr/>
        </p:nvSpPr>
        <p:spPr>
          <a:xfrm>
            <a:off x="5478124" y="559477"/>
            <a:ext cx="5647076" cy="547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FB31A-9E7C-8848-A0B7-2F50FF78E45C}"/>
              </a:ext>
            </a:extLst>
          </p:cNvPr>
          <p:cNvSpPr txBox="1"/>
          <p:nvPr/>
        </p:nvSpPr>
        <p:spPr>
          <a:xfrm>
            <a:off x="5257800" y="466344"/>
            <a:ext cx="6586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SAS Optimization techniques, we would find out minimum total cost subject to constraints which XYZ  should opt for.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94D2B-3B5C-5848-B0CF-178F5D7C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80" y="1790863"/>
            <a:ext cx="6523356" cy="3267598"/>
          </a:xfrm>
          <a:prstGeom prst="rect">
            <a:avLst/>
          </a:prstGeom>
        </p:spPr>
      </p:pic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C8F0530-EBFB-6F46-B690-60E07A27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66550"/>
              </p:ext>
            </p:extLst>
          </p:nvPr>
        </p:nvGraphicFramePr>
        <p:xfrm>
          <a:off x="798415" y="3781948"/>
          <a:ext cx="33370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08">
                  <a:extLst>
                    <a:ext uri="{9D8B030D-6E8A-4147-A177-3AD203B41FA5}">
                      <a16:colId xmlns:a16="http://schemas.microsoft.com/office/drawing/2014/main" val="3984775131"/>
                    </a:ext>
                  </a:extLst>
                </a:gridCol>
                <a:gridCol w="1704273">
                  <a:extLst>
                    <a:ext uri="{9D8B030D-6E8A-4147-A177-3AD203B41FA5}">
                      <a16:colId xmlns:a16="http://schemas.microsoft.com/office/drawing/2014/main" val="1688544699"/>
                    </a:ext>
                  </a:extLst>
                </a:gridCol>
              </a:tblGrid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2416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54172.24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37529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54223.42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43285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53514.76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24857"/>
                  </a:ext>
                </a:extLst>
              </a:tr>
              <a:tr h="220115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53675.54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026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20B090-2E69-344A-B35C-DBF509652C19}"/>
              </a:ext>
            </a:extLst>
          </p:cNvPr>
          <p:cNvSpPr txBox="1"/>
          <p:nvPr/>
        </p:nvSpPr>
        <p:spPr>
          <a:xfrm>
            <a:off x="814388" y="2466380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/>
              <a:t>Total number of gallons that Building T requires for the next 4 weeks are: -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9" y="875324"/>
            <a:ext cx="3581435" cy="1182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Optimization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2F4C0-C2F0-6C4A-9711-9AD335A2FD66}"/>
              </a:ext>
            </a:extLst>
          </p:cNvPr>
          <p:cNvSpPr txBox="1"/>
          <p:nvPr/>
        </p:nvSpPr>
        <p:spPr>
          <a:xfrm>
            <a:off x="5478124" y="559477"/>
            <a:ext cx="5647076" cy="547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FB31A-9E7C-8848-A0B7-2F50FF78E45C}"/>
              </a:ext>
            </a:extLst>
          </p:cNvPr>
          <p:cNvSpPr txBox="1"/>
          <p:nvPr/>
        </p:nvSpPr>
        <p:spPr>
          <a:xfrm>
            <a:off x="5257800" y="466344"/>
            <a:ext cx="658653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b="1" u="sng"/>
              <a:t>Results</a:t>
            </a:r>
          </a:p>
          <a:p>
            <a:pPr algn="just"/>
            <a:endParaRPr lang="en-US" b="1" u="sng"/>
          </a:p>
          <a:p>
            <a:pPr algn="just"/>
            <a:r>
              <a:rPr lang="en-US"/>
              <a:t>After Solving the problem on SAS, for the first contract, the total cost is around $30,291 whereas for the second contract, the total cost is around $26,752. (Constraint : </a:t>
            </a:r>
            <a:r>
              <a:rPr lang="en-US" err="1"/>
              <a:t>Xb</a:t>
            </a:r>
            <a:r>
              <a:rPr lang="en-US"/>
              <a:t> = 1)</a:t>
            </a:r>
          </a:p>
          <a:p>
            <a:pPr algn="just"/>
            <a:r>
              <a:rPr lang="en-US"/>
              <a:t> </a:t>
            </a:r>
          </a:p>
          <a:p>
            <a:pPr algn="just"/>
            <a:r>
              <a:rPr lang="en-US"/>
              <a:t>We found out that the second contract </a:t>
            </a:r>
            <a:r>
              <a:rPr lang="en-US" b="1"/>
              <a:t>($0.12 with minimum purchase of 35000 gallons per week</a:t>
            </a:r>
            <a:r>
              <a:rPr lang="en-US"/>
              <a:t>) is more beneficial as the total cost is minimized.</a:t>
            </a:r>
          </a:p>
          <a:p>
            <a:pPr algn="just"/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7FD4D-6CE9-D741-AE15-590CB9D97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8295"/>
              </p:ext>
            </p:extLst>
          </p:nvPr>
        </p:nvGraphicFramePr>
        <p:xfrm>
          <a:off x="5357813" y="3062603"/>
          <a:ext cx="25273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75548464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1737771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Week</a:t>
                      </a:r>
                      <a:endParaRPr lang="en-IN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Water Ordered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2500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40629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78843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40668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5438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35000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753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4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35000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7769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22A970-C600-184E-9600-8E11FC91B8D0}"/>
              </a:ext>
            </a:extLst>
          </p:cNvPr>
          <p:cNvSpPr txBox="1"/>
          <p:nvPr/>
        </p:nvSpPr>
        <p:spPr>
          <a:xfrm>
            <a:off x="5357812" y="4279896"/>
            <a:ext cx="252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Water ordered from the Water company each week </a:t>
            </a:r>
          </a:p>
          <a:p>
            <a:endParaRPr lang="en-US" sz="16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BE9663-0CB5-C441-8DE6-D3F84BA01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89687"/>
              </p:ext>
            </p:extLst>
          </p:nvPr>
        </p:nvGraphicFramePr>
        <p:xfrm>
          <a:off x="8551069" y="3062603"/>
          <a:ext cx="203200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093">
                  <a:extLst>
                    <a:ext uri="{9D8B030D-6E8A-4147-A177-3AD203B41FA5}">
                      <a16:colId xmlns:a16="http://schemas.microsoft.com/office/drawing/2014/main" val="3425492641"/>
                    </a:ext>
                  </a:extLst>
                </a:gridCol>
                <a:gridCol w="1205907">
                  <a:extLst>
                    <a:ext uri="{9D8B030D-6E8A-4147-A177-3AD203B41FA5}">
                      <a16:colId xmlns:a16="http://schemas.microsoft.com/office/drawing/2014/main" val="17427540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Week</a:t>
                      </a:r>
                      <a:endParaRPr lang="en-IN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Water Ordered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74236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13543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72973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13556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74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18515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64237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18676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63579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37E36A-3289-7E4A-A818-C480D35B850F}"/>
              </a:ext>
            </a:extLst>
          </p:cNvPr>
          <p:cNvSpPr txBox="1"/>
          <p:nvPr/>
        </p:nvSpPr>
        <p:spPr>
          <a:xfrm>
            <a:off x="8175283" y="4279896"/>
            <a:ext cx="2527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Water ordered from the storage tank each week 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75013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6E71-7EF6-CF40-948F-D760D7F8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9" y="875324"/>
            <a:ext cx="3581435" cy="1182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Optimization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2F4C0-C2F0-6C4A-9711-9AD335A2FD66}"/>
              </a:ext>
            </a:extLst>
          </p:cNvPr>
          <p:cNvSpPr txBox="1"/>
          <p:nvPr/>
        </p:nvSpPr>
        <p:spPr>
          <a:xfrm>
            <a:off x="5478124" y="559477"/>
            <a:ext cx="5647076" cy="547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FB31A-9E7C-8848-A0B7-2F50FF78E45C}"/>
              </a:ext>
            </a:extLst>
          </p:cNvPr>
          <p:cNvSpPr txBox="1"/>
          <p:nvPr/>
        </p:nvSpPr>
        <p:spPr>
          <a:xfrm>
            <a:off x="5257800" y="466344"/>
            <a:ext cx="6586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Results</a:t>
            </a:r>
          </a:p>
          <a:p>
            <a:pPr algn="just"/>
            <a:endParaRPr lang="en-US" dirty="0"/>
          </a:p>
          <a:p>
            <a:pPr algn="just"/>
            <a:r>
              <a:rPr lang="en-IN"/>
              <a:t>XYZ’s projected total cost at the end of four weeks would be $ 26,752 and it would save ($30,291- $26,752) $3539 if opted for the second contract.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If we had chosen the first contract, at the end of 4 weeks the storage tank inventory is 50210 gallons which is 20000 gallons less than choosing the second alternative (70210 gallons).</a:t>
            </a:r>
            <a:r>
              <a:rPr lang="en-IN" dirty="0"/>
              <a:t> </a:t>
            </a:r>
          </a:p>
          <a:p>
            <a:pPr algn="just"/>
            <a:r>
              <a:rPr lang="en-US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1D32F2-4B3B-3B45-B7C2-425E41F53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22467"/>
              </p:ext>
            </p:extLst>
          </p:nvPr>
        </p:nvGraphicFramePr>
        <p:xfrm>
          <a:off x="5701352" y="3851577"/>
          <a:ext cx="2528888" cy="144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272">
                  <a:extLst>
                    <a:ext uri="{9D8B030D-6E8A-4147-A177-3AD203B41FA5}">
                      <a16:colId xmlns:a16="http://schemas.microsoft.com/office/drawing/2014/main" val="1249939275"/>
                    </a:ext>
                  </a:extLst>
                </a:gridCol>
                <a:gridCol w="1400616">
                  <a:extLst>
                    <a:ext uri="{9D8B030D-6E8A-4147-A177-3AD203B41FA5}">
                      <a16:colId xmlns:a16="http://schemas.microsoft.com/office/drawing/2014/main" val="1665944270"/>
                    </a:ext>
                  </a:extLst>
                </a:gridCol>
              </a:tblGrid>
              <a:tr h="288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Week</a:t>
                      </a:r>
                      <a:endParaRPr lang="en-IN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Water in Tank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421650"/>
                  </a:ext>
                </a:extLst>
              </a:tr>
              <a:tr h="288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60956.93916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573769"/>
                  </a:ext>
                </a:extLst>
              </a:tr>
              <a:tr h="288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65401.08443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127269"/>
                  </a:ext>
                </a:extLst>
              </a:tr>
              <a:tr h="288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66886.36231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574427"/>
                  </a:ext>
                </a:extLst>
              </a:tr>
              <a:tr h="288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4 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70210.86117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321039"/>
                  </a:ext>
                </a:extLst>
              </a:tr>
            </a:tbl>
          </a:graphicData>
        </a:graphic>
      </p:graphicFrame>
      <p:pic>
        <p:nvPicPr>
          <p:cNvPr id="7204" name="Picture 36" descr="page6image32340992">
            <a:extLst>
              <a:ext uri="{FF2B5EF4-FFF2-40B4-BE49-F238E27FC236}">
                <a16:creationId xmlns:a16="http://schemas.microsoft.com/office/drawing/2014/main" id="{F138A6A1-65EB-4436-A57F-37CEC6E1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5" name="Picture 37" descr="page6image32341184">
            <a:extLst>
              <a:ext uri="{FF2B5EF4-FFF2-40B4-BE49-F238E27FC236}">
                <a16:creationId xmlns:a16="http://schemas.microsoft.com/office/drawing/2014/main" id="{B3DBF8A8-112C-4EDC-A051-D6E9F2B0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8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6" descr="page6image32340992">
            <a:extLst>
              <a:ext uri="{FF2B5EF4-FFF2-40B4-BE49-F238E27FC236}">
                <a16:creationId xmlns:a16="http://schemas.microsoft.com/office/drawing/2014/main" id="{70905C59-4F62-4904-98F8-6A27C90B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7" descr="page6image32341184">
            <a:extLst>
              <a:ext uri="{FF2B5EF4-FFF2-40B4-BE49-F238E27FC236}">
                <a16:creationId xmlns:a16="http://schemas.microsoft.com/office/drawing/2014/main" id="{AAD1DCA7-4A09-4751-ADF8-0903EDA2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84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7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BF60FD0B-2524-46F1-BB86-C125DB366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859" y="645106"/>
            <a:ext cx="3229275" cy="32292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35574-BDB1-3F45-929A-AE10D0A4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7988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Macintosh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SavonVTI</vt:lpstr>
      <vt:lpstr>SAS Optimization Challenge</vt:lpstr>
      <vt:lpstr>Forecasting and Optimization Solution  for water allocation at building T for XYZ corporation</vt:lpstr>
      <vt:lpstr>Forecasting(Model Selection)</vt:lpstr>
      <vt:lpstr>Forecasting</vt:lpstr>
      <vt:lpstr>Optimization</vt:lpstr>
      <vt:lpstr>Optimization</vt:lpstr>
      <vt:lpstr>Optimization</vt:lpstr>
      <vt:lpstr>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Optimization Challenge</dc:title>
  <dc:creator>Mahato, Rajib Kumar</dc:creator>
  <cp:lastModifiedBy>Mahato, Rajib Kumar</cp:lastModifiedBy>
  <cp:revision>1</cp:revision>
  <dcterms:created xsi:type="dcterms:W3CDTF">2022-01-14T16:24:27Z</dcterms:created>
  <dcterms:modified xsi:type="dcterms:W3CDTF">2022-01-14T21:31:40Z</dcterms:modified>
</cp:coreProperties>
</file>