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Avenir Book" panose="020B0604020202020204" charset="0"/>
      <p:regular r:id="rId10"/>
      <p:italic r:id="rId11"/>
    </p:embeddedFon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Questrial" pitchFamily="2" charset="0"/>
      <p:regular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18E90-07C8-4CE6-99A5-782E13C55578}" v="3" dt="2023-10-23T08:48:59.887"/>
  </p1510:revLst>
</p1510:revInfo>
</file>

<file path=ppt/tableStyles.xml><?xml version="1.0" encoding="utf-8"?>
<a:tblStyleLst xmlns:a="http://schemas.openxmlformats.org/drawingml/2006/main" def="{041E0085-6276-4676-8755-3DC2E1509D98}">
  <a:tblStyle styleId="{041E0085-6276-4676-8755-3DC2E1509D9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908300D-5132-46A5-A7D7-123DE890B12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07" d="100"/>
          <a:sy n="107" d="100"/>
        </p:scale>
        <p:origin x="75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Agarwal" userId="816a734c4964d32e" providerId="LiveId" clId="{29918E90-07C8-4CE6-99A5-782E13C55578}"/>
    <pc:docChg chg="modSld">
      <pc:chgData name="Alok Agarwal" userId="816a734c4964d32e" providerId="LiveId" clId="{29918E90-07C8-4CE6-99A5-782E13C55578}" dt="2023-10-23T10:46:11.847" v="80" actId="14100"/>
      <pc:docMkLst>
        <pc:docMk/>
      </pc:docMkLst>
      <pc:sldChg chg="modSp mod">
        <pc:chgData name="Alok Agarwal" userId="816a734c4964d32e" providerId="LiveId" clId="{29918E90-07C8-4CE6-99A5-782E13C55578}" dt="2023-10-23T10:46:11.847" v="80" actId="14100"/>
        <pc:sldMkLst>
          <pc:docMk/>
          <pc:sldMk cId="0" sldId="256"/>
        </pc:sldMkLst>
        <pc:spChg chg="mod">
          <ac:chgData name="Alok Agarwal" userId="816a734c4964d32e" providerId="LiveId" clId="{29918E90-07C8-4CE6-99A5-782E13C55578}" dt="2023-10-23T10:46:11.847" v="80" actId="14100"/>
          <ac:spMkLst>
            <pc:docMk/>
            <pc:sldMk cId="0" sldId="256"/>
            <ac:spMk id="111" creationId="{00000000-0000-0000-0000-000000000000}"/>
          </ac:spMkLst>
        </pc:spChg>
        <pc:spChg chg="mod">
          <ac:chgData name="Alok Agarwal" userId="816a734c4964d32e" providerId="LiveId" clId="{29918E90-07C8-4CE6-99A5-782E13C55578}" dt="2023-10-23T08:44:24.285" v="60" actId="20577"/>
          <ac:spMkLst>
            <pc:docMk/>
            <pc:sldMk cId="0" sldId="256"/>
            <ac:spMk id="112" creationId="{00000000-0000-0000-0000-000000000000}"/>
          </ac:spMkLst>
        </pc:spChg>
      </pc:sldChg>
      <pc:sldChg chg="modSp mod">
        <pc:chgData name="Alok Agarwal" userId="816a734c4964d32e" providerId="LiveId" clId="{29918E90-07C8-4CE6-99A5-782E13C55578}" dt="2023-10-23T08:50:54.761" v="79" actId="14734"/>
        <pc:sldMkLst>
          <pc:docMk/>
          <pc:sldMk cId="0" sldId="257"/>
        </pc:sldMkLst>
        <pc:spChg chg="mod">
          <ac:chgData name="Alok Agarwal" userId="816a734c4964d32e" providerId="LiveId" clId="{29918E90-07C8-4CE6-99A5-782E13C55578}" dt="2023-10-23T08:45:35.674" v="64" actId="14100"/>
          <ac:spMkLst>
            <pc:docMk/>
            <pc:sldMk cId="0" sldId="257"/>
            <ac:spMk id="117" creationId="{00000000-0000-0000-0000-000000000000}"/>
          </ac:spMkLst>
        </pc:spChg>
        <pc:graphicFrameChg chg="modGraphic">
          <ac:chgData name="Alok Agarwal" userId="816a734c4964d32e" providerId="LiveId" clId="{29918E90-07C8-4CE6-99A5-782E13C55578}" dt="2023-10-23T08:50:54.761" v="79" actId="14734"/>
          <ac:graphicFrameMkLst>
            <pc:docMk/>
            <pc:sldMk cId="0" sldId="257"/>
            <ac:graphicFrameMk id="118" creationId="{00000000-0000-0000-0000-000000000000}"/>
          </ac:graphicFrameMkLst>
        </pc:graphicFrameChg>
      </pc:sldChg>
      <pc:sldChg chg="modSp mod">
        <pc:chgData name="Alok Agarwal" userId="816a734c4964d32e" providerId="LiveId" clId="{29918E90-07C8-4CE6-99A5-782E13C55578}" dt="2023-10-23T08:47:50.490" v="66" actId="20577"/>
        <pc:sldMkLst>
          <pc:docMk/>
          <pc:sldMk cId="0" sldId="260"/>
        </pc:sldMkLst>
        <pc:spChg chg="mod">
          <ac:chgData name="Alok Agarwal" userId="816a734c4964d32e" providerId="LiveId" clId="{29918E90-07C8-4CE6-99A5-782E13C55578}" dt="2023-10-23T08:47:50.490" v="66" actId="20577"/>
          <ac:spMkLst>
            <pc:docMk/>
            <pc:sldMk cId="0" sldId="260"/>
            <ac:spMk id="172" creationId="{00000000-0000-0000-0000-000000000000}"/>
          </ac:spMkLst>
        </pc:spChg>
      </pc:sldChg>
      <pc:sldChg chg="modSp mod">
        <pc:chgData name="Alok Agarwal" userId="816a734c4964d32e" providerId="LiveId" clId="{29918E90-07C8-4CE6-99A5-782E13C55578}" dt="2023-10-23T08:50:01.036" v="77" actId="14100"/>
        <pc:sldMkLst>
          <pc:docMk/>
          <pc:sldMk cId="0" sldId="261"/>
        </pc:sldMkLst>
        <pc:spChg chg="mod">
          <ac:chgData name="Alok Agarwal" userId="816a734c4964d32e" providerId="LiveId" clId="{29918E90-07C8-4CE6-99A5-782E13C55578}" dt="2023-10-23T08:50:01.036" v="77" actId="14100"/>
          <ac:spMkLst>
            <pc:docMk/>
            <pc:sldMk cId="0" sldId="261"/>
            <ac:spMk id="179" creationId="{00000000-0000-0000-0000-000000000000}"/>
          </ac:spMkLst>
        </pc:spChg>
        <pc:graphicFrameChg chg="mod modGraphic">
          <ac:chgData name="Alok Agarwal" userId="816a734c4964d32e" providerId="LiveId" clId="{29918E90-07C8-4CE6-99A5-782E13C55578}" dt="2023-10-23T08:49:10.905" v="73" actId="14734"/>
          <ac:graphicFrameMkLst>
            <pc:docMk/>
            <pc:sldMk cId="0" sldId="261"/>
            <ac:graphicFrameMk id="178"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dirty="0">
                <a:solidFill>
                  <a:schemeClr val="dk1"/>
                </a:solidFill>
                <a:latin typeface="Avenir Book" panose="02000503020000020003" pitchFamily="2" charset="0"/>
                <a:ea typeface="Questrial"/>
                <a:cs typeface="Questrial"/>
                <a:sym typeface="Questrial"/>
              </a:rPr>
              <a:t>OLIST</a:t>
            </a:r>
            <a:endParaRPr sz="2000" b="1" i="0" u="none" strike="noStrike" cap="none" dirty="0">
              <a:solidFill>
                <a:srgbClr val="000000"/>
              </a:solidFill>
              <a:latin typeface="Avenir Book" panose="02000503020000020003" pitchFamily="2" charset="0"/>
              <a:ea typeface="Questrial"/>
              <a:cs typeface="Questrial"/>
              <a:sym typeface="Questrial"/>
            </a:endParaRPr>
          </a:p>
        </p:txBody>
      </p:sp>
      <p:sp>
        <p:nvSpPr>
          <p:cNvPr id="111" name="Google Shape;111;p25"/>
          <p:cNvSpPr txBox="1">
            <a:spLocks noGrp="1"/>
          </p:cNvSpPr>
          <p:nvPr>
            <p:ph type="ctrTitle"/>
          </p:nvPr>
        </p:nvSpPr>
        <p:spPr>
          <a:xfrm>
            <a:off x="729449" y="1322450"/>
            <a:ext cx="7943063"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b="1" i="0" dirty="0">
                <a:solidFill>
                  <a:srgbClr val="091E42"/>
                </a:solidFill>
                <a:effectLst/>
                <a:latin typeface="Avenir Book" panose="02000503020000020003" pitchFamily="2" charset="0"/>
              </a:rPr>
              <a:t>Data Science Adoption Strategy</a:t>
            </a:r>
            <a:endParaRPr dirty="0">
              <a:solidFill>
                <a:schemeClr val="dk1"/>
              </a:solidFill>
              <a:latin typeface="Avenir Book" panose="02000503020000020003" pitchFamily="2" charset="0"/>
              <a:ea typeface="Questrial"/>
              <a:cs typeface="Questrial"/>
              <a:sym typeface="Questrial"/>
            </a:endParaRPr>
          </a:p>
        </p:txBody>
      </p:sp>
      <p:sp>
        <p:nvSpPr>
          <p:cNvPr id="112" name="Google Shape;112;p25"/>
          <p:cNvSpPr txBox="1">
            <a:spLocks noGrp="1"/>
          </p:cNvSpPr>
          <p:nvPr>
            <p:ph type="subTitle" idx="1"/>
          </p:nvPr>
        </p:nvSpPr>
        <p:spPr>
          <a:xfrm>
            <a:off x="729627" y="3172900"/>
            <a:ext cx="7688100" cy="11156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Name : Alok Agarwal</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Position : </a:t>
            </a:r>
            <a:r>
              <a:rPr lang="en-US" b="1" dirty="0">
                <a:solidFill>
                  <a:schemeClr val="dk1"/>
                </a:solidFill>
                <a:latin typeface="Avenir Book" panose="02000503020000020003" pitchFamily="2" charset="0"/>
                <a:ea typeface="Questrial"/>
                <a:cs typeface="Questrial"/>
                <a:sym typeface="Questrial"/>
              </a:rPr>
              <a:t>Product Owner</a:t>
            </a:r>
            <a:endParaRPr lang="en"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Batch : ML C45 – IIIT -B</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Date: 23-10-2023</a:t>
            </a:r>
            <a:endParaRPr b="1" dirty="0">
              <a:solidFill>
                <a:schemeClr val="dk1"/>
              </a:solidFill>
              <a:latin typeface="Avenir Book" panose="02000503020000020003" pitchFamily="2" charset="0"/>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04125"/>
            <a:ext cx="7717800" cy="5030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Candidate Data Science Projects</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1535192237"/>
              </p:ext>
            </p:extLst>
          </p:nvPr>
        </p:nvGraphicFramePr>
        <p:xfrm>
          <a:off x="65725" y="697117"/>
          <a:ext cx="9009198" cy="4370407"/>
        </p:xfrm>
        <a:graphic>
          <a:graphicData uri="http://schemas.openxmlformats.org/drawingml/2006/table">
            <a:tbl>
              <a:tblPr>
                <a:noFill/>
                <a:tableStyleId>{041E0085-6276-4676-8755-3DC2E1509D98}</a:tableStyleId>
              </a:tblPr>
              <a:tblGrid>
                <a:gridCol w="1155856">
                  <a:extLst>
                    <a:ext uri="{9D8B030D-6E8A-4147-A177-3AD203B41FA5}">
                      <a16:colId xmlns:a16="http://schemas.microsoft.com/office/drawing/2014/main" val="20000"/>
                    </a:ext>
                  </a:extLst>
                </a:gridCol>
                <a:gridCol w="978694">
                  <a:extLst>
                    <a:ext uri="{9D8B030D-6E8A-4147-A177-3AD203B41FA5}">
                      <a16:colId xmlns:a16="http://schemas.microsoft.com/office/drawing/2014/main" val="20001"/>
                    </a:ext>
                  </a:extLst>
                </a:gridCol>
                <a:gridCol w="6874648">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Functional Area</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Project Description</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1:</a:t>
                      </a: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Delivery Date Prediction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Delivery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logistics team at Olist uses heuristics to provide an estimated delivery date for the orders placed. It is very conservative about the delivery dates. As a result, it is able to deliver the products much in advance. Although this is beneficial for the 'on time delivery' KPI of the logistics team, it is not favorable for the CMO. He found that on average, the estimated time to deliver products that is given to customers is twice that of the actual delivery time. Such a high expected delivery time is driving away Olist's customers. So, the CMO is looking to use ML to get a far more accurate expected delivery date.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2:</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Sentiment Analysis</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Customer service</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Chief Marketing Officer at Olist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3:</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Churn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latin typeface="Avenir Book" panose="02000503020000020003" pitchFamily="2" charset="0"/>
                          <a:ea typeface="Questrial"/>
                          <a:cs typeface="Questrial"/>
                          <a:sym typeface="Questrial"/>
                        </a:rPr>
                        <a:t>Marketing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Customer churn is a critical metric for a CMO at an e-commerce company. Olist wants to develop customer churn models to identify 'at-risk' customers so that appropriate retention strategies can be built. This will provide insights into the factors driving customer churn, thus reinforcing its retention efforts.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336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4:</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Acquisition Cost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Cost Optimisation/Sales/Marketing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9373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5:</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Fraud Detection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Fraud prevention</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so as to help guard the organization against such actions.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6:</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Price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S</a:t>
                      </a:r>
                      <a:r>
                        <a:rPr lang="en" sz="900" b="0" u="none" strike="noStrike" cap="none" dirty="0">
                          <a:latin typeface="Avenir Book" panose="02000503020000020003" pitchFamily="2" charset="0"/>
                          <a:ea typeface="Questrial"/>
                          <a:cs typeface="Questrial"/>
                          <a:sym typeface="Questrial"/>
                        </a:rPr>
                        <a:t>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Pricing is one of the most important piece of business for an e-commerce organization. It has a direct and profound impact on revenue, sales, profit and demand. Price optimization is performed using a number of factors such as the location, the attitude of the customer, competitor’s pricing, etc. and the data science algorithm predicts the customer’s segmentation to make a response to the change of price. OLISTs sales team wants to build a price optimization algorithm so as to maximize the sales and revenue.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dirty="0">
                <a:latin typeface="Avenir Book" panose="02000503020000020003" pitchFamily="2" charset="0"/>
                <a:ea typeface="Questrial"/>
                <a:cs typeface="Questrial"/>
                <a:sym typeface="Questrial"/>
              </a:rPr>
              <a:t>Strategic Value</a:t>
            </a:r>
            <a:endParaRPr sz="1300" b="1" dirty="0">
              <a:latin typeface="Avenir Book" panose="02000503020000020003" pitchFamily="2" charset="0"/>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Feasibility + Complexity</a:t>
            </a:r>
            <a:endParaRPr b="1" dirty="0">
              <a:latin typeface="Avenir Book" panose="02000503020000020003" pitchFamily="2" charset="0"/>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dirty="0">
              <a:latin typeface="Avenir Book" panose="02000503020000020003" pitchFamily="2" charset="0"/>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dirty="0">
                <a:solidFill>
                  <a:schemeClr val="dk1"/>
                </a:solidFill>
                <a:latin typeface="Avenir Book" panose="02000503020000020003" pitchFamily="2" charset="0"/>
                <a:ea typeface="Questrial"/>
                <a:cs typeface="Questrial"/>
                <a:sym typeface="Questrial"/>
              </a:rPr>
              <a:t>C</a:t>
            </a:r>
            <a:r>
              <a:rPr lang="en" sz="1200" i="0" u="none" strike="noStrike" cap="none" dirty="0">
                <a:solidFill>
                  <a:schemeClr val="dk1"/>
                </a:solidFill>
                <a:latin typeface="Avenir Book" panose="02000503020000020003" pitchFamily="2" charset="0"/>
                <a:ea typeface="Questrial"/>
                <a:cs typeface="Questrial"/>
                <a:sym typeface="Questrial"/>
              </a:rPr>
              <a:t>omplete the Data Science Opportunity Matrix below by modeling each of the six projects in terms of feasibility</a:t>
            </a:r>
            <a:r>
              <a:rPr lang="en" sz="1200" dirty="0">
                <a:solidFill>
                  <a:schemeClr val="dk1"/>
                </a:solidFill>
                <a:latin typeface="Avenir Book" panose="02000503020000020003" pitchFamily="2" charset="0"/>
                <a:ea typeface="Questrial"/>
                <a:cs typeface="Questrial"/>
                <a:sym typeface="Questrial"/>
              </a:rPr>
              <a:t>, complexity, strategic and</a:t>
            </a:r>
            <a:r>
              <a:rPr lang="en" sz="1200" i="0" u="none" strike="noStrike" cap="none" dirty="0">
                <a:solidFill>
                  <a:schemeClr val="dk1"/>
                </a:solidFill>
                <a:latin typeface="Avenir Book" panose="02000503020000020003" pitchFamily="2" charset="0"/>
                <a:ea typeface="Questrial"/>
                <a:cs typeface="Questrial"/>
                <a:sym typeface="Questrial"/>
              </a:rPr>
              <a:t> business value impact</a:t>
            </a:r>
            <a:r>
              <a:rPr lang="en" sz="1200" dirty="0">
                <a:solidFill>
                  <a:schemeClr val="dk1"/>
                </a:solidFill>
                <a:latin typeface="Avenir Book" panose="02000503020000020003" pitchFamily="2" charset="0"/>
                <a:ea typeface="Questrial"/>
                <a:cs typeface="Questrial"/>
                <a:sym typeface="Questrial"/>
              </a:rPr>
              <a:t>.</a:t>
            </a:r>
            <a:endParaRPr sz="1500" i="0" u="none" strike="noStrike" cap="none" dirty="0">
              <a:solidFill>
                <a:srgbClr val="000000"/>
              </a:solidFill>
              <a:latin typeface="Avenir Book" panose="02000503020000020003" pitchFamily="2" charset="0"/>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877616348"/>
              </p:ext>
            </p:extLst>
          </p:nvPr>
        </p:nvGraphicFramePr>
        <p:xfrm>
          <a:off x="6425100" y="1348612"/>
          <a:ext cx="2791700" cy="1018670"/>
        </p:xfrm>
        <a:graphic>
          <a:graphicData uri="http://schemas.openxmlformats.org/drawingml/2006/table">
            <a:tbl>
              <a:tblPr>
                <a:noFill/>
                <a:tableStyleId>{2908300D-5132-46A5-A7D7-123DE890B128}</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dirty="0">
                <a:latin typeface="Avenir Book" panose="02000503020000020003" pitchFamily="2" charset="0"/>
                <a:ea typeface="Questrial"/>
                <a:cs typeface="Questrial"/>
                <a:sym typeface="Questrial"/>
              </a:rPr>
              <a:t>Business Value</a:t>
            </a:r>
            <a:endParaRPr sz="900" b="1" i="0" u="sng" strike="noStrike" cap="none" dirty="0">
              <a:solidFill>
                <a:srgbClr val="000000"/>
              </a:solidFill>
              <a:latin typeface="Avenir Book" panose="02000503020000020003" pitchFamily="2" charset="0"/>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Low</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Medium</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High</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42" name="Google Shape;142;p27"/>
          <p:cNvSpPr/>
          <p:nvPr/>
        </p:nvSpPr>
        <p:spPr>
          <a:xfrm>
            <a:off x="3885912" y="2137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P1</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P2</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4" name="Google Shape;144;p27"/>
          <p:cNvSpPr/>
          <p:nvPr/>
        </p:nvSpPr>
        <p:spPr>
          <a:xfrm>
            <a:off x="3885912" y="160014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P3</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Copy and edit these to represent each of your projects ("P1" = "Project 1" and so forth)</a:t>
            </a:r>
            <a:endParaRPr sz="1400" b="1" i="0" u="none" strike="noStrike" cap="none" dirty="0">
              <a:solidFill>
                <a:srgbClr val="000000"/>
              </a:solidFill>
              <a:latin typeface="Avenir Book" panose="02000503020000020003" pitchFamily="2" charset="0"/>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P4</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P5</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2918001" y="2995664"/>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P6</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1912067964"/>
              </p:ext>
            </p:extLst>
          </p:nvPr>
        </p:nvGraphicFramePr>
        <p:xfrm>
          <a:off x="214350" y="1024400"/>
          <a:ext cx="8589625" cy="2306385"/>
        </p:xfrm>
        <a:graphic>
          <a:graphicData uri="http://schemas.openxmlformats.org/drawingml/2006/table">
            <a:tbl>
              <a:tblPr>
                <a:noFill/>
                <a:tableStyleId>{041E0085-6276-4676-8755-3DC2E1509D98}</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dirty="0">
                          <a:latin typeface="Questrial"/>
                          <a:ea typeface="Questrial"/>
                          <a:cs typeface="Questrial"/>
                          <a:sym typeface="Questrial"/>
                        </a:rPr>
                        <a:t>Order</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Project</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Data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Infrastructure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Complexity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Strategic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Business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1=Small; 5=Large</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First</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Customer Churn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3.6</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Second</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Avenir Book" panose="02000503020000020003" pitchFamily="2" charset="0"/>
                <a:ea typeface="Questrial"/>
                <a:cs typeface="Questrial"/>
                <a:sym typeface="Questrial"/>
              </a:rPr>
              <a:t>Highest-Priority Data Science Projects </a:t>
            </a:r>
            <a:endParaRPr sz="2100" b="1"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dirty="0">
                <a:solidFill>
                  <a:schemeClr val="dk1"/>
                </a:solidFill>
                <a:latin typeface="Avenir Book" panose="02000503020000020003" pitchFamily="2" charset="0"/>
                <a:ea typeface="Questrial"/>
                <a:cs typeface="Questrial"/>
                <a:sym typeface="Questrial"/>
              </a:rPr>
              <a:t>Complete the “Data Science Road Map” below with the first four data science projects chosen for implementation.</a:t>
            </a:r>
            <a:endParaRPr sz="1200"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rgbClr val="000000"/>
              </a:solidFill>
              <a:latin typeface="Avenir Book" panose="02000503020000020003" pitchFamily="2" charset="0"/>
              <a:ea typeface="Questrial"/>
              <a:cs typeface="Questrial"/>
              <a:sym typeface="Questrial"/>
            </a:endParaRPr>
          </a:p>
        </p:txBody>
      </p:sp>
      <p:sp>
        <p:nvSpPr>
          <p:cNvPr id="158" name="Google Shape;158;p29"/>
          <p:cNvSpPr/>
          <p:nvPr/>
        </p:nvSpPr>
        <p:spPr>
          <a:xfrm>
            <a:off x="4318750" y="1395900"/>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Avenir Book" panose="02000503020000020003"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venir Book" panose="02000503020000020003" pitchFamily="2" charset="0"/>
              <a:ea typeface="Arial" panose="020B0604020202020204" pitchFamily="34" charset="0"/>
            </a:endParaRPr>
          </a:p>
        </p:txBody>
      </p:sp>
      <p:sp>
        <p:nvSpPr>
          <p:cNvPr id="159" name="Google Shape;159;p29"/>
          <p:cNvSpPr/>
          <p:nvPr/>
        </p:nvSpPr>
        <p:spPr>
          <a:xfrm>
            <a:off x="1120600" y="1395900"/>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3:</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Customer Churn</a:t>
            </a:r>
          </a:p>
        </p:txBody>
      </p:sp>
      <p:sp>
        <p:nvSpPr>
          <p:cNvPr id="160" name="Google Shape;160;p29"/>
          <p:cNvSpPr/>
          <p:nvPr/>
        </p:nvSpPr>
        <p:spPr>
          <a:xfrm>
            <a:off x="1120600" y="224046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1:</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2:</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Sentiment Analysis</a:t>
            </a:r>
          </a:p>
        </p:txBody>
      </p:sp>
      <p:sp>
        <p:nvSpPr>
          <p:cNvPr id="162" name="Google Shape;162;p29"/>
          <p:cNvSpPr/>
          <p:nvPr/>
        </p:nvSpPr>
        <p:spPr>
          <a:xfrm>
            <a:off x="1120600" y="388798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6:</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1</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Project</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 Justification</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2</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3</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4</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Avenir Book" panose="02000503020000020003"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labelled dataset, while the non-ML approach is based on rule-based techniques.</a:t>
            </a:r>
            <a:endParaRPr lang="en-IN" sz="800" dirty="0">
              <a:effectLst/>
              <a:latin typeface="Avenir Book" panose="02000503020000020003" pitchFamily="2" charset="0"/>
              <a:ea typeface="Arial" panose="020B0604020202020204" pitchFamily="34" charset="0"/>
            </a:endParaRPr>
          </a:p>
        </p:txBody>
      </p:sp>
      <p:sp>
        <p:nvSpPr>
          <p:cNvPr id="171" name="Google Shape;171;p29"/>
          <p:cNvSpPr/>
          <p:nvPr/>
        </p:nvSpPr>
        <p:spPr>
          <a:xfrm>
            <a:off x="4318750" y="2195972"/>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Avenir Book" panose="02000503020000020003"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Avenir Book" panose="02000503020000020003" pitchFamily="2" charset="0"/>
              <a:ea typeface="Questrial"/>
              <a:cs typeface="Questrial"/>
              <a:sym typeface="Questrial"/>
            </a:endParaRPr>
          </a:p>
        </p:txBody>
      </p:sp>
      <p:sp>
        <p:nvSpPr>
          <p:cNvPr id="172" name="Google Shape;172;p29"/>
          <p:cNvSpPr/>
          <p:nvPr/>
        </p:nvSpPr>
        <p:spPr>
          <a:xfrm>
            <a:off x="4318750" y="388798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Avenir Book" panose="02000503020000020003"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venir Book" panose="02000503020000020003" pitchFamily="2"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You may want to break up this table into two separate slides</a:t>
            </a:r>
            <a:endParaRPr sz="1400" b="1" i="0" u="none" strike="noStrike" cap="none" dirty="0">
              <a:solidFill>
                <a:srgbClr val="000000"/>
              </a:solidFill>
              <a:latin typeface="Avenir Book" panose="02000503020000020003" pitchFamily="2" charset="0"/>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1574331612"/>
              </p:ext>
            </p:extLst>
          </p:nvPr>
        </p:nvGraphicFramePr>
        <p:xfrm>
          <a:off x="65724" y="768096"/>
          <a:ext cx="9078276" cy="4370232"/>
        </p:xfrm>
        <a:graphic>
          <a:graphicData uri="http://schemas.openxmlformats.org/drawingml/2006/table">
            <a:tbl>
              <a:tblPr>
                <a:noFill/>
                <a:tableStyleId>{2908300D-5132-46A5-A7D7-123DE890B128}</a:tableStyleId>
              </a:tblPr>
              <a:tblGrid>
                <a:gridCol w="905826">
                  <a:extLst>
                    <a:ext uri="{9D8B030D-6E8A-4147-A177-3AD203B41FA5}">
                      <a16:colId xmlns:a16="http://schemas.microsoft.com/office/drawing/2014/main" val="20000"/>
                    </a:ext>
                  </a:extLst>
                </a:gridCol>
                <a:gridCol w="966978">
                  <a:extLst>
                    <a:ext uri="{9D8B030D-6E8A-4147-A177-3AD203B41FA5}">
                      <a16:colId xmlns:a16="http://schemas.microsoft.com/office/drawing/2014/main" val="20001"/>
                    </a:ext>
                  </a:extLst>
                </a:gridCol>
                <a:gridCol w="7205472">
                  <a:extLst>
                    <a:ext uri="{9D8B030D-6E8A-4147-A177-3AD203B41FA5}">
                      <a16:colId xmlns:a16="http://schemas.microsoft.com/office/drawing/2014/main" val="20002"/>
                    </a:ext>
                  </a:extLst>
                </a:gridCol>
              </a:tblGrid>
              <a:tr h="710408">
                <a:tc>
                  <a:txBody>
                    <a:bodyPr/>
                    <a:lstStyle/>
                    <a:p>
                      <a:pPr marL="0" marR="0" lvl="0" indent="0" algn="ctr" rtl="0">
                        <a:lnSpc>
                          <a:spcPct val="115000"/>
                        </a:lnSpc>
                        <a:spcBef>
                          <a:spcPts val="0"/>
                        </a:spcBef>
                        <a:spcAft>
                          <a:spcPts val="0"/>
                        </a:spcAft>
                        <a:buClr>
                          <a:srgbClr val="000000"/>
                        </a:buClr>
                        <a:buSzPts val="1000"/>
                        <a:buFont typeface="Arial"/>
                        <a:buNone/>
                      </a:pPr>
                      <a:r>
                        <a:rPr lang="en" sz="1000" b="0" i="0" u="none" strike="noStrike" cap="none" dirty="0">
                          <a:solidFill>
                            <a:srgbClr val="000000"/>
                          </a:solidFill>
                          <a:latin typeface="Questrial"/>
                          <a:ea typeface="Questrial"/>
                          <a:cs typeface="Questrial"/>
                          <a:sym typeface="Questrial"/>
                        </a:rPr>
                        <a:t>Data Requirements</a:t>
                      </a:r>
                      <a:endParaRPr sz="10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dirty="0">
                          <a:solidFill>
                            <a:srgbClr val="000000"/>
                          </a:solidFill>
                          <a:latin typeface="Questrial"/>
                          <a:ea typeface="Questrial"/>
                          <a:cs typeface="Questrial"/>
                          <a:sym typeface="Questrial"/>
                        </a:rPr>
                        <a:t>What data should be included in the Data Strategy?</a:t>
                      </a:r>
                      <a:endParaRPr sz="10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Business data: This includes data on customers, products, sales, revenue, expenses, and other business-related metrics.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Operational data: This includes data on internal processes and systems, such as inventory management, supply chain, and logistics.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Financial data: This includes data on budgets, financial statements, and other financial metrics.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Marketing data: This includes data on advertising campaigns, website traffic, social media engagement, and other marketing-related metrics.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External data: This includes data from external sources, such as government data, industry benchmarks, and market research.</a:t>
                      </a:r>
                      <a:endParaRPr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7113">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Governance</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Availability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Recovery: Establish procedures for data backup and recovery in case of system failures, disasters, or other disruptions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710408">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Usability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Catalog: Develop a data catalog that provides a searchable inventory of available data assets, including information on their purpose, format, and usage.</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73761">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Integrity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100606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Skills and Capacity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8690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800" b="0" i="0" u="none" strike="noStrike" cap="none" dirty="0">
                          <a:solidFill>
                            <a:srgbClr val="000000"/>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4" y="-19700"/>
            <a:ext cx="8449625" cy="48404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a:t>
            </a:r>
            <a:r>
              <a:rPr lang="en" sz="1600" b="1" i="0" u="none" strike="noStrike" cap="none" dirty="0">
                <a:solidFill>
                  <a:schemeClr val="dk1"/>
                </a:solidFill>
                <a:latin typeface="Avenir Book" panose="02000503020000020003" pitchFamily="2" charset="0"/>
                <a:ea typeface="Questrial"/>
                <a:cs typeface="Questrial"/>
                <a:sym typeface="Questrial"/>
              </a:rPr>
              <a:t>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1611</Words>
  <Application>Microsoft Office PowerPoint</Application>
  <PresentationFormat>On-screen Show (16:9)</PresentationFormat>
  <Paragraphs>144</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Avenir Book</vt:lpstr>
      <vt:lpstr>Raleway</vt:lpstr>
      <vt:lpstr>Lato</vt:lpstr>
      <vt:lpstr>Questrial</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dc:title>
  <cp:lastModifiedBy>Alok Agarwal</cp:lastModifiedBy>
  <cp:revision>13</cp:revision>
  <dcterms:modified xsi:type="dcterms:W3CDTF">2023-10-23T10:46:23Z</dcterms:modified>
</cp:coreProperties>
</file>