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Density Experiment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Your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6" name="Google Shape;116;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Lorem ipsum dolor sit amet, consectetur adipiscing elit, sed do eiusmod tempor incididunt ut labore et dolore magna aliqua. Ut enim ad minim veniam, quis nostrud exercitation ullamco laboris nisi ut aliquip.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does the density of an object affect its ability to float?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Experiment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Materials</a:t>
            </a:r>
            <a:endParaRPr/>
          </a:p>
        </p:txBody>
      </p:sp>
      <p:sp>
        <p:nvSpPr>
          <p:cNvPr id="76" name="Google Shape;76;p1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Found around the house!</a:t>
            </a:r>
            <a:endParaRPr/>
          </a:p>
        </p:txBody>
      </p:sp>
      <p:sp>
        <p:nvSpPr>
          <p:cNvPr id="77" name="Google Shape;7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2 drinking glasses</a:t>
            </a:r>
            <a:endParaRPr/>
          </a:p>
          <a:p>
            <a:pPr indent="-342900" lvl="0" marL="457200" rtl="0" algn="l">
              <a:spcBef>
                <a:spcPts val="1600"/>
              </a:spcBef>
              <a:spcAft>
                <a:spcPts val="0"/>
              </a:spcAft>
              <a:buSzPts val="1800"/>
              <a:buChar char="●"/>
            </a:pPr>
            <a:r>
              <a:rPr lang="en"/>
              <a:t>Table salt</a:t>
            </a:r>
            <a:endParaRPr/>
          </a:p>
          <a:p>
            <a:pPr indent="-342900" lvl="0" marL="457200" rtl="0" algn="l">
              <a:spcBef>
                <a:spcPts val="1600"/>
              </a:spcBef>
              <a:spcAft>
                <a:spcPts val="0"/>
              </a:spcAft>
              <a:buSzPts val="1800"/>
              <a:buChar char="●"/>
            </a:pPr>
            <a:r>
              <a:rPr lang="en"/>
              <a:t>2 eggs</a:t>
            </a:r>
            <a:endParaRPr/>
          </a:p>
          <a:p>
            <a:pPr indent="-342900" lvl="0" marL="457200" rtl="0" algn="l">
              <a:spcBef>
                <a:spcPts val="1600"/>
              </a:spcBef>
              <a:spcAft>
                <a:spcPts val="1600"/>
              </a:spcAft>
              <a:buSzPts val="1800"/>
              <a:buChar char="●"/>
            </a:pPr>
            <a:r>
              <a:rPr lang="en"/>
              <a:t>Water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83" name="Google Shape;83;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Lorem ipsum dolor sit amet, consectetur adipiscing elit, sed do eiusmod tempor incididunt ut labore et dolore magna aliqua</a:t>
            </a:r>
            <a:endParaRPr sz="1600"/>
          </a:p>
          <a:p>
            <a:pPr indent="-330200" lvl="0" marL="457200" rtl="0" algn="l">
              <a:spcBef>
                <a:spcPts val="1600"/>
              </a:spcBef>
              <a:spcAft>
                <a:spcPts val="0"/>
              </a:spcAft>
              <a:buSzPts val="1600"/>
              <a:buAutoNum type="arabicPeriod"/>
            </a:pPr>
            <a:r>
              <a:rPr lang="en" sz="1600"/>
              <a:t>Incididunt ut labore et dolore</a:t>
            </a:r>
            <a:endParaRPr sz="1600"/>
          </a:p>
          <a:p>
            <a:pPr indent="-330200" lvl="0" marL="457200" rtl="0" algn="l">
              <a:spcBef>
                <a:spcPts val="1600"/>
              </a:spcBef>
              <a:spcAft>
                <a:spcPts val="0"/>
              </a:spcAft>
              <a:buSzPts val="1600"/>
              <a:buAutoNum type="arabicPeriod"/>
            </a:pPr>
            <a:r>
              <a:rPr lang="en" sz="1600"/>
              <a:t>Consectetur adipiscing elit, sed do eiusmod tempor incididunt ut labore et dolore magna aliqua</a:t>
            </a:r>
            <a:endParaRPr sz="1600"/>
          </a:p>
          <a:p>
            <a:pPr indent="-330200" lvl="0" marL="457200" rtl="0" algn="l">
              <a:spcBef>
                <a:spcPts val="1600"/>
              </a:spcBef>
              <a:spcAft>
                <a:spcPts val="1600"/>
              </a:spcAft>
              <a:buSzPts val="1600"/>
              <a:buAutoNum type="arabicPeriod"/>
            </a:pPr>
            <a:r>
              <a:rPr lang="en" sz="1600"/>
              <a:t>Incididunt ut labore et dolore</a:t>
            </a:r>
            <a:endParaRPr sz="1600"/>
          </a:p>
        </p:txBody>
      </p:sp>
      <p:pic>
        <p:nvPicPr>
          <p:cNvPr descr="Overhead shot of hand holding cup of light-colored tea with lemon slices floating in it" id="84" name="Google Shape;84;p17"/>
          <p:cNvPicPr preferRelativeResize="0"/>
          <p:nvPr/>
        </p:nvPicPr>
        <p:blipFill rotWithShape="1">
          <a:blip r:embed="rId3">
            <a:alphaModFix/>
          </a:blip>
          <a:srcRect b="4067" l="17813" r="16061" t="0"/>
          <a:stretch/>
        </p:blipFill>
        <p:spPr>
          <a:xfrm>
            <a:off x="4705150" y="342525"/>
            <a:ext cx="2035799" cy="1955427"/>
          </a:xfrm>
          <a:prstGeom prst="rect">
            <a:avLst/>
          </a:prstGeom>
          <a:noFill/>
          <a:ln>
            <a:noFill/>
          </a:ln>
        </p:spPr>
      </p:pic>
      <p:pic>
        <p:nvPicPr>
          <p:cNvPr descr="Modern, round computer speaker" id="85" name="Google Shape;85;p17"/>
          <p:cNvPicPr preferRelativeResize="0"/>
          <p:nvPr/>
        </p:nvPicPr>
        <p:blipFill rotWithShape="1">
          <a:blip r:embed="rId4">
            <a:alphaModFix/>
          </a:blip>
          <a:srcRect b="15127" l="6179" r="35687" t="10754"/>
          <a:stretch/>
        </p:blipFill>
        <p:spPr>
          <a:xfrm>
            <a:off x="6796425" y="342525"/>
            <a:ext cx="2035799" cy="1946700"/>
          </a:xfrm>
          <a:prstGeom prst="rect">
            <a:avLst/>
          </a:prstGeom>
          <a:noFill/>
          <a:ln>
            <a:noFill/>
          </a:ln>
        </p:spPr>
      </p:pic>
      <p:pic>
        <p:nvPicPr>
          <p:cNvPr descr="Empty upside down mason jars resting on picket fence posts" id="86" name="Google Shape;86;p17"/>
          <p:cNvPicPr preferRelativeResize="0"/>
          <p:nvPr/>
        </p:nvPicPr>
        <p:blipFill rotWithShape="1">
          <a:blip r:embed="rId5">
            <a:alphaModFix/>
          </a:blip>
          <a:srcRect b="9949" l="9164" r="3636" t="13038"/>
          <a:stretch/>
        </p:blipFill>
        <p:spPr>
          <a:xfrm>
            <a:off x="4705200" y="2336175"/>
            <a:ext cx="4127099" cy="2420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Tell the audience what you expect to happen...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 think this is what’s going to happen because…</a:t>
            </a:r>
            <a:endParaRPr b="1" sz="1800"/>
          </a:p>
          <a:p>
            <a:pPr indent="0" lvl="0" marL="0" rtl="0" algn="l">
              <a:spcBef>
                <a:spcPts val="1600"/>
              </a:spcBef>
              <a:spcAft>
                <a:spcPts val="1600"/>
              </a:spcAft>
              <a:buNone/>
            </a:pPr>
            <a:r>
              <a:rPr lang="en" sz="1600"/>
              <a:t>Lorem ipsum dolor sit amet, consectetur adipiscing elit, sed do eiusmod tempor incididunt ut labore et dolore magna aliqua. Ut enim ad minim veniam, quis nostrud exercitation ullamco laboris nisi ut aliquip.</a:t>
            </a:r>
            <a:endParaRPr sz="1600"/>
          </a:p>
        </p:txBody>
      </p:sp>
      <p:sp>
        <p:nvSpPr>
          <p:cNvPr id="102" name="Google Shape;102;p20"/>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Variables that may affect the outcome...</a:t>
            </a:r>
            <a:endParaRPr b="1" sz="1800"/>
          </a:p>
          <a:p>
            <a:pPr indent="-330200" lvl="0" marL="457200" rtl="0" algn="l">
              <a:spcBef>
                <a:spcPts val="1600"/>
              </a:spcBef>
              <a:spcAft>
                <a:spcPts val="0"/>
              </a:spcAft>
              <a:buSzPts val="1600"/>
              <a:buChar char="●"/>
            </a:pPr>
            <a:r>
              <a:rPr lang="en" sz="1600"/>
              <a:t>Lorem ipsum dolor sit amet, consectetur adipiscing elit</a:t>
            </a:r>
            <a:endParaRPr sz="1600"/>
          </a:p>
          <a:p>
            <a:pPr indent="-330200" lvl="0" marL="457200" rtl="0" algn="l">
              <a:spcBef>
                <a:spcPts val="0"/>
              </a:spcBef>
              <a:spcAft>
                <a:spcPts val="0"/>
              </a:spcAft>
              <a:buSzPts val="1600"/>
              <a:buChar char="●"/>
            </a:pPr>
            <a:r>
              <a:rPr lang="en" sz="1600"/>
              <a:t>Sed do eiusmod tempor incididunt ut labore et dolore magna aliqua</a:t>
            </a:r>
            <a:endParaRPr sz="1600"/>
          </a:p>
        </p:txBody>
      </p:sp>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support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descr="Looking through a cardboard paper-towel roll towards light at the end of it" id="108" name="Google Shape;108;p21"/>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Overhead shot of various masculine accessories including large headphones, a bow-tie, and a wrist watch" id="109" name="Google Shape;109;p21"/>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110" name="Google Shape;110;p21"/>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The experiment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