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4" r:id="rId5"/>
    <p:sldId id="263" r:id="rId6"/>
    <p:sldId id="258" r:id="rId7"/>
    <p:sldId id="259" r:id="rId8"/>
    <p:sldId id="260"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A80987-9299-41DD-831A-892EA5F9EEFE}" type="datetimeFigureOut">
              <a:rPr lang="en-US" smtClean="0"/>
              <a:t>7/25/2019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BD9B44-04F1-48DE-9A68-0C4BCB02536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05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A80987-9299-41DD-831A-892EA5F9EEFE}"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D9B44-04F1-48DE-9A68-0C4BCB02536A}" type="slidenum">
              <a:rPr lang="en-US" smtClean="0"/>
              <a:t>‹#›</a:t>
            </a:fld>
            <a:endParaRPr lang="en-US"/>
          </a:p>
        </p:txBody>
      </p:sp>
    </p:spTree>
    <p:extLst>
      <p:ext uri="{BB962C8B-B14F-4D97-AF65-F5344CB8AC3E}">
        <p14:creationId xmlns:p14="http://schemas.microsoft.com/office/powerpoint/2010/main" val="120328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80987-9299-41DD-831A-892EA5F9EEFE}"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D9B44-04F1-48DE-9A68-0C4BCB02536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526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80987-9299-41DD-831A-892EA5F9EEFE}"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D9B44-04F1-48DE-9A68-0C4BCB02536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5959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80987-9299-41DD-831A-892EA5F9EEFE}"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D9B44-04F1-48DE-9A68-0C4BCB02536A}" type="slidenum">
              <a:rPr lang="en-US" smtClean="0"/>
              <a:t>‹#›</a:t>
            </a:fld>
            <a:endParaRPr lang="en-US"/>
          </a:p>
        </p:txBody>
      </p:sp>
    </p:spTree>
    <p:extLst>
      <p:ext uri="{BB962C8B-B14F-4D97-AF65-F5344CB8AC3E}">
        <p14:creationId xmlns:p14="http://schemas.microsoft.com/office/powerpoint/2010/main" val="731686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80987-9299-41DD-831A-892EA5F9EEFE}"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D9B44-04F1-48DE-9A68-0C4BCB02536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6567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80987-9299-41DD-831A-892EA5F9EEFE}"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D9B44-04F1-48DE-9A68-0C4BCB02536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7420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80987-9299-41DD-831A-892EA5F9EEFE}"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D9B44-04F1-48DE-9A68-0C4BCB02536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035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80987-9299-41DD-831A-892EA5F9EEFE}"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D9B44-04F1-48DE-9A68-0C4BCB02536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04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80987-9299-41DD-831A-892EA5F9EEFE}"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D9B44-04F1-48DE-9A68-0C4BCB02536A}" type="slidenum">
              <a:rPr lang="en-US" smtClean="0"/>
              <a:t>‹#›</a:t>
            </a:fld>
            <a:endParaRPr lang="en-US"/>
          </a:p>
        </p:txBody>
      </p:sp>
    </p:spTree>
    <p:extLst>
      <p:ext uri="{BB962C8B-B14F-4D97-AF65-F5344CB8AC3E}">
        <p14:creationId xmlns:p14="http://schemas.microsoft.com/office/powerpoint/2010/main" val="273809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80987-9299-41DD-831A-892EA5F9EEFE}"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D9B44-04F1-48DE-9A68-0C4BCB02536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426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A80987-9299-41DD-831A-892EA5F9EEFE}"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D9B44-04F1-48DE-9A68-0C4BCB02536A}" type="slidenum">
              <a:rPr lang="en-US" smtClean="0"/>
              <a:t>‹#›</a:t>
            </a:fld>
            <a:endParaRPr lang="en-US"/>
          </a:p>
        </p:txBody>
      </p:sp>
    </p:spTree>
    <p:extLst>
      <p:ext uri="{BB962C8B-B14F-4D97-AF65-F5344CB8AC3E}">
        <p14:creationId xmlns:p14="http://schemas.microsoft.com/office/powerpoint/2010/main" val="121359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80987-9299-41DD-831A-892EA5F9EEFE}" type="datetimeFigureOut">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BD9B44-04F1-48DE-9A68-0C4BCB02536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141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A80987-9299-41DD-831A-892EA5F9EEFE}" type="datetimeFigureOut">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BD9B44-04F1-48DE-9A68-0C4BCB02536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147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80987-9299-41DD-831A-892EA5F9EEFE}" type="datetimeFigureOut">
              <a:rPr lang="en-US" smtClean="0"/>
              <a:t>7/25/2019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BD9B44-04F1-48DE-9A68-0C4BCB02536A}" type="slidenum">
              <a:rPr lang="en-US" smtClean="0"/>
              <a:t>‹#›</a:t>
            </a:fld>
            <a:endParaRPr lang="en-US"/>
          </a:p>
        </p:txBody>
      </p:sp>
    </p:spTree>
    <p:extLst>
      <p:ext uri="{BB962C8B-B14F-4D97-AF65-F5344CB8AC3E}">
        <p14:creationId xmlns:p14="http://schemas.microsoft.com/office/powerpoint/2010/main" val="283069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A80987-9299-41DD-831A-892EA5F9EEFE}"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D9B44-04F1-48DE-9A68-0C4BCB02536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60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A80987-9299-41DD-831A-892EA5F9EEFE}"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D9B44-04F1-48DE-9A68-0C4BCB02536A}" type="slidenum">
              <a:rPr lang="en-US" smtClean="0"/>
              <a:t>‹#›</a:t>
            </a:fld>
            <a:endParaRPr lang="en-US"/>
          </a:p>
        </p:txBody>
      </p:sp>
    </p:spTree>
    <p:extLst>
      <p:ext uri="{BB962C8B-B14F-4D97-AF65-F5344CB8AC3E}">
        <p14:creationId xmlns:p14="http://schemas.microsoft.com/office/powerpoint/2010/main" val="396435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A80987-9299-41DD-831A-892EA5F9EEFE}" type="datetimeFigureOut">
              <a:rPr lang="en-US" smtClean="0"/>
              <a:t>7/25/2019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BD9B44-04F1-48DE-9A68-0C4BCB02536A}" type="slidenum">
              <a:rPr lang="en-US" smtClean="0"/>
              <a:t>‹#›</a:t>
            </a:fld>
            <a:endParaRPr lang="en-US"/>
          </a:p>
        </p:txBody>
      </p:sp>
    </p:spTree>
    <p:extLst>
      <p:ext uri="{BB962C8B-B14F-4D97-AF65-F5344CB8AC3E}">
        <p14:creationId xmlns:p14="http://schemas.microsoft.com/office/powerpoint/2010/main" val="999541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garwalanant/TextClassifi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garwalanant/TextClassifier"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garwalanant/TextClassifi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F4C2-81F9-456F-95AC-874A0FDB1729}"/>
              </a:ext>
            </a:extLst>
          </p:cNvPr>
          <p:cNvSpPr>
            <a:spLocks noGrp="1"/>
          </p:cNvSpPr>
          <p:nvPr>
            <p:ph type="ctrTitle"/>
          </p:nvPr>
        </p:nvSpPr>
        <p:spPr/>
        <p:txBody>
          <a:bodyPr/>
          <a:lstStyle/>
          <a:p>
            <a:r>
              <a:rPr lang="en-US" dirty="0"/>
              <a:t>Text Classification</a:t>
            </a:r>
          </a:p>
        </p:txBody>
      </p:sp>
      <p:sp>
        <p:nvSpPr>
          <p:cNvPr id="3" name="Subtitle 2">
            <a:extLst>
              <a:ext uri="{FF2B5EF4-FFF2-40B4-BE49-F238E27FC236}">
                <a16:creationId xmlns:a16="http://schemas.microsoft.com/office/drawing/2014/main" id="{B8AC3531-F5E2-451A-B52D-9B0F3D986368}"/>
              </a:ext>
            </a:extLst>
          </p:cNvPr>
          <p:cNvSpPr>
            <a:spLocks noGrp="1"/>
          </p:cNvSpPr>
          <p:nvPr>
            <p:ph type="subTitle" idx="1"/>
          </p:nvPr>
        </p:nvSpPr>
        <p:spPr/>
        <p:txBody>
          <a:bodyPr>
            <a:normAutofit fontScale="70000" lnSpcReduction="20000"/>
          </a:bodyPr>
          <a:lstStyle/>
          <a:p>
            <a:pPr marL="342900" indent="-342900" algn="l">
              <a:buFont typeface="Arial" panose="020B0604020202020204" pitchFamily="34" charset="0"/>
              <a:buChar char="•"/>
            </a:pPr>
            <a:r>
              <a:rPr lang="en-US" dirty="0"/>
              <a:t>Implemented on </a:t>
            </a:r>
            <a:r>
              <a:rPr lang="en-US" dirty="0" err="1"/>
              <a:t>PyTorch</a:t>
            </a:r>
            <a:endParaRPr lang="en-US" dirty="0"/>
          </a:p>
          <a:p>
            <a:pPr marL="342900" indent="-342900" algn="l">
              <a:buFont typeface="Arial" panose="020B0604020202020204" pitchFamily="34" charset="0"/>
              <a:buChar char="•"/>
            </a:pPr>
            <a:r>
              <a:rPr lang="en-US" dirty="0"/>
              <a:t>Two Approaches tried:</a:t>
            </a:r>
          </a:p>
          <a:p>
            <a:pPr lvl="1" algn="l"/>
            <a:r>
              <a:rPr lang="en-US" dirty="0"/>
              <a:t> Glove Embedding  + CNN and Most Common 20K works vocab</a:t>
            </a:r>
          </a:p>
          <a:p>
            <a:pPr marL="342900" indent="-342900" algn="l">
              <a:buFont typeface="Arial" panose="020B0604020202020204" pitchFamily="34" charset="0"/>
              <a:buChar char="•"/>
            </a:pPr>
            <a:r>
              <a:rPr lang="en-US" dirty="0"/>
              <a:t>Complete code at </a:t>
            </a:r>
            <a:r>
              <a:rPr lang="en-US" dirty="0">
                <a:hlinkClick r:id="rId2"/>
              </a:rPr>
              <a:t>https://github.com/agarwalanant/TextClassifier</a:t>
            </a:r>
            <a:endParaRPr lang="en-US" dirty="0"/>
          </a:p>
          <a:p>
            <a:endParaRPr lang="en-US" dirty="0"/>
          </a:p>
        </p:txBody>
      </p:sp>
    </p:spTree>
    <p:extLst>
      <p:ext uri="{BB962C8B-B14F-4D97-AF65-F5344CB8AC3E}">
        <p14:creationId xmlns:p14="http://schemas.microsoft.com/office/powerpoint/2010/main" val="300442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250B-1546-49E8-97F7-82375A7B2D52}"/>
              </a:ext>
            </a:extLst>
          </p:cNvPr>
          <p:cNvSpPr>
            <a:spLocks noGrp="1"/>
          </p:cNvSpPr>
          <p:nvPr>
            <p:ph type="title"/>
          </p:nvPr>
        </p:nvSpPr>
        <p:spPr/>
        <p:txBody>
          <a:bodyPr/>
          <a:lstStyle/>
          <a:p>
            <a:r>
              <a:rPr lang="en-US" dirty="0"/>
              <a:t>Final Verdict</a:t>
            </a:r>
          </a:p>
        </p:txBody>
      </p:sp>
      <p:sp>
        <p:nvSpPr>
          <p:cNvPr id="3" name="Content Placeholder 2">
            <a:extLst>
              <a:ext uri="{FF2B5EF4-FFF2-40B4-BE49-F238E27FC236}">
                <a16:creationId xmlns:a16="http://schemas.microsoft.com/office/drawing/2014/main" id="{EFE3F087-5909-4577-A2F9-AA1D28D3E560}"/>
              </a:ext>
            </a:extLst>
          </p:cNvPr>
          <p:cNvSpPr>
            <a:spLocks noGrp="1"/>
          </p:cNvSpPr>
          <p:nvPr>
            <p:ph idx="1"/>
          </p:nvPr>
        </p:nvSpPr>
        <p:spPr/>
        <p:txBody>
          <a:bodyPr/>
          <a:lstStyle/>
          <a:p>
            <a:r>
              <a:rPr lang="en-US" dirty="0"/>
              <a:t>The results from pretrained Embeddings and CNN perform far better than Vanilla RNN. </a:t>
            </a:r>
          </a:p>
          <a:p>
            <a:r>
              <a:rPr lang="en-US" dirty="0"/>
              <a:t>Glove embedding also reduced the total training time that allowed us to us CNN to further </a:t>
            </a:r>
            <a:r>
              <a:rPr lang="en-US"/>
              <a:t>improve accuracy </a:t>
            </a:r>
            <a:r>
              <a:rPr lang="en-US" dirty="0"/>
              <a:t>of </a:t>
            </a:r>
            <a:r>
              <a:rPr lang="en-US"/>
              <a:t>the model.</a:t>
            </a:r>
          </a:p>
          <a:p>
            <a:endParaRPr lang="en-US" dirty="0"/>
          </a:p>
        </p:txBody>
      </p:sp>
    </p:spTree>
    <p:extLst>
      <p:ext uri="{BB962C8B-B14F-4D97-AF65-F5344CB8AC3E}">
        <p14:creationId xmlns:p14="http://schemas.microsoft.com/office/powerpoint/2010/main" val="125426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74D6-F707-4BCF-B32F-71E0678401D9}"/>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B896BE5F-8C75-4047-AD4E-B1140ABF7C4A}"/>
              </a:ext>
            </a:extLst>
          </p:cNvPr>
          <p:cNvSpPr>
            <a:spLocks noGrp="1"/>
          </p:cNvSpPr>
          <p:nvPr>
            <p:ph idx="1"/>
          </p:nvPr>
        </p:nvSpPr>
        <p:spPr/>
        <p:txBody>
          <a:bodyPr/>
          <a:lstStyle/>
          <a:p>
            <a:r>
              <a:rPr lang="en-US" dirty="0"/>
              <a:t>Text Field was tokenized in ‘spacy’ format, as it is the fastest and has String to hash mappings</a:t>
            </a:r>
          </a:p>
          <a:p>
            <a:r>
              <a:rPr lang="en-US" dirty="0"/>
              <a:t>Text Vocab was built using Glove embedding (6 billion words and 100 dim)</a:t>
            </a:r>
          </a:p>
          <a:p>
            <a:r>
              <a:rPr lang="en-US" dirty="0"/>
              <a:t>From my past experience, I think there was no need to remove punctuation marks as they also tells a lot about the formation of the sentence and hence the type of sentence written.</a:t>
            </a:r>
          </a:p>
          <a:p>
            <a:endParaRPr lang="en-US" dirty="0"/>
          </a:p>
        </p:txBody>
      </p:sp>
    </p:spTree>
    <p:extLst>
      <p:ext uri="{BB962C8B-B14F-4D97-AF65-F5344CB8AC3E}">
        <p14:creationId xmlns:p14="http://schemas.microsoft.com/office/powerpoint/2010/main" val="3912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02EF-C2E5-4CBF-86E9-A6B4B0D098E4}"/>
              </a:ext>
            </a:extLst>
          </p:cNvPr>
          <p:cNvSpPr>
            <a:spLocks noGrp="1"/>
          </p:cNvSpPr>
          <p:nvPr>
            <p:ph type="title"/>
          </p:nvPr>
        </p:nvSpPr>
        <p:spPr/>
        <p:txBody>
          <a:bodyPr/>
          <a:lstStyle/>
          <a:p>
            <a:r>
              <a:rPr lang="en-US" dirty="0"/>
              <a:t>Glove + CNN</a:t>
            </a:r>
          </a:p>
        </p:txBody>
      </p:sp>
      <p:sp>
        <p:nvSpPr>
          <p:cNvPr id="3" name="Content Placeholder 2">
            <a:extLst>
              <a:ext uri="{FF2B5EF4-FFF2-40B4-BE49-F238E27FC236}">
                <a16:creationId xmlns:a16="http://schemas.microsoft.com/office/drawing/2014/main" id="{0D9B9C8D-332B-43C0-A389-A61D1DF00C8C}"/>
              </a:ext>
            </a:extLst>
          </p:cNvPr>
          <p:cNvSpPr>
            <a:spLocks noGrp="1"/>
          </p:cNvSpPr>
          <p:nvPr>
            <p:ph idx="1"/>
          </p:nvPr>
        </p:nvSpPr>
        <p:spPr/>
        <p:txBody>
          <a:bodyPr>
            <a:normAutofit lnSpcReduction="10000"/>
          </a:bodyPr>
          <a:lstStyle/>
          <a:p>
            <a:r>
              <a:rPr lang="en-US" dirty="0"/>
              <a:t>Glove Vector Embedding was used with 6B words and 100 dimension.</a:t>
            </a:r>
          </a:p>
          <a:p>
            <a:r>
              <a:rPr lang="en-US" dirty="0"/>
              <a:t>CNN input is the pre trained glove embedding.</a:t>
            </a:r>
          </a:p>
          <a:p>
            <a:r>
              <a:rPr lang="en-US" dirty="0"/>
              <a:t>Max pooling is used after convolutions followed by dropout. Of probability 0.5.</a:t>
            </a:r>
          </a:p>
          <a:p>
            <a:r>
              <a:rPr lang="en-US" dirty="0"/>
              <a:t>The model has 2,592,005 trainable parameters.</a:t>
            </a:r>
          </a:p>
          <a:p>
            <a:r>
              <a:rPr lang="en-US" dirty="0"/>
              <a:t>Adam optimizers is used with default parameters of a = 0.9 and b =0.99.</a:t>
            </a:r>
          </a:p>
          <a:p>
            <a:r>
              <a:rPr lang="en-US" dirty="0"/>
              <a:t>Loss Function Cross Entropy Loss.</a:t>
            </a:r>
          </a:p>
        </p:txBody>
      </p:sp>
    </p:spTree>
    <p:extLst>
      <p:ext uri="{BB962C8B-B14F-4D97-AF65-F5344CB8AC3E}">
        <p14:creationId xmlns:p14="http://schemas.microsoft.com/office/powerpoint/2010/main" val="142435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17FB-9364-426D-B015-C4EA18BD0BCB}"/>
              </a:ext>
            </a:extLst>
          </p:cNvPr>
          <p:cNvSpPr>
            <a:spLocks noGrp="1"/>
          </p:cNvSpPr>
          <p:nvPr>
            <p:ph type="title"/>
          </p:nvPr>
        </p:nvSpPr>
        <p:spPr/>
        <p:txBody>
          <a:bodyPr/>
          <a:lstStyle/>
          <a:p>
            <a:r>
              <a:rPr lang="en-US" dirty="0"/>
              <a:t>Why Glove Approach ?</a:t>
            </a:r>
          </a:p>
        </p:txBody>
      </p:sp>
      <p:sp>
        <p:nvSpPr>
          <p:cNvPr id="3" name="Content Placeholder 2">
            <a:extLst>
              <a:ext uri="{FF2B5EF4-FFF2-40B4-BE49-F238E27FC236}">
                <a16:creationId xmlns:a16="http://schemas.microsoft.com/office/drawing/2014/main" id="{43A098A1-39B0-4E80-8E19-90C36B9B9208}"/>
              </a:ext>
            </a:extLst>
          </p:cNvPr>
          <p:cNvSpPr>
            <a:spLocks noGrp="1"/>
          </p:cNvSpPr>
          <p:nvPr>
            <p:ph idx="1"/>
          </p:nvPr>
        </p:nvSpPr>
        <p:spPr/>
        <p:txBody>
          <a:bodyPr>
            <a:normAutofit fontScale="92500"/>
          </a:bodyPr>
          <a:lstStyle/>
          <a:p>
            <a:r>
              <a:rPr lang="en-US" dirty="0"/>
              <a:t>The key concept in these word embeddings is that words that appear in similar </a:t>
            </a:r>
            <a:r>
              <a:rPr lang="en-US" i="1" dirty="0"/>
              <a:t>contexts</a:t>
            </a:r>
            <a:r>
              <a:rPr lang="en-US" dirty="0"/>
              <a:t> appear nearby in the vector space, i.e. the Euclidean distance between these two words vectors is small.</a:t>
            </a:r>
          </a:p>
          <a:p>
            <a:r>
              <a:rPr lang="en-US" dirty="0"/>
              <a:t>Thus Glove vector very efficiently convert word into numbers for processing.</a:t>
            </a:r>
          </a:p>
          <a:p>
            <a:r>
              <a:rPr lang="en-US" dirty="0"/>
              <a:t>Now as the words in the paragraphs are related and we have to exploit that inter dependence among words, CNN is the best architecture which exploit inter dependence of features and also shares features with each other making training faster than FCNN.</a:t>
            </a:r>
          </a:p>
        </p:txBody>
      </p:sp>
    </p:spTree>
    <p:extLst>
      <p:ext uri="{BB962C8B-B14F-4D97-AF65-F5344CB8AC3E}">
        <p14:creationId xmlns:p14="http://schemas.microsoft.com/office/powerpoint/2010/main" val="93814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BEDA-EB92-47DE-A3D7-F1E09C5EB543}"/>
              </a:ext>
            </a:extLst>
          </p:cNvPr>
          <p:cNvSpPr>
            <a:spLocks noGrp="1"/>
          </p:cNvSpPr>
          <p:nvPr>
            <p:ph type="title"/>
          </p:nvPr>
        </p:nvSpPr>
        <p:spPr/>
        <p:txBody>
          <a:bodyPr/>
          <a:lstStyle/>
          <a:p>
            <a:r>
              <a:rPr lang="en-US" dirty="0"/>
              <a:t>Glove + CNN Code Snippet</a:t>
            </a:r>
          </a:p>
        </p:txBody>
      </p:sp>
      <p:pic>
        <p:nvPicPr>
          <p:cNvPr id="4" name="Picture 3">
            <a:extLst>
              <a:ext uri="{FF2B5EF4-FFF2-40B4-BE49-F238E27FC236}">
                <a16:creationId xmlns:a16="http://schemas.microsoft.com/office/drawing/2014/main" id="{367CC471-D6A4-4CF2-A6B7-D28B56C1F525}"/>
              </a:ext>
            </a:extLst>
          </p:cNvPr>
          <p:cNvPicPr>
            <a:picLocks noChangeAspect="1"/>
          </p:cNvPicPr>
          <p:nvPr/>
        </p:nvPicPr>
        <p:blipFill rotWithShape="1">
          <a:blip r:embed="rId2"/>
          <a:srcRect l="28622" t="8571" r="37245" b="62046"/>
          <a:stretch/>
        </p:blipFill>
        <p:spPr>
          <a:xfrm>
            <a:off x="1295401" y="2556931"/>
            <a:ext cx="4161453" cy="2015070"/>
          </a:xfrm>
          <a:prstGeom prst="rect">
            <a:avLst/>
          </a:prstGeom>
        </p:spPr>
      </p:pic>
      <p:pic>
        <p:nvPicPr>
          <p:cNvPr id="5" name="Picture 4">
            <a:extLst>
              <a:ext uri="{FF2B5EF4-FFF2-40B4-BE49-F238E27FC236}">
                <a16:creationId xmlns:a16="http://schemas.microsoft.com/office/drawing/2014/main" id="{B3EAB121-2827-451D-B5C9-DFE9E068D5B0}"/>
              </a:ext>
            </a:extLst>
          </p:cNvPr>
          <p:cNvPicPr>
            <a:picLocks noChangeAspect="1"/>
          </p:cNvPicPr>
          <p:nvPr/>
        </p:nvPicPr>
        <p:blipFill rotWithShape="1">
          <a:blip r:embed="rId2"/>
          <a:srcRect l="28622" t="37283" r="37245" b="14321"/>
          <a:stretch/>
        </p:blipFill>
        <p:spPr>
          <a:xfrm>
            <a:off x="6441231" y="2556931"/>
            <a:ext cx="4161453" cy="3318937"/>
          </a:xfrm>
          <a:prstGeom prst="rect">
            <a:avLst/>
          </a:prstGeom>
        </p:spPr>
      </p:pic>
      <p:sp>
        <p:nvSpPr>
          <p:cNvPr id="6" name="TextBox 5">
            <a:extLst>
              <a:ext uri="{FF2B5EF4-FFF2-40B4-BE49-F238E27FC236}">
                <a16:creationId xmlns:a16="http://schemas.microsoft.com/office/drawing/2014/main" id="{E1680795-DB8B-4983-93BF-D94353DFE961}"/>
              </a:ext>
            </a:extLst>
          </p:cNvPr>
          <p:cNvSpPr txBox="1"/>
          <p:nvPr/>
        </p:nvSpPr>
        <p:spPr>
          <a:xfrm>
            <a:off x="690466" y="5229537"/>
            <a:ext cx="5484258" cy="584775"/>
          </a:xfrm>
          <a:prstGeom prst="rect">
            <a:avLst/>
          </a:prstGeom>
          <a:noFill/>
        </p:spPr>
        <p:txBody>
          <a:bodyPr wrap="none" rtlCol="0">
            <a:spAutoFit/>
          </a:bodyPr>
          <a:lstStyle/>
          <a:p>
            <a:r>
              <a:rPr lang="en-US" sz="1600" dirty="0"/>
              <a:t>Complete code at </a:t>
            </a:r>
            <a:r>
              <a:rPr lang="en-US" sz="1600" dirty="0">
                <a:hlinkClick r:id="rId3"/>
              </a:rPr>
              <a:t>https://github.com/agarwalanant/TextClassifier</a:t>
            </a:r>
            <a:endParaRPr lang="en-US" sz="1600" dirty="0"/>
          </a:p>
          <a:p>
            <a:endParaRPr lang="en-US" sz="1600" dirty="0"/>
          </a:p>
        </p:txBody>
      </p:sp>
    </p:spTree>
    <p:extLst>
      <p:ext uri="{BB962C8B-B14F-4D97-AF65-F5344CB8AC3E}">
        <p14:creationId xmlns:p14="http://schemas.microsoft.com/office/powerpoint/2010/main" val="131499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917C-6CE2-486B-9C63-6805B2A3617A}"/>
              </a:ext>
            </a:extLst>
          </p:cNvPr>
          <p:cNvSpPr>
            <a:spLocks noGrp="1"/>
          </p:cNvSpPr>
          <p:nvPr>
            <p:ph type="title"/>
          </p:nvPr>
        </p:nvSpPr>
        <p:spPr/>
        <p:txBody>
          <a:bodyPr/>
          <a:lstStyle/>
          <a:p>
            <a:r>
              <a:rPr lang="en-US" dirty="0"/>
              <a:t>Glove + CNN Output</a:t>
            </a:r>
          </a:p>
        </p:txBody>
      </p:sp>
      <p:pic>
        <p:nvPicPr>
          <p:cNvPr id="5" name="Picture 4">
            <a:extLst>
              <a:ext uri="{FF2B5EF4-FFF2-40B4-BE49-F238E27FC236}">
                <a16:creationId xmlns:a16="http://schemas.microsoft.com/office/drawing/2014/main" id="{610C1F58-3569-4A7E-99BC-CD06D9966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617" y="4213005"/>
            <a:ext cx="2939736" cy="2036983"/>
          </a:xfrm>
          <a:prstGeom prst="rect">
            <a:avLst/>
          </a:prstGeom>
        </p:spPr>
      </p:pic>
      <p:pic>
        <p:nvPicPr>
          <p:cNvPr id="7" name="Picture 6">
            <a:extLst>
              <a:ext uri="{FF2B5EF4-FFF2-40B4-BE49-F238E27FC236}">
                <a16:creationId xmlns:a16="http://schemas.microsoft.com/office/drawing/2014/main" id="{84141E33-CC73-458E-9E22-CEDDC3967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840" y="2420987"/>
            <a:ext cx="2746447" cy="1933499"/>
          </a:xfrm>
          <a:prstGeom prst="rect">
            <a:avLst/>
          </a:prstGeom>
        </p:spPr>
      </p:pic>
      <p:pic>
        <p:nvPicPr>
          <p:cNvPr id="9" name="Picture 8">
            <a:extLst>
              <a:ext uri="{FF2B5EF4-FFF2-40B4-BE49-F238E27FC236}">
                <a16:creationId xmlns:a16="http://schemas.microsoft.com/office/drawing/2014/main" id="{ED2F0218-C27A-47C9-8BD0-B41B041FA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9996" y="4040155"/>
            <a:ext cx="2993748" cy="2209833"/>
          </a:xfrm>
          <a:prstGeom prst="rect">
            <a:avLst/>
          </a:prstGeom>
        </p:spPr>
      </p:pic>
      <p:pic>
        <p:nvPicPr>
          <p:cNvPr id="11" name="Picture 10">
            <a:extLst>
              <a:ext uri="{FF2B5EF4-FFF2-40B4-BE49-F238E27FC236}">
                <a16:creationId xmlns:a16="http://schemas.microsoft.com/office/drawing/2014/main" id="{B868F6CB-252A-40D2-B446-AF5BCC9029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0260" y="2535018"/>
            <a:ext cx="2993748" cy="2074408"/>
          </a:xfrm>
          <a:prstGeom prst="rect">
            <a:avLst/>
          </a:prstGeom>
        </p:spPr>
      </p:pic>
    </p:spTree>
    <p:extLst>
      <p:ext uri="{BB962C8B-B14F-4D97-AF65-F5344CB8AC3E}">
        <p14:creationId xmlns:p14="http://schemas.microsoft.com/office/powerpoint/2010/main" val="298723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6C0F-A762-49BD-980C-2F32B3A850F2}"/>
              </a:ext>
            </a:extLst>
          </p:cNvPr>
          <p:cNvSpPr>
            <a:spLocks noGrp="1"/>
          </p:cNvSpPr>
          <p:nvPr>
            <p:ph type="title"/>
          </p:nvPr>
        </p:nvSpPr>
        <p:spPr/>
        <p:txBody>
          <a:bodyPr/>
          <a:lstStyle/>
          <a:p>
            <a:r>
              <a:rPr lang="en-US" dirty="0"/>
              <a:t>RNN</a:t>
            </a:r>
          </a:p>
        </p:txBody>
      </p:sp>
      <p:sp>
        <p:nvSpPr>
          <p:cNvPr id="3" name="Content Placeholder 2">
            <a:extLst>
              <a:ext uri="{FF2B5EF4-FFF2-40B4-BE49-F238E27FC236}">
                <a16:creationId xmlns:a16="http://schemas.microsoft.com/office/drawing/2014/main" id="{EF23454D-BF3E-4CAF-A761-6EA3CBAC701C}"/>
              </a:ext>
            </a:extLst>
          </p:cNvPr>
          <p:cNvSpPr>
            <a:spLocks noGrp="1"/>
          </p:cNvSpPr>
          <p:nvPr>
            <p:ph idx="1"/>
          </p:nvPr>
        </p:nvSpPr>
        <p:spPr/>
        <p:txBody>
          <a:bodyPr/>
          <a:lstStyle/>
          <a:p>
            <a:r>
              <a:rPr lang="en-US" dirty="0"/>
              <a:t>Vocabulary size 25K</a:t>
            </a:r>
          </a:p>
          <a:p>
            <a:r>
              <a:rPr lang="en-US" dirty="0"/>
              <a:t>The coarse embedding was also trained by the RNN model.</a:t>
            </a:r>
          </a:p>
          <a:p>
            <a:r>
              <a:rPr lang="en-US" dirty="0"/>
              <a:t>Optimizer used : Stochastic Gradient Decent with Learning rate 1*e(-3).</a:t>
            </a:r>
          </a:p>
          <a:p>
            <a:r>
              <a:rPr lang="en-US" dirty="0"/>
              <a:t>Criterion Cross Entropy Loss.</a:t>
            </a:r>
          </a:p>
          <a:p>
            <a:r>
              <a:rPr lang="en-US" dirty="0"/>
              <a:t>Complete code at </a:t>
            </a:r>
            <a:r>
              <a:rPr lang="en-US" dirty="0">
                <a:hlinkClick r:id="rId2"/>
              </a:rPr>
              <a:t>https://github.com/agarwalanant/TextClassifier</a:t>
            </a:r>
            <a:endParaRPr lang="en-US" dirty="0"/>
          </a:p>
          <a:p>
            <a:endParaRPr lang="en-US" dirty="0"/>
          </a:p>
          <a:p>
            <a:endParaRPr lang="en-US" dirty="0"/>
          </a:p>
        </p:txBody>
      </p:sp>
    </p:spTree>
    <p:extLst>
      <p:ext uri="{BB962C8B-B14F-4D97-AF65-F5344CB8AC3E}">
        <p14:creationId xmlns:p14="http://schemas.microsoft.com/office/powerpoint/2010/main" val="351772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09BC-97D8-494E-9101-201CFE7AC99C}"/>
              </a:ext>
            </a:extLst>
          </p:cNvPr>
          <p:cNvSpPr>
            <a:spLocks noGrp="1"/>
          </p:cNvSpPr>
          <p:nvPr>
            <p:ph type="title"/>
          </p:nvPr>
        </p:nvSpPr>
        <p:spPr/>
        <p:txBody>
          <a:bodyPr/>
          <a:lstStyle/>
          <a:p>
            <a:r>
              <a:rPr lang="en-US" dirty="0"/>
              <a:t>RNN Code Snippet</a:t>
            </a:r>
          </a:p>
        </p:txBody>
      </p:sp>
      <p:pic>
        <p:nvPicPr>
          <p:cNvPr id="4" name="Picture 3">
            <a:extLst>
              <a:ext uri="{FF2B5EF4-FFF2-40B4-BE49-F238E27FC236}">
                <a16:creationId xmlns:a16="http://schemas.microsoft.com/office/drawing/2014/main" id="{324E5AE6-5F49-4899-BB96-ED065B6A1812}"/>
              </a:ext>
            </a:extLst>
          </p:cNvPr>
          <p:cNvPicPr>
            <a:picLocks noChangeAspect="1"/>
          </p:cNvPicPr>
          <p:nvPr/>
        </p:nvPicPr>
        <p:blipFill rotWithShape="1">
          <a:blip r:embed="rId2"/>
          <a:srcRect l="23266" t="20272" r="37015" b="21497"/>
          <a:stretch/>
        </p:blipFill>
        <p:spPr>
          <a:xfrm>
            <a:off x="1253411" y="2219648"/>
            <a:ext cx="4842588" cy="3993503"/>
          </a:xfrm>
          <a:prstGeom prst="rect">
            <a:avLst/>
          </a:prstGeom>
        </p:spPr>
      </p:pic>
      <p:pic>
        <p:nvPicPr>
          <p:cNvPr id="7" name="Content Placeholder 4">
            <a:extLst>
              <a:ext uri="{FF2B5EF4-FFF2-40B4-BE49-F238E27FC236}">
                <a16:creationId xmlns:a16="http://schemas.microsoft.com/office/drawing/2014/main" id="{FD1ED368-F475-486F-9D9A-05A0BCFE6512}"/>
              </a:ext>
            </a:extLst>
          </p:cNvPr>
          <p:cNvPicPr>
            <a:picLocks noChangeAspect="1"/>
          </p:cNvPicPr>
          <p:nvPr/>
        </p:nvPicPr>
        <p:blipFill rotWithShape="1">
          <a:blip r:embed="rId3"/>
          <a:srcRect l="23530" t="26268" r="32494" b="52500"/>
          <a:stretch/>
        </p:blipFill>
        <p:spPr>
          <a:xfrm>
            <a:off x="6137989" y="2615248"/>
            <a:ext cx="4856032" cy="1318814"/>
          </a:xfrm>
          <a:prstGeom prst="rect">
            <a:avLst/>
          </a:prstGeom>
        </p:spPr>
      </p:pic>
      <p:pic>
        <p:nvPicPr>
          <p:cNvPr id="13" name="Content Placeholder 10">
            <a:extLst>
              <a:ext uri="{FF2B5EF4-FFF2-40B4-BE49-F238E27FC236}">
                <a16:creationId xmlns:a16="http://schemas.microsoft.com/office/drawing/2014/main" id="{6BAAA66F-FDF7-4D49-BA4C-6E9794AAF989}"/>
              </a:ext>
            </a:extLst>
          </p:cNvPr>
          <p:cNvPicPr>
            <a:picLocks noChangeAspect="1"/>
          </p:cNvPicPr>
          <p:nvPr/>
        </p:nvPicPr>
        <p:blipFill rotWithShape="1">
          <a:blip r:embed="rId4"/>
          <a:srcRect l="23056" t="52281" r="45073" b="33585"/>
          <a:stretch/>
        </p:blipFill>
        <p:spPr>
          <a:xfrm>
            <a:off x="6137989" y="4080933"/>
            <a:ext cx="4960777" cy="1237516"/>
          </a:xfrm>
          <a:prstGeom prst="rect">
            <a:avLst/>
          </a:prstGeom>
        </p:spPr>
      </p:pic>
    </p:spTree>
    <p:extLst>
      <p:ext uri="{BB962C8B-B14F-4D97-AF65-F5344CB8AC3E}">
        <p14:creationId xmlns:p14="http://schemas.microsoft.com/office/powerpoint/2010/main" val="1271598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1771-B853-44A2-A1CD-F15626504360}"/>
              </a:ext>
            </a:extLst>
          </p:cNvPr>
          <p:cNvSpPr>
            <a:spLocks noGrp="1"/>
          </p:cNvSpPr>
          <p:nvPr>
            <p:ph type="title"/>
          </p:nvPr>
        </p:nvSpPr>
        <p:spPr/>
        <p:txBody>
          <a:bodyPr/>
          <a:lstStyle/>
          <a:p>
            <a:r>
              <a:rPr lang="en-US" dirty="0"/>
              <a:t>RNN Outputs</a:t>
            </a:r>
          </a:p>
        </p:txBody>
      </p:sp>
      <p:pic>
        <p:nvPicPr>
          <p:cNvPr id="5" name="Picture 4">
            <a:extLst>
              <a:ext uri="{FF2B5EF4-FFF2-40B4-BE49-F238E27FC236}">
                <a16:creationId xmlns:a16="http://schemas.microsoft.com/office/drawing/2014/main" id="{199EA58E-D240-4216-8CF3-2720B1453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97" y="2285999"/>
            <a:ext cx="2916308" cy="1984292"/>
          </a:xfrm>
          <a:prstGeom prst="rect">
            <a:avLst/>
          </a:prstGeom>
        </p:spPr>
      </p:pic>
      <p:pic>
        <p:nvPicPr>
          <p:cNvPr id="7" name="Picture 6">
            <a:extLst>
              <a:ext uri="{FF2B5EF4-FFF2-40B4-BE49-F238E27FC236}">
                <a16:creationId xmlns:a16="http://schemas.microsoft.com/office/drawing/2014/main" id="{31CDE964-7FBC-4F70-BE25-0DFAF550E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194" y="4050161"/>
            <a:ext cx="3090805" cy="2108456"/>
          </a:xfrm>
          <a:prstGeom prst="rect">
            <a:avLst/>
          </a:prstGeom>
        </p:spPr>
      </p:pic>
      <p:pic>
        <p:nvPicPr>
          <p:cNvPr id="9" name="Picture 8">
            <a:extLst>
              <a:ext uri="{FF2B5EF4-FFF2-40B4-BE49-F238E27FC236}">
                <a16:creationId xmlns:a16="http://schemas.microsoft.com/office/drawing/2014/main" id="{7E461285-EF4A-49A5-9006-5CEAF04EC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3365" y="2401099"/>
            <a:ext cx="2916308" cy="1984292"/>
          </a:xfrm>
          <a:prstGeom prst="rect">
            <a:avLst/>
          </a:prstGeom>
        </p:spPr>
      </p:pic>
      <p:pic>
        <p:nvPicPr>
          <p:cNvPr id="11" name="Picture 10">
            <a:extLst>
              <a:ext uri="{FF2B5EF4-FFF2-40B4-BE49-F238E27FC236}">
                <a16:creationId xmlns:a16="http://schemas.microsoft.com/office/drawing/2014/main" id="{C3557933-2F61-4072-A392-F66E6D7807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9793" y="4102435"/>
            <a:ext cx="3258050" cy="2222546"/>
          </a:xfrm>
          <a:prstGeom prst="rect">
            <a:avLst/>
          </a:prstGeom>
        </p:spPr>
      </p:pic>
    </p:spTree>
    <p:extLst>
      <p:ext uri="{BB962C8B-B14F-4D97-AF65-F5344CB8AC3E}">
        <p14:creationId xmlns:p14="http://schemas.microsoft.com/office/powerpoint/2010/main" val="18874156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81</TotalTime>
  <Words>301</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Text Classification</vt:lpstr>
      <vt:lpstr>Data Preprocessing</vt:lpstr>
      <vt:lpstr>Glove + CNN</vt:lpstr>
      <vt:lpstr>Why Glove Approach ?</vt:lpstr>
      <vt:lpstr>Glove + CNN Code Snippet</vt:lpstr>
      <vt:lpstr>Glove + CNN Output</vt:lpstr>
      <vt:lpstr>RNN</vt:lpstr>
      <vt:lpstr>RNN Code Snippet</vt:lpstr>
      <vt:lpstr>RNN Outputs</vt:lpstr>
      <vt:lpstr>Final Verdict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 aggarwal</dc:creator>
  <cp:lastModifiedBy>anant aggarwal</cp:lastModifiedBy>
  <cp:revision>10</cp:revision>
  <dcterms:created xsi:type="dcterms:W3CDTF">2019-07-25T05:08:13Z</dcterms:created>
  <dcterms:modified xsi:type="dcterms:W3CDTF">2019-07-25T06:29:18Z</dcterms:modified>
</cp:coreProperties>
</file>