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8" r:id="rId4"/>
    <p:sldId id="281" r:id="rId5"/>
    <p:sldId id="259" r:id="rId6"/>
    <p:sldId id="268" r:id="rId7"/>
    <p:sldId id="269" r:id="rId8"/>
    <p:sldId id="279" r:id="rId9"/>
    <p:sldId id="261" r:id="rId10"/>
    <p:sldId id="272" r:id="rId11"/>
    <p:sldId id="274" r:id="rId12"/>
    <p:sldId id="262" r:id="rId13"/>
    <p:sldId id="276" r:id="rId14"/>
    <p:sldId id="263" r:id="rId15"/>
    <p:sldId id="282" r:id="rId16"/>
    <p:sldId id="264" r:id="rId17"/>
    <p:sldId id="280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869"/>
    <a:srgbClr val="FEE624"/>
    <a:srgbClr val="2197F6"/>
    <a:srgbClr val="ADDCFE"/>
    <a:srgbClr val="FF9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C107A-E30C-D664-5B03-0A974E07CFE1}" v="31" dt="2024-04-27T04:07:55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5E47C-C376-0F19-2A65-E62BEF7D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16F3-4ED4-4653-86B1-EFD224BC20E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1C9F3-454B-D86F-3AF5-A3189676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B34A3-D6F6-38CB-D478-0C34A086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864D-8130-45CC-B6C1-6E931A096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165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5E47C-C376-0F19-2A65-E62BEF7D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16F3-4ED4-4653-86B1-EFD224BC20E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1C9F3-454B-D86F-3AF5-A3189676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3C8E062-73FA-DC42-7D58-AA35D18386D6}"/>
              </a:ext>
            </a:extLst>
          </p:cNvPr>
          <p:cNvSpPr txBox="1">
            <a:spLocks/>
          </p:cNvSpPr>
          <p:nvPr userDrawn="1"/>
        </p:nvSpPr>
        <p:spPr>
          <a:xfrm>
            <a:off x="10852030" y="171883"/>
            <a:ext cx="483079" cy="439086"/>
          </a:xfrm>
          <a:prstGeom prst="hexagon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10864D-8130-45CC-B6C1-6E931A09694C}" type="slidenum">
              <a:rPr lang="en-IN" sz="1000" b="0" smtClean="0">
                <a:latin typeface="Montserrat" pitchFamily="2" charset="0"/>
              </a:rPr>
              <a:pPr/>
              <a:t>‹#›</a:t>
            </a:fld>
            <a:endParaRPr lang="en-IN" b="0"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7B7D5-052D-3CEC-6083-A2C4BD13B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4883" y="6205049"/>
            <a:ext cx="1561381" cy="2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3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5E47C-C376-0F19-2A65-E62BEF7D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16F3-4ED4-4653-86B1-EFD224BC20E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1C9F3-454B-D86F-3AF5-A3189676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3C8E062-73FA-DC42-7D58-AA35D18386D6}"/>
              </a:ext>
            </a:extLst>
          </p:cNvPr>
          <p:cNvSpPr txBox="1">
            <a:spLocks/>
          </p:cNvSpPr>
          <p:nvPr userDrawn="1"/>
        </p:nvSpPr>
        <p:spPr>
          <a:xfrm>
            <a:off x="10852030" y="171883"/>
            <a:ext cx="483079" cy="439086"/>
          </a:xfrm>
          <a:prstGeom prst="hexagon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10864D-8130-45CC-B6C1-6E931A09694C}" type="slidenum">
              <a:rPr lang="en-IN" sz="1000" b="0" smtClean="0">
                <a:latin typeface="Montserrat" pitchFamily="2" charset="0"/>
              </a:rPr>
              <a:pPr/>
              <a:t>‹#›</a:t>
            </a:fld>
            <a:endParaRPr lang="en-IN" b="0"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52449-CD4F-47E2-6BD8-E8AA4D4C0B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4883" y="6205049"/>
            <a:ext cx="1561381" cy="2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3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434CE-4B3A-2768-DB2A-08F17ADD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A8374-DD0B-96C1-0BCA-BDC9672D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D29D-5A0F-4106-F26E-4BB8040F7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16F3-4ED4-4653-86B1-EFD224BC20E2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2FAB-2D67-7D25-71D4-CBA515D61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663A-0280-7B0A-46D3-453D89EEE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864D-8130-45CC-B6C1-6E931A096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58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4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Picture 36" descr="A low angle view of a tall building&#10;&#10;Description automatically generated with medium confidence">
            <a:extLst>
              <a:ext uri="{FF2B5EF4-FFF2-40B4-BE49-F238E27FC236}">
                <a16:creationId xmlns:a16="http://schemas.microsoft.com/office/drawing/2014/main" id="{2CD2D7BA-B644-E73B-62FF-F210E525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3" t="20381" b="27219"/>
          <a:stretch>
            <a:fillRect/>
          </a:stretch>
        </p:blipFill>
        <p:spPr>
          <a:xfrm>
            <a:off x="9633458" y="1863208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pic>
        <p:nvPicPr>
          <p:cNvPr id="38" name="Picture 37" descr="A low angle view of a tall building">
            <a:extLst>
              <a:ext uri="{FF2B5EF4-FFF2-40B4-BE49-F238E27FC236}">
                <a16:creationId xmlns:a16="http://schemas.microsoft.com/office/drawing/2014/main" id="{7BB352CA-D216-2D42-BB23-8DDC6AC46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19" r="76833" b="20381"/>
          <a:stretch/>
        </p:blipFill>
        <p:spPr>
          <a:xfrm>
            <a:off x="7028060" y="2241432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pic>
        <p:nvPicPr>
          <p:cNvPr id="39" name="Picture 38" descr="A low angle view of a tall building&#10;&#10;Description automatically generated with medium confidence">
            <a:extLst>
              <a:ext uri="{FF2B5EF4-FFF2-40B4-BE49-F238E27FC236}">
                <a16:creationId xmlns:a16="http://schemas.microsoft.com/office/drawing/2014/main" id="{28A30F38-1E69-4266-CE01-58205F05E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1" t="20381" r="51222" b="27219"/>
          <a:stretch>
            <a:fillRect/>
          </a:stretch>
        </p:blipFill>
        <p:spPr>
          <a:xfrm>
            <a:off x="7896526" y="1884228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pic>
        <p:nvPicPr>
          <p:cNvPr id="40" name="Picture 39" descr="A low angle view of a tall building&#10;&#10;Description automatically generated with medium confidence">
            <a:extLst>
              <a:ext uri="{FF2B5EF4-FFF2-40B4-BE49-F238E27FC236}">
                <a16:creationId xmlns:a16="http://schemas.microsoft.com/office/drawing/2014/main" id="{0E266286-5522-A7EF-F6C4-87E2956AD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2" t="27219" r="25611" b="20381"/>
          <a:stretch>
            <a:fillRect/>
          </a:stretch>
        </p:blipFill>
        <p:spPr>
          <a:xfrm>
            <a:off x="8764992" y="2241432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542BBEC-5C13-1A04-66F2-74C39D52EFFD}"/>
              </a:ext>
            </a:extLst>
          </p:cNvPr>
          <p:cNvGrpSpPr/>
          <p:nvPr/>
        </p:nvGrpSpPr>
        <p:grpSpPr>
          <a:xfrm>
            <a:off x="620723" y="1312566"/>
            <a:ext cx="5290950" cy="4171314"/>
            <a:chOff x="620723" y="754519"/>
            <a:chExt cx="5290950" cy="417131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639D0B-B7D0-B89D-849D-54570CF426B4}"/>
                </a:ext>
              </a:extLst>
            </p:cNvPr>
            <p:cNvSpPr txBox="1"/>
            <p:nvPr/>
          </p:nvSpPr>
          <p:spPr>
            <a:xfrm>
              <a:off x="620723" y="754519"/>
              <a:ext cx="5290949" cy="253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85216">
                <a:spcAft>
                  <a:spcPts val="600"/>
                </a:spcAft>
              </a:pPr>
              <a:r>
                <a:rPr lang="en-IN" sz="4400" b="1" kern="1200" spc="192">
                  <a:solidFill>
                    <a:schemeClr val="tx1"/>
                  </a:solidFill>
                  <a:latin typeface="Montserrat SemiBold" pitchFamily="2" charset="0"/>
                </a:rPr>
                <a:t>PROJECT PRESENTATION</a:t>
              </a:r>
            </a:p>
            <a:p>
              <a:pPr algn="ctr" defTabSz="585216">
                <a:spcAft>
                  <a:spcPts val="600"/>
                </a:spcAft>
              </a:pPr>
              <a:endParaRPr lang="en-IN" sz="6600" b="1" spc="300">
                <a:latin typeface="Montserrat SemiBold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B836577-69C1-4654-AC8C-D4AC7FA0B278}"/>
                </a:ext>
              </a:extLst>
            </p:cNvPr>
            <p:cNvSpPr txBox="1">
              <a:spLocks/>
            </p:cNvSpPr>
            <p:nvPr/>
          </p:nvSpPr>
          <p:spPr>
            <a:xfrm>
              <a:off x="946593" y="2599799"/>
              <a:ext cx="4550648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SemiBold"/>
                </a:rPr>
                <a:t>Seeing Through The Rings:</a:t>
              </a: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16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SemiBold"/>
                </a:rPr>
                <a:t>Unveiling Olympic History</a:t>
              </a: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6DAD07-6692-BEE9-6CCA-82A90B55593D}"/>
                </a:ext>
              </a:extLst>
            </p:cNvPr>
            <p:cNvSpPr txBox="1"/>
            <p:nvPr/>
          </p:nvSpPr>
          <p:spPr>
            <a:xfrm>
              <a:off x="733779" y="4402613"/>
              <a:ext cx="5177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spc="30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itchFamily="2" charset="0"/>
                </a:rPr>
                <a:t>GARVIT APURB SHREY ROHIT HARJAP HIMESH DEEPESH SANIDHYA</a:t>
              </a:r>
            </a:p>
          </p:txBody>
        </p:sp>
      </p:grpSp>
      <p:pic>
        <p:nvPicPr>
          <p:cNvPr id="1026" name="Picture 2" descr="Five ring icon olympic games isolated symbol thin Vector Image">
            <a:extLst>
              <a:ext uri="{FF2B5EF4-FFF2-40B4-BE49-F238E27FC236}">
                <a16:creationId xmlns:a16="http://schemas.microsoft.com/office/drawing/2014/main" id="{CDEC64CF-BC03-93C7-A723-9256C8543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28"/>
          <a:stretch/>
        </p:blipFill>
        <p:spPr bwMode="auto">
          <a:xfrm>
            <a:off x="2084665" y="3450233"/>
            <a:ext cx="2274504" cy="13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9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9167E-6 3.7037E-6 L -4.79167E-6 -0.0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91667E-6 1.11111E-6 L 0.00091 -0.07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7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25E-6 4.44444E-6 L 3.125E-6 -0.068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4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33333E-7 1.11111E-6 L -8.33333E-7 -0.085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56F-2104-A1B2-538B-1DA2B906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9189EF-B5D3-06EF-B132-8799DAE33517}"/>
              </a:ext>
            </a:extLst>
          </p:cNvPr>
          <p:cNvGrpSpPr/>
          <p:nvPr/>
        </p:nvGrpSpPr>
        <p:grpSpPr>
          <a:xfrm>
            <a:off x="1180045" y="455177"/>
            <a:ext cx="9831909" cy="764761"/>
            <a:chOff x="813085" y="677119"/>
            <a:chExt cx="9831909" cy="76476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481510-2E23-7B0C-D2B3-4D0B20659D5A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423C37-D2D3-E8EF-D74C-3F6C6C16FDB6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2800" spc="300">
                  <a:latin typeface="Montserrat SemiBold"/>
                </a:rPr>
                <a:t>DISTRIBUTION OF MEDALS VS COUNTRIES</a:t>
              </a:r>
              <a:endParaRPr lang="en-IN" sz="2800" spc="300">
                <a:latin typeface="Montserrat SemiBold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4E1266-3061-216D-2BBB-AB61E52E9843}"/>
              </a:ext>
            </a:extLst>
          </p:cNvPr>
          <p:cNvGrpSpPr>
            <a:grpSpLocks/>
          </p:cNvGrpSpPr>
          <p:nvPr/>
        </p:nvGrpSpPr>
        <p:grpSpPr>
          <a:xfrm>
            <a:off x="641379" y="2472931"/>
            <a:ext cx="4703737" cy="2564852"/>
            <a:chOff x="6441440" y="1259840"/>
            <a:chExt cx="4703737" cy="25648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3F35AA-EAC3-94E1-170B-CF45E5A5DE2E}"/>
                </a:ext>
              </a:extLst>
            </p:cNvPr>
            <p:cNvSpPr txBox="1">
              <a:spLocks/>
            </p:cNvSpPr>
            <p:nvPr/>
          </p:nvSpPr>
          <p:spPr>
            <a:xfrm>
              <a:off x="6451600" y="1259840"/>
              <a:ext cx="433493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pc="300">
                  <a:latin typeface="Montserrat"/>
                </a:rPr>
                <a:t>DESIGN PRINCIPLES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ADDE70-4E20-FC20-8A5A-CBD23AFC15DC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4703737" cy="22770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"Overview first, zoom and filter, then details-on-demand"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Insights about the Top 8 countries VS the rest of the world</a:t>
              </a:r>
              <a:endParaRPr lang="en-US" sz="1200" i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Filtering by Sport and Querying for desired </a:t>
              </a:r>
              <a:r>
                <a:rPr lang="en-US" sz="1200">
                  <a:solidFill>
                    <a:schemeClr val="accent4">
                      <a:lumMod val="50000"/>
                    </a:schemeClr>
                  </a:solidFill>
                  <a:latin typeface="Montserrat"/>
                </a:rPr>
                <a:t>year range,</a:t>
              </a:r>
            </a:p>
            <a:p>
              <a:pPr>
                <a:lnSpc>
                  <a:spcPct val="150000"/>
                </a:lnSpc>
              </a:pPr>
              <a:r>
                <a:rPr lang="en-US" sz="1200">
                  <a:solidFill>
                    <a:schemeClr val="accent2">
                      <a:lumMod val="50000"/>
                    </a:schemeClr>
                  </a:solidFill>
                  <a:latin typeface="Montserrat"/>
                </a:rPr>
                <a:t> 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toggle button between </a:t>
              </a:r>
              <a:r>
                <a:rPr lang="en-US" sz="1200">
                  <a:solidFill>
                    <a:schemeClr val="accent5">
                      <a:lumMod val="75000"/>
                    </a:schemeClr>
                  </a:solidFill>
                  <a:latin typeface="Montserrat"/>
                </a:rPr>
                <a:t>Winter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 and </a:t>
              </a:r>
              <a:r>
                <a:rPr lang="en-US" sz="1200">
                  <a:solidFill>
                    <a:schemeClr val="accent2">
                      <a:lumMod val="75000"/>
                    </a:schemeClr>
                  </a:solidFill>
                  <a:latin typeface="Montserrat"/>
                </a:rPr>
                <a:t>Summer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 season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Medal breakdown for individual countries as per details-on-demand</a:t>
              </a:r>
            </a:p>
            <a:p>
              <a:pPr>
                <a:lnSpc>
                  <a:spcPct val="150000"/>
                </a:lnSpc>
              </a:pPr>
              <a:endParaRPr lang="en-US" sz="1200" i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</p:txBody>
        </p:sp>
      </p:grpSp>
      <p:pic>
        <p:nvPicPr>
          <p:cNvPr id="9" name="Picture 8" descr="A graph with numbers and text&#10;&#10;Description automatically generated">
            <a:extLst>
              <a:ext uri="{FF2B5EF4-FFF2-40B4-BE49-F238E27FC236}">
                <a16:creationId xmlns:a16="http://schemas.microsoft.com/office/drawing/2014/main" id="{9DAA8D2D-2E13-F9D0-01FB-D04AC5DC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0" y="1493520"/>
            <a:ext cx="5585460" cy="43688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74755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56F-2104-A1B2-538B-1DA2B906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9189EF-B5D3-06EF-B132-8799DAE33517}"/>
              </a:ext>
            </a:extLst>
          </p:cNvPr>
          <p:cNvGrpSpPr/>
          <p:nvPr/>
        </p:nvGrpSpPr>
        <p:grpSpPr>
          <a:xfrm>
            <a:off x="1180045" y="455177"/>
            <a:ext cx="9831909" cy="764761"/>
            <a:chOff x="813085" y="677119"/>
            <a:chExt cx="9831909" cy="76476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481510-2E23-7B0C-D2B3-4D0B20659D5A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423C37-D2D3-E8EF-D74C-3F6C6C16FDB6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2800" spc="300">
                  <a:latin typeface="Montserrat SemiBold"/>
                </a:rPr>
                <a:t>Country-wise medal analysis over years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1C7168-FD59-2FEF-4AC8-5B2C25E47891}"/>
              </a:ext>
            </a:extLst>
          </p:cNvPr>
          <p:cNvGrpSpPr>
            <a:grpSpLocks/>
          </p:cNvGrpSpPr>
          <p:nvPr/>
        </p:nvGrpSpPr>
        <p:grpSpPr>
          <a:xfrm>
            <a:off x="734917" y="1810176"/>
            <a:ext cx="3834996" cy="5416419"/>
            <a:chOff x="6435958" y="435824"/>
            <a:chExt cx="4359620" cy="29606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EFF8D-1302-AADF-8610-284101ECE48A}"/>
                </a:ext>
              </a:extLst>
            </p:cNvPr>
            <p:cNvSpPr txBox="1">
              <a:spLocks/>
            </p:cNvSpPr>
            <p:nvPr/>
          </p:nvSpPr>
          <p:spPr>
            <a:xfrm>
              <a:off x="6451600" y="1259840"/>
              <a:ext cx="433493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IN" spc="300">
                <a:latin typeface="Montserra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497FDD-6F85-69FF-7ADA-81269D2A40B3}"/>
                </a:ext>
              </a:extLst>
            </p:cNvPr>
            <p:cNvSpPr txBox="1">
              <a:spLocks/>
            </p:cNvSpPr>
            <p:nvPr/>
          </p:nvSpPr>
          <p:spPr>
            <a:xfrm>
              <a:off x="6435958" y="435824"/>
              <a:ext cx="4359620" cy="29606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>
                  <a:latin typeface="Montserrat"/>
                  <a:ea typeface="+mn-lt"/>
                  <a:cs typeface="+mn-lt"/>
                </a:rPr>
                <a:t>Objective</a:t>
              </a: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: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This project aims to visually explore and analyze Olympic data to understand the distribution of medals won by countries over the years.</a:t>
              </a:r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  <a:p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+mn-lt"/>
                  <a:cs typeface="+mn-lt"/>
                </a:rPr>
                <a:t>Dataset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: We are using a comprehensive dataset containing information about medal counts (gold, silver, bronze) for each country across multiple Olympic Games.</a:t>
              </a:r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  <a:p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+mn-lt"/>
                  <a:cs typeface="+mn-lt"/>
                </a:rPr>
                <a:t>Visualization Approach</a:t>
              </a: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: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Through interactive map, we'll illustrate how medal counts vary by country and year, allowing us to identify trends and patterns in Olympic performance.</a:t>
              </a:r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/>
              </a:endParaRPr>
            </a:p>
            <a:p>
              <a:pPr marL="171450" indent="-171450">
                <a:lnSpc>
                  <a:spcPct val="150000"/>
                </a:lnSpc>
                <a:buFont typeface="Calibri"/>
                <a:buChar char="-"/>
              </a:pP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  <a:p>
              <a:pPr marL="171450" indent="-171450">
                <a:lnSpc>
                  <a:spcPct val="150000"/>
                </a:lnSpc>
                <a:buFont typeface="Calibri"/>
                <a:buChar char="-"/>
              </a:pP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  <a:p>
              <a:pPr marL="171450" indent="-171450">
                <a:lnSpc>
                  <a:spcPct val="150000"/>
                </a:lnSpc>
                <a:buFont typeface="Calibri"/>
                <a:buChar char="-"/>
              </a:pP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</p:txBody>
        </p:sp>
      </p:grpSp>
      <p:pic>
        <p:nvPicPr>
          <p:cNvPr id="3" name="Picture 2" descr="A map of the world&#10;&#10;Description automatically generated">
            <a:extLst>
              <a:ext uri="{FF2B5EF4-FFF2-40B4-BE49-F238E27FC236}">
                <a16:creationId xmlns:a16="http://schemas.microsoft.com/office/drawing/2014/main" id="{9DD20E8D-2082-B425-067C-68A2F340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423" y="1695304"/>
            <a:ext cx="7129397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676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56F-2104-A1B2-538B-1DA2B906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9189EF-B5D3-06EF-B132-8799DAE33517}"/>
              </a:ext>
            </a:extLst>
          </p:cNvPr>
          <p:cNvGrpSpPr/>
          <p:nvPr/>
        </p:nvGrpSpPr>
        <p:grpSpPr>
          <a:xfrm>
            <a:off x="1180045" y="455177"/>
            <a:ext cx="9831909" cy="1195648"/>
            <a:chOff x="813085" y="677119"/>
            <a:chExt cx="9831909" cy="119564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481510-2E23-7B0C-D2B3-4D0B20659D5A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423C37-D2D3-E8EF-D74C-3F6C6C16FDB6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9541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2800" spc="300">
                  <a:latin typeface="Montserrat SemiBold" pitchFamily="2" charset="0"/>
                  <a:ea typeface="+mn-lt"/>
                  <a:cs typeface="+mn-lt"/>
                </a:rPr>
                <a:t>EFFECT OF COUNTRY ECONOMICS ON MEDALS</a:t>
              </a:r>
              <a:endParaRPr lang="en-US" sz="1600">
                <a:latin typeface="Montserrat SemiBol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1C7168-FD59-2FEF-4AC8-5B2C25E47891}"/>
              </a:ext>
            </a:extLst>
          </p:cNvPr>
          <p:cNvGrpSpPr>
            <a:grpSpLocks/>
          </p:cNvGrpSpPr>
          <p:nvPr/>
        </p:nvGrpSpPr>
        <p:grpSpPr>
          <a:xfrm>
            <a:off x="6340011" y="1853168"/>
            <a:ext cx="5303176" cy="3087333"/>
            <a:chOff x="6441440" y="1259840"/>
            <a:chExt cx="5054650" cy="9896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EFF8D-1302-AADF-8610-284101ECE48A}"/>
                </a:ext>
              </a:extLst>
            </p:cNvPr>
            <p:cNvSpPr txBox="1">
              <a:spLocks/>
            </p:cNvSpPr>
            <p:nvPr/>
          </p:nvSpPr>
          <p:spPr>
            <a:xfrm>
              <a:off x="6451600" y="1259840"/>
              <a:ext cx="4334930" cy="1085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16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ECONOMIC PARAMETERS: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497FDD-6F85-69FF-7ADA-81269D2A40B3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402842"/>
              <a:ext cx="5054650" cy="84668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GDP - Q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+mn-lt"/>
                  <a:cs typeface="+mn-lt"/>
                </a:rPr>
                <a:t>uantifies total value of goods and services produced annually</a:t>
              </a: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GINI - M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+mn-lt"/>
                  <a:cs typeface="+mn-lt"/>
                </a:rPr>
                <a:t>easures income or wealth distribution within a population</a:t>
              </a: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+mn-lt"/>
                <a:cs typeface="+mn-lt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rgbClr val="000000"/>
                  </a:solidFill>
                  <a:latin typeface="Montserrat"/>
                  <a:ea typeface="+mn-lt"/>
                  <a:cs typeface="+mn-lt"/>
                </a:rPr>
                <a:t>GNI</a:t>
              </a:r>
              <a:r>
                <a:rPr lang="en-US" sz="1400">
                  <a:solidFill>
                    <a:srgbClr val="000000"/>
                  </a:solidFill>
                  <a:latin typeface="Montserrat"/>
                </a:rPr>
                <a:t> - </a:t>
              </a:r>
              <a:r>
                <a:rPr lang="en-US" sz="1400">
                  <a:solidFill>
                    <a:srgbClr val="000000"/>
                  </a:solidFill>
                  <a:latin typeface="Montserrat"/>
                  <a:ea typeface="+mn-lt"/>
                  <a:cs typeface="+mn-lt"/>
                </a:rPr>
                <a:t>Measures total income of a country's residents and businesses</a:t>
              </a: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+mn-lt"/>
                <a:cs typeface="+mn-lt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Unemployment - %age of Labour force unemployed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Literacy - %age 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+mn-lt"/>
                  <a:cs typeface="+mn-lt"/>
                </a:rPr>
                <a:t>of population able to read and write</a:t>
              </a: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581D3D-E2F9-0C16-86E8-AB5CC5163EDF}"/>
              </a:ext>
            </a:extLst>
          </p:cNvPr>
          <p:cNvGrpSpPr>
            <a:grpSpLocks/>
          </p:cNvGrpSpPr>
          <p:nvPr/>
        </p:nvGrpSpPr>
        <p:grpSpPr>
          <a:xfrm>
            <a:off x="571389" y="1853179"/>
            <a:ext cx="5303176" cy="4056830"/>
            <a:chOff x="6441440" y="1259840"/>
            <a:chExt cx="5054650" cy="13004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972AE2-85D2-3EAC-37A8-6D549D3CC571}"/>
                </a:ext>
              </a:extLst>
            </p:cNvPr>
            <p:cNvSpPr txBox="1">
              <a:spLocks/>
            </p:cNvSpPr>
            <p:nvPr/>
          </p:nvSpPr>
          <p:spPr>
            <a:xfrm>
              <a:off x="6451600" y="1259840"/>
              <a:ext cx="4334930" cy="1085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16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APPROACH: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5AE6B7-40E9-EE1D-0716-6FE07E051366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402842"/>
              <a:ext cx="5054650" cy="115746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Dataset collection – Used Worldbank.org to collect data for economics and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kaggle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 for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olympic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 data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Data Processing – Used python script to clean and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organise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 datasets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Framework used for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visualisation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 – D3.js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Visual Variable used – Planar (for scatter plot)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Filters used - Economic parameters, Medal Type and year of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olympics</a:t>
              </a: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Scalability – Given fixed number of countries, the only scalable parameter is number of years, for that we can use zoom and filter approach</a:t>
              </a: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4317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56F-2104-A1B2-538B-1DA2B906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9189EF-B5D3-06EF-B132-8799DAE33517}"/>
              </a:ext>
            </a:extLst>
          </p:cNvPr>
          <p:cNvGrpSpPr/>
          <p:nvPr/>
        </p:nvGrpSpPr>
        <p:grpSpPr>
          <a:xfrm>
            <a:off x="1180045" y="455177"/>
            <a:ext cx="9831909" cy="1195648"/>
            <a:chOff x="813085" y="677119"/>
            <a:chExt cx="9831909" cy="119564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481510-2E23-7B0C-D2B3-4D0B20659D5A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423C37-D2D3-E8EF-D74C-3F6C6C16FDB6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9541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2800" spc="300">
                  <a:latin typeface="Montserrat SemiBold" pitchFamily="2" charset="0"/>
                  <a:ea typeface="+mn-lt"/>
                  <a:cs typeface="+mn-lt"/>
                </a:rPr>
                <a:t>EFFECT OF COUNTRY ECONOMICS ON MEDALS</a:t>
              </a:r>
              <a:endParaRPr lang="en-US" sz="1600">
                <a:latin typeface="Montserrat SemiBold" pitchFamily="2" charset="0"/>
              </a:endParaRPr>
            </a:p>
          </p:txBody>
        </p:sp>
      </p:grp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701CFA44-9CDC-47C8-D535-946544AB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89" y="1646474"/>
            <a:ext cx="7890933" cy="485198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8240A1-B366-7DFA-536A-85886AD52C11}"/>
              </a:ext>
            </a:extLst>
          </p:cNvPr>
          <p:cNvCxnSpPr/>
          <p:nvPr/>
        </p:nvCxnSpPr>
        <p:spPr>
          <a:xfrm flipV="1">
            <a:off x="8545688" y="5046133"/>
            <a:ext cx="857955" cy="82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CFE6F6-8CB5-F106-8430-DC481597A013}"/>
              </a:ext>
            </a:extLst>
          </p:cNvPr>
          <p:cNvCxnSpPr/>
          <p:nvPr/>
        </p:nvCxnSpPr>
        <p:spPr>
          <a:xfrm flipV="1">
            <a:off x="6987822" y="3691466"/>
            <a:ext cx="2156177" cy="172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18B74B-6015-B860-76A7-71111FB66DE4}"/>
              </a:ext>
            </a:extLst>
          </p:cNvPr>
          <p:cNvCxnSpPr/>
          <p:nvPr/>
        </p:nvCxnSpPr>
        <p:spPr>
          <a:xfrm flipV="1">
            <a:off x="7134577" y="2178755"/>
            <a:ext cx="2314222" cy="56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32E16B-E40A-58E3-2960-59ABE5641689}"/>
              </a:ext>
            </a:extLst>
          </p:cNvPr>
          <p:cNvSpPr txBox="1"/>
          <p:nvPr/>
        </p:nvSpPr>
        <p:spPr>
          <a:xfrm>
            <a:off x="9629422" y="1828800"/>
            <a:ext cx="17215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ontserrat"/>
                <a:cs typeface="Calibri"/>
              </a:rPr>
              <a:t>Canvas for scatter plot</a:t>
            </a:r>
            <a:endParaRPr lang="en-US">
              <a:latin typeface="Montserra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D0F22-017A-5019-649B-0A9EC0C4223D}"/>
              </a:ext>
            </a:extLst>
          </p:cNvPr>
          <p:cNvSpPr txBox="1"/>
          <p:nvPr/>
        </p:nvSpPr>
        <p:spPr>
          <a:xfrm>
            <a:off x="9296400" y="3273778"/>
            <a:ext cx="1574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ontserrat"/>
                <a:cs typeface="Calibri"/>
              </a:rPr>
              <a:t>Filter Dropdown</a:t>
            </a:r>
            <a:endParaRPr lang="en-US">
              <a:latin typeface="Montserra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A9D526-FD54-85AC-9C42-0A0AF1E221C0}"/>
              </a:ext>
            </a:extLst>
          </p:cNvPr>
          <p:cNvSpPr txBox="1"/>
          <p:nvPr/>
        </p:nvSpPr>
        <p:spPr>
          <a:xfrm>
            <a:off x="9539111" y="4701822"/>
            <a:ext cx="14844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ontserrat"/>
                <a:cs typeface="Calibri"/>
              </a:rPr>
              <a:t>Slider to adjust year</a:t>
            </a:r>
            <a:endParaRPr lang="en-US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7960138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82125F6-51B2-BE02-559B-4E09B8D060E9}"/>
              </a:ext>
            </a:extLst>
          </p:cNvPr>
          <p:cNvGrpSpPr/>
          <p:nvPr/>
        </p:nvGrpSpPr>
        <p:grpSpPr>
          <a:xfrm>
            <a:off x="1180045" y="455177"/>
            <a:ext cx="9831909" cy="826316"/>
            <a:chOff x="813085" y="677119"/>
            <a:chExt cx="9831909" cy="8263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29BFC-3528-6EDA-7CC8-D28985220EC5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904E4D-E2FD-E1C3-0CF7-33304BEC6D2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3200" spc="300">
                  <a:latin typeface="Montserrat SemiBold"/>
                </a:rPr>
                <a:t>Totals Medals Won by Each countries</a:t>
              </a:r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E2548F5-3515-8D68-D57F-21B49F9BC15C}"/>
              </a:ext>
            </a:extLst>
          </p:cNvPr>
          <p:cNvSpPr txBox="1">
            <a:spLocks/>
          </p:cNvSpPr>
          <p:nvPr/>
        </p:nvSpPr>
        <p:spPr>
          <a:xfrm>
            <a:off x="4256800" y="1922597"/>
            <a:ext cx="4591977" cy="3175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sz="1100">
              <a:latin typeface="Montserra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ED815-01B7-F495-578E-3F1444F58F52}"/>
              </a:ext>
            </a:extLst>
          </p:cNvPr>
          <p:cNvSpPr txBox="1">
            <a:spLocks/>
          </p:cNvSpPr>
          <p:nvPr/>
        </p:nvSpPr>
        <p:spPr>
          <a:xfrm>
            <a:off x="4256800" y="1922597"/>
            <a:ext cx="4591977" cy="3175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sz="1100">
              <a:latin typeface="Montserrat"/>
            </a:endParaRPr>
          </a:p>
        </p:txBody>
      </p:sp>
      <p:pic>
        <p:nvPicPr>
          <p:cNvPr id="3" name="Picture 2" descr="A map of the world with blue circles&#10;&#10;Description automatically generated">
            <a:extLst>
              <a:ext uri="{FF2B5EF4-FFF2-40B4-BE49-F238E27FC236}">
                <a16:creationId xmlns:a16="http://schemas.microsoft.com/office/drawing/2014/main" id="{F80D0B90-9FB3-082D-5555-4FCA7894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075" y="2091114"/>
            <a:ext cx="6096000" cy="342058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8D727F9-0952-29D2-B84C-5757DFFEF669}"/>
              </a:ext>
            </a:extLst>
          </p:cNvPr>
          <p:cNvGrpSpPr>
            <a:grpSpLocks/>
          </p:cNvGrpSpPr>
          <p:nvPr/>
        </p:nvGrpSpPr>
        <p:grpSpPr>
          <a:xfrm>
            <a:off x="946902" y="1712778"/>
            <a:ext cx="3834996" cy="4616200"/>
            <a:chOff x="6435958" y="229135"/>
            <a:chExt cx="4359620" cy="2523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55DC78-BB37-E892-2E9C-EB4AFE2D5BEF}"/>
                </a:ext>
              </a:extLst>
            </p:cNvPr>
            <p:cNvSpPr txBox="1">
              <a:spLocks/>
            </p:cNvSpPr>
            <p:nvPr/>
          </p:nvSpPr>
          <p:spPr>
            <a:xfrm>
              <a:off x="6451600" y="1259840"/>
              <a:ext cx="433493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IN" spc="300">
                <a:latin typeface="Montserra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B05729-4478-B154-DDA1-33ED6CF337B5}"/>
                </a:ext>
              </a:extLst>
            </p:cNvPr>
            <p:cNvSpPr txBox="1">
              <a:spLocks/>
            </p:cNvSpPr>
            <p:nvPr/>
          </p:nvSpPr>
          <p:spPr>
            <a:xfrm>
              <a:off x="6435958" y="229135"/>
              <a:ext cx="4359620" cy="2523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>
                  <a:latin typeface="Montserrat"/>
                  <a:ea typeface="+mn-lt"/>
                  <a:cs typeface="+mn-lt"/>
                </a:rPr>
                <a:t>Objective</a:t>
              </a: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: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This project aims to visually explore and analyze Olympic data to understand the total of medals won by each countries.</a:t>
              </a:r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  <a:p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+mn-lt"/>
                  <a:cs typeface="+mn-lt"/>
                </a:rPr>
                <a:t>Dataset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: We are using a comprehensive dataset containing information about total medal counts for each country.</a:t>
              </a:r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  <a:p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+mn-lt"/>
                  <a:cs typeface="+mn-lt"/>
                </a:rPr>
                <a:t>Visualization Approach</a:t>
              </a: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: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Through interactive bubble map, we'll illustrate how total medal counts vary by country, allowing us to identify trends and patterns in Olympic performance.</a:t>
              </a:r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/>
              </a:endParaRPr>
            </a:p>
            <a:p>
              <a:pPr marL="171450" indent="-171450">
                <a:lnSpc>
                  <a:spcPct val="150000"/>
                </a:lnSpc>
                <a:buFont typeface="Calibri"/>
                <a:buChar char="-"/>
              </a:pP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5030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82125F6-51B2-BE02-559B-4E09B8D060E9}"/>
              </a:ext>
            </a:extLst>
          </p:cNvPr>
          <p:cNvGrpSpPr/>
          <p:nvPr/>
        </p:nvGrpSpPr>
        <p:grpSpPr>
          <a:xfrm>
            <a:off x="1180045" y="455177"/>
            <a:ext cx="9831909" cy="826316"/>
            <a:chOff x="813085" y="677119"/>
            <a:chExt cx="9831909" cy="8263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29BFC-3528-6EDA-7CC8-D28985220EC5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904E4D-E2FD-E1C3-0CF7-33304BEC6D2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3200" spc="300">
                  <a:latin typeface="Montserrat SemiBold"/>
                </a:rPr>
                <a:t>WORLD RECORD PROGRESSIONS</a:t>
              </a:r>
              <a:endParaRPr lang="en-IN" sz="3200" spc="300">
                <a:latin typeface="Montserrat SemiBol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9600C-1809-8FEB-262E-4306BA7E187B}"/>
              </a:ext>
            </a:extLst>
          </p:cNvPr>
          <p:cNvGrpSpPr>
            <a:grpSpLocks/>
          </p:cNvGrpSpPr>
          <p:nvPr/>
        </p:nvGrpSpPr>
        <p:grpSpPr>
          <a:xfrm>
            <a:off x="280176" y="1653131"/>
            <a:ext cx="8416201" cy="584775"/>
            <a:chOff x="2617216" y="1430528"/>
            <a:chExt cx="8416201" cy="5847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CDFF3A-B9C0-D196-2DEC-98582102FD30}"/>
                </a:ext>
              </a:extLst>
            </p:cNvPr>
            <p:cNvSpPr txBox="1">
              <a:spLocks/>
            </p:cNvSpPr>
            <p:nvPr/>
          </p:nvSpPr>
          <p:spPr>
            <a:xfrm>
              <a:off x="2617216" y="1430528"/>
              <a:ext cx="3969170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1600" b="1" spc="300">
                  <a:latin typeface="Montserrat"/>
                </a:rPr>
                <a:t>OBJECTIVE</a:t>
              </a:r>
              <a:r>
                <a:rPr lang="en-IN" sz="1600" b="1" spc="300">
                  <a:latin typeface="Montserrat SemiBold"/>
                </a:rPr>
                <a:t>:</a:t>
              </a:r>
            </a:p>
            <a:p>
              <a:endParaRPr lang="en-IN" sz="1600" spc="300">
                <a:latin typeface="Montserrat SemiBold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F0C24-6A11-9F99-2250-BEB2621B680D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4591977" cy="31758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1100">
                <a:latin typeface="Montserrat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0E71D4-EE6E-2E86-1003-0E98327099B2}"/>
              </a:ext>
            </a:extLst>
          </p:cNvPr>
          <p:cNvSpPr txBox="1"/>
          <p:nvPr/>
        </p:nvSpPr>
        <p:spPr>
          <a:xfrm>
            <a:off x="426720" y="2029968"/>
            <a:ext cx="52181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</a:rPr>
              <a:t>Depict trajectory of broken records for some sports along with time of holding a record by particular athlete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</a:rPr>
              <a:t>Best athlete of all time in a sport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</a:rPr>
              <a:t>Advancements in sport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2756F-1A0D-1E36-2750-40EB20CB117C}"/>
              </a:ext>
            </a:extLst>
          </p:cNvPr>
          <p:cNvSpPr txBox="1"/>
          <p:nvPr/>
        </p:nvSpPr>
        <p:spPr>
          <a:xfrm>
            <a:off x="280416" y="4480560"/>
            <a:ext cx="5815584" cy="25083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>
              <a:latin typeface="Montserrat"/>
              <a:cs typeface="Segoe UI"/>
            </a:endParaRPr>
          </a:p>
          <a:p>
            <a:endParaRPr lang="en-US" sz="1600">
              <a:latin typeface="Montserrat"/>
              <a:cs typeface="Segoe UI"/>
            </a:endParaRPr>
          </a:p>
          <a:p>
            <a:r>
              <a:rPr lang="en-US" sz="1400">
                <a:solidFill>
                  <a:srgbClr val="FF0000"/>
                </a:solidFill>
                <a:latin typeface="Montserrat"/>
                <a:cs typeface="Segoe UI"/>
              </a:rPr>
              <a:t>Bubble chart:</a:t>
            </a:r>
            <a:r>
              <a:rPr lang="en-US" sz="1400">
                <a:latin typeface="Montserrat"/>
                <a:cs typeface="Segoe UI"/>
              </a:rPr>
              <a:t> representing record with its size highlighting holding period</a:t>
            </a:r>
          </a:p>
          <a:p>
            <a:r>
              <a:rPr lang="en-US" sz="1400">
                <a:solidFill>
                  <a:srgbClr val="FF0000"/>
                </a:solidFill>
                <a:latin typeface="Montserrat"/>
                <a:cs typeface="Segoe UI"/>
              </a:rPr>
              <a:t>Tooltip: </a:t>
            </a:r>
            <a:r>
              <a:rPr lang="en-US" sz="1400">
                <a:latin typeface="Montserrat"/>
                <a:cs typeface="Segoe UI"/>
              </a:rPr>
              <a:t>Dragging mouse over bubble show date on which record is made, </a:t>
            </a:r>
            <a:r>
              <a:rPr lang="en-US" sz="1400">
                <a:latin typeface="Montserrat"/>
                <a:ea typeface="+mn-lt"/>
                <a:cs typeface="Segoe UI"/>
              </a:rPr>
              <a:t>name, country</a:t>
            </a:r>
            <a:r>
              <a:rPr lang="en-US" sz="1400">
                <a:latin typeface="Montserrat"/>
                <a:cs typeface="Segoe UI"/>
              </a:rPr>
              <a:t> of athlete &amp; holding period </a:t>
            </a:r>
          </a:p>
          <a:p>
            <a:r>
              <a:rPr lang="en-US" sz="1400">
                <a:solidFill>
                  <a:srgbClr val="FF0000"/>
                </a:solidFill>
                <a:latin typeface="Montserrat"/>
                <a:cs typeface="Segoe UI"/>
              </a:rPr>
              <a:t>Drop-down Menu:</a:t>
            </a:r>
            <a:r>
              <a:rPr lang="en-US" sz="1400">
                <a:latin typeface="Montserrat"/>
                <a:cs typeface="Segoe UI"/>
              </a:rPr>
              <a:t> explore for different sports for both men and women</a:t>
            </a:r>
          </a:p>
          <a:p>
            <a:endParaRPr lang="en-US" sz="900" err="1">
              <a:latin typeface="Montserrat"/>
              <a:cs typeface="Segoe UI"/>
            </a:endParaRPr>
          </a:p>
          <a:p>
            <a:endParaRPr lang="en-US" sz="1600">
              <a:latin typeface="Montserrat"/>
              <a:cs typeface="Segoe UI"/>
            </a:endParaRPr>
          </a:p>
          <a:p>
            <a:r>
              <a:rPr lang="en-IN" sz="1600">
                <a:latin typeface="Montserrat"/>
                <a:cs typeface="Segoe UI"/>
              </a:rPr>
              <a:t>​</a:t>
            </a:r>
          </a:p>
        </p:txBody>
      </p:sp>
      <p:pic>
        <p:nvPicPr>
          <p:cNvPr id="14" name="Picture 13" descr="A blue and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9F68D01E-E799-356B-E6B7-862EB4C5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353" y="1648968"/>
            <a:ext cx="2465070" cy="335280"/>
          </a:xfrm>
          <a:prstGeom prst="rect">
            <a:avLst/>
          </a:prstGeom>
        </p:spPr>
      </p:pic>
      <p:pic>
        <p:nvPicPr>
          <p:cNvPr id="15" name="Picture 14" descr="A graph with purple dots&#10;&#10;Description automatically generated">
            <a:extLst>
              <a:ext uri="{FF2B5EF4-FFF2-40B4-BE49-F238E27FC236}">
                <a16:creationId xmlns:a16="http://schemas.microsoft.com/office/drawing/2014/main" id="{83B3CA6C-A9F7-2C61-8657-228B91089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513" y="2066544"/>
            <a:ext cx="5595567" cy="3773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60FDE5-6E74-FE0F-2BB3-8D3D7E8A6CE0}"/>
              </a:ext>
            </a:extLst>
          </p:cNvPr>
          <p:cNvSpPr txBox="1"/>
          <p:nvPr/>
        </p:nvSpPr>
        <p:spPr>
          <a:xfrm>
            <a:off x="243840" y="3218688"/>
            <a:ext cx="5608320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"/>
                <a:cs typeface="Times"/>
              </a:rPr>
              <a:t>  </a:t>
            </a:r>
            <a:endParaRPr lang="en-US" sz="1600">
              <a:latin typeface="Montserrat"/>
              <a:cs typeface="Segoe UI"/>
            </a:endParaRPr>
          </a:p>
          <a:p>
            <a:endParaRPr lang="en-US" sz="1600">
              <a:latin typeface="Montserrat"/>
              <a:cs typeface="Segoe UI"/>
            </a:endParaRPr>
          </a:p>
          <a:p>
            <a:r>
              <a:rPr lang="en-US" sz="1400">
                <a:latin typeface="Montserrat"/>
                <a:cs typeface="Segoe UI"/>
              </a:rPr>
              <a:t>Taken from 'worldathletics.org' separately for individual sport for both men and women</a:t>
            </a:r>
          </a:p>
          <a:p>
            <a:r>
              <a:rPr lang="en-IN" sz="1600">
                <a:latin typeface="Montserrat"/>
                <a:cs typeface="Segoe UI"/>
              </a:rPr>
              <a:t>​</a:t>
            </a:r>
            <a:r>
              <a:rPr lang="en-US" sz="1600">
                <a:latin typeface="Montserrat"/>
                <a:cs typeface="Segoe UI"/>
              </a:rPr>
              <a:t>​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449926-CDEB-2AC5-DB98-7E8C79196048}"/>
              </a:ext>
            </a:extLst>
          </p:cNvPr>
          <p:cNvGrpSpPr>
            <a:grpSpLocks/>
          </p:cNvGrpSpPr>
          <p:nvPr/>
        </p:nvGrpSpPr>
        <p:grpSpPr>
          <a:xfrm>
            <a:off x="243600" y="1922597"/>
            <a:ext cx="8605177" cy="1881981"/>
            <a:chOff x="2428240" y="1547594"/>
            <a:chExt cx="8605177" cy="18819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E5851E-CE9C-4575-E56A-75CC99DD8EB7}"/>
                </a:ext>
              </a:extLst>
            </p:cNvPr>
            <p:cNvSpPr txBox="1">
              <a:spLocks/>
            </p:cNvSpPr>
            <p:nvPr/>
          </p:nvSpPr>
          <p:spPr>
            <a:xfrm>
              <a:off x="2428240" y="2844800"/>
              <a:ext cx="3969170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1600" b="1" spc="300">
                  <a:latin typeface="Montserrat"/>
                </a:rPr>
                <a:t>DATASET</a:t>
              </a:r>
              <a:r>
                <a:rPr lang="en-IN" sz="1600" b="1" spc="300">
                  <a:latin typeface="Montserrat SemiBold"/>
                </a:rPr>
                <a:t>:</a:t>
              </a:r>
            </a:p>
            <a:p>
              <a:endParaRPr lang="en-IN" sz="1600" spc="300">
                <a:latin typeface="Montserrat SemiBold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2548F5-3515-8D68-D57F-21B49F9BC15C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4591977" cy="31758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1100">
                <a:latin typeface="Montserra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FF6A1D-FDC7-B286-8635-DAB0094EA287}"/>
              </a:ext>
            </a:extLst>
          </p:cNvPr>
          <p:cNvGrpSpPr>
            <a:grpSpLocks/>
          </p:cNvGrpSpPr>
          <p:nvPr/>
        </p:nvGrpSpPr>
        <p:grpSpPr>
          <a:xfrm>
            <a:off x="243600" y="1922597"/>
            <a:ext cx="8605177" cy="3143853"/>
            <a:chOff x="2428240" y="1547594"/>
            <a:chExt cx="8605177" cy="31438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5B81B6-78F1-29F8-E0C2-4B4BED5CA395}"/>
                </a:ext>
              </a:extLst>
            </p:cNvPr>
            <p:cNvSpPr txBox="1">
              <a:spLocks/>
            </p:cNvSpPr>
            <p:nvPr/>
          </p:nvSpPr>
          <p:spPr>
            <a:xfrm>
              <a:off x="2428240" y="4106672"/>
              <a:ext cx="3969170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1600" b="1" spc="300">
                  <a:latin typeface="Montserrat SemiBold"/>
                </a:rPr>
                <a:t>FEATURES:</a:t>
              </a:r>
            </a:p>
            <a:p>
              <a:endParaRPr lang="en-IN" sz="1600" spc="300">
                <a:latin typeface="Montserrat SemiBold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3ED815-01B7-F495-578E-3F1444F58F52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4591977" cy="31758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1100">
                <a:latin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1003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82125F6-51B2-BE02-559B-4E09B8D060E9}"/>
              </a:ext>
            </a:extLst>
          </p:cNvPr>
          <p:cNvGrpSpPr/>
          <p:nvPr/>
        </p:nvGrpSpPr>
        <p:grpSpPr>
          <a:xfrm>
            <a:off x="966150" y="161072"/>
            <a:ext cx="9831909" cy="826316"/>
            <a:chOff x="813085" y="677119"/>
            <a:chExt cx="9831909" cy="8263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29BFC-3528-6EDA-7CC8-D28985220EC5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904E4D-E2FD-E1C3-0CF7-33304BEC6D2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3200" spc="300">
                  <a:latin typeface="Montserrat SemiBold"/>
                </a:rPr>
                <a:t>ATHLETES BY COUNTRY </a:t>
              </a:r>
              <a:endParaRPr lang="en-IN" sz="3200" spc="300">
                <a:latin typeface="Montserrat SemiBol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9600C-1809-8FEB-262E-4306BA7E187B}"/>
              </a:ext>
            </a:extLst>
          </p:cNvPr>
          <p:cNvGrpSpPr>
            <a:grpSpLocks/>
          </p:cNvGrpSpPr>
          <p:nvPr/>
        </p:nvGrpSpPr>
        <p:grpSpPr>
          <a:xfrm>
            <a:off x="574490" y="1224879"/>
            <a:ext cx="9857066" cy="2113447"/>
            <a:chOff x="6441440" y="1259840"/>
            <a:chExt cx="12555299" cy="21134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CDFF3A-B9C0-D196-2DEC-98582102FD30}"/>
                </a:ext>
              </a:extLst>
            </p:cNvPr>
            <p:cNvSpPr txBox="1">
              <a:spLocks/>
            </p:cNvSpPr>
            <p:nvPr/>
          </p:nvSpPr>
          <p:spPr>
            <a:xfrm>
              <a:off x="6451601" y="1259840"/>
              <a:ext cx="125451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>
                  <a:latin typeface="Montserrat" pitchFamily="2" charset="0"/>
                </a:rPr>
                <a:t>OBJECTIVE</a:t>
              </a:r>
              <a:r>
                <a:rPr lang="en-IN" sz="1600" spc="300">
                  <a:latin typeface="Montserrat" pitchFamily="2" charset="0"/>
                </a:rPr>
                <a:t> 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F0C24-6A11-9F99-2250-BEB2621B680D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6214924" cy="1825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just">
                <a:buFont typeface="Arial"/>
                <a:buChar char="•"/>
              </a:pPr>
              <a:r>
                <a:rPr lang="en-US" sz="1400">
                  <a:solidFill>
                    <a:srgbClr val="0D0D0D"/>
                  </a:solidFill>
                  <a:latin typeface="Montserrat" pitchFamily="2" charset="0"/>
                  <a:ea typeface="+mn-lt"/>
                  <a:cs typeface="+mn-lt"/>
                </a:rPr>
                <a:t>To provide an interactive platform for analyzing historical data of Olympic athletes across various sports, years, and countries.</a:t>
              </a:r>
              <a:endParaRPr lang="en-US" sz="1400">
                <a:solidFill>
                  <a:srgbClr val="0D0D0D"/>
                </a:solidFill>
                <a:latin typeface="Montserrat" pitchFamily="2" charset="0"/>
                <a:cs typeface="Calibri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en-US" sz="1400">
                  <a:solidFill>
                    <a:srgbClr val="0D0D0D"/>
                  </a:solidFill>
                  <a:latin typeface="Montserrat" pitchFamily="2" charset="0"/>
                  <a:ea typeface="+mn-lt"/>
                  <a:cs typeface="+mn-lt"/>
                </a:rPr>
                <a:t>To facilitate deeper insights into the participation and performance trends in the Olympics, allowing users to select specific parameters for detailed examination.</a:t>
              </a:r>
              <a:endParaRPr lang="en-US" sz="1400">
                <a:solidFill>
                  <a:srgbClr val="0D0D0D"/>
                </a:solidFill>
                <a:latin typeface="Montserrat" pitchFamily="2" charset="0"/>
                <a:cs typeface="Calibri"/>
              </a:endParaRPr>
            </a:p>
            <a:p>
              <a:pPr>
                <a:lnSpc>
                  <a:spcPct val="150000"/>
                </a:lnSpc>
              </a:pPr>
              <a:endParaRPr lang="en-US" sz="1050">
                <a:solidFill>
                  <a:srgbClr val="000000"/>
                </a:solidFill>
                <a:latin typeface="Montserrat" pitchFamily="2" charset="0"/>
                <a:cs typeface="Calibri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DFA7215-42B0-9137-46B9-2BF8582E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376" y="986496"/>
            <a:ext cx="6670624" cy="277389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48B8E-1821-F30B-55F8-99F569AD5B28}"/>
              </a:ext>
            </a:extLst>
          </p:cNvPr>
          <p:cNvGrpSpPr>
            <a:grpSpLocks/>
          </p:cNvGrpSpPr>
          <p:nvPr/>
        </p:nvGrpSpPr>
        <p:grpSpPr>
          <a:xfrm>
            <a:off x="367127" y="5139810"/>
            <a:ext cx="11231163" cy="1570103"/>
            <a:chOff x="6155038" y="1259840"/>
            <a:chExt cx="14305535" cy="15701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C1B064-71E8-AEFF-0AEA-E2952C3ACED0}"/>
                </a:ext>
              </a:extLst>
            </p:cNvPr>
            <p:cNvSpPr txBox="1">
              <a:spLocks/>
            </p:cNvSpPr>
            <p:nvPr/>
          </p:nvSpPr>
          <p:spPr>
            <a:xfrm>
              <a:off x="6419779" y="1259840"/>
              <a:ext cx="14040794" cy="5259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IN" sz="1600" spc="300">
                <a:latin typeface="Montserrat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48A346-33BF-89E5-FBF7-7825BE6EEE6A}"/>
                </a:ext>
              </a:extLst>
            </p:cNvPr>
            <p:cNvSpPr txBox="1">
              <a:spLocks/>
            </p:cNvSpPr>
            <p:nvPr/>
          </p:nvSpPr>
          <p:spPr>
            <a:xfrm>
              <a:off x="6155038" y="1260283"/>
              <a:ext cx="14027351" cy="15696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just">
                <a:buFont typeface="Arial"/>
                <a:buChar char="•"/>
              </a:pPr>
              <a:r>
                <a:rPr lang="en-US" sz="1400" b="1">
                  <a:latin typeface="Montserrat"/>
                  <a:ea typeface="+mn-lt"/>
                  <a:cs typeface="+mn-lt"/>
                </a:rPr>
                <a:t>Form-based Inputs:</a:t>
              </a:r>
              <a:r>
                <a:rPr lang="en-US" sz="1400">
                  <a:solidFill>
                    <a:srgbClr val="0D0D0D"/>
                  </a:solidFill>
                  <a:latin typeface="Montserrat"/>
                  <a:ea typeface="+mn-lt"/>
                  <a:cs typeface="+mn-lt"/>
                </a:rPr>
                <a:t> Simple and intuitive forms for data input ensure that users without technical expertise can easily interact with the tool.</a:t>
              </a:r>
              <a:endParaRPr lang="en-US" sz="1400">
                <a:latin typeface="Montserrat"/>
                <a:cs typeface="Calibri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en-US" sz="1400" b="1">
                  <a:solidFill>
                    <a:srgbClr val="0D0D0D"/>
                  </a:solidFill>
                  <a:latin typeface="Montserrat"/>
                  <a:ea typeface="+mn-lt"/>
                  <a:cs typeface="+mn-lt"/>
                </a:rPr>
                <a:t>Chart Type Selection:</a:t>
              </a:r>
              <a:r>
                <a:rPr lang="en-US" sz="1400">
                  <a:solidFill>
                    <a:srgbClr val="0D0D0D"/>
                  </a:solidFill>
                  <a:latin typeface="Montserrat"/>
                  <a:ea typeface="+mn-lt"/>
                  <a:cs typeface="+mn-lt"/>
                </a:rPr>
                <a:t> Use of various chart types such as line, bar, pie, polar area, and radar. This allows for varied visual representation based on user preference or specific analysis needs.</a:t>
              </a:r>
              <a:endParaRPr lang="en-US" sz="1400">
                <a:latin typeface="Montserrat"/>
                <a:cs typeface="Calibri" panose="020F0502020204030204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en-US" sz="1400" b="1">
                  <a:solidFill>
                    <a:srgbClr val="0D0D0D"/>
                  </a:solidFill>
                  <a:latin typeface="Montserrat"/>
                  <a:cs typeface="Calibri"/>
                </a:rPr>
                <a:t>Tools Used: </a:t>
              </a:r>
              <a:r>
                <a:rPr lang="en-US" sz="1400">
                  <a:solidFill>
                    <a:srgbClr val="0D0D0D"/>
                  </a:solidFill>
                  <a:latin typeface="Montserrat"/>
                  <a:cs typeface="Calibri"/>
                </a:rPr>
                <a:t>HTML,CSS, JavaScript, ChartJs.</a:t>
              </a:r>
            </a:p>
            <a:p>
              <a:pPr algn="just"/>
              <a:endParaRPr lang="en-US" sz="1200">
                <a:solidFill>
                  <a:srgbClr val="0D0D0D"/>
                </a:solidFill>
                <a:latin typeface="Calibri"/>
                <a:cs typeface="Calibri"/>
              </a:endParaRPr>
            </a:p>
            <a:p>
              <a:pPr algn="just">
                <a:buFont typeface="Arial"/>
                <a:buChar char="•"/>
              </a:pPr>
              <a:endParaRPr lang="en-US" sz="1400">
                <a:solidFill>
                  <a:srgbClr val="000000"/>
                </a:solidFill>
                <a:latin typeface="Montserrat"/>
                <a:cs typeface="Calibr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7EEEAF-D264-35DF-D4CD-F0D0B1FCF3B7}"/>
              </a:ext>
            </a:extLst>
          </p:cNvPr>
          <p:cNvGrpSpPr>
            <a:grpSpLocks/>
          </p:cNvGrpSpPr>
          <p:nvPr/>
        </p:nvGrpSpPr>
        <p:grpSpPr>
          <a:xfrm>
            <a:off x="572473" y="3550852"/>
            <a:ext cx="11017278" cy="1580416"/>
            <a:chOff x="6435689" y="1259840"/>
            <a:chExt cx="14033102" cy="158041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F496D9-F922-1DAF-32B3-1FB1B9DCCB33}"/>
                </a:ext>
              </a:extLst>
            </p:cNvPr>
            <p:cNvSpPr txBox="1">
              <a:spLocks/>
            </p:cNvSpPr>
            <p:nvPr/>
          </p:nvSpPr>
          <p:spPr>
            <a:xfrm>
              <a:off x="6435689" y="1259840"/>
              <a:ext cx="1254513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1600" spc="300">
                  <a:latin typeface="Montserrat" pitchFamily="2" charset="0"/>
                </a:rPr>
                <a:t>FEATURES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EDA433-E136-DC90-BA17-5F662B3CB6A1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14027351" cy="129266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lvl="1" algn="just">
                <a:buFont typeface="Courier New"/>
                <a:buChar char="o"/>
              </a:pPr>
              <a:r>
                <a:rPr lang="en-US" sz="1600" b="1">
                  <a:latin typeface="Montserrat"/>
                  <a:ea typeface="+mn-lt"/>
                  <a:cs typeface="+mn-lt"/>
                </a:rPr>
                <a:t> </a:t>
              </a:r>
              <a:r>
                <a:rPr lang="en-US" sz="1600">
                  <a:latin typeface="Montserrat"/>
                  <a:ea typeface="+mn-lt"/>
                  <a:cs typeface="+mn-lt"/>
                </a:rPr>
                <a:t>Year Selection</a:t>
              </a:r>
              <a:endParaRPr lang="en-US"/>
            </a:p>
            <a:p>
              <a:pPr lvl="1" algn="just">
                <a:buFont typeface="Courier New"/>
                <a:buChar char="o"/>
              </a:pPr>
              <a:r>
                <a:rPr lang="en-US" sz="1600">
                  <a:latin typeface="Montserrat"/>
                  <a:ea typeface="+mn-lt"/>
                  <a:cs typeface="+mn-lt"/>
                </a:rPr>
                <a:t> Country Selection</a:t>
              </a:r>
            </a:p>
            <a:p>
              <a:pPr lvl="1" algn="just">
                <a:buFont typeface="Courier New"/>
                <a:buChar char="o"/>
              </a:pPr>
              <a:r>
                <a:rPr lang="en-US" sz="1600">
                  <a:latin typeface="Montserrat"/>
                  <a:ea typeface="+mn-lt"/>
                  <a:cs typeface="+mn-lt"/>
                </a:rPr>
                <a:t> Sport Selection</a:t>
              </a:r>
            </a:p>
            <a:p>
              <a:pPr lvl="1" algn="just">
                <a:buFont typeface="Courier New"/>
                <a:buChar char="o"/>
              </a:pPr>
              <a:r>
                <a:rPr lang="en-US" sz="1600">
                  <a:solidFill>
                    <a:srgbClr val="0D0D0D"/>
                  </a:solidFill>
                  <a:latin typeface="Montserrat"/>
                  <a:ea typeface="+mn-lt"/>
                  <a:cs typeface="+mn-lt"/>
                </a:rPr>
                <a:t> Chart Type Selection</a:t>
              </a:r>
              <a:endParaRPr lang="en-US" sz="1600">
                <a:latin typeface="Montserrat"/>
                <a:cs typeface="Calibri"/>
              </a:endParaRPr>
            </a:p>
            <a:p>
              <a:pPr algn="just">
                <a:buFont typeface="Arial"/>
                <a:buChar char="•"/>
              </a:pPr>
              <a:endParaRPr lang="en-US" sz="1400" b="1">
                <a:latin typeface="Montserrat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9625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82125F6-51B2-BE02-559B-4E09B8D060E9}"/>
              </a:ext>
            </a:extLst>
          </p:cNvPr>
          <p:cNvGrpSpPr/>
          <p:nvPr/>
        </p:nvGrpSpPr>
        <p:grpSpPr>
          <a:xfrm>
            <a:off x="966150" y="161072"/>
            <a:ext cx="9831909" cy="826316"/>
            <a:chOff x="813085" y="677119"/>
            <a:chExt cx="9831909" cy="8263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29BFC-3528-6EDA-7CC8-D28985220EC5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904E4D-E2FD-E1C3-0CF7-33304BEC6D2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3200" spc="300">
                  <a:latin typeface="Montserrat SemiBold"/>
                </a:rPr>
                <a:t>ATHLETES BY COUNTRY </a:t>
              </a:r>
              <a:endParaRPr lang="en-IN" sz="3200" spc="300">
                <a:latin typeface="Montserrat SemiBol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9600C-1809-8FEB-262E-4306BA7E187B}"/>
              </a:ext>
            </a:extLst>
          </p:cNvPr>
          <p:cNvGrpSpPr>
            <a:grpSpLocks/>
          </p:cNvGrpSpPr>
          <p:nvPr/>
        </p:nvGrpSpPr>
        <p:grpSpPr>
          <a:xfrm>
            <a:off x="574490" y="1224879"/>
            <a:ext cx="9857066" cy="2113447"/>
            <a:chOff x="6441440" y="1259840"/>
            <a:chExt cx="12555299" cy="21134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CDFF3A-B9C0-D196-2DEC-98582102FD30}"/>
                </a:ext>
              </a:extLst>
            </p:cNvPr>
            <p:cNvSpPr txBox="1">
              <a:spLocks/>
            </p:cNvSpPr>
            <p:nvPr/>
          </p:nvSpPr>
          <p:spPr>
            <a:xfrm>
              <a:off x="6451601" y="1259840"/>
              <a:ext cx="125451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>
                  <a:latin typeface="Montserrat" pitchFamily="2" charset="0"/>
                </a:rPr>
                <a:t>OBJECTIVE</a:t>
              </a:r>
              <a:r>
                <a:rPr lang="en-IN" sz="1600" spc="300">
                  <a:latin typeface="Montserrat" pitchFamily="2" charset="0"/>
                </a:rPr>
                <a:t> 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F0C24-6A11-9F99-2250-BEB2621B680D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6214924" cy="1825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just">
                <a:buFont typeface="Arial"/>
                <a:buChar char="•"/>
              </a:pPr>
              <a:r>
                <a:rPr lang="en-US" sz="1400">
                  <a:solidFill>
                    <a:srgbClr val="0D0D0D"/>
                  </a:solidFill>
                  <a:latin typeface="Montserrat" pitchFamily="2" charset="0"/>
                  <a:ea typeface="+mn-lt"/>
                  <a:cs typeface="+mn-lt"/>
                </a:rPr>
                <a:t>To provide an interactive platform for analyzing historical data of Olympic athletes across various sports, years, and countries.</a:t>
              </a:r>
              <a:endParaRPr lang="en-US" sz="1400">
                <a:solidFill>
                  <a:srgbClr val="0D0D0D"/>
                </a:solidFill>
                <a:latin typeface="Montserrat" pitchFamily="2" charset="0"/>
                <a:cs typeface="Calibri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en-US" sz="1400">
                  <a:solidFill>
                    <a:srgbClr val="0D0D0D"/>
                  </a:solidFill>
                  <a:latin typeface="Montserrat" pitchFamily="2" charset="0"/>
                  <a:ea typeface="+mn-lt"/>
                  <a:cs typeface="+mn-lt"/>
                </a:rPr>
                <a:t>To facilitate deeper insights into the participation and performance trends in the Olympics, allowing users to select specific parameters for detailed examination.</a:t>
              </a:r>
              <a:endParaRPr lang="en-US" sz="1400">
                <a:solidFill>
                  <a:srgbClr val="0D0D0D"/>
                </a:solidFill>
                <a:latin typeface="Montserrat" pitchFamily="2" charset="0"/>
                <a:cs typeface="Calibri"/>
              </a:endParaRPr>
            </a:p>
            <a:p>
              <a:pPr>
                <a:lnSpc>
                  <a:spcPct val="150000"/>
                </a:lnSpc>
              </a:pPr>
              <a:endParaRPr lang="en-US" sz="1050">
                <a:solidFill>
                  <a:srgbClr val="000000"/>
                </a:solidFill>
                <a:latin typeface="Montserrat" pitchFamily="2" charset="0"/>
                <a:cs typeface="Calibri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DFA7215-42B0-9137-46B9-2BF8582E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376" y="986496"/>
            <a:ext cx="6670624" cy="27738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374DA06-5D8A-D62D-AB75-6EB459C0D508}"/>
              </a:ext>
            </a:extLst>
          </p:cNvPr>
          <p:cNvGrpSpPr>
            <a:grpSpLocks/>
          </p:cNvGrpSpPr>
          <p:nvPr/>
        </p:nvGrpSpPr>
        <p:grpSpPr>
          <a:xfrm>
            <a:off x="584965" y="3763213"/>
            <a:ext cx="11017278" cy="1580416"/>
            <a:chOff x="6435689" y="1259840"/>
            <a:chExt cx="14033102" cy="15804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7CD754-55EA-74DB-7B21-772E2D692C55}"/>
                </a:ext>
              </a:extLst>
            </p:cNvPr>
            <p:cNvSpPr txBox="1">
              <a:spLocks/>
            </p:cNvSpPr>
            <p:nvPr/>
          </p:nvSpPr>
          <p:spPr>
            <a:xfrm>
              <a:off x="6435689" y="1259840"/>
              <a:ext cx="1254513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1600" spc="300">
                  <a:latin typeface="Montserrat" pitchFamily="2" charset="0"/>
                </a:rPr>
                <a:t>FEATURES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C2B0C7-CB19-1B94-AD37-282EBDD9CC41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14027351" cy="129266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lvl="1" algn="just">
                <a:buFont typeface="Courier New"/>
                <a:buChar char="o"/>
              </a:pPr>
              <a:r>
                <a:rPr lang="en-US" sz="1600" b="1">
                  <a:latin typeface="Montserrat"/>
                  <a:ea typeface="+mn-lt"/>
                  <a:cs typeface="+mn-lt"/>
                </a:rPr>
                <a:t> </a:t>
              </a:r>
              <a:r>
                <a:rPr lang="en-US" sz="1600">
                  <a:latin typeface="Montserrat"/>
                  <a:ea typeface="+mn-lt"/>
                  <a:cs typeface="+mn-lt"/>
                </a:rPr>
                <a:t>Year Selection</a:t>
              </a:r>
              <a:endParaRPr lang="en-US"/>
            </a:p>
            <a:p>
              <a:pPr lvl="1" algn="just">
                <a:buFont typeface="Courier New"/>
                <a:buChar char="o"/>
              </a:pPr>
              <a:r>
                <a:rPr lang="en-US" sz="1600">
                  <a:latin typeface="Montserrat"/>
                  <a:ea typeface="+mn-lt"/>
                  <a:cs typeface="+mn-lt"/>
                </a:rPr>
                <a:t> Country Selection</a:t>
              </a:r>
            </a:p>
            <a:p>
              <a:pPr lvl="1" algn="just">
                <a:buFont typeface="Courier New"/>
                <a:buChar char="o"/>
              </a:pPr>
              <a:r>
                <a:rPr lang="en-US" sz="1600">
                  <a:latin typeface="Montserrat"/>
                  <a:ea typeface="+mn-lt"/>
                  <a:cs typeface="+mn-lt"/>
                </a:rPr>
                <a:t> Sport Selection</a:t>
              </a:r>
            </a:p>
            <a:p>
              <a:pPr lvl="1" algn="just">
                <a:buFont typeface="Courier New"/>
                <a:buChar char="o"/>
              </a:pPr>
              <a:r>
                <a:rPr lang="en-US" sz="1600">
                  <a:solidFill>
                    <a:srgbClr val="0D0D0D"/>
                  </a:solidFill>
                  <a:latin typeface="Montserrat"/>
                  <a:ea typeface="+mn-lt"/>
                  <a:cs typeface="+mn-lt"/>
                </a:rPr>
                <a:t> Chart Type Selection</a:t>
              </a:r>
              <a:endParaRPr lang="en-US" sz="1600">
                <a:latin typeface="Montserrat"/>
                <a:cs typeface="Calibri"/>
              </a:endParaRPr>
            </a:p>
            <a:p>
              <a:pPr algn="just">
                <a:buFont typeface="Arial"/>
                <a:buChar char="•"/>
              </a:pPr>
              <a:endParaRPr lang="en-US" sz="1400" b="1">
                <a:latin typeface="Montserrat"/>
                <a:cs typeface="Calibri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48B8E-1821-F30B-55F8-99F569AD5B28}"/>
              </a:ext>
            </a:extLst>
          </p:cNvPr>
          <p:cNvGrpSpPr>
            <a:grpSpLocks/>
          </p:cNvGrpSpPr>
          <p:nvPr/>
        </p:nvGrpSpPr>
        <p:grpSpPr>
          <a:xfrm>
            <a:off x="367127" y="5139810"/>
            <a:ext cx="11231163" cy="1501478"/>
            <a:chOff x="6155038" y="1259840"/>
            <a:chExt cx="14305535" cy="150147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C1B064-71E8-AEFF-0AEA-E2952C3ACED0}"/>
                </a:ext>
              </a:extLst>
            </p:cNvPr>
            <p:cNvSpPr txBox="1">
              <a:spLocks/>
            </p:cNvSpPr>
            <p:nvPr/>
          </p:nvSpPr>
          <p:spPr>
            <a:xfrm>
              <a:off x="6419779" y="1259840"/>
              <a:ext cx="14040794" cy="5259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IN" sz="1600" spc="300">
                <a:latin typeface="Montserrat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48A346-33BF-89E5-FBF7-7825BE6EEE6A}"/>
                </a:ext>
              </a:extLst>
            </p:cNvPr>
            <p:cNvSpPr txBox="1">
              <a:spLocks/>
            </p:cNvSpPr>
            <p:nvPr/>
          </p:nvSpPr>
          <p:spPr>
            <a:xfrm>
              <a:off x="6155038" y="1622545"/>
              <a:ext cx="14027351" cy="113877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just">
                <a:buFont typeface="Arial"/>
                <a:buChar char="•"/>
              </a:pPr>
              <a:r>
                <a:rPr lang="en-US" sz="1400" b="1">
                  <a:latin typeface="Montserrat"/>
                  <a:ea typeface="+mn-lt"/>
                  <a:cs typeface="+mn-lt"/>
                </a:rPr>
                <a:t>Form-based Inputs:</a:t>
              </a:r>
              <a:r>
                <a:rPr lang="en-US" sz="1400">
                  <a:solidFill>
                    <a:srgbClr val="0D0D0D"/>
                  </a:solidFill>
                  <a:latin typeface="Montserrat"/>
                  <a:ea typeface="+mn-lt"/>
                  <a:cs typeface="+mn-lt"/>
                </a:rPr>
                <a:t> Simple and intuitive forms for data input ensure that users without technical expertise can easily interact with the tool.</a:t>
              </a:r>
              <a:endParaRPr lang="en-US" sz="1400">
                <a:latin typeface="Montserrat"/>
                <a:cs typeface="Calibri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en-US" sz="1400" b="1">
                  <a:solidFill>
                    <a:srgbClr val="0D0D0D"/>
                  </a:solidFill>
                  <a:latin typeface="Montserrat"/>
                  <a:cs typeface="Calibri"/>
                </a:rPr>
                <a:t>Tools Used: </a:t>
              </a:r>
              <a:r>
                <a:rPr lang="en-US" sz="1400">
                  <a:solidFill>
                    <a:srgbClr val="0D0D0D"/>
                  </a:solidFill>
                  <a:latin typeface="Montserrat"/>
                  <a:cs typeface="Calibri"/>
                </a:rPr>
                <a:t>HTML,CSS, JavaScript, ChartJs.</a:t>
              </a:r>
            </a:p>
            <a:p>
              <a:pPr algn="just"/>
              <a:endParaRPr lang="en-US" sz="1200">
                <a:solidFill>
                  <a:srgbClr val="0D0D0D"/>
                </a:solidFill>
                <a:latin typeface="Calibri"/>
                <a:cs typeface="Calibri"/>
              </a:endParaRPr>
            </a:p>
            <a:p>
              <a:pPr algn="just">
                <a:buFont typeface="Arial"/>
                <a:buChar char="•"/>
              </a:pPr>
              <a:endParaRPr lang="en-US" sz="1400">
                <a:solidFill>
                  <a:srgbClr val="000000"/>
                </a:solidFill>
                <a:latin typeface="Montserrat"/>
                <a:cs typeface="Calibri"/>
              </a:endParaRPr>
            </a:p>
          </p:txBody>
        </p:sp>
      </p:grpSp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04F3100-8213-0D2C-12CB-B1902459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393" y="984832"/>
            <a:ext cx="6683115" cy="27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4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Picture 36" descr="A low angle view of a tall building&#10;&#10;Description automatically generated with medium confidence">
            <a:extLst>
              <a:ext uri="{FF2B5EF4-FFF2-40B4-BE49-F238E27FC236}">
                <a16:creationId xmlns:a16="http://schemas.microsoft.com/office/drawing/2014/main" id="{2CD2D7BA-B644-E73B-62FF-F210E525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3" t="20381" b="27219"/>
          <a:stretch>
            <a:fillRect/>
          </a:stretch>
        </p:blipFill>
        <p:spPr>
          <a:xfrm>
            <a:off x="6762867" y="1863208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pic>
        <p:nvPicPr>
          <p:cNvPr id="38" name="Picture 37" descr="A low angle view of a tall building">
            <a:extLst>
              <a:ext uri="{FF2B5EF4-FFF2-40B4-BE49-F238E27FC236}">
                <a16:creationId xmlns:a16="http://schemas.microsoft.com/office/drawing/2014/main" id="{7BB352CA-D216-2D42-BB23-8DDC6AC46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19" r="76833" b="20381"/>
          <a:stretch/>
        </p:blipFill>
        <p:spPr>
          <a:xfrm>
            <a:off x="4157469" y="2241432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pic>
        <p:nvPicPr>
          <p:cNvPr id="39" name="Picture 38" descr="A low angle view of a tall building&#10;&#10;Description automatically generated with medium confidence">
            <a:extLst>
              <a:ext uri="{FF2B5EF4-FFF2-40B4-BE49-F238E27FC236}">
                <a16:creationId xmlns:a16="http://schemas.microsoft.com/office/drawing/2014/main" id="{28A30F38-1E69-4266-CE01-58205F05E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1" t="20381" r="51222" b="27219"/>
          <a:stretch>
            <a:fillRect/>
          </a:stretch>
        </p:blipFill>
        <p:spPr>
          <a:xfrm>
            <a:off x="5025935" y="1884228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pic>
        <p:nvPicPr>
          <p:cNvPr id="40" name="Picture 39" descr="A low angle view of a tall building&#10;&#10;Description automatically generated with medium confidence">
            <a:extLst>
              <a:ext uri="{FF2B5EF4-FFF2-40B4-BE49-F238E27FC236}">
                <a16:creationId xmlns:a16="http://schemas.microsoft.com/office/drawing/2014/main" id="{0E266286-5522-A7EF-F6C4-87E2956AD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2" t="27219" r="25611" b="20381"/>
          <a:stretch>
            <a:fillRect/>
          </a:stretch>
        </p:blipFill>
        <p:spPr>
          <a:xfrm>
            <a:off x="5894401" y="2241432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1639D0B-B7D0-B89D-849D-54570CF426B4}"/>
              </a:ext>
            </a:extLst>
          </p:cNvPr>
          <p:cNvSpPr txBox="1"/>
          <p:nvPr/>
        </p:nvSpPr>
        <p:spPr>
          <a:xfrm>
            <a:off x="965200" y="2702131"/>
            <a:ext cx="2385440" cy="146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85216">
              <a:spcAft>
                <a:spcPts val="600"/>
              </a:spcAft>
            </a:pPr>
            <a:r>
              <a:rPr lang="en-IN" sz="4224" b="1" kern="1200" spc="192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rPr>
              <a:t>THANK</a:t>
            </a:r>
          </a:p>
          <a:p>
            <a:pPr algn="ctr" defTabSz="585216">
              <a:spcAft>
                <a:spcPts val="600"/>
              </a:spcAft>
            </a:pPr>
            <a:r>
              <a:rPr lang="en-IN" sz="4224" b="1" kern="1200" spc="192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rPr>
              <a:t>YOU</a:t>
            </a:r>
            <a:endParaRPr lang="en-IN" sz="6600" b="1" spc="30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3.7037E-6 L 1.875E-6 -0.0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75E-6 1.11111E-6 L 0.00091 -0.07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7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08333E-7 4.44444E-6 L -2.08333E-7 -0.068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4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6 1.11111E-6 L -4.16667E-6 -0.085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82125F6-51B2-BE02-559B-4E09B8D060E9}"/>
              </a:ext>
            </a:extLst>
          </p:cNvPr>
          <p:cNvGrpSpPr/>
          <p:nvPr/>
        </p:nvGrpSpPr>
        <p:grpSpPr>
          <a:xfrm>
            <a:off x="1180045" y="455177"/>
            <a:ext cx="9831909" cy="826316"/>
            <a:chOff x="813085" y="677119"/>
            <a:chExt cx="9831909" cy="8263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29BFC-3528-6EDA-7CC8-D28985220EC5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904E4D-E2FD-E1C3-0CF7-33304BEC6D2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3200" spc="300">
                  <a:latin typeface="Montserrat SemiBold"/>
                </a:rPr>
                <a:t>HOST MAP</a:t>
              </a:r>
              <a:endParaRPr lang="en-IN" sz="3200" spc="300">
                <a:latin typeface="Montserrat SemiBold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7F0C24-6A11-9F99-2250-BEB2621B680D}"/>
              </a:ext>
            </a:extLst>
          </p:cNvPr>
          <p:cNvSpPr txBox="1">
            <a:spLocks/>
          </p:cNvSpPr>
          <p:nvPr/>
        </p:nvSpPr>
        <p:spPr>
          <a:xfrm>
            <a:off x="494500" y="1197709"/>
            <a:ext cx="11222713" cy="1292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 panose="020F0502020204030204"/>
              </a:rPr>
              <a:t>A world map showing the locations of all the cities that have hosted the Olympics till date.</a:t>
            </a: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 panose="020F0502020204030204"/>
              </a:rPr>
              <a:t>There is a toggle button to switch between </a:t>
            </a:r>
            <a:r>
              <a:rPr lang="en-US">
                <a:solidFill>
                  <a:srgbClr val="FF0000"/>
                </a:solidFill>
                <a:latin typeface="Montserrat"/>
                <a:cs typeface="Calibri" panose="020F0502020204030204"/>
              </a:rPr>
              <a:t>Summer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 panose="020F0502020204030204"/>
              </a:rPr>
              <a:t>and </a:t>
            </a:r>
            <a:r>
              <a:rPr lang="en-US">
                <a:solidFill>
                  <a:srgbClr val="0070C0"/>
                </a:solidFill>
                <a:latin typeface="Montserrat"/>
                <a:cs typeface="Calibri" panose="020F0502020204030204"/>
              </a:rPr>
              <a:t>Winter</a:t>
            </a:r>
          </a:p>
          <a:p>
            <a:pPr algn="ctr">
              <a:lnSpc>
                <a:spcPct val="150000"/>
              </a:lnSpc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Calibri" panose="020F0502020204030204"/>
            </a:endParaRPr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24B34374-D15E-566D-D5DF-72EF4AC5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93" y="2332705"/>
            <a:ext cx="5617412" cy="3008062"/>
          </a:xfrm>
          <a:prstGeom prst="rect">
            <a:avLst/>
          </a:prstGeom>
        </p:spPr>
      </p:pic>
      <p:pic>
        <p:nvPicPr>
          <p:cNvPr id="7" name="Picture 6" descr="A map of the world&#10;&#10;Description automatically generated">
            <a:extLst>
              <a:ext uri="{FF2B5EF4-FFF2-40B4-BE49-F238E27FC236}">
                <a16:creationId xmlns:a16="http://schemas.microsoft.com/office/drawing/2014/main" id="{91AA761B-AEB6-D964-A77A-6348A8CD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77" y="2471152"/>
            <a:ext cx="5290887" cy="29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895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82125F6-51B2-BE02-559B-4E09B8D060E9}"/>
              </a:ext>
            </a:extLst>
          </p:cNvPr>
          <p:cNvGrpSpPr/>
          <p:nvPr/>
        </p:nvGrpSpPr>
        <p:grpSpPr>
          <a:xfrm>
            <a:off x="1180045" y="455177"/>
            <a:ext cx="9831909" cy="826316"/>
            <a:chOff x="813085" y="677119"/>
            <a:chExt cx="9831909" cy="8263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29BFC-3528-6EDA-7CC8-D28985220EC5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904E4D-E2FD-E1C3-0CF7-33304BEC6D2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3200" spc="300">
                  <a:latin typeface="Montserrat SemiBold"/>
                </a:rPr>
                <a:t>HOST MAP</a:t>
              </a:r>
              <a:endParaRPr lang="en-IN" sz="3200" spc="300">
                <a:latin typeface="Montserrat SemiBold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7F0C24-6A11-9F99-2250-BEB2621B680D}"/>
              </a:ext>
            </a:extLst>
          </p:cNvPr>
          <p:cNvSpPr txBox="1">
            <a:spLocks/>
          </p:cNvSpPr>
          <p:nvPr/>
        </p:nvSpPr>
        <p:spPr>
          <a:xfrm>
            <a:off x="494500" y="1197709"/>
            <a:ext cx="11222713" cy="461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Hovering over a city shows the performance of the host country in all the years it hosted.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59CF620-5356-FD7D-97A4-8FBF5FBA1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2" t="34375" r="39912" b="9375"/>
          <a:stretch/>
        </p:blipFill>
        <p:spPr>
          <a:xfrm>
            <a:off x="6096001" y="2142289"/>
            <a:ext cx="5868746" cy="339934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CA3FB42-A0A4-93D1-CC46-3140DCAA2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2" t="32812" r="39519" b="11719"/>
          <a:stretch/>
        </p:blipFill>
        <p:spPr>
          <a:xfrm>
            <a:off x="404394" y="2145632"/>
            <a:ext cx="5692178" cy="31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433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82125F6-51B2-BE02-559B-4E09B8D060E9}"/>
              </a:ext>
            </a:extLst>
          </p:cNvPr>
          <p:cNvGrpSpPr/>
          <p:nvPr/>
        </p:nvGrpSpPr>
        <p:grpSpPr>
          <a:xfrm>
            <a:off x="1180045" y="455177"/>
            <a:ext cx="9831909" cy="826316"/>
            <a:chOff x="813085" y="677119"/>
            <a:chExt cx="9831909" cy="8263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29BFC-3528-6EDA-7CC8-D28985220EC5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904E4D-E2FD-E1C3-0CF7-33304BEC6D2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3200" spc="300">
                  <a:latin typeface="Montserrat SemiBold"/>
                </a:rPr>
                <a:t>LINE CHART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7F0C24-6A11-9F99-2250-BEB2621B680D}"/>
              </a:ext>
            </a:extLst>
          </p:cNvPr>
          <p:cNvSpPr txBox="1">
            <a:spLocks/>
          </p:cNvSpPr>
          <p:nvPr/>
        </p:nvSpPr>
        <p:spPr>
          <a:xfrm>
            <a:off x="494500" y="1197709"/>
            <a:ext cx="11222713" cy="8795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Clicking on a city shows the line chart variation of the host country rank over time. The years in which it hosted are marked with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black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dots.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A graph of the united states&#10;&#10;Description automatically generated">
            <a:extLst>
              <a:ext uri="{FF2B5EF4-FFF2-40B4-BE49-F238E27FC236}">
                <a16:creationId xmlns:a16="http://schemas.microsoft.com/office/drawing/2014/main" id="{159CF620-5356-FD7D-97A4-8FBF5FBA1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5" b="4625"/>
          <a:stretch/>
        </p:blipFill>
        <p:spPr>
          <a:xfrm>
            <a:off x="5962317" y="2142289"/>
            <a:ext cx="6002430" cy="3506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A3FB42-A0A4-93D1-CC46-3140DCAA2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16" b="7716"/>
          <a:stretch/>
        </p:blipFill>
        <p:spPr>
          <a:xfrm>
            <a:off x="404394" y="2145632"/>
            <a:ext cx="5692178" cy="31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92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56F-2104-A1B2-538B-1DA2B906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9189EF-B5D3-06EF-B132-8799DAE33517}"/>
              </a:ext>
            </a:extLst>
          </p:cNvPr>
          <p:cNvGrpSpPr/>
          <p:nvPr/>
        </p:nvGrpSpPr>
        <p:grpSpPr>
          <a:xfrm>
            <a:off x="1180045" y="455177"/>
            <a:ext cx="9831909" cy="764761"/>
            <a:chOff x="813085" y="677119"/>
            <a:chExt cx="9831909" cy="76476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481510-2E23-7B0C-D2B3-4D0B20659D5A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423C37-D2D3-E8EF-D74C-3F6C6C16FDB6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300">
                  <a:latin typeface="Montserrat SemiBold" pitchFamily="2" charset="0"/>
                </a:rPr>
                <a:t>ANALYSIS OF MEDALS vs DEMOGRAPHICS</a:t>
              </a:r>
              <a:endParaRPr lang="en-IN" sz="2800" spc="300">
                <a:latin typeface="Montserrat SemiBol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1C7168-FD59-2FEF-4AC8-5B2C25E47891}"/>
              </a:ext>
            </a:extLst>
          </p:cNvPr>
          <p:cNvGrpSpPr>
            <a:grpSpLocks/>
          </p:cNvGrpSpPr>
          <p:nvPr/>
        </p:nvGrpSpPr>
        <p:grpSpPr>
          <a:xfrm>
            <a:off x="1180045" y="2380496"/>
            <a:ext cx="4146149" cy="2800767"/>
            <a:chOff x="6451597" y="1259840"/>
            <a:chExt cx="8540393" cy="28007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EFF8D-1302-AADF-8610-284101ECE48A}"/>
                </a:ext>
              </a:extLst>
            </p:cNvPr>
            <p:cNvSpPr txBox="1">
              <a:spLocks/>
            </p:cNvSpPr>
            <p:nvPr/>
          </p:nvSpPr>
          <p:spPr>
            <a:xfrm>
              <a:off x="6451599" y="1259840"/>
              <a:ext cx="854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300">
                  <a:latin typeface="Montserrat" pitchFamily="2" charset="0"/>
                </a:rPr>
                <a:t>BAR CHARTS</a:t>
              </a:r>
              <a:endParaRPr lang="en-IN" sz="1600" spc="300">
                <a:latin typeface="Montserrat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497FDD-6F85-69FF-7ADA-81269D2A40B3}"/>
                </a:ext>
              </a:extLst>
            </p:cNvPr>
            <p:cNvSpPr txBox="1">
              <a:spLocks/>
            </p:cNvSpPr>
            <p:nvPr/>
          </p:nvSpPr>
          <p:spPr>
            <a:xfrm>
              <a:off x="6451597" y="1598394"/>
              <a:ext cx="8540393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based on Demographics of Athletes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: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 b="1">
                  <a:solidFill>
                    <a:srgbClr val="FF6869"/>
                  </a:solidFill>
                  <a:latin typeface="Montserrat" pitchFamily="2" charset="0"/>
                </a:rPr>
                <a:t>Height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Age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Weight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Sex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Hovering over the bars highlights it and shows the number of medals won by each category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of both Seasons: </a:t>
              </a:r>
              <a:r>
                <a:rPr lang="en-IN" sz="1400" b="1">
                  <a:solidFill>
                    <a:srgbClr val="92D050"/>
                  </a:solidFill>
                  <a:latin typeface="Montserrat" pitchFamily="2" charset="0"/>
                </a:rPr>
                <a:t>Summer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 and Winter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9A409D8-1FCB-3096-4B9D-90AF4EA1F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4" b="9283"/>
          <a:stretch/>
        </p:blipFill>
        <p:spPr>
          <a:xfrm>
            <a:off x="6485930" y="1206596"/>
            <a:ext cx="5323476" cy="50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0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0DB94-5B1B-FE63-C52B-10D0CB672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F108DC93-8D21-1B29-BFD8-9D07342869F1}"/>
              </a:ext>
            </a:extLst>
          </p:cNvPr>
          <p:cNvGrpSpPr/>
          <p:nvPr/>
        </p:nvGrpSpPr>
        <p:grpSpPr>
          <a:xfrm>
            <a:off x="1180045" y="455177"/>
            <a:ext cx="9831909" cy="764761"/>
            <a:chOff x="813085" y="677119"/>
            <a:chExt cx="9831909" cy="76476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E10E2B-D3DE-D510-D51E-BA05B4629688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8FEF87-5A71-212A-70E7-B5D40621DC6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300">
                  <a:latin typeface="Montserrat SemiBold" pitchFamily="2" charset="0"/>
                </a:rPr>
                <a:t>ANALYSIS OF MEDALS vs DEMOGRAPHICS</a:t>
              </a:r>
              <a:endParaRPr lang="en-IN" sz="2800" spc="300">
                <a:latin typeface="Montserrat SemiBold" pitchFamily="2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EAE6C3B-F13F-80CD-AECD-4F88BE9A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4" b="9283"/>
          <a:stretch/>
        </p:blipFill>
        <p:spPr>
          <a:xfrm>
            <a:off x="6485930" y="1206595"/>
            <a:ext cx="5323476" cy="50044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65F0FCE-DE9B-853C-7D41-8CC1D1CC8247}"/>
              </a:ext>
            </a:extLst>
          </p:cNvPr>
          <p:cNvGrpSpPr>
            <a:grpSpLocks/>
          </p:cNvGrpSpPr>
          <p:nvPr/>
        </p:nvGrpSpPr>
        <p:grpSpPr>
          <a:xfrm>
            <a:off x="1180045" y="2380496"/>
            <a:ext cx="4146149" cy="2800767"/>
            <a:chOff x="6451597" y="1259840"/>
            <a:chExt cx="8540393" cy="28007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50F7A9-40F4-709B-983A-02272684CC83}"/>
                </a:ext>
              </a:extLst>
            </p:cNvPr>
            <p:cNvSpPr txBox="1">
              <a:spLocks/>
            </p:cNvSpPr>
            <p:nvPr/>
          </p:nvSpPr>
          <p:spPr>
            <a:xfrm>
              <a:off x="6451599" y="1259840"/>
              <a:ext cx="854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300">
                  <a:latin typeface="Montserrat" pitchFamily="2" charset="0"/>
                </a:rPr>
                <a:t>BAR CHARTS</a:t>
              </a:r>
              <a:endParaRPr lang="en-IN" sz="1600" spc="300">
                <a:latin typeface="Montserrat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FB9949-1B99-343B-1EFB-4064CEB7D63F}"/>
                </a:ext>
              </a:extLst>
            </p:cNvPr>
            <p:cNvSpPr txBox="1">
              <a:spLocks/>
            </p:cNvSpPr>
            <p:nvPr/>
          </p:nvSpPr>
          <p:spPr>
            <a:xfrm>
              <a:off x="6451597" y="1598394"/>
              <a:ext cx="8540393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based on Demographics of Athletes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: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 b="1">
                  <a:solidFill>
                    <a:srgbClr val="FF6869"/>
                  </a:solidFill>
                  <a:latin typeface="Montserrat" pitchFamily="2" charset="0"/>
                </a:rPr>
                <a:t>Height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Age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Weight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Sex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Hovering over the bars highlights it and shows the number of medals won by each category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of both Seasons: Summer and </a:t>
              </a:r>
              <a:r>
                <a:rPr lang="en-IN" sz="1400" b="1">
                  <a:solidFill>
                    <a:srgbClr val="2197F6"/>
                  </a:solidFill>
                  <a:latin typeface="Montserrat" pitchFamily="2" charset="0"/>
                </a:rPr>
                <a:t>Winter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80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E5DCF-378F-F549-FDA9-D30F6D028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59EB0414-6691-3787-E634-B0AEFD7CC9E6}"/>
              </a:ext>
            </a:extLst>
          </p:cNvPr>
          <p:cNvGrpSpPr/>
          <p:nvPr/>
        </p:nvGrpSpPr>
        <p:grpSpPr>
          <a:xfrm>
            <a:off x="1180045" y="455177"/>
            <a:ext cx="9831909" cy="764761"/>
            <a:chOff x="813085" y="677119"/>
            <a:chExt cx="9831909" cy="76476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2CE7C6F-0C21-EA44-4958-F9B81242AD6E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54A3A5B-D8D2-9821-E32A-09E96AF5ACBB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300">
                  <a:latin typeface="Montserrat SemiBold" pitchFamily="2" charset="0"/>
                </a:rPr>
                <a:t>ANALYSIS OF MEDALS vs DEMOGRAPHICS</a:t>
              </a:r>
              <a:endParaRPr lang="en-IN" sz="2800" spc="300">
                <a:latin typeface="Montserrat SemiBold" pitchFamily="2" charset="0"/>
              </a:endParaRPr>
            </a:p>
          </p:txBody>
        </p:sp>
      </p:grp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37A0E17D-5F78-9C89-BDA6-3BC05C355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" r="1674" b="1464"/>
          <a:stretch/>
        </p:blipFill>
        <p:spPr>
          <a:xfrm>
            <a:off x="6516438" y="1218331"/>
            <a:ext cx="4968664" cy="494336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27E0EB0-76A6-B19B-9101-14A49282BC49}"/>
              </a:ext>
            </a:extLst>
          </p:cNvPr>
          <p:cNvGrpSpPr>
            <a:grpSpLocks/>
          </p:cNvGrpSpPr>
          <p:nvPr/>
        </p:nvGrpSpPr>
        <p:grpSpPr>
          <a:xfrm>
            <a:off x="1180045" y="1692196"/>
            <a:ext cx="4146149" cy="3970317"/>
            <a:chOff x="6451597" y="1259840"/>
            <a:chExt cx="8540393" cy="3970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613D75-8514-02FE-7390-10EB40A697B6}"/>
                </a:ext>
              </a:extLst>
            </p:cNvPr>
            <p:cNvSpPr txBox="1">
              <a:spLocks/>
            </p:cNvSpPr>
            <p:nvPr/>
          </p:nvSpPr>
          <p:spPr>
            <a:xfrm>
              <a:off x="6451599" y="1259840"/>
              <a:ext cx="8540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300">
                  <a:latin typeface="Montserrat" pitchFamily="2" charset="0"/>
                </a:rPr>
                <a:t>BUBBLE MAP FOR EACH SPORT</a:t>
              </a:r>
              <a:endParaRPr lang="en-IN" sz="1600" spc="300">
                <a:latin typeface="Montserrat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B13274-549B-7E4D-6C34-4F5023C8CB7E}"/>
                </a:ext>
              </a:extLst>
            </p:cNvPr>
            <p:cNvSpPr txBox="1">
              <a:spLocks/>
            </p:cNvSpPr>
            <p:nvPr/>
          </p:nvSpPr>
          <p:spPr>
            <a:xfrm>
              <a:off x="6451597" y="1844615"/>
              <a:ext cx="8540393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of each sport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based on Demographics of Athletes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: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Height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 b="1">
                  <a:solidFill>
                    <a:srgbClr val="FF6869"/>
                  </a:solidFill>
                  <a:latin typeface="Montserrat" pitchFamily="2" charset="0"/>
                </a:rPr>
                <a:t>Age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Weight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Sex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Hovering over the bubbles show the category range and number of medals won by each category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of both Seasons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Minimized the intersection of bubbles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Size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 and </a:t>
              </a:r>
              <a:r>
                <a:rPr lang="en-IN" sz="1400" b="1" err="1">
                  <a:solidFill>
                    <a:srgbClr val="00B050"/>
                  </a:solidFill>
                  <a:latin typeface="Montserrat" pitchFamily="2" charset="0"/>
                </a:rPr>
                <a:t>Color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 of bubbles to represent the number of medals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2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D1EF0-1C9E-47A0-2144-608B22F92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FDAF5AD0-1DE9-80E4-9F0B-8C52A92DFEB9}"/>
              </a:ext>
            </a:extLst>
          </p:cNvPr>
          <p:cNvGrpSpPr/>
          <p:nvPr/>
        </p:nvGrpSpPr>
        <p:grpSpPr>
          <a:xfrm>
            <a:off x="1180045" y="455177"/>
            <a:ext cx="9831909" cy="764761"/>
            <a:chOff x="813085" y="677119"/>
            <a:chExt cx="9831909" cy="76476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DA3BAAE-C329-6DB6-CDAB-1AB62D21B4F2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30C108-3DCD-4AD7-6F44-989E4EDD089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300">
                  <a:latin typeface="Montserrat SemiBold" pitchFamily="2" charset="0"/>
                </a:rPr>
                <a:t>ANALYSIS OF MEDALS vs DEMOGRAPHICS</a:t>
              </a:r>
              <a:endParaRPr lang="en-IN" sz="2800" spc="300">
                <a:latin typeface="Montserrat SemiBold" pitchFamily="2" charset="0"/>
              </a:endParaRPr>
            </a:p>
          </p:txBody>
        </p:sp>
      </p:grp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0B685301-C449-FA91-7D34-E30475E20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7" b="1695"/>
          <a:stretch/>
        </p:blipFill>
        <p:spPr>
          <a:xfrm>
            <a:off x="6564702" y="1219498"/>
            <a:ext cx="4996384" cy="482272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E983B67-CECD-7FF6-7D25-4B63B2B03891}"/>
              </a:ext>
            </a:extLst>
          </p:cNvPr>
          <p:cNvGrpSpPr>
            <a:grpSpLocks/>
          </p:cNvGrpSpPr>
          <p:nvPr/>
        </p:nvGrpSpPr>
        <p:grpSpPr>
          <a:xfrm>
            <a:off x="1180045" y="1692196"/>
            <a:ext cx="4146149" cy="3970317"/>
            <a:chOff x="6451597" y="1259840"/>
            <a:chExt cx="8540393" cy="39703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A6C84-A22B-4C92-56A2-8FC6537ADCB4}"/>
                </a:ext>
              </a:extLst>
            </p:cNvPr>
            <p:cNvSpPr txBox="1">
              <a:spLocks/>
            </p:cNvSpPr>
            <p:nvPr/>
          </p:nvSpPr>
          <p:spPr>
            <a:xfrm>
              <a:off x="6451599" y="1259840"/>
              <a:ext cx="8540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300">
                  <a:latin typeface="Montserrat" pitchFamily="2" charset="0"/>
                </a:rPr>
                <a:t>BUBBLE MAP FOR EACH SPORT</a:t>
              </a:r>
              <a:endParaRPr lang="en-IN" sz="1600" spc="300">
                <a:latin typeface="Montserrat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65668-17E3-D97E-2402-F467DB996013}"/>
                </a:ext>
              </a:extLst>
            </p:cNvPr>
            <p:cNvSpPr txBox="1">
              <a:spLocks/>
            </p:cNvSpPr>
            <p:nvPr/>
          </p:nvSpPr>
          <p:spPr>
            <a:xfrm>
              <a:off x="6451597" y="1844615"/>
              <a:ext cx="8540393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of each sport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based on Demographics of Athletes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: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 b="1">
                  <a:solidFill>
                    <a:srgbClr val="FF6869"/>
                  </a:solidFill>
                  <a:latin typeface="Montserrat" pitchFamily="2" charset="0"/>
                </a:rPr>
                <a:t>Height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Age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Weight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Sex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Hovering over the bubbles show the category range and number of medals won by each category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of both Seasons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Minimized the intersection of bubbles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Size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 and </a:t>
              </a:r>
              <a:r>
                <a:rPr lang="en-IN" sz="1400" b="1" err="1">
                  <a:solidFill>
                    <a:srgbClr val="00B050"/>
                  </a:solidFill>
                  <a:latin typeface="Montserrat" pitchFamily="2" charset="0"/>
                </a:rPr>
                <a:t>Color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 of bubbles to represent the number of medals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07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56F-2104-A1B2-538B-1DA2B906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9189EF-B5D3-06EF-B132-8799DAE33517}"/>
              </a:ext>
            </a:extLst>
          </p:cNvPr>
          <p:cNvGrpSpPr/>
          <p:nvPr/>
        </p:nvGrpSpPr>
        <p:grpSpPr>
          <a:xfrm>
            <a:off x="1180045" y="455177"/>
            <a:ext cx="9831909" cy="764761"/>
            <a:chOff x="813085" y="677119"/>
            <a:chExt cx="9831909" cy="76476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481510-2E23-7B0C-D2B3-4D0B20659D5A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423C37-D2D3-E8EF-D74C-3F6C6C16FDB6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2800" spc="300">
                  <a:latin typeface="Montserrat SemiBold"/>
                </a:rPr>
                <a:t>DISTRIBUTION OF MEDALS VS COUNTRIES</a:t>
              </a:r>
              <a:endParaRPr lang="en-IN" sz="2800" spc="300">
                <a:latin typeface="Montserrat SemiBol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1C7168-FD59-2FEF-4AC8-5B2C25E47891}"/>
              </a:ext>
            </a:extLst>
          </p:cNvPr>
          <p:cNvGrpSpPr>
            <a:grpSpLocks/>
          </p:cNvGrpSpPr>
          <p:nvPr/>
        </p:nvGrpSpPr>
        <p:grpSpPr>
          <a:xfrm>
            <a:off x="529619" y="2716771"/>
            <a:ext cx="5130457" cy="1733856"/>
            <a:chOff x="6441440" y="1259840"/>
            <a:chExt cx="5130457" cy="17338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EFF8D-1302-AADF-8610-284101ECE48A}"/>
                </a:ext>
              </a:extLst>
            </p:cNvPr>
            <p:cNvSpPr txBox="1">
              <a:spLocks/>
            </p:cNvSpPr>
            <p:nvPr/>
          </p:nvSpPr>
          <p:spPr>
            <a:xfrm>
              <a:off x="6451600" y="1259840"/>
              <a:ext cx="433493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pc="300">
                  <a:latin typeface="Montserrat"/>
                </a:rPr>
                <a:t>APPROACH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497FDD-6F85-69FF-7ADA-81269D2A40B3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5130457" cy="144610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Preprocessing the athlete data to segregate by NOC regions</a:t>
              </a:r>
              <a:endParaRPr lang="en-US"/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Designing </a:t>
              </a:r>
              <a:r>
                <a:rPr lang="en-US" sz="1200">
                  <a:solidFill>
                    <a:schemeClr val="accent5">
                      <a:lumMod val="50000"/>
                    </a:schemeClr>
                  </a:solidFill>
                  <a:latin typeface="Montserrat"/>
                </a:rPr>
                <a:t>Stacked Bar Charts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 to show performance of various countries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>
                  <a:solidFill>
                    <a:schemeClr val="accent1">
                      <a:lumMod val="75000"/>
                    </a:schemeClr>
                  </a:solidFill>
                  <a:latin typeface="Montserrat"/>
                </a:rPr>
                <a:t>Querying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, </a:t>
              </a:r>
              <a:r>
                <a:rPr lang="en-US" sz="1200">
                  <a:solidFill>
                    <a:schemeClr val="accent1">
                      <a:lumMod val="75000"/>
                    </a:schemeClr>
                  </a:solidFill>
                  <a:latin typeface="Montserrat"/>
                </a:rPr>
                <a:t>Filtering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 and </a:t>
              </a:r>
              <a:r>
                <a:rPr lang="en-US" sz="1200">
                  <a:solidFill>
                    <a:schemeClr val="accent1">
                      <a:lumMod val="75000"/>
                    </a:schemeClr>
                  </a:solidFill>
                  <a:latin typeface="Montserrat"/>
                </a:rPr>
                <a:t>Selection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 support provided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</p:txBody>
        </p:sp>
      </p:grpSp>
      <p:pic>
        <p:nvPicPr>
          <p:cNvPr id="3" name="Picture 2" descr="A graph of different colors&#10;&#10;Description automatically generated">
            <a:extLst>
              <a:ext uri="{FF2B5EF4-FFF2-40B4-BE49-F238E27FC236}">
                <a16:creationId xmlns:a16="http://schemas.microsoft.com/office/drawing/2014/main" id="{5715671D-4E38-2A0B-3837-97B9F4B50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" r="1913" b="1279"/>
          <a:stretch/>
        </p:blipFill>
        <p:spPr>
          <a:xfrm>
            <a:off x="5661412" y="1320800"/>
            <a:ext cx="5664495" cy="470406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314501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</cp:revision>
  <dcterms:created xsi:type="dcterms:W3CDTF">2024-04-22T05:21:00Z</dcterms:created>
  <dcterms:modified xsi:type="dcterms:W3CDTF">2024-04-27T04:08:41Z</dcterms:modified>
</cp:coreProperties>
</file>