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87" r:id="rId3"/>
    <p:sldId id="286" r:id="rId4"/>
    <p:sldId id="275" r:id="rId5"/>
    <p:sldId id="285" r:id="rId6"/>
    <p:sldId id="288" r:id="rId7"/>
    <p:sldId id="292" r:id="rId8"/>
    <p:sldId id="293" r:id="rId9"/>
    <p:sldId id="290" r:id="rId10"/>
    <p:sldId id="291" r:id="rId11"/>
    <p:sldId id="295" r:id="rId12"/>
    <p:sldId id="294" r:id="rId13"/>
    <p:sldId id="296" r:id="rId14"/>
    <p:sldId id="29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CC"/>
    <a:srgbClr val="990033"/>
    <a:srgbClr val="006600"/>
    <a:srgbClr val="FF0066"/>
    <a:srgbClr val="339933"/>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50" autoAdjust="0"/>
    <p:restoredTop sz="94660"/>
  </p:normalViewPr>
  <p:slideViewPr>
    <p:cSldViewPr>
      <p:cViewPr>
        <p:scale>
          <a:sx n="76" d="100"/>
          <a:sy n="76" d="100"/>
        </p:scale>
        <p:origin x="-1176" y="-19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B345DF-0550-48EF-90C1-7F620CC82C80}" type="datetimeFigureOut">
              <a:rPr lang="en-US" smtClean="0"/>
              <a:t>2/13/2021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2E3F46-BE5A-4A36-ABBF-04DE9B1193D5}" type="slidenum">
              <a:rPr lang="en-US" smtClean="0"/>
              <a:t>‹#›</a:t>
            </a:fld>
            <a:endParaRPr lang="en-US"/>
          </a:p>
        </p:txBody>
      </p:sp>
    </p:spTree>
    <p:extLst>
      <p:ext uri="{BB962C8B-B14F-4D97-AF65-F5344CB8AC3E}">
        <p14:creationId xmlns:p14="http://schemas.microsoft.com/office/powerpoint/2010/main" val="2783061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6AEFE8-CCCC-4C6A-B733-137967111472}" type="datetimeFigureOut">
              <a:rPr lang="en-US" smtClean="0"/>
              <a:t>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9354A-96D1-4F20-9039-EC302AE212A6}" type="slidenum">
              <a:rPr lang="en-US" smtClean="0"/>
              <a:t>‹#›</a:t>
            </a:fld>
            <a:endParaRPr lang="en-US"/>
          </a:p>
        </p:txBody>
      </p:sp>
    </p:spTree>
    <p:extLst>
      <p:ext uri="{BB962C8B-B14F-4D97-AF65-F5344CB8AC3E}">
        <p14:creationId xmlns:p14="http://schemas.microsoft.com/office/powerpoint/2010/main" val="3991871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6AEFE8-CCCC-4C6A-B733-137967111472}" type="datetimeFigureOut">
              <a:rPr lang="en-US" smtClean="0"/>
              <a:t>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9354A-96D1-4F20-9039-EC302AE212A6}" type="slidenum">
              <a:rPr lang="en-US" smtClean="0"/>
              <a:t>‹#›</a:t>
            </a:fld>
            <a:endParaRPr lang="en-US"/>
          </a:p>
        </p:txBody>
      </p:sp>
    </p:spTree>
    <p:extLst>
      <p:ext uri="{BB962C8B-B14F-4D97-AF65-F5344CB8AC3E}">
        <p14:creationId xmlns:p14="http://schemas.microsoft.com/office/powerpoint/2010/main" val="1038542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6AEFE8-CCCC-4C6A-B733-137967111472}" type="datetimeFigureOut">
              <a:rPr lang="en-US" smtClean="0"/>
              <a:t>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9354A-96D1-4F20-9039-EC302AE212A6}" type="slidenum">
              <a:rPr lang="en-US" smtClean="0"/>
              <a:t>‹#›</a:t>
            </a:fld>
            <a:endParaRPr lang="en-US"/>
          </a:p>
        </p:txBody>
      </p:sp>
    </p:spTree>
    <p:extLst>
      <p:ext uri="{BB962C8B-B14F-4D97-AF65-F5344CB8AC3E}">
        <p14:creationId xmlns:p14="http://schemas.microsoft.com/office/powerpoint/2010/main" val="3884951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6AEFE8-CCCC-4C6A-B733-137967111472}" type="datetimeFigureOut">
              <a:rPr lang="en-US" smtClean="0"/>
              <a:t>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9354A-96D1-4F20-9039-EC302AE212A6}" type="slidenum">
              <a:rPr lang="en-US" smtClean="0"/>
              <a:t>‹#›</a:t>
            </a:fld>
            <a:endParaRPr lang="en-US"/>
          </a:p>
        </p:txBody>
      </p:sp>
    </p:spTree>
    <p:extLst>
      <p:ext uri="{BB962C8B-B14F-4D97-AF65-F5344CB8AC3E}">
        <p14:creationId xmlns:p14="http://schemas.microsoft.com/office/powerpoint/2010/main" val="3534428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6AEFE8-CCCC-4C6A-B733-137967111472}" type="datetimeFigureOut">
              <a:rPr lang="en-US" smtClean="0"/>
              <a:t>2/13/2021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9354A-96D1-4F20-9039-EC302AE212A6}" type="slidenum">
              <a:rPr lang="en-US" smtClean="0"/>
              <a:t>‹#›</a:t>
            </a:fld>
            <a:endParaRPr lang="en-US"/>
          </a:p>
        </p:txBody>
      </p:sp>
    </p:spTree>
    <p:extLst>
      <p:ext uri="{BB962C8B-B14F-4D97-AF65-F5344CB8AC3E}">
        <p14:creationId xmlns:p14="http://schemas.microsoft.com/office/powerpoint/2010/main" val="2662687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6AEFE8-CCCC-4C6A-B733-137967111472}" type="datetimeFigureOut">
              <a:rPr lang="en-US" smtClean="0"/>
              <a:t>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A9354A-96D1-4F20-9039-EC302AE212A6}" type="slidenum">
              <a:rPr lang="en-US" smtClean="0"/>
              <a:t>‹#›</a:t>
            </a:fld>
            <a:endParaRPr lang="en-US"/>
          </a:p>
        </p:txBody>
      </p:sp>
    </p:spTree>
    <p:extLst>
      <p:ext uri="{BB962C8B-B14F-4D97-AF65-F5344CB8AC3E}">
        <p14:creationId xmlns:p14="http://schemas.microsoft.com/office/powerpoint/2010/main" val="328575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6AEFE8-CCCC-4C6A-B733-137967111472}" type="datetimeFigureOut">
              <a:rPr lang="en-US" smtClean="0"/>
              <a:t>2/13/2021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A9354A-96D1-4F20-9039-EC302AE212A6}" type="slidenum">
              <a:rPr lang="en-US" smtClean="0"/>
              <a:t>‹#›</a:t>
            </a:fld>
            <a:endParaRPr lang="en-US"/>
          </a:p>
        </p:txBody>
      </p:sp>
    </p:spTree>
    <p:extLst>
      <p:ext uri="{BB962C8B-B14F-4D97-AF65-F5344CB8AC3E}">
        <p14:creationId xmlns:p14="http://schemas.microsoft.com/office/powerpoint/2010/main" val="3713175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6AEFE8-CCCC-4C6A-B733-137967111472}" type="datetimeFigureOut">
              <a:rPr lang="en-US" smtClean="0"/>
              <a:t>2/13/2021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A9354A-96D1-4F20-9039-EC302AE212A6}" type="slidenum">
              <a:rPr lang="en-US" smtClean="0"/>
              <a:t>‹#›</a:t>
            </a:fld>
            <a:endParaRPr lang="en-US"/>
          </a:p>
        </p:txBody>
      </p:sp>
    </p:spTree>
    <p:extLst>
      <p:ext uri="{BB962C8B-B14F-4D97-AF65-F5344CB8AC3E}">
        <p14:creationId xmlns:p14="http://schemas.microsoft.com/office/powerpoint/2010/main" val="465287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6AEFE8-CCCC-4C6A-B733-137967111472}" type="datetimeFigureOut">
              <a:rPr lang="en-US" smtClean="0"/>
              <a:t>2/13/2021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A9354A-96D1-4F20-9039-EC302AE212A6}" type="slidenum">
              <a:rPr lang="en-US" smtClean="0"/>
              <a:t>‹#›</a:t>
            </a:fld>
            <a:endParaRPr lang="en-US"/>
          </a:p>
        </p:txBody>
      </p:sp>
    </p:spTree>
    <p:extLst>
      <p:ext uri="{BB962C8B-B14F-4D97-AF65-F5344CB8AC3E}">
        <p14:creationId xmlns:p14="http://schemas.microsoft.com/office/powerpoint/2010/main" val="960200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6AEFE8-CCCC-4C6A-B733-137967111472}" type="datetimeFigureOut">
              <a:rPr lang="en-US" smtClean="0"/>
              <a:t>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A9354A-96D1-4F20-9039-EC302AE212A6}" type="slidenum">
              <a:rPr lang="en-US" smtClean="0"/>
              <a:t>‹#›</a:t>
            </a:fld>
            <a:endParaRPr lang="en-US"/>
          </a:p>
        </p:txBody>
      </p:sp>
    </p:spTree>
    <p:extLst>
      <p:ext uri="{BB962C8B-B14F-4D97-AF65-F5344CB8AC3E}">
        <p14:creationId xmlns:p14="http://schemas.microsoft.com/office/powerpoint/2010/main" val="416246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6AEFE8-CCCC-4C6A-B733-137967111472}" type="datetimeFigureOut">
              <a:rPr lang="en-US" smtClean="0"/>
              <a:t>2/13/2021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A9354A-96D1-4F20-9039-EC302AE212A6}" type="slidenum">
              <a:rPr lang="en-US" smtClean="0"/>
              <a:t>‹#›</a:t>
            </a:fld>
            <a:endParaRPr lang="en-US"/>
          </a:p>
        </p:txBody>
      </p:sp>
    </p:spTree>
    <p:extLst>
      <p:ext uri="{BB962C8B-B14F-4D97-AF65-F5344CB8AC3E}">
        <p14:creationId xmlns:p14="http://schemas.microsoft.com/office/powerpoint/2010/main" val="2376819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6AEFE8-CCCC-4C6A-B733-137967111472}" type="datetimeFigureOut">
              <a:rPr lang="en-US" smtClean="0"/>
              <a:t>2/13/2021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A9354A-96D1-4F20-9039-EC302AE212A6}" type="slidenum">
              <a:rPr lang="en-US" smtClean="0"/>
              <a:t>‹#›</a:t>
            </a:fld>
            <a:endParaRPr lang="en-US"/>
          </a:p>
        </p:txBody>
      </p:sp>
    </p:spTree>
    <p:extLst>
      <p:ext uri="{BB962C8B-B14F-4D97-AF65-F5344CB8AC3E}">
        <p14:creationId xmlns:p14="http://schemas.microsoft.com/office/powerpoint/2010/main" val="920072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344" y="1905000"/>
            <a:ext cx="8458200" cy="1362075"/>
          </a:xfrm>
        </p:spPr>
        <p:txBody>
          <a:bodyPr>
            <a:normAutofit/>
          </a:bodyPr>
          <a:lstStyle/>
          <a:p>
            <a:pPr algn="ctr"/>
            <a:r>
              <a:rPr lang="en-US" dirty="0" smtClean="0"/>
              <a:t>Second law of thermodynamics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4800600"/>
            <a:ext cx="3095625"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3159594"/>
            <a:ext cx="3581401" cy="3502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2683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28600"/>
            <a:ext cx="9223422" cy="1015663"/>
          </a:xfrm>
          <a:prstGeom prst="rect">
            <a:avLst/>
          </a:prstGeom>
        </p:spPr>
        <p:txBody>
          <a:bodyPr wrap="none">
            <a:spAutoFit/>
          </a:bodyPr>
          <a:lstStyle/>
          <a:p>
            <a:pPr>
              <a:lnSpc>
                <a:spcPct val="150000"/>
              </a:lnSpc>
            </a:pPr>
            <a:r>
              <a:rPr lang="en-US" sz="2000" dirty="0"/>
              <a:t>Principle of </a:t>
            </a:r>
            <a:r>
              <a:rPr lang="en-US" sz="2000" dirty="0">
                <a:solidFill>
                  <a:srgbClr val="FF0000"/>
                </a:solidFill>
              </a:rPr>
              <a:t>Degradation of </a:t>
            </a:r>
            <a:r>
              <a:rPr lang="en-US" sz="2000" dirty="0" smtClean="0">
                <a:solidFill>
                  <a:srgbClr val="FF0000"/>
                </a:solidFill>
              </a:rPr>
              <a:t>Energy: </a:t>
            </a:r>
            <a:r>
              <a:rPr lang="en-US" sz="2000" dirty="0" smtClean="0"/>
              <a:t>For an </a:t>
            </a:r>
            <a:r>
              <a:rPr lang="en-US" sz="2000" b="1" dirty="0" smtClean="0"/>
              <a:t>Isolated system</a:t>
            </a:r>
            <a:r>
              <a:rPr lang="en-US" sz="2000" dirty="0" smtClean="0"/>
              <a:t>, the quality of energy never </a:t>
            </a:r>
          </a:p>
          <a:p>
            <a:pPr>
              <a:lnSpc>
                <a:spcPct val="150000"/>
              </a:lnSpc>
            </a:pPr>
            <a:r>
              <a:rPr lang="en-US" sz="2000" dirty="0" smtClean="0"/>
              <a:t>remains conserved, it always degrades.</a:t>
            </a:r>
            <a:endParaRPr lang="en-US" sz="2000" dirty="0"/>
          </a:p>
        </p:txBody>
      </p:sp>
      <p:pic>
        <p:nvPicPr>
          <p:cNvPr id="2069"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2490788"/>
            <a:ext cx="8001000"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7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0" y="13716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0121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8598" y="3118338"/>
            <a:ext cx="8616802" cy="2169825"/>
          </a:xfrm>
          <a:prstGeom prst="rect">
            <a:avLst/>
          </a:prstGeom>
        </p:spPr>
        <p:txBody>
          <a:bodyPr wrap="square">
            <a:spAutoFit/>
          </a:bodyPr>
          <a:lstStyle/>
          <a:p>
            <a:pPr algn="just">
              <a:lnSpc>
                <a:spcPct val="150000"/>
              </a:lnSpc>
            </a:pPr>
            <a:r>
              <a:rPr lang="en-US" dirty="0" smtClean="0">
                <a:solidFill>
                  <a:srgbClr val="0000CC"/>
                </a:solidFill>
              </a:rPr>
              <a:t>Work Reservoir: </a:t>
            </a:r>
            <a:r>
              <a:rPr lang="en-US" dirty="0" smtClean="0"/>
              <a:t>A body having significantly large heat capacity as compared  to the amount of heat transfer involved in a process,  so that the temperature of reservoir practically remains constant, such as our atmosphere, a large sized furnace, sea, a pure substance undergoing phase change .</a:t>
            </a:r>
          </a:p>
          <a:p>
            <a:pPr algn="just">
              <a:lnSpc>
                <a:spcPct val="150000"/>
              </a:lnSpc>
            </a:pPr>
            <a:r>
              <a:rPr lang="en-US" dirty="0" smtClean="0"/>
              <a:t> </a:t>
            </a:r>
            <a:endParaRPr lang="en-US" dirty="0"/>
          </a:p>
        </p:txBody>
      </p:sp>
      <p:sp>
        <p:nvSpPr>
          <p:cNvPr id="15" name="Rectangle 14"/>
          <p:cNvSpPr/>
          <p:nvPr/>
        </p:nvSpPr>
        <p:spPr>
          <a:xfrm>
            <a:off x="381000" y="463936"/>
            <a:ext cx="8616802" cy="2169825"/>
          </a:xfrm>
          <a:prstGeom prst="rect">
            <a:avLst/>
          </a:prstGeom>
        </p:spPr>
        <p:txBody>
          <a:bodyPr wrap="square">
            <a:spAutoFit/>
          </a:bodyPr>
          <a:lstStyle/>
          <a:p>
            <a:pPr algn="just">
              <a:lnSpc>
                <a:spcPct val="150000"/>
              </a:lnSpc>
            </a:pPr>
            <a:r>
              <a:rPr lang="en-US" dirty="0" smtClean="0">
                <a:solidFill>
                  <a:srgbClr val="FF0000"/>
                </a:solidFill>
              </a:rPr>
              <a:t>Thermal Reservoir: </a:t>
            </a:r>
            <a:r>
              <a:rPr lang="en-US" dirty="0" smtClean="0"/>
              <a:t>A body having significantly large heat capacity as compared  to the amount of heat transfer involved in a process,  so that the temperature of reservoir practically remains constant, such as our atmosphere, a large sized furnace, sea, a pure substance undergoing phase change .</a:t>
            </a:r>
          </a:p>
          <a:p>
            <a:pPr algn="just">
              <a:lnSpc>
                <a:spcPct val="150000"/>
              </a:lnSpc>
            </a:pPr>
            <a:r>
              <a:rPr lang="en-US" dirty="0" smtClean="0"/>
              <a:t> </a:t>
            </a:r>
            <a:endParaRPr lang="en-US" dirty="0"/>
          </a:p>
        </p:txBody>
      </p:sp>
    </p:spTree>
    <p:extLst>
      <p:ext uri="{BB962C8B-B14F-4D97-AF65-F5344CB8AC3E}">
        <p14:creationId xmlns:p14="http://schemas.microsoft.com/office/powerpoint/2010/main" val="15616681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643890"/>
            <a:ext cx="8991600" cy="5909310"/>
          </a:xfrm>
          <a:prstGeom prst="rect">
            <a:avLst/>
          </a:prstGeom>
        </p:spPr>
        <p:txBody>
          <a:bodyPr wrap="square">
            <a:spAutoFit/>
          </a:bodyPr>
          <a:lstStyle/>
          <a:p>
            <a:r>
              <a:rPr lang="en-US" dirty="0"/>
              <a:t>- reversible heat transfer in the strict sense is not possible, however, in a practical sense it is possible if heat transfer takes place due to infinitesimally small </a:t>
            </a:r>
            <a:r>
              <a:rPr lang="en-US" dirty="0" smtClean="0"/>
              <a:t>temperature </a:t>
            </a:r>
            <a:r>
              <a:rPr lang="en-US" dirty="0"/>
              <a:t>difference between system and surrounding. This leads to the concept of the thermal reservoir: a single body having very large heat capacity as </a:t>
            </a:r>
            <a:r>
              <a:rPr lang="en-US" dirty="0" smtClean="0"/>
              <a:t>compared </a:t>
            </a:r>
            <a:r>
              <a:rPr lang="en-US" dirty="0"/>
              <a:t>to heat transfer involved in the process so that practically temperature of reservoir (as surrounding) remains almost constant, thus surrounding is always restored while reversing the direction of an internally reversible process.</a:t>
            </a:r>
            <a:br>
              <a:rPr lang="en-US" dirty="0"/>
            </a:br>
            <a:r>
              <a:rPr lang="en-US" dirty="0"/>
              <a:t/>
            </a:r>
            <a:br>
              <a:rPr lang="en-US" dirty="0"/>
            </a:br>
            <a:r>
              <a:rPr lang="en-US" dirty="0"/>
              <a:t>- reversible process: both system and surrounding should be restored to the initial state while reversing the direction of the process from final to the initial stage.  (in strict sense not possible, practically possible)</a:t>
            </a:r>
            <a:br>
              <a:rPr lang="en-US" dirty="0"/>
            </a:br>
            <a:r>
              <a:rPr lang="en-US" dirty="0"/>
              <a:t/>
            </a:r>
            <a:br>
              <a:rPr lang="en-US" dirty="0"/>
            </a:br>
            <a:r>
              <a:rPr lang="en-US" dirty="0"/>
              <a:t>- maximum thermodynamic work can be extracted from the system through a reversible path. hence W(rev) is always maximum while going from stage 1 to stage two, thus if there is any irreversibility in the process (stage1 to 2), W(by system)&lt;W(rev).</a:t>
            </a:r>
            <a:br>
              <a:rPr lang="en-US" dirty="0"/>
            </a:br>
            <a:r>
              <a:rPr lang="en-US" dirty="0"/>
              <a:t/>
            </a:r>
            <a:br>
              <a:rPr lang="en-US" dirty="0"/>
            </a:br>
            <a:r>
              <a:rPr lang="en-US" dirty="0"/>
              <a:t>- heat can be converted completely into work in a unidirectional process, if we can minimize all friction and other losses....however, if the process/device is working cyclically, 100% conversion is impossible (KP statement)</a:t>
            </a:r>
            <a:br>
              <a:rPr lang="en-US" dirty="0"/>
            </a:br>
            <a:r>
              <a:rPr lang="en-US" dirty="0"/>
              <a:t/>
            </a:r>
            <a:br>
              <a:rPr lang="en-US" dirty="0"/>
            </a:br>
            <a:r>
              <a:rPr lang="en-US" dirty="0"/>
              <a:t>- transfer of heat from low to high temp. body is impossible without any external work. (</a:t>
            </a:r>
            <a:r>
              <a:rPr lang="en-US" dirty="0" err="1"/>
              <a:t>Clausius</a:t>
            </a:r>
            <a:r>
              <a:rPr lang="en-US" dirty="0"/>
              <a:t> statement)</a:t>
            </a:r>
          </a:p>
        </p:txBody>
      </p:sp>
      <p:sp>
        <p:nvSpPr>
          <p:cNvPr id="3" name="Rectangle 2"/>
          <p:cNvSpPr/>
          <p:nvPr/>
        </p:nvSpPr>
        <p:spPr>
          <a:xfrm>
            <a:off x="381000" y="28184"/>
            <a:ext cx="3833037" cy="506292"/>
          </a:xfrm>
          <a:prstGeom prst="rect">
            <a:avLst/>
          </a:prstGeom>
        </p:spPr>
        <p:txBody>
          <a:bodyPr wrap="none">
            <a:spAutoFit/>
          </a:bodyPr>
          <a:lstStyle/>
          <a:p>
            <a:pPr>
              <a:lnSpc>
                <a:spcPct val="150000"/>
              </a:lnSpc>
            </a:pPr>
            <a:r>
              <a:rPr lang="en-US" sz="2000" b="1" dirty="0" smtClean="0">
                <a:solidFill>
                  <a:srgbClr val="FF0000"/>
                </a:solidFill>
              </a:rPr>
              <a:t>Important Concepts to remember:</a:t>
            </a:r>
            <a:endParaRPr lang="en-US" sz="2000" b="1" dirty="0">
              <a:solidFill>
                <a:srgbClr val="FF0000"/>
              </a:solidFill>
            </a:endParaRPr>
          </a:p>
        </p:txBody>
      </p:sp>
    </p:spTree>
    <p:extLst>
      <p:ext uri="{BB962C8B-B14F-4D97-AF65-F5344CB8AC3E}">
        <p14:creationId xmlns:p14="http://schemas.microsoft.com/office/powerpoint/2010/main" val="1008091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8598" y="3579674"/>
            <a:ext cx="8616802" cy="1754326"/>
          </a:xfrm>
          <a:prstGeom prst="rect">
            <a:avLst/>
          </a:prstGeom>
        </p:spPr>
        <p:txBody>
          <a:bodyPr wrap="square">
            <a:spAutoFit/>
          </a:bodyPr>
          <a:lstStyle/>
          <a:p>
            <a:pPr algn="just">
              <a:lnSpc>
                <a:spcPct val="150000"/>
              </a:lnSpc>
            </a:pPr>
            <a:r>
              <a:rPr lang="en-US" dirty="0" smtClean="0">
                <a:solidFill>
                  <a:srgbClr val="0000CC"/>
                </a:solidFill>
              </a:rPr>
              <a:t>Work Reservoir: </a:t>
            </a:r>
            <a:r>
              <a:rPr lang="en-US" dirty="0" smtClean="0"/>
              <a:t>A </a:t>
            </a:r>
            <a:r>
              <a:rPr lang="en-US" dirty="0" smtClean="0"/>
              <a:t>system which only takes or delivers work, and there is no heat transfer across the system boundary, is considered a work reservoir. Examples: a spring </a:t>
            </a:r>
            <a:r>
              <a:rPr lang="en-US" dirty="0" err="1" smtClean="0"/>
              <a:t>pistion</a:t>
            </a:r>
            <a:r>
              <a:rPr lang="en-US" dirty="0" smtClean="0"/>
              <a:t> system, a rotating shaft.</a:t>
            </a:r>
            <a:endParaRPr lang="en-US" dirty="0" smtClean="0"/>
          </a:p>
          <a:p>
            <a:pPr algn="just">
              <a:lnSpc>
                <a:spcPct val="150000"/>
              </a:lnSpc>
            </a:pPr>
            <a:r>
              <a:rPr lang="en-US" dirty="0" smtClean="0"/>
              <a:t> </a:t>
            </a:r>
            <a:endParaRPr lang="en-US" dirty="0"/>
          </a:p>
        </p:txBody>
      </p:sp>
      <p:sp>
        <p:nvSpPr>
          <p:cNvPr id="15" name="Rectangle 14"/>
          <p:cNvSpPr/>
          <p:nvPr/>
        </p:nvSpPr>
        <p:spPr>
          <a:xfrm>
            <a:off x="381000" y="463936"/>
            <a:ext cx="8616802" cy="2585323"/>
          </a:xfrm>
          <a:prstGeom prst="rect">
            <a:avLst/>
          </a:prstGeom>
        </p:spPr>
        <p:txBody>
          <a:bodyPr wrap="square">
            <a:spAutoFit/>
          </a:bodyPr>
          <a:lstStyle/>
          <a:p>
            <a:pPr algn="just">
              <a:lnSpc>
                <a:spcPct val="150000"/>
              </a:lnSpc>
            </a:pPr>
            <a:r>
              <a:rPr lang="en-US" dirty="0" smtClean="0">
                <a:solidFill>
                  <a:srgbClr val="FF0000"/>
                </a:solidFill>
              </a:rPr>
              <a:t>Thermal Reservoir: </a:t>
            </a:r>
            <a:r>
              <a:rPr lang="en-US" dirty="0" smtClean="0"/>
              <a:t>A body having significantly large heat capacity as compared  to the amount of heat transfer involved in a process,  so that the temperature of reservoir practically remains constant, such as our atmosphere, a large sized furnace, sea, a pure substance undergoing phase change .</a:t>
            </a:r>
          </a:p>
          <a:p>
            <a:pPr algn="just">
              <a:lnSpc>
                <a:spcPct val="150000"/>
              </a:lnSpc>
            </a:pPr>
            <a:r>
              <a:rPr lang="en-US" dirty="0" smtClean="0"/>
              <a:t> </a:t>
            </a:r>
            <a:r>
              <a:rPr lang="en-US" dirty="0" smtClean="0"/>
              <a:t>The main advantage of above definition is that heat interaction for a thermal reservoir always occurs in reversible (not strictly) manner.</a:t>
            </a:r>
            <a:endParaRPr lang="en-US" dirty="0"/>
          </a:p>
        </p:txBody>
      </p:sp>
    </p:spTree>
    <p:extLst>
      <p:ext uri="{BB962C8B-B14F-4D97-AF65-F5344CB8AC3E}">
        <p14:creationId xmlns:p14="http://schemas.microsoft.com/office/powerpoint/2010/main" val="2034080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8598" y="3579674"/>
            <a:ext cx="8616802" cy="1754326"/>
          </a:xfrm>
          <a:prstGeom prst="rect">
            <a:avLst/>
          </a:prstGeom>
        </p:spPr>
        <p:txBody>
          <a:bodyPr wrap="square">
            <a:spAutoFit/>
          </a:bodyPr>
          <a:lstStyle/>
          <a:p>
            <a:pPr algn="just">
              <a:lnSpc>
                <a:spcPct val="150000"/>
              </a:lnSpc>
            </a:pPr>
            <a:r>
              <a:rPr lang="en-US" dirty="0" smtClean="0">
                <a:solidFill>
                  <a:srgbClr val="0000CC"/>
                </a:solidFill>
              </a:rPr>
              <a:t>Work Reservoir: </a:t>
            </a:r>
            <a:r>
              <a:rPr lang="en-US" dirty="0" smtClean="0"/>
              <a:t>A </a:t>
            </a:r>
            <a:r>
              <a:rPr lang="en-US" dirty="0" smtClean="0"/>
              <a:t>system which only takes or delivers work, and there is no heat transfer across the system boundary, is considered a work reservoir. Examples: a spring </a:t>
            </a:r>
            <a:r>
              <a:rPr lang="en-US" dirty="0" err="1" smtClean="0"/>
              <a:t>pistion</a:t>
            </a:r>
            <a:r>
              <a:rPr lang="en-US" dirty="0" smtClean="0"/>
              <a:t> system, a rotating shaft.</a:t>
            </a:r>
            <a:endParaRPr lang="en-US" dirty="0" smtClean="0"/>
          </a:p>
          <a:p>
            <a:pPr algn="just">
              <a:lnSpc>
                <a:spcPct val="150000"/>
              </a:lnSpc>
            </a:pPr>
            <a:r>
              <a:rPr lang="en-US" dirty="0" smtClean="0"/>
              <a:t> </a:t>
            </a:r>
            <a:endParaRPr lang="en-US" dirty="0"/>
          </a:p>
        </p:txBody>
      </p:sp>
      <p:sp>
        <p:nvSpPr>
          <p:cNvPr id="15" name="Rectangle 14"/>
          <p:cNvSpPr/>
          <p:nvPr/>
        </p:nvSpPr>
        <p:spPr>
          <a:xfrm>
            <a:off x="381000" y="463936"/>
            <a:ext cx="8616802" cy="2585323"/>
          </a:xfrm>
          <a:prstGeom prst="rect">
            <a:avLst/>
          </a:prstGeom>
        </p:spPr>
        <p:txBody>
          <a:bodyPr wrap="square">
            <a:spAutoFit/>
          </a:bodyPr>
          <a:lstStyle/>
          <a:p>
            <a:pPr algn="just">
              <a:lnSpc>
                <a:spcPct val="150000"/>
              </a:lnSpc>
            </a:pPr>
            <a:r>
              <a:rPr lang="en-US" dirty="0" smtClean="0">
                <a:solidFill>
                  <a:srgbClr val="FF0000"/>
                </a:solidFill>
              </a:rPr>
              <a:t>Carnot cycle/engine: </a:t>
            </a:r>
            <a:r>
              <a:rPr lang="en-US" dirty="0" smtClean="0"/>
              <a:t>A body having significantly large heat capacity as compared  to the amount of heat transfer involved in a process,  so that the temperature of reservoir practically remains constant, such as our atmosphere, a large sized furnace, sea, a pure substance undergoing phase change .</a:t>
            </a:r>
          </a:p>
          <a:p>
            <a:pPr algn="just">
              <a:lnSpc>
                <a:spcPct val="150000"/>
              </a:lnSpc>
            </a:pPr>
            <a:r>
              <a:rPr lang="en-US" dirty="0" smtClean="0"/>
              <a:t> </a:t>
            </a:r>
            <a:r>
              <a:rPr lang="en-US" dirty="0" smtClean="0"/>
              <a:t>The main advantage of above definition is that heat interaction for a thermal reservoir always occurs in reversible (not strictly) manner.</a:t>
            </a:r>
            <a:endParaRPr lang="en-US" dirty="0"/>
          </a:p>
        </p:txBody>
      </p:sp>
    </p:spTree>
    <p:extLst>
      <p:ext uri="{BB962C8B-B14F-4D97-AF65-F5344CB8AC3E}">
        <p14:creationId xmlns:p14="http://schemas.microsoft.com/office/powerpoint/2010/main" val="177176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efrigeration and Phase Chan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5000"/>
            <a:ext cx="5257800" cy="28479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438400" y="216344"/>
            <a:ext cx="4787273" cy="584775"/>
          </a:xfrm>
          <a:prstGeom prst="rect">
            <a:avLst/>
          </a:prstGeom>
          <a:noFill/>
        </p:spPr>
        <p:txBody>
          <a:bodyPr wrap="none" rtlCol="0">
            <a:spAutoFit/>
          </a:bodyPr>
          <a:lstStyle/>
          <a:p>
            <a:r>
              <a:rPr lang="en-US" sz="3200" dirty="0" smtClean="0"/>
              <a:t>Conversion of Heat to Work</a:t>
            </a:r>
            <a:endParaRPr lang="en-US" sz="3200" dirty="0"/>
          </a:p>
        </p:txBody>
      </p:sp>
      <p:pic>
        <p:nvPicPr>
          <p:cNvPr id="4" name="Picture 2" descr="General Physics I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1600200"/>
            <a:ext cx="2079482" cy="2887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2299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34252" y="207818"/>
            <a:ext cx="4532075" cy="584775"/>
          </a:xfrm>
          <a:prstGeom prst="rect">
            <a:avLst/>
          </a:prstGeom>
          <a:noFill/>
        </p:spPr>
        <p:txBody>
          <a:bodyPr wrap="none" rtlCol="0">
            <a:spAutoFit/>
          </a:bodyPr>
          <a:lstStyle/>
          <a:p>
            <a:r>
              <a:rPr lang="en-US" sz="3200" dirty="0" smtClean="0"/>
              <a:t>Spontaneity/Irreversibility</a:t>
            </a:r>
            <a:endParaRPr lang="en-US" sz="3200" dirty="0"/>
          </a:p>
        </p:txBody>
      </p:sp>
      <p:pic>
        <p:nvPicPr>
          <p:cNvPr id="3074" name="Picture 2" descr="Examples Of Second Law Of Thermodynamics (8+ Best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289" y="3810000"/>
            <a:ext cx="4208846" cy="236747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Second Law Of Thermodynamics? [8+ Best Examples &amp; Equ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6889" y="1178138"/>
            <a:ext cx="2903812" cy="163339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What is the entropy of mixing of two ideal gases starting out with  different pressures? - Chemistry Stack Exchan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6" y="735083"/>
            <a:ext cx="2206626" cy="208244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3.7: Adiabatic Processes for an Ideal Gas - Physics LibreText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3124200"/>
            <a:ext cx="4343400" cy="12609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Second Law of Thermodynamics - All About Thermofluids.co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4875943"/>
            <a:ext cx="3513101" cy="1905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4778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0" y="235527"/>
            <a:ext cx="6717032" cy="1077218"/>
          </a:xfrm>
          <a:prstGeom prst="rect">
            <a:avLst/>
          </a:prstGeom>
          <a:noFill/>
        </p:spPr>
        <p:txBody>
          <a:bodyPr wrap="none" rtlCol="0">
            <a:spAutoFit/>
          </a:bodyPr>
          <a:lstStyle/>
          <a:p>
            <a:r>
              <a:rPr lang="en-US" sz="3200" dirty="0" smtClean="0"/>
              <a:t>Quality of Energy: potential to do Work</a:t>
            </a:r>
          </a:p>
          <a:p>
            <a:endParaRPr lang="en-US" sz="3200" dirty="0"/>
          </a:p>
        </p:txBody>
      </p:sp>
      <p:sp>
        <p:nvSpPr>
          <p:cNvPr id="8" name="TextBox 7"/>
          <p:cNvSpPr txBox="1"/>
          <p:nvPr/>
        </p:nvSpPr>
        <p:spPr>
          <a:xfrm>
            <a:off x="1371600" y="3505200"/>
            <a:ext cx="5881546" cy="584775"/>
          </a:xfrm>
          <a:prstGeom prst="rect">
            <a:avLst/>
          </a:prstGeom>
          <a:noFill/>
        </p:spPr>
        <p:txBody>
          <a:bodyPr wrap="none" rtlCol="0">
            <a:spAutoFit/>
          </a:bodyPr>
          <a:lstStyle/>
          <a:p>
            <a:r>
              <a:rPr lang="en-US" sz="3200" dirty="0" smtClean="0"/>
              <a:t>Principle of Degradation of Energy</a:t>
            </a:r>
            <a:endParaRPr lang="en-US" sz="3200"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365499"/>
            <a:ext cx="4506951"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27249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ow a Car Engine Works: The Functioning of the Engine and Its Components  Explained in Detai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954315"/>
            <a:ext cx="8755666" cy="4760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78609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ow a Car Engine Works: The Functioning of the Engine and Its Components  Explained in Detai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381000"/>
            <a:ext cx="4064177" cy="22098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895600"/>
            <a:ext cx="6683350" cy="3584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04396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7211" y="1371600"/>
            <a:ext cx="4164990" cy="1991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33400" y="304800"/>
            <a:ext cx="8229600" cy="880369"/>
          </a:xfrm>
          <a:prstGeom prst="rect">
            <a:avLst/>
          </a:prstGeom>
        </p:spPr>
        <p:txBody>
          <a:bodyPr wrap="square">
            <a:spAutoFit/>
          </a:bodyPr>
          <a:lstStyle/>
          <a:p>
            <a:pPr algn="just">
              <a:lnSpc>
                <a:spcPct val="150000"/>
              </a:lnSpc>
            </a:pPr>
            <a:r>
              <a:rPr lang="en-US" dirty="0" smtClean="0">
                <a:solidFill>
                  <a:srgbClr val="0000CC"/>
                </a:solidFill>
              </a:rPr>
              <a:t>Kelvin-Planck </a:t>
            </a:r>
            <a:r>
              <a:rPr lang="en-US" dirty="0">
                <a:solidFill>
                  <a:srgbClr val="0000CC"/>
                </a:solidFill>
              </a:rPr>
              <a:t>s</a:t>
            </a:r>
            <a:r>
              <a:rPr lang="en-US" dirty="0" smtClean="0">
                <a:solidFill>
                  <a:srgbClr val="0000CC"/>
                </a:solidFill>
              </a:rPr>
              <a:t>tatement: </a:t>
            </a:r>
            <a:r>
              <a:rPr lang="en-US" dirty="0" smtClean="0"/>
              <a:t>it </a:t>
            </a:r>
            <a:r>
              <a:rPr lang="en-US" dirty="0"/>
              <a:t>is impossible for any device that operates in a cycle to receive heat from a single reservoir and produce a net amount of work.</a:t>
            </a:r>
          </a:p>
        </p:txBody>
      </p:sp>
      <p:sp>
        <p:nvSpPr>
          <p:cNvPr id="7" name="Rectangle 6"/>
          <p:cNvSpPr/>
          <p:nvPr/>
        </p:nvSpPr>
        <p:spPr>
          <a:xfrm>
            <a:off x="533400" y="3581400"/>
            <a:ext cx="8229600" cy="1338828"/>
          </a:xfrm>
          <a:prstGeom prst="rect">
            <a:avLst/>
          </a:prstGeom>
        </p:spPr>
        <p:txBody>
          <a:bodyPr wrap="square">
            <a:spAutoFit/>
          </a:bodyPr>
          <a:lstStyle/>
          <a:p>
            <a:pPr algn="just">
              <a:lnSpc>
                <a:spcPct val="150000"/>
              </a:lnSpc>
            </a:pPr>
            <a:r>
              <a:rPr lang="en-US" dirty="0" err="1" smtClean="0">
                <a:solidFill>
                  <a:srgbClr val="0000CC"/>
                </a:solidFill>
              </a:rPr>
              <a:t>Clausius</a:t>
            </a:r>
            <a:r>
              <a:rPr lang="en-US" dirty="0" smtClean="0">
                <a:solidFill>
                  <a:srgbClr val="0000CC"/>
                </a:solidFill>
              </a:rPr>
              <a:t> </a:t>
            </a:r>
            <a:r>
              <a:rPr lang="en-US" dirty="0">
                <a:solidFill>
                  <a:srgbClr val="0000CC"/>
                </a:solidFill>
              </a:rPr>
              <a:t>s</a:t>
            </a:r>
            <a:r>
              <a:rPr lang="en-US" dirty="0" smtClean="0">
                <a:solidFill>
                  <a:srgbClr val="0000CC"/>
                </a:solidFill>
              </a:rPr>
              <a:t>tatement: </a:t>
            </a:r>
            <a:r>
              <a:rPr lang="en-US" dirty="0"/>
              <a:t>It is impossible to construct a device that operates in a cycle and produces no effect other than the transfer of heat from a lower-temperature body to a higher-temperature body.</a:t>
            </a: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4533978"/>
            <a:ext cx="4673294" cy="209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4297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52600"/>
            <a:ext cx="3476625"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1075" y="1752600"/>
            <a:ext cx="4352925"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752600" y="601615"/>
            <a:ext cx="8229600" cy="507831"/>
          </a:xfrm>
          <a:prstGeom prst="rect">
            <a:avLst/>
          </a:prstGeom>
        </p:spPr>
        <p:txBody>
          <a:bodyPr wrap="square">
            <a:spAutoFit/>
          </a:bodyPr>
          <a:lstStyle/>
          <a:p>
            <a:pPr algn="just">
              <a:lnSpc>
                <a:spcPct val="150000"/>
              </a:lnSpc>
            </a:pPr>
            <a:r>
              <a:rPr lang="en-US" dirty="0" smtClean="0"/>
              <a:t>Equivalence of </a:t>
            </a:r>
            <a:r>
              <a:rPr lang="en-US" dirty="0" smtClean="0">
                <a:solidFill>
                  <a:srgbClr val="0000CC"/>
                </a:solidFill>
              </a:rPr>
              <a:t>Kelvin-Planck </a:t>
            </a:r>
            <a:r>
              <a:rPr lang="en-US" dirty="0"/>
              <a:t>&amp;</a:t>
            </a:r>
            <a:r>
              <a:rPr lang="en-US" dirty="0" smtClean="0"/>
              <a:t> </a:t>
            </a:r>
            <a:r>
              <a:rPr lang="en-US" dirty="0" err="1">
                <a:solidFill>
                  <a:srgbClr val="0000CC"/>
                </a:solidFill>
              </a:rPr>
              <a:t>Clausius</a:t>
            </a:r>
            <a:r>
              <a:rPr lang="en-US" dirty="0">
                <a:solidFill>
                  <a:srgbClr val="0000CC"/>
                </a:solidFill>
              </a:rPr>
              <a:t> statement</a:t>
            </a:r>
            <a:endParaRPr lang="en-US" dirty="0"/>
          </a:p>
        </p:txBody>
      </p:sp>
      <p:sp>
        <p:nvSpPr>
          <p:cNvPr id="5" name="Rectangle 4"/>
          <p:cNvSpPr/>
          <p:nvPr/>
        </p:nvSpPr>
        <p:spPr>
          <a:xfrm>
            <a:off x="676275" y="4953000"/>
            <a:ext cx="8229600" cy="1338828"/>
          </a:xfrm>
          <a:prstGeom prst="rect">
            <a:avLst/>
          </a:prstGeom>
        </p:spPr>
        <p:txBody>
          <a:bodyPr wrap="square">
            <a:spAutoFit/>
          </a:bodyPr>
          <a:lstStyle/>
          <a:p>
            <a:pPr algn="just">
              <a:lnSpc>
                <a:spcPct val="150000"/>
              </a:lnSpc>
            </a:pPr>
            <a:r>
              <a:rPr lang="en-US" dirty="0" smtClean="0"/>
              <a:t>The method shown above is just one of the many ways to show Equivalence of </a:t>
            </a:r>
            <a:r>
              <a:rPr lang="en-US" dirty="0" smtClean="0">
                <a:solidFill>
                  <a:srgbClr val="0000CC"/>
                </a:solidFill>
              </a:rPr>
              <a:t>Kelvin-Planck </a:t>
            </a:r>
            <a:r>
              <a:rPr lang="en-US" dirty="0"/>
              <a:t>&amp;</a:t>
            </a:r>
            <a:r>
              <a:rPr lang="en-US" dirty="0" smtClean="0"/>
              <a:t> </a:t>
            </a:r>
            <a:r>
              <a:rPr lang="en-US" dirty="0" err="1">
                <a:solidFill>
                  <a:srgbClr val="0000CC"/>
                </a:solidFill>
              </a:rPr>
              <a:t>Clausius</a:t>
            </a:r>
            <a:r>
              <a:rPr lang="en-US" dirty="0">
                <a:solidFill>
                  <a:srgbClr val="0000CC"/>
                </a:solidFill>
              </a:rPr>
              <a:t> </a:t>
            </a:r>
            <a:r>
              <a:rPr lang="en-US" dirty="0" smtClean="0">
                <a:solidFill>
                  <a:srgbClr val="0000CC"/>
                </a:solidFill>
              </a:rPr>
              <a:t>statement.</a:t>
            </a:r>
          </a:p>
          <a:p>
            <a:pPr algn="just">
              <a:lnSpc>
                <a:spcPct val="150000"/>
              </a:lnSpc>
            </a:pPr>
            <a:r>
              <a:rPr lang="en-US" dirty="0" smtClean="0">
                <a:solidFill>
                  <a:srgbClr val="0000CC"/>
                </a:solidFill>
              </a:rPr>
              <a:t>One can find other ways also to check this equivalence.</a:t>
            </a:r>
            <a:endParaRPr lang="en-US" dirty="0"/>
          </a:p>
        </p:txBody>
      </p:sp>
    </p:spTree>
    <p:extLst>
      <p:ext uri="{BB962C8B-B14F-4D97-AF65-F5344CB8AC3E}">
        <p14:creationId xmlns:p14="http://schemas.microsoft.com/office/powerpoint/2010/main" val="2832121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0231" y="269632"/>
            <a:ext cx="6823535" cy="461665"/>
          </a:xfrm>
          <a:prstGeom prst="rect">
            <a:avLst/>
          </a:prstGeom>
        </p:spPr>
        <p:txBody>
          <a:bodyPr wrap="none">
            <a:spAutoFit/>
          </a:bodyPr>
          <a:lstStyle/>
          <a:p>
            <a:r>
              <a:rPr lang="en-US" sz="2400" dirty="0" smtClean="0"/>
              <a:t>Entropy &amp; Quality of Energy (potential of doing work)</a:t>
            </a:r>
            <a:endParaRPr lang="en-US" sz="2400" dirty="0"/>
          </a:p>
        </p:txBody>
      </p:sp>
      <p:sp>
        <p:nvSpPr>
          <p:cNvPr id="5" name="Rectangle 4"/>
          <p:cNvSpPr/>
          <p:nvPr/>
        </p:nvSpPr>
        <p:spPr>
          <a:xfrm>
            <a:off x="221257" y="990600"/>
            <a:ext cx="8701485" cy="830997"/>
          </a:xfrm>
          <a:prstGeom prst="rect">
            <a:avLst/>
          </a:prstGeom>
        </p:spPr>
        <p:txBody>
          <a:bodyPr wrap="none">
            <a:spAutoFit/>
          </a:bodyPr>
          <a:lstStyle/>
          <a:p>
            <a:r>
              <a:rPr lang="en-US" sz="2400" dirty="0" smtClean="0"/>
              <a:t>Energy (E) = </a:t>
            </a:r>
            <a:r>
              <a:rPr lang="en-US" sz="2400" dirty="0" smtClean="0">
                <a:solidFill>
                  <a:srgbClr val="0000CC"/>
                </a:solidFill>
              </a:rPr>
              <a:t>Available Energy for work </a:t>
            </a:r>
            <a:r>
              <a:rPr lang="en-US" sz="2400" dirty="0" smtClean="0"/>
              <a:t>+ </a:t>
            </a:r>
            <a:r>
              <a:rPr lang="en-US" sz="2400" dirty="0" smtClean="0">
                <a:solidFill>
                  <a:srgbClr val="FF0000"/>
                </a:solidFill>
              </a:rPr>
              <a:t>Unavailable Energy for work</a:t>
            </a:r>
          </a:p>
          <a:p>
            <a:r>
              <a:rPr lang="en-US" sz="2400" dirty="0"/>
              <a:t> </a:t>
            </a:r>
            <a:r>
              <a:rPr lang="en-US" sz="2400" dirty="0" smtClean="0"/>
              <a:t>        E        =                   </a:t>
            </a:r>
            <a:r>
              <a:rPr lang="en-US" sz="2400" dirty="0" smtClean="0">
                <a:solidFill>
                  <a:srgbClr val="0000CC"/>
                </a:solidFill>
              </a:rPr>
              <a:t>E</a:t>
            </a:r>
            <a:r>
              <a:rPr lang="en-US" sz="2400" baseline="-25000" dirty="0" smtClean="0">
                <a:solidFill>
                  <a:srgbClr val="0000CC"/>
                </a:solidFill>
              </a:rPr>
              <a:t>AV       </a:t>
            </a:r>
            <a:r>
              <a:rPr lang="en-US" sz="2400" dirty="0"/>
              <a:t> </a:t>
            </a:r>
            <a:r>
              <a:rPr lang="en-US" sz="2400" dirty="0" smtClean="0"/>
              <a:t>                  +</a:t>
            </a:r>
            <a:r>
              <a:rPr lang="en-US" sz="2400" dirty="0">
                <a:solidFill>
                  <a:srgbClr val="0000CC"/>
                </a:solidFill>
              </a:rPr>
              <a:t> </a:t>
            </a:r>
            <a:r>
              <a:rPr lang="en-US" sz="2400" dirty="0" smtClean="0">
                <a:solidFill>
                  <a:srgbClr val="0000CC"/>
                </a:solidFill>
              </a:rPr>
              <a:t>                </a:t>
            </a:r>
            <a:r>
              <a:rPr lang="en-US" sz="2400" dirty="0" smtClean="0">
                <a:solidFill>
                  <a:srgbClr val="FF0000"/>
                </a:solidFill>
              </a:rPr>
              <a:t>E</a:t>
            </a:r>
            <a:r>
              <a:rPr lang="en-US" sz="2400" baseline="-25000" dirty="0" smtClean="0">
                <a:solidFill>
                  <a:srgbClr val="FF0000"/>
                </a:solidFill>
              </a:rPr>
              <a:t>UA </a:t>
            </a:r>
            <a:endParaRPr lang="en-US" sz="2400" baseline="-25000" dirty="0">
              <a:solidFill>
                <a:srgbClr val="FF0000"/>
              </a:solidFill>
            </a:endParaRPr>
          </a:p>
        </p:txBody>
      </p:sp>
      <p:sp>
        <p:nvSpPr>
          <p:cNvPr id="6" name="TextBox 5"/>
          <p:cNvSpPr txBox="1"/>
          <p:nvPr/>
        </p:nvSpPr>
        <p:spPr>
          <a:xfrm>
            <a:off x="274698" y="2253734"/>
            <a:ext cx="6686767" cy="369332"/>
          </a:xfrm>
          <a:prstGeom prst="rect">
            <a:avLst/>
          </a:prstGeom>
          <a:noFill/>
        </p:spPr>
        <p:txBody>
          <a:bodyPr wrap="none" rtlCol="0">
            <a:spAutoFit/>
          </a:bodyPr>
          <a:lstStyle/>
          <a:p>
            <a:r>
              <a:rPr lang="en-US" dirty="0" smtClean="0"/>
              <a:t>Can be determined by extracting work from system quasi-statically.</a:t>
            </a:r>
            <a:endParaRPr lang="en-US" dirty="0"/>
          </a:p>
        </p:txBody>
      </p:sp>
      <p:cxnSp>
        <p:nvCxnSpPr>
          <p:cNvPr id="8" name="Straight Arrow Connector 7"/>
          <p:cNvCxnSpPr/>
          <p:nvPr/>
        </p:nvCxnSpPr>
        <p:spPr>
          <a:xfrm>
            <a:off x="3276600" y="1821597"/>
            <a:ext cx="0" cy="4321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0560" y="2895600"/>
            <a:ext cx="8947706" cy="1295868"/>
          </a:xfrm>
          <a:prstGeom prst="rect">
            <a:avLst/>
          </a:prstGeom>
          <a:noFill/>
        </p:spPr>
        <p:txBody>
          <a:bodyPr wrap="none" rtlCol="0">
            <a:spAutoFit/>
          </a:bodyPr>
          <a:lstStyle/>
          <a:p>
            <a:pPr marL="285750" indent="-285750">
              <a:lnSpc>
                <a:spcPct val="150000"/>
              </a:lnSpc>
              <a:buFont typeface="Arial" pitchFamily="34" charset="0"/>
              <a:buChar char="•"/>
            </a:pPr>
            <a:r>
              <a:rPr lang="en-US" dirty="0" smtClean="0"/>
              <a:t>A gas at higher pressure has more capacity to do work as compared to gas at low pressure.</a:t>
            </a:r>
          </a:p>
          <a:p>
            <a:pPr marL="285750" indent="-285750">
              <a:lnSpc>
                <a:spcPct val="150000"/>
              </a:lnSpc>
              <a:buFont typeface="Arial" pitchFamily="34" charset="0"/>
              <a:buChar char="•"/>
            </a:pPr>
            <a:r>
              <a:rPr lang="en-US" dirty="0" smtClean="0"/>
              <a:t>Heat can be converted completely into work even through the reversible path.</a:t>
            </a:r>
          </a:p>
          <a:p>
            <a:pPr marL="285750" indent="-285750">
              <a:lnSpc>
                <a:spcPct val="150000"/>
              </a:lnSpc>
              <a:buFont typeface="Arial" pitchFamily="34" charset="0"/>
              <a:buChar char="•"/>
            </a:pPr>
            <a:r>
              <a:rPr lang="en-US" dirty="0" smtClean="0"/>
              <a:t>Work can be completely converted into heat.</a:t>
            </a:r>
            <a:endParaRPr lang="en-US" dirty="0"/>
          </a:p>
        </p:txBody>
      </p:sp>
      <p:sp>
        <p:nvSpPr>
          <p:cNvPr id="12" name="Rectangle 11"/>
          <p:cNvSpPr/>
          <p:nvPr/>
        </p:nvSpPr>
        <p:spPr>
          <a:xfrm>
            <a:off x="870745" y="4401649"/>
            <a:ext cx="7130606" cy="1200329"/>
          </a:xfrm>
          <a:prstGeom prst="rect">
            <a:avLst/>
          </a:prstGeom>
        </p:spPr>
        <p:txBody>
          <a:bodyPr wrap="none">
            <a:spAutoFit/>
          </a:bodyPr>
          <a:lstStyle/>
          <a:p>
            <a:pPr algn="ctr">
              <a:lnSpc>
                <a:spcPct val="150000"/>
              </a:lnSpc>
            </a:pPr>
            <a:r>
              <a:rPr lang="en-US" sz="2400" dirty="0" smtClean="0">
                <a:solidFill>
                  <a:srgbClr val="006600"/>
                </a:solidFill>
              </a:rPr>
              <a:t>Work (high quality energy)</a:t>
            </a:r>
            <a:r>
              <a:rPr lang="en-US" sz="2400" dirty="0" smtClean="0"/>
              <a:t>  → </a:t>
            </a:r>
            <a:r>
              <a:rPr lang="en-US" sz="2400" dirty="0" smtClean="0">
                <a:solidFill>
                  <a:srgbClr val="FF0000"/>
                </a:solidFill>
              </a:rPr>
              <a:t>Heat (low quality energy)</a:t>
            </a:r>
          </a:p>
          <a:p>
            <a:pPr algn="ctr">
              <a:lnSpc>
                <a:spcPct val="150000"/>
              </a:lnSpc>
            </a:pPr>
            <a:r>
              <a:rPr lang="en-US" sz="2400" dirty="0" smtClean="0"/>
              <a:t>Principle of </a:t>
            </a:r>
            <a:r>
              <a:rPr lang="en-US" sz="2400" dirty="0" smtClean="0">
                <a:solidFill>
                  <a:srgbClr val="FF0000"/>
                </a:solidFill>
              </a:rPr>
              <a:t>Degradation of Energy</a:t>
            </a:r>
            <a:r>
              <a:rPr lang="en-US" sz="2400" dirty="0" smtClean="0"/>
              <a:t>:</a:t>
            </a:r>
          </a:p>
        </p:txBody>
      </p:sp>
      <p:sp>
        <p:nvSpPr>
          <p:cNvPr id="11" name="Rectangle 10"/>
          <p:cNvSpPr/>
          <p:nvPr/>
        </p:nvSpPr>
        <p:spPr>
          <a:xfrm>
            <a:off x="3137575" y="5486400"/>
            <a:ext cx="3432736" cy="707886"/>
          </a:xfrm>
          <a:prstGeom prst="rect">
            <a:avLst/>
          </a:prstGeom>
        </p:spPr>
        <p:txBody>
          <a:bodyPr wrap="none">
            <a:spAutoFit/>
          </a:bodyPr>
          <a:lstStyle/>
          <a:p>
            <a:pPr algn="ctr">
              <a:lnSpc>
                <a:spcPct val="150000"/>
              </a:lnSpc>
            </a:pPr>
            <a:r>
              <a:rPr lang="en-US" sz="4000" baseline="-25000" dirty="0">
                <a:solidFill>
                  <a:srgbClr val="990033"/>
                </a:solidFill>
              </a:rPr>
              <a:t>Generation of </a:t>
            </a:r>
            <a:r>
              <a:rPr lang="en-US" sz="4000" baseline="-25000" dirty="0" smtClean="0">
                <a:solidFill>
                  <a:srgbClr val="990033"/>
                </a:solidFill>
              </a:rPr>
              <a:t>Entropy: </a:t>
            </a:r>
            <a:endParaRPr lang="en-US" sz="4000" baseline="-25000" dirty="0">
              <a:solidFill>
                <a:srgbClr val="990033"/>
              </a:solidFill>
            </a:endParaRPr>
          </a:p>
        </p:txBody>
      </p:sp>
      <p:sp>
        <p:nvSpPr>
          <p:cNvPr id="14" name="Down Arrow 13"/>
          <p:cNvSpPr/>
          <p:nvPr/>
        </p:nvSpPr>
        <p:spPr>
          <a:xfrm>
            <a:off x="5029200" y="5486400"/>
            <a:ext cx="304800" cy="3539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4775" y="5791200"/>
            <a:ext cx="19526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07124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91F8C7D5382B4DB54075524B876DC5" ma:contentTypeVersion="8" ma:contentTypeDescription="Create a new document." ma:contentTypeScope="" ma:versionID="5f0586ee8adbf0774a162d5741cde9f8">
  <xsd:schema xmlns:xsd="http://www.w3.org/2001/XMLSchema" xmlns:xs="http://www.w3.org/2001/XMLSchema" xmlns:p="http://schemas.microsoft.com/office/2006/metadata/properties" xmlns:ns2="c78ec209-a377-490c-b038-c8eb716d1705" targetNamespace="http://schemas.microsoft.com/office/2006/metadata/properties" ma:root="true" ma:fieldsID="0436beef13a6e475eea52711bcdfa9bb" ns2:_="">
    <xsd:import namespace="c78ec209-a377-490c-b038-c8eb716d170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8ec209-a377-490c-b038-c8eb716d17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B033684-39A8-4C8B-8BDE-C355D705CAE9}"/>
</file>

<file path=customXml/itemProps2.xml><?xml version="1.0" encoding="utf-8"?>
<ds:datastoreItem xmlns:ds="http://schemas.openxmlformats.org/officeDocument/2006/customXml" ds:itemID="{25D8B158-CB06-40B0-BADC-C20C119E0E7A}"/>
</file>

<file path=customXml/itemProps3.xml><?xml version="1.0" encoding="utf-8"?>
<ds:datastoreItem xmlns:ds="http://schemas.openxmlformats.org/officeDocument/2006/customXml" ds:itemID="{09980F90-F2D2-4B61-846E-D66C827CCF17}"/>
</file>

<file path=docProps/app.xml><?xml version="1.0" encoding="utf-8"?>
<Properties xmlns="http://schemas.openxmlformats.org/officeDocument/2006/extended-properties" xmlns:vt="http://schemas.openxmlformats.org/officeDocument/2006/docPropsVTypes">
  <TotalTime>14703</TotalTime>
  <Words>690</Words>
  <Application>Microsoft Office PowerPoint</Application>
  <PresentationFormat>On-screen Show (4:3)</PresentationFormat>
  <Paragraphs>36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Second law of thermodynamics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LAW OF THERMODYNAMICS</dc:title>
  <dc:creator>manish kaushal</dc:creator>
  <cp:lastModifiedBy>manish kaushal</cp:lastModifiedBy>
  <cp:revision>112</cp:revision>
  <dcterms:created xsi:type="dcterms:W3CDTF">2021-01-03T07:20:15Z</dcterms:created>
  <dcterms:modified xsi:type="dcterms:W3CDTF">2021-02-15T05:31:28Z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0x0101002291F8C7D5382B4DB54075524B876DC5</vt:lpwstr>
  </property>
</Properties>
</file>