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2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8" autoAdjust="0"/>
    <p:restoredTop sz="94660"/>
  </p:normalViewPr>
  <p:slideViewPr>
    <p:cSldViewPr snapToGrid="0">
      <p:cViewPr>
        <p:scale>
          <a:sx n="70" d="100"/>
          <a:sy n="70" d="100"/>
        </p:scale>
        <p:origin x="-534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D725-6B7E-49BB-A674-88D2C9BD21DF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D48D-74CF-4A57-B6CC-8C71B2F56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03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D725-6B7E-49BB-A674-88D2C9BD21DF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D48D-74CF-4A57-B6CC-8C71B2F56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50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D725-6B7E-49BB-A674-88D2C9BD21DF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D48D-74CF-4A57-B6CC-8C71B2F56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44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D725-6B7E-49BB-A674-88D2C9BD21DF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D48D-74CF-4A57-B6CC-8C71B2F56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19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D725-6B7E-49BB-A674-88D2C9BD21DF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D48D-74CF-4A57-B6CC-8C71B2F56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77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D725-6B7E-49BB-A674-88D2C9BD21DF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D48D-74CF-4A57-B6CC-8C71B2F56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11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D725-6B7E-49BB-A674-88D2C9BD21DF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D48D-74CF-4A57-B6CC-8C71B2F56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81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D725-6B7E-49BB-A674-88D2C9BD21DF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D48D-74CF-4A57-B6CC-8C71B2F56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56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D725-6B7E-49BB-A674-88D2C9BD21DF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D48D-74CF-4A57-B6CC-8C71B2F56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69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D725-6B7E-49BB-A674-88D2C9BD21DF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D48D-74CF-4A57-B6CC-8C71B2F56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90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D725-6B7E-49BB-A674-88D2C9BD21DF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D48D-74CF-4A57-B6CC-8C71B2F56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44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7D725-6B7E-49BB-A674-88D2C9BD21DF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AD48D-74CF-4A57-B6CC-8C71B2F56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42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20" y="416969"/>
            <a:ext cx="4355883" cy="279289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077" y="664553"/>
            <a:ext cx="27432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50513" y="3741059"/>
            <a:ext cx="119352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Carnot theorem </a:t>
            </a:r>
            <a:r>
              <a:rPr lang="en-US" dirty="0" smtClean="0">
                <a:solidFill>
                  <a:srgbClr val="202122"/>
                </a:solidFill>
                <a:latin typeface="Arial" panose="020B0604020202020204" pitchFamily="34" charset="0"/>
              </a:rPr>
              <a:t>2: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Every Carnot heat engine between a pair of heat reservoirs is equally efficient, regardless of the working substance employed or the operation details</a:t>
            </a:r>
            <a:r>
              <a:rPr lang="en-US" dirty="0" smtClean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202122"/>
                </a:solidFill>
                <a:latin typeface="Arial" panose="020B0604020202020204" pitchFamily="34" charset="0"/>
              </a:rPr>
              <a:t>Hence using Carnot Theorem 2, we can say, </a:t>
            </a:r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677" y="4341223"/>
            <a:ext cx="36957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758" y="4941388"/>
            <a:ext cx="214312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547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7535" y="4785883"/>
            <a:ext cx="111667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Carnot theorem 1: All heat engines working cyclically between two heat reservoirs are less efficient than a </a:t>
            </a:r>
            <a:r>
              <a:rPr lang="en-US" b="0" i="0" u="none" strike="noStrike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Carnot heat engine</a:t>
            </a:r>
            <a:r>
              <a:rPr lang="en-US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operating between the same reservoirs. </a:t>
            </a: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Carnot theorem 2: All reversible heat engines between a pair of heat reservoirs is equally efficient, regardless of the working substance employed or the operation details.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48" y="1277857"/>
            <a:ext cx="4355883" cy="27928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53409" y="347403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Carnot Cycle 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109" y="1195275"/>
            <a:ext cx="4876190" cy="3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4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07080" y="746865"/>
            <a:ext cx="9551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Any reversible path can be replaced by two reversible isotherms sandwiching one reversible adiabatic path, provided that area(1ab) = area(bc2)</a:t>
            </a: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Equivalence </a:t>
            </a:r>
            <a:r>
              <a:rPr lang="en-US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implies: work and heat interactions for both paths are equal.   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311470" y="205340"/>
            <a:ext cx="5942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reversible Path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Equivalent to another reversible path:  </a:t>
            </a:r>
            <a:endParaRPr lang="en-IN" dirty="0"/>
          </a:p>
        </p:txBody>
      </p:sp>
      <p:grpSp>
        <p:nvGrpSpPr>
          <p:cNvPr id="2" name="Group 1"/>
          <p:cNvGrpSpPr/>
          <p:nvPr/>
        </p:nvGrpSpPr>
        <p:grpSpPr>
          <a:xfrm>
            <a:off x="215845" y="2302187"/>
            <a:ext cx="3095625" cy="3009900"/>
            <a:chOff x="215845" y="951035"/>
            <a:chExt cx="3095625" cy="300990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845" y="951035"/>
              <a:ext cx="3095625" cy="3009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 rot="15231117">
              <a:off x="168232" y="2302096"/>
              <a:ext cx="12249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Isotherm (rev)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 rot="14002114">
              <a:off x="2125987" y="2376632"/>
              <a:ext cx="12249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Isotherm (rev)</a:t>
              </a:r>
              <a:endParaRPr 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5231117">
              <a:off x="1048195" y="1747235"/>
              <a:ext cx="9011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Adiabatic</a:t>
              </a:r>
            </a:p>
            <a:p>
              <a:r>
                <a:rPr lang="en-US" sz="1400" dirty="0" smtClean="0"/>
                <a:t>reversible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85243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61292" y="1242646"/>
            <a:ext cx="3415757" cy="5369902"/>
            <a:chOff x="500374" y="697635"/>
            <a:chExt cx="3876675" cy="5914913"/>
          </a:xfrm>
        </p:grpSpPr>
        <p:pic>
          <p:nvPicPr>
            <p:cNvPr id="4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374" y="697635"/>
              <a:ext cx="3876675" cy="1895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374" y="2686895"/>
              <a:ext cx="3876675" cy="1895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821" y="4840898"/>
              <a:ext cx="2057400" cy="1771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Rectangle 6"/>
          <p:cNvSpPr/>
          <p:nvPr/>
        </p:nvSpPr>
        <p:spPr>
          <a:xfrm>
            <a:off x="157963" y="170187"/>
            <a:ext cx="53270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u="none" strike="noStrike" dirty="0" smtClean="0">
                <a:solidFill>
                  <a:srgbClr val="0000CC"/>
                </a:solidFill>
                <a:effectLst/>
                <a:latin typeface="Arial" panose="020B0604020202020204" pitchFamily="34" charset="0"/>
              </a:rPr>
              <a:t>For any Reversible Cycle/device working cyclically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CC"/>
                </a:solidFill>
                <a:latin typeface="Arial" panose="020B0604020202020204" pitchFamily="34" charset="0"/>
              </a:rPr>
              <a:t>between two thermal reservoirs,</a:t>
            </a:r>
            <a:endParaRPr lang="en-IN" dirty="0">
              <a:solidFill>
                <a:srgbClr val="0000C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64901" y="188380"/>
            <a:ext cx="5378395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u="none" strike="noStrike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For any Irreversible Cycle/device working cyclically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between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same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thermal reservoirs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,</a:t>
            </a:r>
          </a:p>
          <a:p>
            <a:pPr>
              <a:lnSpc>
                <a:spcPct val="150000"/>
              </a:lnSpc>
            </a:pP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430" y="631369"/>
            <a:ext cx="11525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107" y="713913"/>
            <a:ext cx="11525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168770" y="5774097"/>
            <a:ext cx="30957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0000CC"/>
                </a:solidFill>
                <a:latin typeface="Arial" panose="020B0604020202020204" pitchFamily="34" charset="0"/>
              </a:rPr>
              <a:t>after embedding the sign for heat w.r.t cycle/device </a:t>
            </a:r>
            <a:endParaRPr lang="en-US" sz="10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706" y="1872855"/>
            <a:ext cx="474345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H="1">
            <a:off x="1664678" y="5914331"/>
            <a:ext cx="504092" cy="1059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435970" y="3511543"/>
            <a:ext cx="30957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0000CC"/>
                </a:solidFill>
                <a:latin typeface="Arial" panose="020B0604020202020204" pitchFamily="34" charset="0"/>
              </a:rPr>
              <a:t>after embedding the sign for heat w.r.t cycle/device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10418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3" y="544386"/>
            <a:ext cx="3819525" cy="27146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50265" y="-56216"/>
            <a:ext cx="84486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u="none" strike="noStrike" dirty="0" smtClean="0">
                <a:solidFill>
                  <a:srgbClr val="0000CC"/>
                </a:solidFill>
                <a:effectLst/>
                <a:latin typeface="Arial" panose="020B0604020202020204" pitchFamily="34" charset="0"/>
              </a:rPr>
              <a:t>In general, any reversible cycle can be replaced by infinite number of equivalent Carnot cycles, and for each such Carnot cycle: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0" i="0" u="none" strike="noStrike" dirty="0" smtClean="0">
                <a:solidFill>
                  <a:srgbClr val="0000CC"/>
                </a:solidFill>
                <a:effectLst/>
                <a:latin typeface="Arial" panose="020B0604020202020204" pitchFamily="34" charset="0"/>
              </a:rPr>
              <a:t> </a:t>
            </a:r>
            <a:endParaRPr lang="en-IN" dirty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786" y="21655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7162" y="19606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2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90376" y="15704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3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6898" y="132726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4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59196" y="2099133"/>
            <a:ext cx="6686446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</a:rPr>
              <a:t>If we do the Summation </a:t>
            </a:r>
            <a:r>
              <a:rPr lang="en-US" dirty="0" smtClean="0">
                <a:solidFill>
                  <a:srgbClr val="0000CC"/>
                </a:solidFill>
                <a:latin typeface="Arial" panose="020B0604020202020204" pitchFamily="34" charset="0"/>
              </a:rPr>
              <a:t>over all such Carnot 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</a:rPr>
              <a:t>cycles, we will get </a:t>
            </a:r>
          </a:p>
        </p:txBody>
      </p:sp>
      <p:sp>
        <p:nvSpPr>
          <p:cNvPr id="6" name="Rectangle 5"/>
          <p:cNvSpPr/>
          <p:nvPr/>
        </p:nvSpPr>
        <p:spPr>
          <a:xfrm>
            <a:off x="3273206" y="1089458"/>
            <a:ext cx="47965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</a:rPr>
              <a:t>For example in the left diagram, for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Carnot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cycle 1: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55724" y="1566713"/>
            <a:ext cx="72362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Arial" panose="020B0604020202020204" pitchFamily="34" charset="0"/>
              </a:rPr>
              <a:t>Similarly we can write the above equality for other cycles 2, 3, 4 and so on…..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34790" y="3882863"/>
            <a:ext cx="4091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>
                <a:latin typeface="Arial" panose="020B0604020202020204" pitchFamily="34" charset="0"/>
              </a:rPr>
              <a:t>(where</a:t>
            </a:r>
            <a:r>
              <a:rPr lang="en-US" sz="1200" i="1" dirty="0" smtClean="0">
                <a:latin typeface="Arial" panose="020B0604020202020204" pitchFamily="34" charset="0"/>
              </a:rPr>
              <a:t> T </a:t>
            </a:r>
            <a:r>
              <a:rPr lang="en-US" sz="1200" dirty="0">
                <a:latin typeface="Arial" panose="020B0604020202020204" pitchFamily="34" charset="0"/>
              </a:rPr>
              <a:t>i</a:t>
            </a:r>
            <a:r>
              <a:rPr lang="en-US" sz="1200" dirty="0" smtClean="0">
                <a:latin typeface="Arial" panose="020B0604020202020204" pitchFamily="34" charset="0"/>
              </a:rPr>
              <a:t>s local temperature near a given point on cycle)</a:t>
            </a:r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743" y="5009865"/>
            <a:ext cx="118701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CC"/>
                </a:solidFill>
                <a:latin typeface="Arial" panose="020B0604020202020204" pitchFamily="34" charset="0"/>
              </a:rPr>
              <a:t>We also know that if cyclic integral of integrand is ‘ZERO’, it implies that integrand must be </a:t>
            </a:r>
            <a:r>
              <a:rPr lang="el-GR" dirty="0" smtClean="0">
                <a:solidFill>
                  <a:srgbClr val="0000CC"/>
                </a:solidFill>
                <a:latin typeface="Arial" panose="020B0604020202020204" pitchFamily="34" charset="0"/>
              </a:rPr>
              <a:t>Δ</a:t>
            </a:r>
            <a:r>
              <a:rPr lang="en-US" i="1" dirty="0" smtClean="0">
                <a:solidFill>
                  <a:srgbClr val="0000CC"/>
                </a:solidFill>
                <a:latin typeface="Arial" panose="020B0604020202020204" pitchFamily="34" charset="0"/>
              </a:rPr>
              <a:t>f</a:t>
            </a:r>
            <a:r>
              <a:rPr lang="en-US" dirty="0" smtClean="0">
                <a:solidFill>
                  <a:srgbClr val="0000CC"/>
                </a:solidFill>
                <a:latin typeface="Arial" panose="020B0604020202020204" pitchFamily="34" charset="0"/>
              </a:rPr>
              <a:t>, where </a:t>
            </a:r>
            <a:r>
              <a:rPr lang="en-US" i="1" dirty="0" smtClean="0">
                <a:solidFill>
                  <a:srgbClr val="0000CC"/>
                </a:solidFill>
                <a:latin typeface="Arial" panose="020B0604020202020204" pitchFamily="34" charset="0"/>
              </a:rPr>
              <a:t>f</a:t>
            </a:r>
            <a:r>
              <a:rPr lang="en-US" dirty="0" smtClean="0">
                <a:solidFill>
                  <a:srgbClr val="0000CC"/>
                </a:solidFill>
                <a:latin typeface="Arial" panose="020B0604020202020204" pitchFamily="34" charset="0"/>
              </a:rPr>
              <a:t> is a state function. Since each portion of our cycle is reversible, we can certainly say that :</a:t>
            </a:r>
            <a:endParaRPr lang="en-IN" dirty="0">
              <a:solidFill>
                <a:srgbClr val="0000CC"/>
              </a:solidFill>
            </a:endParaRPr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011" y="5371734"/>
            <a:ext cx="12858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28743" y="6164732"/>
            <a:ext cx="11870180" cy="463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In classical thermodynamics, we have defined this state property </a:t>
            </a:r>
            <a:r>
              <a:rPr lang="en-US" i="1" dirty="0" smtClean="0">
                <a:solidFill>
                  <a:srgbClr val="FF0000"/>
                </a:solidFill>
                <a:latin typeface="Arial" panose="020B0604020202020204" pitchFamily="34" charset="0"/>
              </a:rPr>
              <a:t>f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 as ENTROPY(S)→    </a:t>
            </a:r>
            <a:endParaRPr lang="en-IN" dirty="0">
              <a:solidFill>
                <a:srgbClr val="FF000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449579" y="231250"/>
            <a:ext cx="925344" cy="771863"/>
            <a:chOff x="9449579" y="231250"/>
            <a:chExt cx="925344" cy="771863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9579" y="438879"/>
              <a:ext cx="925344" cy="564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3569" y="231250"/>
              <a:ext cx="196613" cy="524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8015120" y="804984"/>
            <a:ext cx="4024479" cy="875210"/>
            <a:chOff x="8015120" y="804984"/>
            <a:chExt cx="4024479" cy="875210"/>
          </a:xfrm>
        </p:grpSpPr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2320" y="1038282"/>
              <a:ext cx="3957279" cy="641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5120" y="872734"/>
              <a:ext cx="196613" cy="524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3020" y="804984"/>
              <a:ext cx="196613" cy="524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0" y="3882863"/>
            <a:ext cx="11870180" cy="1295868"/>
            <a:chOff x="0" y="3882863"/>
            <a:chExt cx="11870180" cy="1295868"/>
          </a:xfrm>
        </p:grpSpPr>
        <p:grpSp>
          <p:nvGrpSpPr>
            <p:cNvPr id="8" name="Group 7"/>
            <p:cNvGrpSpPr/>
            <p:nvPr/>
          </p:nvGrpSpPr>
          <p:grpSpPr>
            <a:xfrm>
              <a:off x="0" y="3882863"/>
              <a:ext cx="11870180" cy="1295868"/>
              <a:chOff x="28743" y="4460093"/>
              <a:chExt cx="11870180" cy="129586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8743" y="4460093"/>
                <a:ext cx="11870180" cy="12958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rgbClr val="0000CC"/>
                    </a:solidFill>
                    <a:latin typeface="Arial" panose="020B0604020202020204" pitchFamily="34" charset="0"/>
                  </a:rPr>
                  <a:t>Moreover “summation” can be replaced by integral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rgbClr val="0000CC"/>
                    </a:solidFill>
                    <a:latin typeface="Arial" panose="020B0604020202020204" pitchFamily="34" charset="0"/>
                  </a:rPr>
                  <a:t>(in the limit of  infinite number of Carnot cycles, which leads to:</a:t>
                </a:r>
              </a:p>
              <a:p>
                <a:pPr>
                  <a:lnSpc>
                    <a:spcPct val="150000"/>
                  </a:lnSpc>
                </a:pPr>
                <a:endParaRPr lang="en-IN" dirty="0">
                  <a:solidFill>
                    <a:srgbClr val="0000CC"/>
                  </a:solidFill>
                </a:endParaRPr>
              </a:p>
            </p:txBody>
          </p:sp>
          <p:pic>
            <p:nvPicPr>
              <p:cNvPr id="3078" name="Picture 6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92744" y="4660352"/>
                <a:ext cx="1209675" cy="895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0420" y="4006496"/>
              <a:ext cx="196613" cy="524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8306511" y="2494304"/>
            <a:ext cx="2952750" cy="1336207"/>
            <a:chOff x="8306511" y="2494304"/>
            <a:chExt cx="2952750" cy="1336207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6511" y="2687511"/>
              <a:ext cx="2952750" cy="1143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0382" y="2494304"/>
              <a:ext cx="196613" cy="524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011" y="5224989"/>
            <a:ext cx="196613" cy="524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8837357" y="5871968"/>
            <a:ext cx="1343025" cy="913391"/>
            <a:chOff x="8837357" y="5871968"/>
            <a:chExt cx="1343025" cy="913391"/>
          </a:xfrm>
        </p:grpSpPr>
        <p:pic>
          <p:nvPicPr>
            <p:cNvPr id="3082" name="Picture 1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7357" y="6051934"/>
              <a:ext cx="1343025" cy="733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4532" y="5871968"/>
              <a:ext cx="196613" cy="524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665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07" y="386680"/>
            <a:ext cx="3819525" cy="27146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79329" y="3690692"/>
            <a:ext cx="926171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rgbClr val="0000CC"/>
                </a:solidFill>
                <a:latin typeface="Arial" panose="020B0604020202020204" pitchFamily="34" charset="0"/>
              </a:rPr>
              <a:t>However, if any portion of the cycle is irreversible, </a:t>
            </a:r>
            <a:r>
              <a:rPr lang="en-US" dirty="0" smtClean="0">
                <a:solidFill>
                  <a:srgbClr val="0000CC"/>
                </a:solidFill>
                <a:latin typeface="Arial" panose="020B0604020202020204" pitchFamily="34" charset="0"/>
              </a:rPr>
              <a:t>then </a:t>
            </a:r>
            <a:r>
              <a:rPr lang="en-US" dirty="0" smtClean="0">
                <a:solidFill>
                  <a:srgbClr val="0000CC"/>
                </a:solidFill>
                <a:latin typeface="Arial" panose="020B0604020202020204" pitchFamily="34" charset="0"/>
              </a:rPr>
              <a:t>for that </a:t>
            </a:r>
            <a:r>
              <a:rPr lang="en-US" dirty="0" smtClean="0">
                <a:solidFill>
                  <a:srgbClr val="0000CC"/>
                </a:solidFill>
                <a:latin typeface="Arial" panose="020B0604020202020204" pitchFamily="34" charset="0"/>
              </a:rPr>
              <a:t>portion of </a:t>
            </a:r>
            <a:r>
              <a:rPr lang="en-US" dirty="0" smtClean="0">
                <a:solidFill>
                  <a:srgbClr val="0000CC"/>
                </a:solidFill>
                <a:latin typeface="Arial" panose="020B0604020202020204" pitchFamily="34" charset="0"/>
              </a:rPr>
              <a:t>cycle, efficiency will be lesser than the Carnot cycle accounting for </a:t>
            </a:r>
            <a:r>
              <a:rPr lang="en-US" dirty="0" smtClean="0">
                <a:solidFill>
                  <a:srgbClr val="0000CC"/>
                </a:solidFill>
                <a:latin typeface="Arial" panose="020B0604020202020204" pitchFamily="34" charset="0"/>
              </a:rPr>
              <a:t>the </a:t>
            </a:r>
            <a:r>
              <a:rPr lang="en-US" dirty="0" smtClean="0">
                <a:solidFill>
                  <a:srgbClr val="0000CC"/>
                </a:solidFill>
                <a:latin typeface="Arial" panose="020B0604020202020204" pitchFamily="34" charset="0"/>
              </a:rPr>
              <a:t>above mentioned irreversible portion, which will lead to</a:t>
            </a:r>
            <a:endParaRPr lang="en-IN" dirty="0">
              <a:solidFill>
                <a:srgbClr val="0000CC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389674" y="1110324"/>
            <a:ext cx="2792035" cy="4633571"/>
            <a:chOff x="4389674" y="1110324"/>
            <a:chExt cx="2792035" cy="4633571"/>
          </a:xfrm>
        </p:grpSpPr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9674" y="1169004"/>
              <a:ext cx="1209675" cy="895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659" y="5029520"/>
              <a:ext cx="1543050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4549" y="1110324"/>
              <a:ext cx="190668" cy="5039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84886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91F8C7D5382B4DB54075524B876DC5" ma:contentTypeVersion="8" ma:contentTypeDescription="Create a new document." ma:contentTypeScope="" ma:versionID="5f0586ee8adbf0774a162d5741cde9f8">
  <xsd:schema xmlns:xsd="http://www.w3.org/2001/XMLSchema" xmlns:xs="http://www.w3.org/2001/XMLSchema" xmlns:p="http://schemas.microsoft.com/office/2006/metadata/properties" xmlns:ns2="c78ec209-a377-490c-b038-c8eb716d1705" targetNamespace="http://schemas.microsoft.com/office/2006/metadata/properties" ma:root="true" ma:fieldsID="0436beef13a6e475eea52711bcdfa9bb" ns2:_="">
    <xsd:import namespace="c78ec209-a377-490c-b038-c8eb716d17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8ec209-a377-490c-b038-c8eb716d17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27858C-82E3-479B-B57B-AB6BE96BB29C}"/>
</file>

<file path=customXml/itemProps2.xml><?xml version="1.0" encoding="utf-8"?>
<ds:datastoreItem xmlns:ds="http://schemas.openxmlformats.org/officeDocument/2006/customXml" ds:itemID="{A35503C5-9A8E-49CD-8A78-E3F22C6521BC}"/>
</file>

<file path=customXml/itemProps3.xml><?xml version="1.0" encoding="utf-8"?>
<ds:datastoreItem xmlns:ds="http://schemas.openxmlformats.org/officeDocument/2006/customXml" ds:itemID="{E0398451-F077-413C-B829-E1EEDC1366DC}"/>
</file>

<file path=docProps/app.xml><?xml version="1.0" encoding="utf-8"?>
<Properties xmlns="http://schemas.openxmlformats.org/officeDocument/2006/extended-properties" xmlns:vt="http://schemas.openxmlformats.org/officeDocument/2006/docPropsVTypes">
  <TotalTime>2205</TotalTime>
  <Words>360</Words>
  <Application>Microsoft Office PowerPoint</Application>
  <PresentationFormat>Custom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</dc:creator>
  <cp:lastModifiedBy>manish kaushal</cp:lastModifiedBy>
  <cp:revision>28</cp:revision>
  <dcterms:created xsi:type="dcterms:W3CDTF">2021-02-10T06:04:59Z</dcterms:created>
  <dcterms:modified xsi:type="dcterms:W3CDTF">2021-09-29T11:57:16Z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0x0101002291F8C7D5382B4DB54075524B876DC5</vt:lpwstr>
  </property>
</Properties>
</file>