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80" r:id="rId3"/>
    <p:sldId id="288" r:id="rId4"/>
    <p:sldId id="293" r:id="rId5"/>
    <p:sldId id="292" r:id="rId6"/>
    <p:sldId id="294" r:id="rId7"/>
    <p:sldId id="295" r:id="rId8"/>
    <p:sldId id="29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FF0000"/>
    <a:srgbClr val="FF0066"/>
    <a:srgbClr val="990033"/>
    <a:srgbClr val="33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345DF-0550-48EF-90C1-7F620CC82C8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3F46-BE5A-4A36-ABBF-04DE9B11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3F46-BE5A-4A36-ABBF-04DE9B119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EFE8-CCCC-4C6A-B733-1379671114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667" y="240632"/>
            <a:ext cx="78223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Equation of State </a:t>
            </a: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006600"/>
                </a:solidFill>
              </a:rPr>
              <a:t>Simple compressible Substance</a:t>
            </a:r>
            <a:endParaRPr lang="en-US" sz="2800" dirty="0"/>
          </a:p>
          <a:p>
            <a:r>
              <a:rPr lang="en-US" sz="2800" dirty="0" smtClean="0"/>
              <a:t>                                      </a:t>
            </a:r>
            <a:r>
              <a:rPr lang="en-US" sz="2000" dirty="0" smtClean="0"/>
              <a:t>(</a:t>
            </a:r>
            <a:r>
              <a:rPr lang="en-US" sz="2000" dirty="0" err="1" smtClean="0"/>
              <a:t>pV</a:t>
            </a:r>
            <a:r>
              <a:rPr lang="en-US" sz="2000" dirty="0" smtClean="0"/>
              <a:t> work as only reversible work mode)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2" y="1752600"/>
            <a:ext cx="431205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39866"/>
            <a:ext cx="3352800" cy="70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1733550"/>
            <a:ext cx="130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Isothermal</a:t>
            </a:r>
          </a:p>
          <a:p>
            <a:r>
              <a:rPr lang="en-US" sz="1400" dirty="0" smtClean="0"/>
              <a:t>Compressibility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3227" y="1696819"/>
            <a:ext cx="15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Volume expansion</a:t>
            </a:r>
          </a:p>
          <a:p>
            <a:r>
              <a:rPr lang="en-US" sz="1400" dirty="0" smtClean="0"/>
              <a:t>Coefficient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4" y="5105400"/>
            <a:ext cx="2057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7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32560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6008"/>
            <a:ext cx="3030269" cy="300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0"/>
            <a:ext cx="658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Mathematical Characteristic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FF0000"/>
                </a:solidFill>
              </a:rPr>
              <a:t>Critical point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419600"/>
            <a:ext cx="3743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86380"/>
            <a:ext cx="482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Van der Waals </a:t>
            </a:r>
            <a:r>
              <a:rPr lang="en-US" sz="2800" dirty="0" smtClean="0"/>
              <a:t>equation of state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753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9800"/>
            <a:ext cx="41529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4572000"/>
            <a:ext cx="587231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Other </a:t>
            </a:r>
            <a:r>
              <a:rPr lang="en-US" sz="2800" dirty="0" smtClean="0"/>
              <a:t>equations of state (home work):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Virial</a:t>
            </a:r>
            <a:r>
              <a:rPr lang="en-US" sz="2800" dirty="0" smtClean="0"/>
              <a:t> equation,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Redlich-Kwong</a:t>
            </a:r>
            <a:r>
              <a:rPr lang="en-US" sz="2800" dirty="0" smtClean="0"/>
              <a:t> equation,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Benedict-Webb-</a:t>
            </a:r>
            <a:r>
              <a:rPr lang="en-US" sz="2800" dirty="0" err="1" smtClean="0"/>
              <a:t>Rubbin</a:t>
            </a:r>
            <a:r>
              <a:rPr lang="en-US" sz="2800" dirty="0" smtClean="0"/>
              <a:t> equation</a:t>
            </a:r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7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90" y="367605"/>
            <a:ext cx="86183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</a:rPr>
              <a:t>Compressibility Factor :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(a measure of extent of deviation from ideal gas behavior)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20141" y="2366646"/>
            <a:ext cx="3554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</a:rPr>
              <a:t>Intermolecular forces play major role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3" y="295275"/>
            <a:ext cx="10191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0492"/>
            <a:ext cx="32861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8200" y="3090446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CC"/>
                </a:solidFill>
              </a:rPr>
              <a:t>Actual volume of gas play a major role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99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4800"/>
            <a:ext cx="81577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</a:rPr>
              <a:t>Reduced </a:t>
            </a:r>
            <a:r>
              <a:rPr lang="en-US" sz="2800" dirty="0" smtClean="0"/>
              <a:t>equation of state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(in </a:t>
            </a:r>
            <a:r>
              <a:rPr lang="en-US" sz="2800" dirty="0"/>
              <a:t>terms </a:t>
            </a:r>
            <a:r>
              <a:rPr lang="en-US" sz="2800" dirty="0" smtClean="0"/>
              <a:t>of </a:t>
            </a:r>
            <a:r>
              <a:rPr lang="en-US" sz="2800" i="1" dirty="0" smtClean="0"/>
              <a:t>Z</a:t>
            </a:r>
            <a:r>
              <a:rPr lang="en-US" sz="2800" dirty="0" smtClean="0"/>
              <a:t> and                                             ) 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(specific to a particular type of gasses following </a:t>
            </a:r>
          </a:p>
          <a:p>
            <a:pPr algn="ctr"/>
            <a:r>
              <a:rPr lang="en-US" sz="2800" dirty="0" smtClean="0"/>
              <a:t>same equation of state, not specific to a particular gas)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064036"/>
            <a:ext cx="31051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2952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" y="4419600"/>
            <a:ext cx="3209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09559"/>
              </p:ext>
            </p:extLst>
          </p:nvPr>
        </p:nvGraphicFramePr>
        <p:xfrm>
          <a:off x="5791200" y="4231054"/>
          <a:ext cx="88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888840" imgH="660240" progId="Equation.DSMT4">
                  <p:embed/>
                </p:oleObj>
              </mc:Choice>
              <mc:Fallback>
                <p:oleObj name="Equation" r:id="rId6" imgW="8888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1200" y="4231054"/>
                        <a:ext cx="8890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8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2" y="1002323"/>
            <a:ext cx="6386674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8219" y="304800"/>
            <a:ext cx="5103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</a:rPr>
              <a:t>Generalized Compressibility Chart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2583"/>
            <a:ext cx="17049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8020"/>
            <a:ext cx="8153400" cy="244858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According </a:t>
            </a:r>
            <a:r>
              <a:rPr lang="en-US" sz="1800" dirty="0">
                <a:solidFill>
                  <a:schemeClr val="tx1"/>
                </a:solidFill>
              </a:rPr>
              <a:t>to van der Waals, the theorem of </a:t>
            </a:r>
            <a:r>
              <a:rPr lang="en-US" sz="1800" b="1" dirty="0">
                <a:solidFill>
                  <a:schemeClr val="tx1"/>
                </a:solidFill>
              </a:rPr>
              <a:t>corresponding states</a:t>
            </a:r>
            <a:r>
              <a:rPr lang="en-US" sz="1800" dirty="0">
                <a:solidFill>
                  <a:schemeClr val="tx1"/>
                </a:solidFill>
              </a:rPr>
              <a:t> (or principle/</a:t>
            </a:r>
            <a:r>
              <a:rPr lang="en-US" sz="1800" b="1" dirty="0">
                <a:solidFill>
                  <a:schemeClr val="tx1"/>
                </a:solidFill>
              </a:rPr>
              <a:t>law of corresponding states</a:t>
            </a:r>
            <a:r>
              <a:rPr lang="en-US" sz="1800" dirty="0">
                <a:solidFill>
                  <a:schemeClr val="tx1"/>
                </a:solidFill>
              </a:rPr>
              <a:t>) indicates that all fluids, </a:t>
            </a:r>
            <a:r>
              <a:rPr lang="en-US" sz="1800" dirty="0" smtClean="0">
                <a:solidFill>
                  <a:schemeClr val="tx1"/>
                </a:solidFill>
              </a:rPr>
              <a:t>for same set of reduced </a:t>
            </a:r>
            <a:r>
              <a:rPr lang="en-US" sz="1800" dirty="0">
                <a:solidFill>
                  <a:schemeClr val="tx1"/>
                </a:solidFill>
              </a:rPr>
              <a:t>temperature and reduced pressure, have approximately the same compressibility factor and all deviate from ideal gas behavior to about the same degree.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Using reduced variables </a:t>
            </a:r>
            <a:r>
              <a:rPr lang="en-US" sz="1800" dirty="0" err="1" smtClean="0">
                <a:solidFill>
                  <a:schemeClr val="tx1"/>
                </a:solidFill>
              </a:rPr>
              <a:t>T</a:t>
            </a:r>
            <a:r>
              <a:rPr lang="en-US" sz="1800" baseline="-25000" dirty="0" err="1" smtClean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</a:t>
            </a:r>
            <a:r>
              <a:rPr lang="en-US" sz="1800" baseline="-25000" dirty="0" err="1" smtClean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 and </a:t>
            </a:r>
            <a:r>
              <a:rPr lang="en-US" sz="1800" dirty="0" err="1" smtClean="0">
                <a:solidFill>
                  <a:schemeClr val="tx1"/>
                </a:solidFill>
              </a:rPr>
              <a:t>V</a:t>
            </a:r>
            <a:r>
              <a:rPr lang="en-US" sz="1800" baseline="-25000" dirty="0" err="1" smtClean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 , it is possible to generalize those properties which are </a:t>
            </a:r>
            <a:r>
              <a:rPr lang="en-US" sz="1800" dirty="0">
                <a:solidFill>
                  <a:schemeClr val="tx1"/>
                </a:solidFill>
              </a:rPr>
              <a:t>dependent on intermolecular </a:t>
            </a:r>
            <a:r>
              <a:rPr lang="en-US" sz="1800" dirty="0" smtClean="0">
                <a:solidFill>
                  <a:schemeClr val="tx1"/>
                </a:solidFill>
              </a:rPr>
              <a:t>forces ( not really a </a:t>
            </a:r>
            <a:r>
              <a:rPr lang="en-US" sz="1800" dirty="0">
                <a:solidFill>
                  <a:schemeClr val="tx1"/>
                </a:solidFill>
              </a:rPr>
              <a:t>scientific law per se, but more of a </a:t>
            </a:r>
            <a:r>
              <a:rPr lang="en-US" sz="1800" dirty="0" smtClean="0">
                <a:solidFill>
                  <a:schemeClr val="tx1"/>
                </a:solidFill>
              </a:rPr>
              <a:t>generalized relationship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5414" y="304800"/>
            <a:ext cx="432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CC"/>
                </a:solidFill>
              </a:rPr>
              <a:t>Law of </a:t>
            </a:r>
            <a:r>
              <a:rPr lang="en-US" sz="2800" dirty="0" smtClean="0">
                <a:solidFill>
                  <a:srgbClr val="006600"/>
                </a:solidFill>
              </a:rPr>
              <a:t>Corresponding States</a:t>
            </a:r>
            <a:endParaRPr lang="en-US" sz="2000" dirty="0">
              <a:solidFill>
                <a:srgbClr val="00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17049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3804083"/>
            <a:ext cx="232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Two parameter model: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10308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Acentric Factor </a:t>
            </a:r>
            <a:r>
              <a:rPr lang="en-US" dirty="0"/>
              <a:t>was first proposed by </a:t>
            </a:r>
            <a:r>
              <a:rPr lang="en-US" dirty="0" err="1" smtClean="0"/>
              <a:t>Pitzer</a:t>
            </a:r>
            <a:r>
              <a:rPr lang="en-US" dirty="0" smtClean="0"/>
              <a:t>, accounts for the deviation from prediction of</a:t>
            </a:r>
            <a:r>
              <a:rPr lang="en-US" dirty="0"/>
              <a:t> </a:t>
            </a:r>
            <a:r>
              <a:rPr lang="en-US" dirty="0" smtClean="0"/>
              <a:t>two parameter model</a:t>
            </a:r>
            <a:r>
              <a:rPr lang="en-US" dirty="0"/>
              <a:t> </a:t>
            </a:r>
            <a:r>
              <a:rPr lang="en-US" dirty="0" smtClean="0"/>
              <a:t>, especially for polar gases. He added a correction term by introducing third parameter, as given below: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015" y="3962400"/>
            <a:ext cx="8162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        is known as simple fluid term (can be obtained using plot given in slide 6),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the second term is known as correction factor, chart for       is available in books.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3019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66" y="2819400"/>
            <a:ext cx="34099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97569"/>
            <a:ext cx="24674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90" y="4572000"/>
            <a:ext cx="179510" cy="26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91F8C7D5382B4DB54075524B876DC5" ma:contentTypeVersion="8" ma:contentTypeDescription="Create a new document." ma:contentTypeScope="" ma:versionID="5f0586ee8adbf0774a162d5741cde9f8">
  <xsd:schema xmlns:xsd="http://www.w3.org/2001/XMLSchema" xmlns:xs="http://www.w3.org/2001/XMLSchema" xmlns:p="http://schemas.microsoft.com/office/2006/metadata/properties" xmlns:ns2="c78ec209-a377-490c-b038-c8eb716d1705" targetNamespace="http://schemas.microsoft.com/office/2006/metadata/properties" ma:root="true" ma:fieldsID="0436beef13a6e475eea52711bcdfa9bb" ns2:_="">
    <xsd:import namespace="c78ec209-a377-490c-b038-c8eb716d17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ec209-a377-490c-b038-c8eb716d1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65E18-FCCA-4E78-BEDA-67CC4C8F63C3}"/>
</file>

<file path=customXml/itemProps2.xml><?xml version="1.0" encoding="utf-8"?>
<ds:datastoreItem xmlns:ds="http://schemas.openxmlformats.org/officeDocument/2006/customXml" ds:itemID="{CAB5F43F-CA8A-4F8F-8481-74074A2128B3}"/>
</file>

<file path=customXml/itemProps3.xml><?xml version="1.0" encoding="utf-8"?>
<ds:datastoreItem xmlns:ds="http://schemas.openxmlformats.org/officeDocument/2006/customXml" ds:itemID="{A73A41D6-8880-43FD-B8C9-4F2C809F2D33}"/>
</file>

<file path=docProps/app.xml><?xml version="1.0" encoding="utf-8"?>
<Properties xmlns="http://schemas.openxmlformats.org/officeDocument/2006/extended-properties" xmlns:vt="http://schemas.openxmlformats.org/officeDocument/2006/docPropsVTypes">
  <TotalTime>10739</TotalTime>
  <Words>181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LAW OF THERMODYNAMICS</dc:title>
  <dc:creator>manish kaushal</dc:creator>
  <cp:lastModifiedBy>manish kaushal</cp:lastModifiedBy>
  <cp:revision>104</cp:revision>
  <dcterms:created xsi:type="dcterms:W3CDTF">2021-01-03T07:20:15Z</dcterms:created>
  <dcterms:modified xsi:type="dcterms:W3CDTF">2021-09-29T11:38:20Z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0x0101002291F8C7D5382B4DB54075524B876DC5</vt:lpwstr>
  </property>
</Properties>
</file>