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59" r:id="rId6"/>
    <p:sldId id="260" r:id="rId7"/>
    <p:sldId id="261"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73"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2/20/2018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2/20/2018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16736"/>
            <a:ext cx="6931152" cy="1121664"/>
          </a:xfrm>
        </p:spPr>
        <p:txBody>
          <a:bodyPr/>
          <a:lstStyle/>
          <a:p>
            <a:r>
              <a:rPr lang="en-IN" dirty="0" smtClean="0"/>
              <a:t>Analytics assignment</a:t>
            </a:r>
            <a:endParaRPr lang="en-IN" dirty="0"/>
          </a:p>
        </p:txBody>
      </p:sp>
      <p:sp>
        <p:nvSpPr>
          <p:cNvPr id="3" name="Subtitle 2"/>
          <p:cNvSpPr>
            <a:spLocks noGrp="1"/>
          </p:cNvSpPr>
          <p:nvPr>
            <p:ph type="body" idx="1"/>
          </p:nvPr>
        </p:nvSpPr>
        <p:spPr>
          <a:xfrm>
            <a:off x="530352" y="3048000"/>
            <a:ext cx="8232648" cy="2209800"/>
          </a:xfrm>
        </p:spPr>
        <p:txBody>
          <a:bodyPr>
            <a:normAutofit fontScale="62500" lnSpcReduction="20000"/>
          </a:bodyPr>
          <a:lstStyle/>
          <a:p>
            <a:r>
              <a:rPr lang="en-IN" dirty="0" smtClean="0"/>
              <a:t>                             </a:t>
            </a:r>
            <a:r>
              <a:rPr lang="en-IN" sz="4600" dirty="0" smtClean="0"/>
              <a:t>De -duplication of patient records.   </a:t>
            </a:r>
          </a:p>
          <a:p>
            <a:r>
              <a:rPr lang="en-IN" sz="2800" dirty="0" smtClean="0"/>
              <a:t>                           </a:t>
            </a:r>
          </a:p>
          <a:p>
            <a:endParaRPr lang="en-IN" sz="2800" dirty="0" smtClean="0"/>
          </a:p>
          <a:p>
            <a:r>
              <a:rPr lang="en-IN" sz="2800" dirty="0" smtClean="0"/>
              <a:t>                                                                    </a:t>
            </a:r>
          </a:p>
          <a:p>
            <a:endParaRPr lang="en-IN" sz="2800" dirty="0" smtClean="0"/>
          </a:p>
          <a:p>
            <a:r>
              <a:rPr lang="en-IN" sz="2800" dirty="0" smtClean="0"/>
              <a:t>                                                                                                     </a:t>
            </a:r>
            <a:r>
              <a:rPr lang="en-IN" sz="3200" dirty="0" smtClean="0"/>
              <a:t>By :</a:t>
            </a:r>
          </a:p>
          <a:p>
            <a:r>
              <a:rPr lang="en-IN" sz="3200" dirty="0" smtClean="0"/>
              <a:t> </a:t>
            </a:r>
            <a:r>
              <a:rPr lang="en-IN" sz="3200" dirty="0" smtClean="0"/>
              <a:t>                                                                                          </a:t>
            </a:r>
            <a:r>
              <a:rPr lang="en-IN" sz="3200" dirty="0" err="1" smtClean="0"/>
              <a:t>Gaurav</a:t>
            </a:r>
            <a:r>
              <a:rPr lang="en-IN" sz="3200" dirty="0" smtClean="0"/>
              <a:t> </a:t>
            </a:r>
            <a:r>
              <a:rPr lang="en-IN" sz="3200" dirty="0" err="1" smtClean="0"/>
              <a:t>agarwal</a:t>
            </a:r>
            <a:r>
              <a:rPr lang="en-IN" sz="3200" dirty="0" smtClean="0"/>
              <a:t>                  </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772400" cy="1688592"/>
          </a:xfrm>
        </p:spPr>
        <p:txBody>
          <a:bodyPr/>
          <a:lstStyle/>
          <a:p>
            <a:r>
              <a:rPr lang="en-IN" dirty="0" smtClean="0"/>
              <a:t>  About</a:t>
            </a:r>
            <a:endParaRPr lang="en-IN" dirty="0"/>
          </a:p>
        </p:txBody>
      </p:sp>
      <p:sp>
        <p:nvSpPr>
          <p:cNvPr id="3" name="Text Placeholder 2"/>
          <p:cNvSpPr>
            <a:spLocks noGrp="1"/>
          </p:cNvSpPr>
          <p:nvPr>
            <p:ph type="body" idx="1"/>
          </p:nvPr>
        </p:nvSpPr>
        <p:spPr/>
        <p:txBody>
          <a:bodyPr>
            <a:noAutofit/>
          </a:bodyPr>
          <a:lstStyle/>
          <a:p>
            <a:pPr algn="just"/>
            <a:r>
              <a:rPr lang="en-IN" sz="2400" dirty="0" smtClean="0"/>
              <a:t>This is the Model for data </a:t>
            </a:r>
            <a:r>
              <a:rPr lang="en-IN" sz="2400" dirty="0" err="1" smtClean="0"/>
              <a:t>deduplication</a:t>
            </a:r>
            <a:r>
              <a:rPr lang="en-IN" sz="2400" dirty="0" smtClean="0"/>
              <a:t> </a:t>
            </a:r>
            <a:r>
              <a:rPr lang="en-IN" sz="2400" dirty="0" err="1" smtClean="0"/>
              <a:t>challenge,which</a:t>
            </a:r>
            <a:r>
              <a:rPr lang="en-IN" sz="2400" dirty="0" smtClean="0"/>
              <a:t> identifies unique patients from dataset by applying machine learning algorithms like clustering as well as logistic regression with help of python library </a:t>
            </a:r>
            <a:r>
              <a:rPr lang="en-IN" sz="2400" dirty="0" err="1" smtClean="0"/>
              <a:t>dedupe</a:t>
            </a:r>
            <a:r>
              <a:rPr lang="en-IN" sz="2400" dirty="0" smtClean="0"/>
              <a:t>. It takes in human training data and comes up with the best rules for your dataset to quickly and automatically find similar records, even with very large databases.</a:t>
            </a:r>
            <a:endParaRPr lang="en-IN"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772400" cy="1045464"/>
          </a:xfrm>
        </p:spPr>
        <p:txBody>
          <a:bodyPr/>
          <a:lstStyle/>
          <a:p>
            <a:r>
              <a:rPr lang="en-IN" dirty="0" smtClean="0"/>
              <a:t>Data pre-processing</a:t>
            </a:r>
            <a:endParaRPr lang="en-IN" dirty="0"/>
          </a:p>
        </p:txBody>
      </p:sp>
      <p:sp>
        <p:nvSpPr>
          <p:cNvPr id="3" name="Text Placeholder 2"/>
          <p:cNvSpPr>
            <a:spLocks noGrp="1"/>
          </p:cNvSpPr>
          <p:nvPr>
            <p:ph type="body" idx="1"/>
          </p:nvPr>
        </p:nvSpPr>
        <p:spPr>
          <a:xfrm>
            <a:off x="530352" y="2704664"/>
            <a:ext cx="7470648" cy="3086536"/>
          </a:xfrm>
        </p:spPr>
        <p:txBody>
          <a:bodyPr>
            <a:normAutofit fontScale="92500"/>
          </a:bodyPr>
          <a:lstStyle/>
          <a:p>
            <a:pPr algn="just">
              <a:buFont typeface="Arial" pitchFamily="34" charset="0"/>
              <a:buChar char="•"/>
            </a:pPr>
            <a:r>
              <a:rPr lang="en-IN" dirty="0" smtClean="0"/>
              <a:t>Done a </a:t>
            </a:r>
            <a:r>
              <a:rPr lang="en-IN" dirty="0" smtClean="0"/>
              <a:t>little bit of data cleaning with the help of </a:t>
            </a:r>
            <a:r>
              <a:rPr lang="en-IN" dirty="0" err="1" smtClean="0"/>
              <a:t>Unidecode</a:t>
            </a:r>
            <a:r>
              <a:rPr lang="en-IN" dirty="0" smtClean="0"/>
              <a:t> and </a:t>
            </a:r>
            <a:r>
              <a:rPr lang="en-IN" dirty="0" err="1" smtClean="0"/>
              <a:t>Regex</a:t>
            </a:r>
            <a:r>
              <a:rPr lang="en-IN" dirty="0" smtClean="0"/>
              <a:t>. Things like casing, extra spaces, quotes and new lines </a:t>
            </a:r>
            <a:r>
              <a:rPr lang="en-IN" dirty="0" smtClean="0"/>
              <a:t>are ignored.</a:t>
            </a:r>
          </a:p>
          <a:p>
            <a:pPr algn="just"/>
            <a:endParaRPr lang="en-IN" dirty="0" smtClean="0"/>
          </a:p>
          <a:p>
            <a:pPr algn="just">
              <a:buFont typeface="Arial" pitchFamily="34" charset="0"/>
              <a:buChar char="•"/>
            </a:pPr>
            <a:r>
              <a:rPr lang="en-IN" dirty="0" smtClean="0"/>
              <a:t>If data is </a:t>
            </a:r>
            <a:r>
              <a:rPr lang="en-IN" dirty="0" smtClean="0"/>
              <a:t>missing somewhere, indicated </a:t>
            </a:r>
            <a:r>
              <a:rPr lang="en-IN" dirty="0" smtClean="0"/>
              <a:t>that by setting the value to </a:t>
            </a:r>
            <a:r>
              <a:rPr lang="en-IN" dirty="0" smtClean="0"/>
              <a:t>None.</a:t>
            </a:r>
          </a:p>
          <a:p>
            <a:pPr algn="just"/>
            <a:endParaRPr lang="en-IN" dirty="0" smtClean="0"/>
          </a:p>
          <a:p>
            <a:pPr algn="just">
              <a:buFont typeface="Arial" pitchFamily="34" charset="0"/>
              <a:buChar char="•"/>
            </a:pPr>
            <a:r>
              <a:rPr lang="en-IN" dirty="0" smtClean="0"/>
              <a:t>Read </a:t>
            </a:r>
            <a:r>
              <a:rPr lang="en-IN" dirty="0" smtClean="0"/>
              <a:t>the data </a:t>
            </a:r>
            <a:r>
              <a:rPr lang="en-IN" dirty="0" smtClean="0"/>
              <a:t>from a CSV file and </a:t>
            </a:r>
            <a:r>
              <a:rPr lang="en-IN" dirty="0" smtClean="0"/>
              <a:t>created </a:t>
            </a:r>
            <a:r>
              <a:rPr lang="en-IN" dirty="0" smtClean="0"/>
              <a:t>a dictionary of </a:t>
            </a:r>
            <a:r>
              <a:rPr lang="en-IN" dirty="0" smtClean="0"/>
              <a:t>records </a:t>
            </a:r>
            <a:r>
              <a:rPr lang="en-IN" dirty="0" smtClean="0"/>
              <a:t>where the key is a unique record ID and each value is </a:t>
            </a:r>
            <a:r>
              <a:rPr lang="en-IN" dirty="0" smtClean="0"/>
              <a:t>dict.</a:t>
            </a:r>
          </a:p>
          <a:p>
            <a:pPr algn="just"/>
            <a:endParaRPr lang="en-IN" dirty="0" smtClean="0"/>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1362456"/>
          </a:xfrm>
        </p:spPr>
        <p:txBody>
          <a:bodyPr/>
          <a:lstStyle/>
          <a:p>
            <a:r>
              <a:rPr lang="en-IN" dirty="0" smtClean="0"/>
              <a:t>Training</a:t>
            </a:r>
            <a:endParaRPr lang="en-IN" dirty="0"/>
          </a:p>
        </p:txBody>
      </p:sp>
      <p:sp>
        <p:nvSpPr>
          <p:cNvPr id="3" name="Text Placeholder 2"/>
          <p:cNvSpPr>
            <a:spLocks noGrp="1"/>
          </p:cNvSpPr>
          <p:nvPr>
            <p:ph type="body" idx="1"/>
          </p:nvPr>
        </p:nvSpPr>
        <p:spPr>
          <a:xfrm>
            <a:off x="457200" y="2286000"/>
            <a:ext cx="7772400" cy="3886200"/>
          </a:xfrm>
        </p:spPr>
        <p:txBody>
          <a:bodyPr>
            <a:normAutofit fontScale="47500" lnSpcReduction="20000"/>
          </a:bodyPr>
          <a:lstStyle/>
          <a:p>
            <a:pPr algn="just">
              <a:buFont typeface="Arial" pitchFamily="34" charset="0"/>
              <a:buChar char="•"/>
            </a:pPr>
            <a:r>
              <a:rPr lang="en-IN" sz="3800" dirty="0" smtClean="0"/>
              <a:t>Defined the fields to represent our data model and passed it to </a:t>
            </a:r>
            <a:r>
              <a:rPr lang="en-IN" sz="3800" dirty="0" err="1" smtClean="0"/>
              <a:t>dedupe</a:t>
            </a:r>
            <a:r>
              <a:rPr lang="en-IN" sz="3800" dirty="0" smtClean="0"/>
              <a:t> object.</a:t>
            </a:r>
          </a:p>
          <a:p>
            <a:pPr algn="just">
              <a:buFont typeface="Arial" pitchFamily="34" charset="0"/>
              <a:buChar char="•"/>
            </a:pPr>
            <a:endParaRPr lang="en-IN" sz="3800" dirty="0" smtClean="0"/>
          </a:p>
          <a:p>
            <a:pPr algn="just">
              <a:buFont typeface="Arial" pitchFamily="34" charset="0"/>
              <a:buChar char="•"/>
            </a:pPr>
            <a:r>
              <a:rPr lang="en-IN" sz="3800" dirty="0" smtClean="0"/>
              <a:t>For training ,we will feed this object with </a:t>
            </a:r>
            <a:r>
              <a:rPr lang="en-IN" sz="3800" b="1" dirty="0" smtClean="0"/>
              <a:t>sample</a:t>
            </a:r>
            <a:r>
              <a:rPr lang="en-IN" sz="3800" dirty="0" smtClean="0"/>
              <a:t> of records.</a:t>
            </a:r>
          </a:p>
          <a:p>
            <a:pPr algn="just">
              <a:buFont typeface="Arial" pitchFamily="34" charset="0"/>
              <a:buChar char="•"/>
            </a:pPr>
            <a:endParaRPr lang="en-IN" sz="3800" dirty="0" smtClean="0"/>
          </a:p>
          <a:p>
            <a:pPr algn="just">
              <a:buFont typeface="Arial" pitchFamily="34" charset="0"/>
              <a:buChar char="•"/>
            </a:pPr>
            <a:r>
              <a:rPr lang="en-IN" sz="3800" dirty="0" smtClean="0"/>
              <a:t>Now, from </a:t>
            </a:r>
            <a:r>
              <a:rPr lang="en-IN" sz="3800" dirty="0" err="1" smtClean="0"/>
              <a:t>dedupe</a:t>
            </a:r>
            <a:r>
              <a:rPr lang="en-IN" sz="3800" dirty="0" smtClean="0"/>
              <a:t> object we will train our model using regularized logistic regression.</a:t>
            </a:r>
          </a:p>
          <a:p>
            <a:pPr algn="just">
              <a:buFont typeface="Arial" pitchFamily="34" charset="0"/>
              <a:buChar char="•"/>
            </a:pPr>
            <a:endParaRPr lang="en-IN" sz="3800" dirty="0" smtClean="0"/>
          </a:p>
          <a:p>
            <a:pPr algn="just">
              <a:buFont typeface="Arial" pitchFamily="34" charset="0"/>
              <a:buChar char="•"/>
            </a:pPr>
            <a:r>
              <a:rPr lang="en-IN" sz="3800" dirty="0" smtClean="0"/>
              <a:t>After training ,Save </a:t>
            </a:r>
            <a:r>
              <a:rPr lang="en-IN" sz="3800" dirty="0" smtClean="0"/>
              <a:t>our weights and predicates to </a:t>
            </a:r>
            <a:r>
              <a:rPr lang="en-IN" sz="3800" dirty="0" smtClean="0"/>
              <a:t>disk in settings file.</a:t>
            </a:r>
          </a:p>
          <a:p>
            <a:pPr algn="just">
              <a:buFont typeface="Arial" pitchFamily="34" charset="0"/>
              <a:buChar char="•"/>
            </a:pPr>
            <a:endParaRPr lang="en-IN" sz="3800" dirty="0" smtClean="0"/>
          </a:p>
          <a:p>
            <a:pPr algn="just">
              <a:buFont typeface="Arial" pitchFamily="34" charset="0"/>
              <a:buChar char="•"/>
            </a:pPr>
            <a:r>
              <a:rPr lang="en-IN" sz="3800" dirty="0" smtClean="0"/>
              <a:t>So now  if </a:t>
            </a:r>
            <a:r>
              <a:rPr lang="en-IN" sz="3800" dirty="0" smtClean="0"/>
              <a:t>the settings file exists, we will skip all the training and learning next time we run this file</a:t>
            </a:r>
            <a:r>
              <a:rPr lang="en-IN" sz="3800" dirty="0" smtClean="0"/>
              <a:t>.(</a:t>
            </a:r>
            <a:r>
              <a:rPr lang="en-IN" sz="3800" b="1" dirty="0" smtClean="0"/>
              <a:t>Note:</a:t>
            </a:r>
            <a:r>
              <a:rPr lang="en-IN" sz="3800" dirty="0" smtClean="0"/>
              <a:t> if </a:t>
            </a:r>
            <a:r>
              <a:rPr lang="en-IN" sz="3800" dirty="0" smtClean="0"/>
              <a:t>we </a:t>
            </a:r>
            <a:r>
              <a:rPr lang="en-IN" sz="3800" dirty="0" smtClean="0"/>
              <a:t>want to train from scratch, delete the </a:t>
            </a:r>
            <a:r>
              <a:rPr lang="en-IN" sz="3800" dirty="0" err="1" smtClean="0"/>
              <a:t>training_file</a:t>
            </a:r>
            <a:r>
              <a:rPr lang="en-IN" sz="3800" dirty="0" smtClean="0"/>
              <a:t>).</a:t>
            </a:r>
          </a:p>
          <a:p>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15200" cy="1219200"/>
          </a:xfrm>
        </p:spPr>
        <p:txBody>
          <a:bodyPr/>
          <a:lstStyle/>
          <a:p>
            <a:r>
              <a:rPr lang="en-IN" dirty="0" smtClean="0"/>
              <a:t>Active learning</a:t>
            </a:r>
            <a:endParaRPr lang="en-IN" dirty="0"/>
          </a:p>
        </p:txBody>
      </p:sp>
      <p:sp>
        <p:nvSpPr>
          <p:cNvPr id="3" name="Text Placeholder 2"/>
          <p:cNvSpPr>
            <a:spLocks noGrp="1"/>
          </p:cNvSpPr>
          <p:nvPr>
            <p:ph type="body" idx="1"/>
          </p:nvPr>
        </p:nvSpPr>
        <p:spPr>
          <a:xfrm>
            <a:off x="530352" y="2209800"/>
            <a:ext cx="7772400" cy="4114800"/>
          </a:xfrm>
        </p:spPr>
        <p:txBody>
          <a:bodyPr>
            <a:normAutofit fontScale="55000" lnSpcReduction="20000"/>
          </a:bodyPr>
          <a:lstStyle/>
          <a:p>
            <a:pPr algn="just">
              <a:buFont typeface="Arial" pitchFamily="34" charset="0"/>
              <a:buChar char="•"/>
            </a:pPr>
            <a:r>
              <a:rPr lang="en-IN" sz="2900" dirty="0" smtClean="0"/>
              <a:t>The </a:t>
            </a:r>
            <a:r>
              <a:rPr lang="en-IN" sz="2900" b="1" i="1" dirty="0" smtClean="0"/>
              <a:t>secret sauce</a:t>
            </a:r>
            <a:r>
              <a:rPr lang="en-IN" sz="2900" b="1" dirty="0" smtClean="0"/>
              <a:t> </a:t>
            </a:r>
            <a:r>
              <a:rPr lang="en-IN" sz="2900" dirty="0" smtClean="0"/>
              <a:t>of this model is </a:t>
            </a:r>
            <a:r>
              <a:rPr lang="en-IN" sz="2900" dirty="0" smtClean="0"/>
              <a:t>human input</a:t>
            </a:r>
            <a:r>
              <a:rPr lang="en-IN" sz="2900" dirty="0" smtClean="0"/>
              <a:t>.</a:t>
            </a:r>
            <a:endParaRPr lang="en-IN" sz="2900" dirty="0" smtClean="0"/>
          </a:p>
          <a:p>
            <a:pPr algn="just"/>
            <a:endParaRPr lang="en-IN" sz="2900" dirty="0" smtClean="0"/>
          </a:p>
          <a:p>
            <a:pPr algn="just">
              <a:buFont typeface="Arial" pitchFamily="34" charset="0"/>
              <a:buChar char="•"/>
            </a:pPr>
            <a:r>
              <a:rPr lang="en-IN" sz="2900" dirty="0" smtClean="0"/>
              <a:t> It will </a:t>
            </a:r>
            <a:r>
              <a:rPr lang="en-IN" sz="2900" dirty="0" smtClean="0"/>
              <a:t>find the next pair of records it is least certain about and ask you to label them as duplicates or not. use 'y', 'n' and 'u' keys to flag duplicates press 'f' when you are finished </a:t>
            </a:r>
            <a:r>
              <a:rPr lang="en-IN" sz="2900" dirty="0" smtClean="0"/>
              <a:t>.</a:t>
            </a:r>
            <a:endParaRPr lang="en-IN" sz="2900" dirty="0" smtClean="0"/>
          </a:p>
          <a:p>
            <a:pPr algn="just"/>
            <a:endParaRPr lang="en-IN" sz="2900" dirty="0" smtClean="0"/>
          </a:p>
          <a:p>
            <a:pPr algn="just">
              <a:buFont typeface="Arial" pitchFamily="34" charset="0"/>
              <a:buChar char="•"/>
            </a:pPr>
            <a:r>
              <a:rPr lang="en-IN" sz="2900" dirty="0" smtClean="0"/>
              <a:t>In </a:t>
            </a:r>
            <a:r>
              <a:rPr lang="en-IN" sz="2900" dirty="0" smtClean="0"/>
              <a:t>order to figure out the best rules to </a:t>
            </a:r>
            <a:r>
              <a:rPr lang="en-IN" sz="2900" dirty="0" err="1" smtClean="0"/>
              <a:t>deduplicate</a:t>
            </a:r>
            <a:r>
              <a:rPr lang="en-IN" sz="2900" dirty="0" smtClean="0"/>
              <a:t> a set of data, </a:t>
            </a:r>
            <a:r>
              <a:rPr lang="en-IN" sz="2900" dirty="0" smtClean="0"/>
              <a:t>we must </a:t>
            </a:r>
            <a:r>
              <a:rPr lang="en-IN" sz="2900" dirty="0" smtClean="0"/>
              <a:t>give it a set of </a:t>
            </a:r>
            <a:r>
              <a:rPr lang="en-IN" sz="2900" dirty="0" err="1" smtClean="0"/>
              <a:t>labeled</a:t>
            </a:r>
            <a:r>
              <a:rPr lang="en-IN" sz="2900" dirty="0" smtClean="0"/>
              <a:t> examples to learn from</a:t>
            </a:r>
            <a:r>
              <a:rPr lang="en-IN" sz="2900" dirty="0" smtClean="0"/>
              <a:t>.</a:t>
            </a:r>
          </a:p>
          <a:p>
            <a:pPr algn="just"/>
            <a:endParaRPr lang="en-IN" sz="2900" dirty="0" smtClean="0"/>
          </a:p>
          <a:p>
            <a:pPr algn="just">
              <a:buFont typeface="Arial" pitchFamily="34" charset="0"/>
              <a:buChar char="•"/>
            </a:pPr>
            <a:r>
              <a:rPr lang="en-IN" sz="2900" dirty="0" smtClean="0"/>
              <a:t>The more </a:t>
            </a:r>
            <a:r>
              <a:rPr lang="en-IN" sz="2900" dirty="0" err="1" smtClean="0"/>
              <a:t>labeled</a:t>
            </a:r>
            <a:r>
              <a:rPr lang="en-IN" sz="2900" dirty="0" smtClean="0"/>
              <a:t> </a:t>
            </a:r>
            <a:r>
              <a:rPr lang="en-IN" sz="2900" dirty="0" smtClean="0"/>
              <a:t>examples it will get, </a:t>
            </a:r>
            <a:r>
              <a:rPr lang="en-IN" sz="2900" dirty="0" smtClean="0"/>
              <a:t>the better the </a:t>
            </a:r>
            <a:r>
              <a:rPr lang="en-IN" sz="2900" dirty="0" err="1" smtClean="0"/>
              <a:t>deduplication</a:t>
            </a:r>
            <a:r>
              <a:rPr lang="en-IN" sz="2900" dirty="0" smtClean="0"/>
              <a:t> results will be</a:t>
            </a:r>
            <a:r>
              <a:rPr lang="en-IN" sz="2900" dirty="0" smtClean="0"/>
              <a:t>.</a:t>
            </a:r>
          </a:p>
          <a:p>
            <a:pPr algn="just"/>
            <a:endParaRPr lang="en-IN" sz="2900" dirty="0" smtClean="0"/>
          </a:p>
          <a:p>
            <a:pPr algn="just">
              <a:buFont typeface="Arial" pitchFamily="34" charset="0"/>
              <a:buChar char="•"/>
            </a:pPr>
            <a:r>
              <a:rPr lang="en-IN" sz="2900" dirty="0" smtClean="0"/>
              <a:t> </a:t>
            </a:r>
            <a:r>
              <a:rPr lang="en-IN" sz="2900" dirty="0" smtClean="0"/>
              <a:t>At minimum, </a:t>
            </a:r>
            <a:r>
              <a:rPr lang="en-IN" sz="2900" dirty="0" smtClean="0"/>
              <a:t>one should </a:t>
            </a:r>
            <a:r>
              <a:rPr lang="en-IN" sz="2900" dirty="0" smtClean="0"/>
              <a:t>try to provide </a:t>
            </a:r>
            <a:r>
              <a:rPr lang="en-IN" sz="2900" dirty="0" smtClean="0"/>
              <a:t>5 </a:t>
            </a:r>
            <a:r>
              <a:rPr lang="en-IN" sz="2900" b="1" dirty="0" smtClean="0"/>
              <a:t>positive </a:t>
            </a:r>
            <a:r>
              <a:rPr lang="en-IN" sz="2900" b="1" dirty="0" smtClean="0"/>
              <a:t>matches</a:t>
            </a:r>
            <a:r>
              <a:rPr lang="en-IN" sz="2900" dirty="0" smtClean="0"/>
              <a:t> and </a:t>
            </a:r>
            <a:r>
              <a:rPr lang="en-IN" sz="2900" dirty="0" smtClean="0"/>
              <a:t>5</a:t>
            </a:r>
            <a:r>
              <a:rPr lang="en-IN" sz="2900" b="1" dirty="0" smtClean="0"/>
              <a:t> </a:t>
            </a:r>
            <a:r>
              <a:rPr lang="en-IN" sz="2900" b="1" dirty="0" smtClean="0"/>
              <a:t>negative matches</a:t>
            </a:r>
            <a:r>
              <a:rPr lang="en-IN" sz="2900" dirty="0" smtClean="0"/>
              <a:t>.</a:t>
            </a:r>
          </a:p>
          <a:p>
            <a:pPr algn="just"/>
            <a:endParaRPr lang="en-IN" sz="2900" dirty="0" smtClean="0"/>
          </a:p>
          <a:p>
            <a:pPr algn="just">
              <a:buFont typeface="Arial" pitchFamily="34" charset="0"/>
              <a:buChar char="•"/>
            </a:pPr>
            <a:r>
              <a:rPr lang="en-IN" sz="2900" dirty="0" smtClean="0"/>
              <a:t>The results of your training will be saved in a JSON file for future </a:t>
            </a:r>
            <a:r>
              <a:rPr lang="en-IN" sz="2900" dirty="0" smtClean="0"/>
              <a:t>runs.</a:t>
            </a:r>
            <a:endParaRPr lang="en-IN" sz="2900"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7772400" cy="1362456"/>
          </a:xfrm>
        </p:spPr>
        <p:txBody>
          <a:bodyPr/>
          <a:lstStyle/>
          <a:p>
            <a:r>
              <a:rPr lang="en-IN" sz="4000" dirty="0" smtClean="0"/>
              <a:t>Choosing the Good Threshold</a:t>
            </a:r>
            <a:endParaRPr lang="en-IN" sz="4000" dirty="0"/>
          </a:p>
        </p:txBody>
      </p:sp>
      <p:sp>
        <p:nvSpPr>
          <p:cNvPr id="3" name="Text Placeholder 2"/>
          <p:cNvSpPr>
            <a:spLocks noGrp="1"/>
          </p:cNvSpPr>
          <p:nvPr>
            <p:ph type="body" idx="1"/>
          </p:nvPr>
        </p:nvSpPr>
        <p:spPr>
          <a:xfrm>
            <a:off x="530352" y="2704664"/>
            <a:ext cx="7772400" cy="3162736"/>
          </a:xfrm>
        </p:spPr>
        <p:txBody>
          <a:bodyPr>
            <a:normAutofit/>
          </a:bodyPr>
          <a:lstStyle/>
          <a:p>
            <a:r>
              <a:rPr lang="en-IN" dirty="0" smtClean="0"/>
              <a:t>Found </a:t>
            </a:r>
            <a:r>
              <a:rPr lang="en-IN" dirty="0" smtClean="0"/>
              <a:t>the threshold that will maximize a weighted average of our precision and </a:t>
            </a:r>
            <a:r>
              <a:rPr lang="en-IN" dirty="0" err="1" smtClean="0"/>
              <a:t>recall.The</a:t>
            </a:r>
            <a:r>
              <a:rPr lang="en-IN" dirty="0" smtClean="0"/>
              <a:t> </a:t>
            </a:r>
            <a:r>
              <a:rPr lang="en-IN" dirty="0" smtClean="0"/>
              <a:t>approach </a:t>
            </a:r>
            <a:r>
              <a:rPr lang="en-IN" dirty="0" smtClean="0"/>
              <a:t>is taken </a:t>
            </a:r>
            <a:r>
              <a:rPr lang="en-IN" dirty="0" smtClean="0"/>
              <a:t>here is to take a random sample of blocked data, and then calculate the </a:t>
            </a:r>
            <a:r>
              <a:rPr lang="en-IN" dirty="0" err="1" smtClean="0"/>
              <a:t>pairwise</a:t>
            </a:r>
            <a:r>
              <a:rPr lang="en-IN" dirty="0" smtClean="0"/>
              <a:t> probability that records will be duplicates within each block. From these probabilities </a:t>
            </a:r>
            <a:r>
              <a:rPr lang="en-IN" dirty="0" smtClean="0"/>
              <a:t>expected </a:t>
            </a:r>
            <a:r>
              <a:rPr lang="en-IN" dirty="0" smtClean="0"/>
              <a:t>number of duplicates and distinct </a:t>
            </a:r>
            <a:r>
              <a:rPr lang="en-IN" dirty="0" smtClean="0"/>
              <a:t>pairs are calculated, and then </a:t>
            </a:r>
            <a:r>
              <a:rPr lang="en-IN" dirty="0" smtClean="0"/>
              <a:t>we </a:t>
            </a:r>
            <a:r>
              <a:rPr lang="en-IN" dirty="0" smtClean="0"/>
              <a:t>calculate </a:t>
            </a:r>
            <a:r>
              <a:rPr lang="en-IN" dirty="0" smtClean="0"/>
              <a:t>the expected precision and recall.</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7772400" cy="1362456"/>
          </a:xfrm>
        </p:spPr>
        <p:txBody>
          <a:bodyPr/>
          <a:lstStyle/>
          <a:p>
            <a:r>
              <a:rPr lang="en-IN" dirty="0" smtClean="0"/>
              <a:t>Clustering</a:t>
            </a:r>
            <a:endParaRPr lang="en-IN" dirty="0"/>
          </a:p>
        </p:txBody>
      </p:sp>
      <p:sp>
        <p:nvSpPr>
          <p:cNvPr id="3" name="Text Placeholder 2"/>
          <p:cNvSpPr>
            <a:spLocks noGrp="1"/>
          </p:cNvSpPr>
          <p:nvPr>
            <p:ph type="body" idx="1"/>
          </p:nvPr>
        </p:nvSpPr>
        <p:spPr>
          <a:xfrm>
            <a:off x="381000" y="2362200"/>
            <a:ext cx="7772400" cy="2934136"/>
          </a:xfrm>
        </p:spPr>
        <p:txBody>
          <a:bodyPr>
            <a:normAutofit fontScale="92500" lnSpcReduction="10000"/>
          </a:bodyPr>
          <a:lstStyle/>
          <a:p>
            <a:pPr algn="just">
              <a:buFont typeface="Arial" pitchFamily="34" charset="0"/>
              <a:buChar char="•"/>
            </a:pPr>
            <a:r>
              <a:rPr lang="en-IN" dirty="0" smtClean="0"/>
              <a:t/>
            </a:r>
            <a:br>
              <a:rPr lang="en-IN" dirty="0" smtClean="0"/>
            </a:br>
            <a:r>
              <a:rPr lang="en-IN" i="1" dirty="0" smtClean="0"/>
              <a:t>Match</a:t>
            </a:r>
            <a:r>
              <a:rPr lang="en-IN" dirty="0" smtClean="0"/>
              <a:t> </a:t>
            </a:r>
            <a:r>
              <a:rPr lang="en-IN" dirty="0" smtClean="0"/>
              <a:t>function will </a:t>
            </a:r>
            <a:r>
              <a:rPr lang="en-IN" dirty="0" smtClean="0"/>
              <a:t>return sets of record IDs that </a:t>
            </a:r>
            <a:r>
              <a:rPr lang="en-IN" dirty="0" smtClean="0"/>
              <a:t>it believes </a:t>
            </a:r>
            <a:r>
              <a:rPr lang="en-IN" dirty="0" smtClean="0"/>
              <a:t>are all referring to the same entity</a:t>
            </a:r>
            <a:r>
              <a:rPr lang="en-IN" dirty="0" smtClean="0"/>
              <a:t>.</a:t>
            </a:r>
          </a:p>
          <a:p>
            <a:pPr algn="just"/>
            <a:endParaRPr lang="en-IN" dirty="0" smtClean="0"/>
          </a:p>
          <a:p>
            <a:pPr algn="just">
              <a:buFont typeface="Arial" pitchFamily="34" charset="0"/>
              <a:buChar char="•"/>
            </a:pPr>
            <a:r>
              <a:rPr lang="en-IN" dirty="0" smtClean="0"/>
              <a:t>Clustering the groups depends on us setting a threshold for group membership – the distance of the points to the </a:t>
            </a:r>
            <a:r>
              <a:rPr lang="en-IN" dirty="0" err="1" smtClean="0"/>
              <a:t>centroid</a:t>
            </a:r>
            <a:r>
              <a:rPr lang="en-IN" dirty="0" smtClean="0"/>
              <a:t>.</a:t>
            </a:r>
          </a:p>
          <a:p>
            <a:pPr algn="just"/>
            <a:endParaRPr lang="en-IN" dirty="0" smtClean="0"/>
          </a:p>
          <a:p>
            <a:pPr algn="just">
              <a:buFont typeface="Arial" pitchFamily="34" charset="0"/>
              <a:buChar char="•"/>
            </a:pPr>
            <a:r>
              <a:rPr lang="en-IN" dirty="0" smtClean="0"/>
              <a:t> </a:t>
            </a:r>
            <a:r>
              <a:rPr lang="en-IN" dirty="0" smtClean="0"/>
              <a:t>Depending on how we choose that threshold, we’ll get very different groups, and </a:t>
            </a:r>
            <a:r>
              <a:rPr lang="en-IN" dirty="0" smtClean="0"/>
              <a:t>so it is required to </a:t>
            </a:r>
            <a:r>
              <a:rPr lang="en-IN" dirty="0" smtClean="0"/>
              <a:t>choose </a:t>
            </a:r>
            <a:r>
              <a:rPr lang="en-IN" dirty="0" smtClean="0"/>
              <a:t>threshold appropriately.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772400" cy="1362456"/>
          </a:xfrm>
        </p:spPr>
        <p:txBody>
          <a:bodyPr/>
          <a:lstStyle/>
          <a:p>
            <a:r>
              <a:rPr lang="en-IN" dirty="0" smtClean="0"/>
              <a:t>Writing results</a:t>
            </a:r>
            <a:endParaRPr lang="en-IN" dirty="0"/>
          </a:p>
        </p:txBody>
      </p:sp>
      <p:sp>
        <p:nvSpPr>
          <p:cNvPr id="3" name="Text Placeholder 2"/>
          <p:cNvSpPr>
            <a:spLocks noGrp="1"/>
          </p:cNvSpPr>
          <p:nvPr>
            <p:ph type="body" idx="1"/>
          </p:nvPr>
        </p:nvSpPr>
        <p:spPr/>
        <p:txBody>
          <a:bodyPr>
            <a:normAutofit/>
          </a:bodyPr>
          <a:lstStyle/>
          <a:p>
            <a:r>
              <a:rPr lang="en-IN" sz="2400" dirty="0" smtClean="0"/>
              <a:t>Written  </a:t>
            </a:r>
            <a:r>
              <a:rPr lang="en-IN" sz="2400" dirty="0" smtClean="0"/>
              <a:t>our original data back out to a CSV with a new column called 'Cluster ID' which indicates which records refer to each other.</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2721864"/>
          </a:xfrm>
        </p:spPr>
        <p:txBody>
          <a:bodyPr/>
          <a:lstStyle/>
          <a:p>
            <a:r>
              <a:rPr lang="en-IN" dirty="0" smtClean="0"/>
              <a:t/>
            </a:r>
            <a:br>
              <a:rPr lang="en-IN" dirty="0" smtClean="0"/>
            </a:br>
            <a:r>
              <a:rPr lang="en-IN" dirty="0" smtClean="0"/>
              <a:t>                Thank you</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374</TotalTime>
  <Words>311</Words>
  <Application>Microsoft Office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Analytics assignment</vt:lpstr>
      <vt:lpstr>  About</vt:lpstr>
      <vt:lpstr>Data pre-processing</vt:lpstr>
      <vt:lpstr>Training</vt:lpstr>
      <vt:lpstr>Active learning</vt:lpstr>
      <vt:lpstr>Choosing the Good Threshold</vt:lpstr>
      <vt:lpstr>Clustering</vt:lpstr>
      <vt:lpstr>Writing results</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14</cp:revision>
  <dcterms:created xsi:type="dcterms:W3CDTF">2006-08-16T00:00:00Z</dcterms:created>
  <dcterms:modified xsi:type="dcterms:W3CDTF">2018-02-20T20:26:22Z</dcterms:modified>
</cp:coreProperties>
</file>