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41E51-3906-4FB4-A909-D8188E8091A4}" v="26" dt="2022-05-22T07:53:48.842"/>
    <p1510:client id="{7F5FD3B3-DC1B-4531-BF20-68C553A09541}" v="1050" dt="2022-11-27T04:23:16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AF85636B-23BF-0387-ED1B-013BFF67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494254"/>
            <a:ext cx="9035242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F49BD-6BD7-C788-B88F-542EBE74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757246"/>
            <a:ext cx="10047085" cy="1725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latin typeface="Times New Roman"/>
                <a:ea typeface="Calibri Light"/>
                <a:cs typeface="Calibri Light"/>
              </a:rPr>
              <a:t>Team Name: The </a:t>
            </a:r>
            <a:r>
              <a:rPr lang="en-US" sz="2800" b="1" dirty="0" err="1">
                <a:latin typeface="Times New Roman"/>
                <a:ea typeface="Calibri Light"/>
                <a:cs typeface="Calibri Light"/>
              </a:rPr>
              <a:t>Dundies</a:t>
            </a:r>
            <a:br>
              <a:rPr lang="en-US" sz="2800" b="1" dirty="0">
                <a:latin typeface="Times New Roman"/>
                <a:ea typeface="Calibri Light"/>
                <a:cs typeface="Calibri Light"/>
              </a:rPr>
            </a:br>
            <a:r>
              <a:rPr lang="en-US" sz="2800" b="1" dirty="0">
                <a:latin typeface="Times New Roman"/>
                <a:ea typeface="Calibri Light"/>
                <a:cs typeface="Calibri Light"/>
              </a:rPr>
              <a:t>Team Members: Harshita V, Krish A, Joan J, </a:t>
            </a:r>
            <a:r>
              <a:rPr lang="en-US" sz="2800" b="1" dirty="0" err="1">
                <a:latin typeface="Times New Roman"/>
                <a:ea typeface="Calibri Light"/>
                <a:cs typeface="Calibri Light"/>
              </a:rPr>
              <a:t>Reiyonna</a:t>
            </a:r>
            <a:r>
              <a:rPr lang="en-US" sz="2800" b="1" dirty="0">
                <a:latin typeface="Times New Roman"/>
                <a:ea typeface="Calibri Light"/>
                <a:cs typeface="Calibri Light"/>
              </a:rPr>
              <a:t> S</a:t>
            </a:r>
            <a:br>
              <a:rPr lang="en-US" sz="2800" b="1" dirty="0">
                <a:latin typeface="Times New Roman"/>
                <a:ea typeface="Calibri Light"/>
                <a:cs typeface="Calibri Light"/>
              </a:rPr>
            </a:br>
            <a:r>
              <a:rPr lang="en-US" sz="2800" b="1" dirty="0">
                <a:latin typeface="Times New Roman"/>
                <a:ea typeface="Calibri Light"/>
                <a:cs typeface="Calibri Light"/>
              </a:rPr>
              <a:t>Registration Numbers: 21112041, </a:t>
            </a:r>
            <a:r>
              <a:rPr lang="en-US" sz="2800" b="1" dirty="0">
                <a:latin typeface="Times New Roman"/>
                <a:ea typeface="Calibri Light" panose="020F0302020204030204"/>
                <a:cs typeface="Times New Roman"/>
              </a:rPr>
              <a:t>21112016, 21112037, 21112020</a:t>
            </a:r>
            <a:endParaRPr lang="en-US" sz="2800" b="1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424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6AA3F-7BF1-D317-5D54-15156571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Optimization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55560E-D1D5-D836-6AA2-CD3EAD504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38647"/>
              </p:ext>
            </p:extLst>
          </p:nvPr>
        </p:nvGraphicFramePr>
        <p:xfrm>
          <a:off x="5922492" y="2059576"/>
          <a:ext cx="5536003" cy="26800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6055">
                  <a:extLst>
                    <a:ext uri="{9D8B030D-6E8A-4147-A177-3AD203B41FA5}">
                      <a16:colId xmlns:a16="http://schemas.microsoft.com/office/drawing/2014/main" val="3025202404"/>
                    </a:ext>
                  </a:extLst>
                </a:gridCol>
                <a:gridCol w="1175280">
                  <a:extLst>
                    <a:ext uri="{9D8B030D-6E8A-4147-A177-3AD203B41FA5}">
                      <a16:colId xmlns:a16="http://schemas.microsoft.com/office/drawing/2014/main" val="239975302"/>
                    </a:ext>
                  </a:extLst>
                </a:gridCol>
                <a:gridCol w="1018465">
                  <a:extLst>
                    <a:ext uri="{9D8B030D-6E8A-4147-A177-3AD203B41FA5}">
                      <a16:colId xmlns:a16="http://schemas.microsoft.com/office/drawing/2014/main" val="639064413"/>
                    </a:ext>
                  </a:extLst>
                </a:gridCol>
                <a:gridCol w="1206203">
                  <a:extLst>
                    <a:ext uri="{9D8B030D-6E8A-4147-A177-3AD203B41FA5}">
                      <a16:colId xmlns:a16="http://schemas.microsoft.com/office/drawing/2014/main" val="1891471180"/>
                    </a:ext>
                  </a:extLst>
                </a:gridCol>
              </a:tblGrid>
              <a:tr h="606414">
                <a:tc>
                  <a:txBody>
                    <a:bodyPr/>
                    <a:lstStyle/>
                    <a:p>
                      <a:pPr algn="ctr"/>
                      <a:r>
                        <a:rPr lang="en-US" sz="2200" b="1" cap="none" spc="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89054" marR="127220" marT="25444" marB="19083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cap="none" spc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marL="89054" marR="127220" marT="25444" marB="19083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cap="none" spc="0" dirty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89054" marR="127220" marT="25444" marB="19083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cap="none" spc="0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 marL="89054" marR="127220" marT="25444" marB="19083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131315"/>
                  </a:ext>
                </a:extLst>
              </a:tr>
              <a:tr h="776041"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Gradient Boosting Regressor</a:t>
                      </a:r>
                    </a:p>
                  </a:txBody>
                  <a:tcPr marL="89054" marR="127220" marT="25444" marB="19083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0.930</a:t>
                      </a: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1.83</a:t>
                      </a: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2.50</a:t>
                      </a: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410193"/>
                  </a:ext>
                </a:extLst>
              </a:tr>
              <a:tr h="776041"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LGBM Regressor</a:t>
                      </a:r>
                    </a:p>
                  </a:txBody>
                  <a:tcPr marL="89054" marR="127220" marT="25444" marB="19083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0.955</a:t>
                      </a: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1.37</a:t>
                      </a:r>
                    </a:p>
                    <a:p>
                      <a:pPr lvl="0" algn="ctr">
                        <a:buNone/>
                      </a:pP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2.00</a:t>
                      </a: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7557"/>
                  </a:ext>
                </a:extLst>
              </a:tr>
              <a:tr h="521601"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XGBRF Regressor</a:t>
                      </a:r>
                    </a:p>
                  </a:txBody>
                  <a:tcPr marL="89054" marR="127220" marT="25444" marB="19083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0.924</a:t>
                      </a: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1.86</a:t>
                      </a: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2.61</a:t>
                      </a:r>
                    </a:p>
                  </a:txBody>
                  <a:tcPr marL="89054" marR="127220" marT="25444" marB="1908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7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1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480752E5-ABF1-7618-4476-1FCF0DCE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8" y="2384425"/>
            <a:ext cx="1778000" cy="1778000"/>
          </a:xfrm>
          <a:prstGeom prst="rect">
            <a:avLst/>
          </a:prstGeom>
        </p:spPr>
      </p:pic>
      <p:pic>
        <p:nvPicPr>
          <p:cNvPr id="11" name="Picture 11" descr="Logo, icon&#10;&#10;Description automatically generated">
            <a:extLst>
              <a:ext uri="{FF2B5EF4-FFF2-40B4-BE49-F238E27FC236}">
                <a16:creationId xmlns:a16="http://schemas.microsoft.com/office/drawing/2014/main" id="{92F05C72-382D-2D18-C993-6547F40A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50" y="2384425"/>
            <a:ext cx="1778000" cy="17780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AE5C627-39D4-51E6-6CC3-A70113DC0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25" y="2384425"/>
            <a:ext cx="1368425" cy="1778000"/>
          </a:xfrm>
          <a:prstGeom prst="rect">
            <a:avLst/>
          </a:prstGeom>
        </p:spPr>
      </p:pic>
      <p:pic>
        <p:nvPicPr>
          <p:cNvPr id="6" name="Picture 6" descr="Logo, icon&#10;&#10;Description automatically generated">
            <a:extLst>
              <a:ext uri="{FF2B5EF4-FFF2-40B4-BE49-F238E27FC236}">
                <a16:creationId xmlns:a16="http://schemas.microsoft.com/office/drawing/2014/main" id="{8DB2ADB2-E4B3-C7D3-A653-2D09DE422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25" y="2384425"/>
            <a:ext cx="2955925" cy="1778000"/>
          </a:xfrm>
          <a:prstGeom prst="rect">
            <a:avLst/>
          </a:prstGeom>
        </p:spPr>
      </p:pic>
      <p:pic>
        <p:nvPicPr>
          <p:cNvPr id="12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17570DCF-89AC-A5FA-3494-3D2139B86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525" y="2384425"/>
            <a:ext cx="1778000" cy="1778000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2756C62-CC44-F06C-ECD2-9473B6D43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888" y="4229100"/>
            <a:ext cx="4572000" cy="1771650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EF6A6099-652F-EE49-880A-75C6FA9F5C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150" y="4229100"/>
            <a:ext cx="1803400" cy="1771650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B39B45D1-B99C-BAEB-254B-A30945AD2B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813" y="4229100"/>
            <a:ext cx="3414713" cy="177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83E2B-6E59-D4AF-564C-F69F2B97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Tools and Framework Used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197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FE555-C9E3-F19B-FDE2-24D82F98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/>
                <a:ea typeface="Calibri Light"/>
                <a:cs typeface="Calibri Light"/>
              </a:rPr>
              <a:t>Process we followed: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A4AB-3752-E5AD-C877-3C026319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7" y="2620641"/>
            <a:ext cx="3634877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1. Understanding the dataset</a:t>
            </a: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2. Pre-Processing the data</a:t>
            </a: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3. Feature Engineering</a:t>
            </a: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4. EDA</a:t>
            </a: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5. Deploying ML models</a:t>
            </a: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6. Implementation of UI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DEEF635-AE50-855B-119F-EA8E681A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49" y="1124419"/>
            <a:ext cx="2121408" cy="1156167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7EAFDC-B99A-0247-BC71-52B47C44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94" y="914400"/>
            <a:ext cx="2051657" cy="1579776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F131E1F-96A7-FCC1-AEE9-42140FB6C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89" y="1164586"/>
            <a:ext cx="2121408" cy="107583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BB59CE55-326D-3658-4782-347C8C14E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949" y="2693605"/>
            <a:ext cx="6680148" cy="33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90B3C-9E17-4AE1-A2B0-ED95C2F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Times New Roman"/>
                <a:ea typeface="Calibri Light"/>
                <a:cs typeface="Calibri Light"/>
              </a:rPr>
              <a:t>Algorithms Used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88B1-A0CB-68FD-9ED8-37AE6CB1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Calibri" panose="020F0502020204030204"/>
                <a:cs typeface="Calibri" panose="020F0502020204030204"/>
              </a:rPr>
              <a:t>1. Linear Regression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 panose="020F0502020204030204"/>
                <a:cs typeface="Calibri" panose="020F0502020204030204"/>
              </a:rPr>
              <a:t>2. Ridge Regression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 panose="020F0502020204030204"/>
                <a:cs typeface="Calibri" panose="020F0502020204030204"/>
              </a:rPr>
              <a:t>3. Decision Tree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 panose="020F0502020204030204"/>
                <a:cs typeface="Calibri" panose="020F0502020204030204"/>
              </a:rPr>
              <a:t>4. Random Forest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 panose="020F0502020204030204"/>
                <a:cs typeface="Calibri" panose="020F0502020204030204"/>
              </a:rPr>
              <a:t>5. SGD Regressor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 panose="020F0502020204030204"/>
                <a:cs typeface="Calibri" panose="020F0502020204030204"/>
              </a:rPr>
              <a:t>6. Model Optimization </a:t>
            </a:r>
          </a:p>
          <a:p>
            <a:pPr marL="0" indent="0">
              <a:buNone/>
            </a:pPr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C912A90-CCCC-4A89-B4BB-23425A85B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3" r="4060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2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19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ACB36-1A33-4A2C-C50C-E602CA7D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26" y="972671"/>
            <a:ext cx="4020227" cy="7536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Times New Roman"/>
                <a:ea typeface="Calibri Light"/>
                <a:cs typeface="Calibri Light"/>
              </a:rPr>
              <a:t>Linear Regression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9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5DAEA26F-44AC-A2E1-D0DA-02C333D44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20" r="15147" b="-1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71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F6E3-B883-EAD1-69F5-1121CAB6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Accuracy: </a:t>
            </a:r>
            <a:r>
              <a:rPr lang="en-US" dirty="0">
                <a:latin typeface="Times New Roman"/>
                <a:ea typeface="+mn-lt"/>
                <a:cs typeface="+mn-lt"/>
              </a:rPr>
              <a:t>90.7382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Mean Squared Error: </a:t>
            </a:r>
            <a:r>
              <a:rPr lang="en-US" dirty="0">
                <a:latin typeface="Times New Roman"/>
                <a:ea typeface="+mn-lt"/>
                <a:cs typeface="+mn-lt"/>
              </a:rPr>
              <a:t>8.3131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RMSE: </a:t>
            </a:r>
            <a:r>
              <a:rPr lang="en-US" dirty="0">
                <a:latin typeface="Times New Roman"/>
                <a:ea typeface="+mn-lt"/>
                <a:cs typeface="+mn-lt"/>
              </a:rPr>
              <a:t>2.8832</a:t>
            </a:r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ACB36-1A33-4A2C-C50C-E602CA7D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Times New Roman"/>
                <a:ea typeface="Calibri Light"/>
                <a:cs typeface="Calibri Light"/>
              </a:rPr>
              <a:t>Ridge Regression</a:t>
            </a:r>
            <a:endParaRPr lang="en-US" sz="36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B57663-C801-56E8-0161-D330C3FF9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4" r="14523" b="-1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F6E3-B883-EAD1-69F5-1121CAB6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Accuracy: </a:t>
            </a:r>
            <a:r>
              <a:rPr lang="en-US" dirty="0">
                <a:latin typeface="Times New Roman"/>
                <a:ea typeface="+mn-lt"/>
                <a:cs typeface="+mn-lt"/>
              </a:rPr>
              <a:t>81.3997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Mean Squared Error: 16.6951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RMSE: </a:t>
            </a:r>
            <a:r>
              <a:rPr lang="en-US" dirty="0">
                <a:latin typeface="Times New Roman"/>
                <a:ea typeface="+mn-lt"/>
                <a:cs typeface="+mn-lt"/>
              </a:rPr>
              <a:t>4.0859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ACB36-1A33-4A2C-C50C-E602CA7D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Times New Roman"/>
                <a:ea typeface="Calibri Light"/>
                <a:cs typeface="Calibri Light"/>
              </a:rPr>
              <a:t>Decision Tree</a:t>
            </a:r>
            <a:endParaRPr lang="en-US" sz="40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F6E3-B883-EAD1-69F5-1121CAB6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ea typeface="Calibri"/>
                <a:cs typeface="Calibri"/>
              </a:rPr>
              <a:t>Accuracy: </a:t>
            </a:r>
            <a:r>
              <a:rPr lang="en-US" sz="3200" dirty="0">
                <a:latin typeface="Times New Roman"/>
                <a:ea typeface="+mn-lt"/>
                <a:cs typeface="+mn-lt"/>
              </a:rPr>
              <a:t>85.6989</a:t>
            </a:r>
          </a:p>
          <a:p>
            <a:pPr marL="0" indent="0">
              <a:buNone/>
            </a:pPr>
            <a:r>
              <a:rPr lang="en-US" sz="3200" dirty="0">
                <a:latin typeface="Times New Roman"/>
                <a:ea typeface="Calibri"/>
                <a:cs typeface="Calibri"/>
              </a:rPr>
              <a:t>Mean Squared Error: </a:t>
            </a:r>
            <a:r>
              <a:rPr lang="en-US" sz="3200" dirty="0">
                <a:latin typeface="Times New Roman"/>
                <a:ea typeface="+mn-lt"/>
                <a:cs typeface="+mn-lt"/>
              </a:rPr>
              <a:t>12.8363</a:t>
            </a:r>
          </a:p>
          <a:p>
            <a:pPr marL="0" indent="0">
              <a:buNone/>
            </a:pPr>
            <a:r>
              <a:rPr lang="en-US" sz="3200" dirty="0">
                <a:latin typeface="Times New Roman"/>
                <a:ea typeface="Calibri"/>
                <a:cs typeface="Calibri"/>
              </a:rPr>
              <a:t>RMSE: 3.5827</a:t>
            </a:r>
            <a:endParaRPr lang="en-US" sz="32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2E50AA-7826-5E9C-1F9F-00E95CF7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692441"/>
            <a:ext cx="4397433" cy="229765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589B3C11-8193-71FF-BFFB-107E1E60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38" y="3707894"/>
            <a:ext cx="258333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ACB36-1A33-4A2C-C50C-E602CA7D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Times New Roman"/>
                <a:ea typeface="Calibri Light"/>
                <a:cs typeface="Calibri Light"/>
              </a:rPr>
              <a:t>Random Forest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B57663-C801-56E8-0161-D330C3FF9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4" r="14523" b="-1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F6E3-B883-EAD1-69F5-1121CAB6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Accuracy: </a:t>
            </a:r>
            <a:r>
              <a:rPr lang="en-US" dirty="0">
                <a:latin typeface="Times New Roman"/>
                <a:ea typeface="+mn-lt"/>
                <a:cs typeface="+mn-lt"/>
              </a:rPr>
              <a:t>95.5892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Mean Squared Error: </a:t>
            </a:r>
            <a:r>
              <a:rPr lang="en-US" dirty="0">
                <a:latin typeface="Times New Roman"/>
                <a:ea typeface="+mn-lt"/>
                <a:cs typeface="+mn-lt"/>
              </a:rPr>
              <a:t>3.9589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RMSE: </a:t>
            </a:r>
            <a:r>
              <a:rPr lang="en-US" dirty="0">
                <a:latin typeface="Times New Roman"/>
                <a:ea typeface="+mn-lt"/>
                <a:cs typeface="+mn-lt"/>
              </a:rPr>
              <a:t>1.9897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ACB36-1A33-4A2C-C50C-E602CA7D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SGD Regression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724F6C9-88C8-EA03-2E15-3195F628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486319"/>
            <a:ext cx="7608304" cy="395631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Team Name: The Dundies Team Members: Harshita V, Krish A, Joan J, Reiyonna S Registration Numbers: 21112041, 21112016, 21112037, 21112020</vt:lpstr>
      <vt:lpstr>Tools and Framework Used</vt:lpstr>
      <vt:lpstr>Process we followed:</vt:lpstr>
      <vt:lpstr>Algorithms Used</vt:lpstr>
      <vt:lpstr>Linear Regression</vt:lpstr>
      <vt:lpstr>Ridge Regression</vt:lpstr>
      <vt:lpstr>Decision Tree</vt:lpstr>
      <vt:lpstr>Random Forest</vt:lpstr>
      <vt:lpstr>SGD Regression</vt:lpstr>
      <vt:lpstr>Model Optimization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301</cp:revision>
  <dcterms:created xsi:type="dcterms:W3CDTF">2022-05-22T07:49:06Z</dcterms:created>
  <dcterms:modified xsi:type="dcterms:W3CDTF">2022-11-27T04:34:10Z</dcterms:modified>
</cp:coreProperties>
</file>