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9" r:id="rId8"/>
    <p:sldId id="264" r:id="rId9"/>
    <p:sldId id="270" r:id="rId10"/>
    <p:sldId id="268" r:id="rId11"/>
    <p:sldId id="266" r:id="rId12"/>
    <p:sldId id="267"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324" y="-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230520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213172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1798956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cxnSp>
        <p:nvCxnSpPr>
          <p:cNvPr id="7" name="Straight Connector 6"/>
          <p:cNvCxnSpPr/>
          <p:nvPr userDrawn="1"/>
        </p:nvCxnSpPr>
        <p:spPr>
          <a:xfrm flipH="1">
            <a:off x="2057006" y="6492194"/>
            <a:ext cx="9540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1999"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useo 700" pitchFamily="50" charset="0"/>
            </a:endParaRPr>
          </a:p>
        </p:txBody>
      </p:sp>
      <p:sp>
        <p:nvSpPr>
          <p:cNvPr id="9" name="Freeform 6"/>
          <p:cNvSpPr>
            <a:spLocks noChangeAspect="1"/>
          </p:cNvSpPr>
          <p:nvPr userDrawn="1"/>
        </p:nvSpPr>
        <p:spPr bwMode="auto">
          <a:xfrm>
            <a:off x="0" y="190500"/>
            <a:ext cx="779272" cy="475488"/>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dirty="0">
              <a:latin typeface="Museo 700" pitchFamily="50" charset="0"/>
            </a:endParaRPr>
          </a:p>
        </p:txBody>
      </p:sp>
      <p:sp>
        <p:nvSpPr>
          <p:cNvPr id="10" name="Freeform 14"/>
          <p:cNvSpPr>
            <a:spLocks/>
          </p:cNvSpPr>
          <p:nvPr userDrawn="1"/>
        </p:nvSpPr>
        <p:spPr bwMode="auto">
          <a:xfrm>
            <a:off x="574360" y="190119"/>
            <a:ext cx="680080" cy="609981"/>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vert="horz" wrap="square" lIns="91440" tIns="45720" rIns="91440" bIns="45720" numCol="1" anchor="t" anchorCtr="0" compatLnSpc="1">
            <a:prstTxWarp prst="textNoShape">
              <a:avLst/>
            </a:prstTxWarp>
          </a:bodyPr>
          <a:lstStyle/>
          <a:p>
            <a:endParaRPr lang="en-IN" dirty="0">
              <a:latin typeface="Museo 700" pitchFamily="50" charset="0"/>
            </a:endParaRPr>
          </a:p>
        </p:txBody>
      </p:sp>
      <p:sp>
        <p:nvSpPr>
          <p:cNvPr id="11" name="Freeform 6"/>
          <p:cNvSpPr>
            <a:spLocks noChangeAspect="1"/>
          </p:cNvSpPr>
          <p:nvPr userDrawn="1"/>
        </p:nvSpPr>
        <p:spPr bwMode="auto">
          <a:xfrm>
            <a:off x="11597006" y="6482669"/>
            <a:ext cx="615126" cy="375331"/>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dirty="0">
              <a:latin typeface="Museo 700" pitchFamily="50" charset="0"/>
            </a:endParaRPr>
          </a:p>
        </p:txBody>
      </p:sp>
      <p:sp>
        <p:nvSpPr>
          <p:cNvPr id="12" name="Slide Number Placeholder 5"/>
          <p:cNvSpPr txBox="1">
            <a:spLocks/>
          </p:cNvSpPr>
          <p:nvPr userDrawn="1"/>
        </p:nvSpPr>
        <p:spPr>
          <a:xfrm>
            <a:off x="11621977" y="6530294"/>
            <a:ext cx="406399" cy="365125"/>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300" b="0" i="0" u="none" strike="noStrike" kern="1200" cap="none" spc="0" normalizeH="0" baseline="0" noProof="0" smtClean="0">
                <a:ln>
                  <a:noFill/>
                </a:ln>
                <a:solidFill>
                  <a:schemeClr val="bg1"/>
                </a:solidFill>
                <a:effectLst/>
                <a:uLnTx/>
                <a:uFillTx/>
                <a:latin typeface="Museo 700" pitchFamily="50"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300" b="0" i="0" u="none" strike="noStrike" kern="1200" cap="none" spc="0" normalizeH="0" baseline="0" noProof="0" dirty="0">
              <a:ln>
                <a:noFill/>
              </a:ln>
              <a:solidFill>
                <a:schemeClr val="bg1"/>
              </a:solidFill>
              <a:effectLst/>
              <a:uLnTx/>
              <a:uFillTx/>
              <a:latin typeface="Museo 700" pitchFamily="50" charset="0"/>
              <a:ea typeface="+mn-ea"/>
              <a:cs typeface="+mn-cs"/>
            </a:endParaRPr>
          </a:p>
        </p:txBody>
      </p:sp>
      <p:pic>
        <p:nvPicPr>
          <p:cNvPr id="13" name="Picture 2">
            <a:extLst>
              <a:ext uri="{FF2B5EF4-FFF2-40B4-BE49-F238E27FC236}">
                <a16:creationId xmlns:a16="http://schemas.microsoft.com/office/drawing/2014/main" id="{1AA2393D-6DEA-4989-978E-81A311EFE23F}"/>
              </a:ext>
            </a:extLst>
          </p:cNvPr>
          <p:cNvPicPr>
            <a:picLocks noChangeAspect="1" noChangeArrowheads="1"/>
          </p:cNvPicPr>
          <p:nvPr userDrawn="1"/>
        </p:nvPicPr>
        <p:blipFill>
          <a:blip r:embed="rId2" cstate="print"/>
          <a:srcRect/>
          <a:stretch>
            <a:fillRect/>
          </a:stretch>
        </p:blipFill>
        <p:spPr bwMode="auto">
          <a:xfrm>
            <a:off x="75425" y="5944433"/>
            <a:ext cx="1854925" cy="816158"/>
          </a:xfrm>
          <a:prstGeom prst="rect">
            <a:avLst/>
          </a:prstGeom>
          <a:noFill/>
          <a:ln w="9525">
            <a:noFill/>
            <a:miter lim="800000"/>
            <a:headEnd/>
            <a:tailEnd/>
          </a:ln>
          <a:effectLst/>
        </p:spPr>
      </p:pic>
      <p:sp>
        <p:nvSpPr>
          <p:cNvPr id="14" name="TextBox 13">
            <a:extLst>
              <a:ext uri="{FF2B5EF4-FFF2-40B4-BE49-F238E27FC236}">
                <a16:creationId xmlns:a16="http://schemas.microsoft.com/office/drawing/2014/main" id="{8C175610-EE36-4199-8022-D092210E9E40}"/>
              </a:ext>
            </a:extLst>
          </p:cNvPr>
          <p:cNvSpPr txBox="1"/>
          <p:nvPr userDrawn="1"/>
        </p:nvSpPr>
        <p:spPr>
          <a:xfrm>
            <a:off x="1857320" y="6555601"/>
            <a:ext cx="10155936" cy="261610"/>
          </a:xfrm>
          <a:prstGeom prst="rect">
            <a:avLst/>
          </a:prstGeom>
          <a:noFill/>
        </p:spPr>
        <p:txBody>
          <a:bodyPr wrap="square" rtlCol="0">
            <a:spAutoFit/>
          </a:bodyPr>
          <a:lstStyle/>
          <a:p>
            <a:pPr algn="ctr"/>
            <a:r>
              <a:rPr lang="en-IN" sz="1100" b="1" dirty="0">
                <a:solidFill>
                  <a:srgbClr val="C00000"/>
                </a:solidFill>
                <a:latin typeface="Museo 300" pitchFamily="50" charset="0"/>
              </a:rPr>
              <a:t>Affiliated to VTU, Belagavi</a:t>
            </a:r>
            <a:r>
              <a:rPr lang="en-US" sz="1100" b="1" dirty="0">
                <a:solidFill>
                  <a:srgbClr val="C00000"/>
                </a:solidFill>
                <a:latin typeface="Museo 300" pitchFamily="50" charset="0"/>
              </a:rPr>
              <a:t>, </a:t>
            </a:r>
            <a:r>
              <a:rPr lang="en-IN" sz="1100" b="1" dirty="0">
                <a:solidFill>
                  <a:srgbClr val="C00000"/>
                </a:solidFill>
                <a:latin typeface="Museo 300" pitchFamily="50" charset="0"/>
              </a:rPr>
              <a:t>Approved By AICTE, New Delhi, Recognized by UGC with 2(f) &amp; 12(B) status</a:t>
            </a:r>
            <a:r>
              <a:rPr lang="en-US" sz="1100" b="1" dirty="0">
                <a:solidFill>
                  <a:srgbClr val="C00000"/>
                </a:solidFill>
                <a:latin typeface="Museo 300" pitchFamily="50" charset="0"/>
              </a:rPr>
              <a:t>, </a:t>
            </a:r>
            <a:r>
              <a:rPr lang="en-IN" sz="1100" b="1" dirty="0">
                <a:solidFill>
                  <a:srgbClr val="C00000"/>
                </a:solidFill>
                <a:latin typeface="Museo 300" pitchFamily="50" charset="0"/>
              </a:rPr>
              <a:t>Accredited By NBA and NAAC</a:t>
            </a:r>
            <a:endParaRPr lang="en-US" sz="1100" b="1" dirty="0">
              <a:solidFill>
                <a:srgbClr val="C00000"/>
              </a:solidFill>
              <a:latin typeface="Museo 300" pitchFamily="50" charset="0"/>
            </a:endParaRPr>
          </a:p>
        </p:txBody>
      </p:sp>
      <p:sp>
        <p:nvSpPr>
          <p:cNvPr id="15" name="TextBox 14">
            <a:extLst>
              <a:ext uri="{FF2B5EF4-FFF2-40B4-BE49-F238E27FC236}">
                <a16:creationId xmlns:a16="http://schemas.microsoft.com/office/drawing/2014/main" id="{717DCAB9-7AE1-41F7-98FC-F82348F73858}"/>
              </a:ext>
            </a:extLst>
          </p:cNvPr>
          <p:cNvSpPr txBox="1"/>
          <p:nvPr userDrawn="1"/>
        </p:nvSpPr>
        <p:spPr>
          <a:xfrm>
            <a:off x="-38275" y="6583295"/>
            <a:ext cx="2321499" cy="261610"/>
          </a:xfrm>
          <a:prstGeom prst="rect">
            <a:avLst/>
          </a:prstGeom>
          <a:noFill/>
        </p:spPr>
        <p:txBody>
          <a:bodyPr wrap="square" rtlCol="0">
            <a:spAutoFit/>
          </a:bodyPr>
          <a:lstStyle/>
          <a:p>
            <a:r>
              <a:rPr lang="en-IN" sz="1100" b="1" dirty="0">
                <a:solidFill>
                  <a:srgbClr val="C73928"/>
                </a:solidFill>
                <a:latin typeface="Museo 300" pitchFamily="50" charset="0"/>
              </a:rPr>
              <a:t>An Autonomous Institute</a:t>
            </a:r>
          </a:p>
        </p:txBody>
      </p:sp>
    </p:spTree>
    <p:extLst>
      <p:ext uri="{BB962C8B-B14F-4D97-AF65-F5344CB8AC3E}">
        <p14:creationId xmlns:p14="http://schemas.microsoft.com/office/powerpoint/2010/main" val="3422226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cxnSp>
        <p:nvCxnSpPr>
          <p:cNvPr id="7" name="Straight Connector 6"/>
          <p:cNvCxnSpPr/>
          <p:nvPr userDrawn="1"/>
        </p:nvCxnSpPr>
        <p:spPr>
          <a:xfrm flipH="1">
            <a:off x="2057006" y="6492194"/>
            <a:ext cx="9540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0" y="0"/>
            <a:ext cx="12191999" cy="66675"/>
          </a:xfrm>
          <a:prstGeom prst="rect">
            <a:avLst/>
          </a:prstGeom>
          <a:solidFill>
            <a:srgbClr val="C437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useo 700" pitchFamily="50" charset="0"/>
            </a:endParaRPr>
          </a:p>
        </p:txBody>
      </p:sp>
      <p:sp>
        <p:nvSpPr>
          <p:cNvPr id="9" name="Freeform 6"/>
          <p:cNvSpPr>
            <a:spLocks noChangeAspect="1"/>
          </p:cNvSpPr>
          <p:nvPr userDrawn="1"/>
        </p:nvSpPr>
        <p:spPr bwMode="auto">
          <a:xfrm>
            <a:off x="0" y="190500"/>
            <a:ext cx="779272" cy="475488"/>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dirty="0">
              <a:latin typeface="Museo 700" pitchFamily="50" charset="0"/>
            </a:endParaRPr>
          </a:p>
        </p:txBody>
      </p:sp>
      <p:sp>
        <p:nvSpPr>
          <p:cNvPr id="10" name="Freeform 14"/>
          <p:cNvSpPr>
            <a:spLocks/>
          </p:cNvSpPr>
          <p:nvPr userDrawn="1"/>
        </p:nvSpPr>
        <p:spPr bwMode="auto">
          <a:xfrm>
            <a:off x="574360" y="190119"/>
            <a:ext cx="680080" cy="609981"/>
          </a:xfrm>
          <a:custGeom>
            <a:avLst/>
            <a:gdLst>
              <a:gd name="T0" fmla="*/ 158 w 553"/>
              <a:gd name="T1" fmla="*/ 0 h 496"/>
              <a:gd name="T2" fmla="*/ 0 w 553"/>
              <a:gd name="T3" fmla="*/ 0 h 496"/>
              <a:gd name="T4" fmla="*/ 395 w 553"/>
              <a:gd name="T5" fmla="*/ 496 h 496"/>
              <a:gd name="T6" fmla="*/ 553 w 553"/>
              <a:gd name="T7" fmla="*/ 496 h 496"/>
              <a:gd name="T8" fmla="*/ 158 w 553"/>
              <a:gd name="T9" fmla="*/ 0 h 496"/>
            </a:gdLst>
            <a:ahLst/>
            <a:cxnLst>
              <a:cxn ang="0">
                <a:pos x="T0" y="T1"/>
              </a:cxn>
              <a:cxn ang="0">
                <a:pos x="T2" y="T3"/>
              </a:cxn>
              <a:cxn ang="0">
                <a:pos x="T4" y="T5"/>
              </a:cxn>
              <a:cxn ang="0">
                <a:pos x="T6" y="T7"/>
              </a:cxn>
              <a:cxn ang="0">
                <a:pos x="T8" y="T9"/>
              </a:cxn>
            </a:cxnLst>
            <a:rect l="0" t="0" r="r" b="b"/>
            <a:pathLst>
              <a:path w="553" h="496">
                <a:moveTo>
                  <a:pt x="158" y="0"/>
                </a:moveTo>
                <a:lnTo>
                  <a:pt x="0" y="0"/>
                </a:lnTo>
                <a:lnTo>
                  <a:pt x="395" y="496"/>
                </a:lnTo>
                <a:lnTo>
                  <a:pt x="553" y="496"/>
                </a:lnTo>
                <a:lnTo>
                  <a:pt x="158" y="0"/>
                </a:lnTo>
                <a:close/>
              </a:path>
            </a:pathLst>
          </a:custGeom>
          <a:solidFill>
            <a:schemeClr val="bg1">
              <a:lumMod val="50000"/>
              <a:alpha val="40000"/>
            </a:schemeClr>
          </a:solidFill>
          <a:ln>
            <a:noFill/>
          </a:ln>
        </p:spPr>
        <p:txBody>
          <a:bodyPr vert="horz" wrap="square" lIns="91440" tIns="45720" rIns="91440" bIns="45720" numCol="1" anchor="t" anchorCtr="0" compatLnSpc="1">
            <a:prstTxWarp prst="textNoShape">
              <a:avLst/>
            </a:prstTxWarp>
          </a:bodyPr>
          <a:lstStyle/>
          <a:p>
            <a:endParaRPr lang="en-IN" dirty="0">
              <a:latin typeface="Museo 700" pitchFamily="50" charset="0"/>
            </a:endParaRPr>
          </a:p>
        </p:txBody>
      </p:sp>
      <p:sp>
        <p:nvSpPr>
          <p:cNvPr id="11" name="Freeform 6"/>
          <p:cNvSpPr>
            <a:spLocks noChangeAspect="1"/>
          </p:cNvSpPr>
          <p:nvPr userDrawn="1"/>
        </p:nvSpPr>
        <p:spPr bwMode="auto">
          <a:xfrm>
            <a:off x="11597006" y="6482669"/>
            <a:ext cx="615126" cy="375331"/>
          </a:xfrm>
          <a:custGeom>
            <a:avLst/>
            <a:gdLst>
              <a:gd name="T0" fmla="*/ 381 w 708"/>
              <a:gd name="T1" fmla="*/ 0 h 432"/>
              <a:gd name="T2" fmla="*/ 0 w 708"/>
              <a:gd name="T3" fmla="*/ 0 h 432"/>
              <a:gd name="T4" fmla="*/ 0 w 708"/>
              <a:gd name="T5" fmla="*/ 379 h 432"/>
              <a:gd name="T6" fmla="*/ 0 w 708"/>
              <a:gd name="T7" fmla="*/ 432 h 432"/>
              <a:gd name="T8" fmla="*/ 708 w 708"/>
              <a:gd name="T9" fmla="*/ 432 h 432"/>
              <a:gd name="T10" fmla="*/ 381 w 708"/>
              <a:gd name="T11" fmla="*/ 0 h 432"/>
            </a:gdLst>
            <a:ahLst/>
            <a:cxnLst>
              <a:cxn ang="0">
                <a:pos x="T0" y="T1"/>
              </a:cxn>
              <a:cxn ang="0">
                <a:pos x="T2" y="T3"/>
              </a:cxn>
              <a:cxn ang="0">
                <a:pos x="T4" y="T5"/>
              </a:cxn>
              <a:cxn ang="0">
                <a:pos x="T6" y="T7"/>
              </a:cxn>
              <a:cxn ang="0">
                <a:pos x="T8" y="T9"/>
              </a:cxn>
              <a:cxn ang="0">
                <a:pos x="T10" y="T11"/>
              </a:cxn>
            </a:cxnLst>
            <a:rect l="0" t="0" r="r" b="b"/>
            <a:pathLst>
              <a:path w="708" h="432">
                <a:moveTo>
                  <a:pt x="381" y="0"/>
                </a:moveTo>
                <a:lnTo>
                  <a:pt x="0" y="0"/>
                </a:lnTo>
                <a:lnTo>
                  <a:pt x="0" y="379"/>
                </a:lnTo>
                <a:lnTo>
                  <a:pt x="0" y="432"/>
                </a:lnTo>
                <a:lnTo>
                  <a:pt x="708" y="432"/>
                </a:lnTo>
                <a:lnTo>
                  <a:pt x="381" y="0"/>
                </a:lnTo>
                <a:close/>
              </a:path>
            </a:pathLst>
          </a:custGeom>
          <a:solidFill>
            <a:srgbClr val="F18B17"/>
          </a:solidFill>
          <a:ln>
            <a:noFill/>
          </a:ln>
        </p:spPr>
        <p:txBody>
          <a:bodyPr vert="horz" wrap="square" lIns="91440" tIns="45720" rIns="91440" bIns="45720" numCol="1" anchor="t" anchorCtr="0" compatLnSpc="1">
            <a:prstTxWarp prst="textNoShape">
              <a:avLst/>
            </a:prstTxWarp>
          </a:bodyPr>
          <a:lstStyle/>
          <a:p>
            <a:endParaRPr lang="en-IN" dirty="0">
              <a:latin typeface="Museo 700" pitchFamily="50" charset="0"/>
            </a:endParaRPr>
          </a:p>
        </p:txBody>
      </p:sp>
      <p:sp>
        <p:nvSpPr>
          <p:cNvPr id="12" name="Slide Number Placeholder 5"/>
          <p:cNvSpPr txBox="1">
            <a:spLocks/>
          </p:cNvSpPr>
          <p:nvPr userDrawn="1"/>
        </p:nvSpPr>
        <p:spPr>
          <a:xfrm>
            <a:off x="11621977" y="6530294"/>
            <a:ext cx="406399" cy="365125"/>
          </a:xfrm>
          <a:prstGeom prst="rect">
            <a:avLst/>
          </a:prstGeom>
        </p:spPr>
        <p:txBody>
          <a:bodyPr/>
          <a:lstStyle/>
          <a:p>
            <a:pPr marL="0" marR="0" lvl="0" indent="0" algn="ctr" defTabSz="914287" rtl="0" eaLnBrk="1" fontAlgn="auto" latinLnBrk="0" hangingPunct="1">
              <a:lnSpc>
                <a:spcPct val="100000"/>
              </a:lnSpc>
              <a:spcBef>
                <a:spcPts val="0"/>
              </a:spcBef>
              <a:spcAft>
                <a:spcPts val="0"/>
              </a:spcAft>
              <a:buClrTx/>
              <a:buSzTx/>
              <a:buFontTx/>
              <a:buNone/>
              <a:tabLst/>
              <a:defRPr/>
            </a:pPr>
            <a:fld id="{73712EF7-039F-497C-B2F5-5E3D3FD47D72}" type="slidenum">
              <a:rPr kumimoji="0" lang="en-US" sz="1300" b="0" i="0" u="none" strike="noStrike" kern="1200" cap="none" spc="0" normalizeH="0" baseline="0" noProof="0" smtClean="0">
                <a:ln>
                  <a:noFill/>
                </a:ln>
                <a:solidFill>
                  <a:schemeClr val="bg1"/>
                </a:solidFill>
                <a:effectLst/>
                <a:uLnTx/>
                <a:uFillTx/>
                <a:latin typeface="Museo 700" pitchFamily="50" charset="0"/>
                <a:ea typeface="+mn-ea"/>
                <a:cs typeface="+mn-cs"/>
              </a:rPr>
              <a:pPr marL="0" marR="0" lvl="0" indent="0" algn="ctr" defTabSz="914287" rtl="0" eaLnBrk="1" fontAlgn="auto" latinLnBrk="0" hangingPunct="1">
                <a:lnSpc>
                  <a:spcPct val="100000"/>
                </a:lnSpc>
                <a:spcBef>
                  <a:spcPts val="0"/>
                </a:spcBef>
                <a:spcAft>
                  <a:spcPts val="0"/>
                </a:spcAft>
                <a:buClrTx/>
                <a:buSzTx/>
                <a:buFontTx/>
                <a:buNone/>
                <a:tabLst/>
                <a:defRPr/>
              </a:pPr>
              <a:t>‹#›</a:t>
            </a:fld>
            <a:endParaRPr kumimoji="0" lang="en-US" sz="1300" b="0" i="0" u="none" strike="noStrike" kern="1200" cap="none" spc="0" normalizeH="0" baseline="0" noProof="0" dirty="0">
              <a:ln>
                <a:noFill/>
              </a:ln>
              <a:solidFill>
                <a:schemeClr val="bg1"/>
              </a:solidFill>
              <a:effectLst/>
              <a:uLnTx/>
              <a:uFillTx/>
              <a:latin typeface="Museo 700" pitchFamily="50" charset="0"/>
              <a:ea typeface="+mn-ea"/>
              <a:cs typeface="+mn-cs"/>
            </a:endParaRPr>
          </a:p>
        </p:txBody>
      </p:sp>
      <p:pic>
        <p:nvPicPr>
          <p:cNvPr id="13" name="Picture 2">
            <a:extLst>
              <a:ext uri="{FF2B5EF4-FFF2-40B4-BE49-F238E27FC236}">
                <a16:creationId xmlns:a16="http://schemas.microsoft.com/office/drawing/2014/main" id="{1D10E55F-FA4A-4FF5-B074-BEFD8C84742E}"/>
              </a:ext>
            </a:extLst>
          </p:cNvPr>
          <p:cNvPicPr>
            <a:picLocks noChangeAspect="1" noChangeArrowheads="1"/>
          </p:cNvPicPr>
          <p:nvPr userDrawn="1"/>
        </p:nvPicPr>
        <p:blipFill>
          <a:blip r:embed="rId2" cstate="print"/>
          <a:srcRect/>
          <a:stretch>
            <a:fillRect/>
          </a:stretch>
        </p:blipFill>
        <p:spPr bwMode="auto">
          <a:xfrm>
            <a:off x="97904" y="5950401"/>
            <a:ext cx="1854925" cy="816158"/>
          </a:xfrm>
          <a:prstGeom prst="rect">
            <a:avLst/>
          </a:prstGeom>
          <a:noFill/>
          <a:ln w="9525">
            <a:noFill/>
            <a:miter lim="800000"/>
            <a:headEnd/>
            <a:tailEnd/>
          </a:ln>
          <a:effectLst/>
        </p:spPr>
      </p:pic>
      <p:sp>
        <p:nvSpPr>
          <p:cNvPr id="15" name="TextBox 14">
            <a:extLst>
              <a:ext uri="{FF2B5EF4-FFF2-40B4-BE49-F238E27FC236}">
                <a16:creationId xmlns:a16="http://schemas.microsoft.com/office/drawing/2014/main" id="{8C175610-EE36-4199-8022-D092210E9E40}"/>
              </a:ext>
            </a:extLst>
          </p:cNvPr>
          <p:cNvSpPr txBox="1"/>
          <p:nvPr userDrawn="1"/>
        </p:nvSpPr>
        <p:spPr>
          <a:xfrm>
            <a:off x="1857320" y="6555601"/>
            <a:ext cx="10155936" cy="261610"/>
          </a:xfrm>
          <a:prstGeom prst="rect">
            <a:avLst/>
          </a:prstGeom>
          <a:noFill/>
        </p:spPr>
        <p:txBody>
          <a:bodyPr wrap="square" rtlCol="0">
            <a:spAutoFit/>
          </a:bodyPr>
          <a:lstStyle/>
          <a:p>
            <a:pPr algn="ctr"/>
            <a:r>
              <a:rPr lang="en-IN" sz="1100" b="1" dirty="0">
                <a:solidFill>
                  <a:srgbClr val="C00000"/>
                </a:solidFill>
                <a:latin typeface="Museo 300" pitchFamily="50" charset="0"/>
              </a:rPr>
              <a:t>Affiliated to VTU, Belagavi</a:t>
            </a:r>
            <a:r>
              <a:rPr lang="en-US" sz="1100" b="1" dirty="0">
                <a:solidFill>
                  <a:srgbClr val="C00000"/>
                </a:solidFill>
                <a:latin typeface="Museo 300" pitchFamily="50" charset="0"/>
              </a:rPr>
              <a:t>, </a:t>
            </a:r>
            <a:r>
              <a:rPr lang="en-IN" sz="1100" b="1" dirty="0">
                <a:solidFill>
                  <a:srgbClr val="C00000"/>
                </a:solidFill>
                <a:latin typeface="Museo 300" pitchFamily="50" charset="0"/>
              </a:rPr>
              <a:t>Approved By AICTE, New Delhi, Recognized by UGC with 2(f) &amp; 12(B) status</a:t>
            </a:r>
            <a:r>
              <a:rPr lang="en-US" sz="1100" b="1" dirty="0">
                <a:solidFill>
                  <a:srgbClr val="C00000"/>
                </a:solidFill>
                <a:latin typeface="Museo 300" pitchFamily="50" charset="0"/>
              </a:rPr>
              <a:t>, </a:t>
            </a:r>
            <a:r>
              <a:rPr lang="en-IN" sz="1100" b="1" dirty="0">
                <a:solidFill>
                  <a:srgbClr val="C00000"/>
                </a:solidFill>
                <a:latin typeface="Museo 300" pitchFamily="50" charset="0"/>
              </a:rPr>
              <a:t>Accredited By NBA and NAAC</a:t>
            </a:r>
            <a:endParaRPr lang="en-US" sz="1100" b="1" dirty="0">
              <a:solidFill>
                <a:srgbClr val="C00000"/>
              </a:solidFill>
              <a:latin typeface="Museo 300" pitchFamily="50" charset="0"/>
            </a:endParaRPr>
          </a:p>
        </p:txBody>
      </p:sp>
      <p:sp>
        <p:nvSpPr>
          <p:cNvPr id="16" name="TextBox 15">
            <a:extLst>
              <a:ext uri="{FF2B5EF4-FFF2-40B4-BE49-F238E27FC236}">
                <a16:creationId xmlns:a16="http://schemas.microsoft.com/office/drawing/2014/main" id="{717DCAB9-7AE1-41F7-98FC-F82348F73858}"/>
              </a:ext>
            </a:extLst>
          </p:cNvPr>
          <p:cNvSpPr txBox="1"/>
          <p:nvPr userDrawn="1"/>
        </p:nvSpPr>
        <p:spPr>
          <a:xfrm>
            <a:off x="-38275" y="6583295"/>
            <a:ext cx="2321499" cy="261610"/>
          </a:xfrm>
          <a:prstGeom prst="rect">
            <a:avLst/>
          </a:prstGeom>
          <a:noFill/>
        </p:spPr>
        <p:txBody>
          <a:bodyPr wrap="square" rtlCol="0">
            <a:spAutoFit/>
          </a:bodyPr>
          <a:lstStyle/>
          <a:p>
            <a:r>
              <a:rPr lang="en-IN" sz="1100" b="1" dirty="0">
                <a:solidFill>
                  <a:srgbClr val="C73928"/>
                </a:solidFill>
                <a:latin typeface="Museo 300" pitchFamily="50" charset="0"/>
              </a:rPr>
              <a:t>An Autonomous Institute</a:t>
            </a:r>
          </a:p>
        </p:txBody>
      </p:sp>
    </p:spTree>
    <p:extLst>
      <p:ext uri="{BB962C8B-B14F-4D97-AF65-F5344CB8AC3E}">
        <p14:creationId xmlns:p14="http://schemas.microsoft.com/office/powerpoint/2010/main" val="2010222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2470509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552185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411351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2427912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2121735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35615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818647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DF7E74-B7D4-4D6C-ACF7-49064419E55D}"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34A198-17A7-4305-9F80-4EA1B86B33C2}" type="slidenum">
              <a:rPr lang="en-IN" smtClean="0"/>
              <a:pPr/>
              <a:t>‹#›</a:t>
            </a:fld>
            <a:endParaRPr lang="en-IN"/>
          </a:p>
        </p:txBody>
      </p:sp>
    </p:spTree>
    <p:extLst>
      <p:ext uri="{BB962C8B-B14F-4D97-AF65-F5344CB8AC3E}">
        <p14:creationId xmlns:p14="http://schemas.microsoft.com/office/powerpoint/2010/main" val="192208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DF7E74-B7D4-4D6C-ACF7-49064419E55D}" type="datetimeFigureOut">
              <a:rPr lang="en-IN" smtClean="0"/>
              <a:pPr/>
              <a:t>21-05-2025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34A198-17A7-4305-9F80-4EA1B86B33C2}" type="slidenum">
              <a:rPr lang="en-IN" smtClean="0"/>
              <a:pPr/>
              <a:t>‹#›</a:t>
            </a:fld>
            <a:endParaRPr lang="en-IN"/>
          </a:p>
        </p:txBody>
      </p:sp>
    </p:spTree>
    <p:extLst>
      <p:ext uri="{BB962C8B-B14F-4D97-AF65-F5344CB8AC3E}">
        <p14:creationId xmlns:p14="http://schemas.microsoft.com/office/powerpoint/2010/main" val="620521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ev.mysql.com/doc/" TargetMode="External"/><Relationship Id="rId2" Type="http://schemas.openxmlformats.org/officeDocument/2006/relationships/hyperlink" Target="https://docs.oracle.com/javaee/7/tutorial/servelts.htm" TargetMode="External"/><Relationship Id="rId1" Type="http://schemas.openxmlformats.org/officeDocument/2006/relationships/slideLayout" Target="../slideLayouts/slideLayout12.xml"/><Relationship Id="rId6" Type="http://schemas.openxmlformats.org/officeDocument/2006/relationships/hyperlink" Target="https://www.geeksforgeeks.org/" TargetMode="External"/><Relationship Id="rId5" Type="http://schemas.openxmlformats.org/officeDocument/2006/relationships/hyperlink" Target="https://www.w2schools.com/" TargetMode="External"/><Relationship Id="rId4" Type="http://schemas.openxmlformats.org/officeDocument/2006/relationships/hyperlink" Target="https://tomcat.apache.or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16"/>
          <p:cNvSpPr>
            <a:spLocks/>
          </p:cNvSpPr>
          <p:nvPr/>
        </p:nvSpPr>
        <p:spPr bwMode="auto">
          <a:xfrm>
            <a:off x="444135" y="4310185"/>
            <a:ext cx="6492240" cy="1123963"/>
          </a:xfrm>
          <a:custGeom>
            <a:avLst/>
            <a:gdLst>
              <a:gd name="T0" fmla="*/ 0 w 4583"/>
              <a:gd name="T1" fmla="*/ 0 h 727"/>
              <a:gd name="T2" fmla="*/ 0 w 4583"/>
              <a:gd name="T3" fmla="*/ 727 h 727"/>
              <a:gd name="T4" fmla="*/ 4583 w 4583"/>
              <a:gd name="T5" fmla="*/ 727 h 727"/>
              <a:gd name="T6" fmla="*/ 4028 w 4583"/>
              <a:gd name="T7" fmla="*/ 0 h 727"/>
              <a:gd name="T8" fmla="*/ 0 w 4583"/>
              <a:gd name="T9" fmla="*/ 0 h 727"/>
            </a:gdLst>
            <a:ahLst/>
            <a:cxnLst>
              <a:cxn ang="0">
                <a:pos x="T0" y="T1"/>
              </a:cxn>
              <a:cxn ang="0">
                <a:pos x="T2" y="T3"/>
              </a:cxn>
              <a:cxn ang="0">
                <a:pos x="T4" y="T5"/>
              </a:cxn>
              <a:cxn ang="0">
                <a:pos x="T6" y="T7"/>
              </a:cxn>
              <a:cxn ang="0">
                <a:pos x="T8" y="T9"/>
              </a:cxn>
            </a:cxnLst>
            <a:rect l="0" t="0" r="r" b="b"/>
            <a:pathLst>
              <a:path w="4583" h="727">
                <a:moveTo>
                  <a:pt x="0" y="0"/>
                </a:moveTo>
                <a:lnTo>
                  <a:pt x="0" y="727"/>
                </a:lnTo>
                <a:lnTo>
                  <a:pt x="4583" y="727"/>
                </a:lnTo>
                <a:lnTo>
                  <a:pt x="4028" y="0"/>
                </a:lnTo>
                <a:lnTo>
                  <a:pt x="0" y="0"/>
                </a:lnTo>
                <a:close/>
              </a:path>
            </a:pathLst>
          </a:custGeom>
          <a:solidFill>
            <a:srgbClr val="F18B17">
              <a:alpha val="85000"/>
            </a:srgbClr>
          </a:solidFill>
          <a:ln>
            <a:noFill/>
          </a:ln>
        </p:spPr>
        <p:txBody>
          <a:bodyPr vert="horz" wrap="square" lIns="91440" tIns="45720" rIns="91440" bIns="45720" numCol="1" anchor="ctr" anchorCtr="0" compatLnSpc="1">
            <a:prstTxWarp prst="textNoShape">
              <a:avLst/>
            </a:prstTxWarp>
          </a:bodyPr>
          <a:lstStyle/>
          <a:p>
            <a:r>
              <a:rPr lang="en-US" sz="2400" dirty="0">
                <a:latin typeface="Museo 700"/>
              </a:rPr>
              <a:t>Subject Code– MVJ21IS182</a:t>
            </a:r>
            <a:endParaRPr lang="en-IN" sz="2400" dirty="0">
              <a:latin typeface="Museo 70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98274" y="81513"/>
            <a:ext cx="3110737" cy="1571403"/>
          </a:xfrm>
          <a:prstGeom prst="rect">
            <a:avLst/>
          </a:prstGeom>
        </p:spPr>
      </p:pic>
      <p:sp>
        <p:nvSpPr>
          <p:cNvPr id="10" name="Freeform 20"/>
          <p:cNvSpPr>
            <a:spLocks/>
          </p:cNvSpPr>
          <p:nvPr/>
        </p:nvSpPr>
        <p:spPr bwMode="auto">
          <a:xfrm>
            <a:off x="3017210" y="1950914"/>
            <a:ext cx="5672864" cy="1073988"/>
          </a:xfrm>
          <a:custGeom>
            <a:avLst/>
            <a:gdLst>
              <a:gd name="T0" fmla="*/ 3318 w 3392"/>
              <a:gd name="T1" fmla="*/ 0 h 100"/>
              <a:gd name="T2" fmla="*/ 0 w 3392"/>
              <a:gd name="T3" fmla="*/ 0 h 100"/>
              <a:gd name="T4" fmla="*/ 0 w 3392"/>
              <a:gd name="T5" fmla="*/ 100 h 100"/>
              <a:gd name="T6" fmla="*/ 3392 w 3392"/>
              <a:gd name="T7" fmla="*/ 100 h 100"/>
              <a:gd name="T8" fmla="*/ 3318 w 3392"/>
              <a:gd name="T9" fmla="*/ 0 h 100"/>
            </a:gdLst>
            <a:ahLst/>
            <a:cxnLst>
              <a:cxn ang="0">
                <a:pos x="T0" y="T1"/>
              </a:cxn>
              <a:cxn ang="0">
                <a:pos x="T2" y="T3"/>
              </a:cxn>
              <a:cxn ang="0">
                <a:pos x="T4" y="T5"/>
              </a:cxn>
              <a:cxn ang="0">
                <a:pos x="T6" y="T7"/>
              </a:cxn>
              <a:cxn ang="0">
                <a:pos x="T8" y="T9"/>
              </a:cxn>
            </a:cxnLst>
            <a:rect l="0" t="0" r="r" b="b"/>
            <a:pathLst>
              <a:path w="3392" h="100">
                <a:moveTo>
                  <a:pt x="3318" y="0"/>
                </a:moveTo>
                <a:lnTo>
                  <a:pt x="0" y="0"/>
                </a:lnTo>
                <a:lnTo>
                  <a:pt x="0" y="100"/>
                </a:lnTo>
                <a:lnTo>
                  <a:pt x="3392" y="100"/>
                </a:lnTo>
                <a:lnTo>
                  <a:pt x="3318" y="0"/>
                </a:lnTo>
                <a:close/>
              </a:path>
            </a:pathLst>
          </a:custGeom>
          <a:solidFill>
            <a:schemeClr val="bg1">
              <a:alpha val="53000"/>
            </a:schemeClr>
          </a:solidFill>
          <a:ln>
            <a:noFill/>
          </a:ln>
        </p:spPr>
        <p:txBody>
          <a:bodyPr vert="horz" wrap="square" lIns="91440" tIns="45720" rIns="91440" bIns="45720" numCol="1" anchor="t" anchorCtr="0" compatLnSpc="1">
            <a:prstTxWarp prst="textNoShape">
              <a:avLst/>
            </a:prstTxWarp>
          </a:bodyPr>
          <a:lstStyle/>
          <a:p>
            <a:pPr algn="ctr"/>
            <a:r>
              <a:rPr lang="en-IN" sz="1600" dirty="0">
                <a:solidFill>
                  <a:srgbClr val="C00000"/>
                </a:solidFill>
                <a:latin typeface="Museo 500" panose="02000000000000000000" pitchFamily="50" charset="0"/>
              </a:rPr>
              <a:t>Affiliated to VTU, </a:t>
            </a:r>
            <a:r>
              <a:rPr lang="en-IN" sz="1600" dirty="0" err="1">
                <a:solidFill>
                  <a:srgbClr val="C00000"/>
                </a:solidFill>
                <a:latin typeface="Museo 500" panose="02000000000000000000" pitchFamily="50" charset="0"/>
              </a:rPr>
              <a:t>Belagavi</a:t>
            </a:r>
            <a:endParaRPr lang="en-IN" sz="1600" dirty="0">
              <a:solidFill>
                <a:srgbClr val="C00000"/>
              </a:solidFill>
              <a:latin typeface="Museo 500" panose="02000000000000000000" pitchFamily="50" charset="0"/>
            </a:endParaRPr>
          </a:p>
          <a:p>
            <a:pPr algn="ctr"/>
            <a:r>
              <a:rPr lang="en-IN" sz="1600" dirty="0">
                <a:solidFill>
                  <a:srgbClr val="C00000"/>
                </a:solidFill>
                <a:latin typeface="Museo 500" panose="02000000000000000000" pitchFamily="50" charset="0"/>
              </a:rPr>
              <a:t>Approved by AICTE, New Delhi</a:t>
            </a:r>
          </a:p>
          <a:p>
            <a:pPr algn="ctr"/>
            <a:r>
              <a:rPr lang="en-IN" sz="1600" dirty="0">
                <a:solidFill>
                  <a:srgbClr val="C00000"/>
                </a:solidFill>
                <a:latin typeface="Museo 500" panose="02000000000000000000" pitchFamily="50" charset="0"/>
              </a:rPr>
              <a:t>Recognised by UGC with 2(f) &amp; 12(B)</a:t>
            </a:r>
          </a:p>
          <a:p>
            <a:pPr algn="ctr"/>
            <a:r>
              <a:rPr lang="en-IN" sz="1600" dirty="0">
                <a:solidFill>
                  <a:srgbClr val="C00000"/>
                </a:solidFill>
                <a:latin typeface="Museo 500" panose="02000000000000000000" pitchFamily="50" charset="0"/>
              </a:rPr>
              <a:t>Accredited by NBA &amp; NAAC</a:t>
            </a:r>
          </a:p>
        </p:txBody>
      </p:sp>
      <p:sp>
        <p:nvSpPr>
          <p:cNvPr id="2" name="Rectangle 1"/>
          <p:cNvSpPr/>
          <p:nvPr/>
        </p:nvSpPr>
        <p:spPr>
          <a:xfrm>
            <a:off x="0" y="5969357"/>
            <a:ext cx="11586329" cy="8886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useo 700" pitchFamily="50" charset="0"/>
            </a:endParaRPr>
          </a:p>
        </p:txBody>
      </p:sp>
      <p:sp>
        <p:nvSpPr>
          <p:cNvPr id="6" name="Freeform 16"/>
          <p:cNvSpPr>
            <a:spLocks/>
          </p:cNvSpPr>
          <p:nvPr/>
        </p:nvSpPr>
        <p:spPr bwMode="auto">
          <a:xfrm>
            <a:off x="8444753" y="5176990"/>
            <a:ext cx="3348318" cy="954870"/>
          </a:xfrm>
          <a:custGeom>
            <a:avLst/>
            <a:gdLst>
              <a:gd name="T0" fmla="*/ 0 w 4583"/>
              <a:gd name="T1" fmla="*/ 0 h 727"/>
              <a:gd name="T2" fmla="*/ 0 w 4583"/>
              <a:gd name="T3" fmla="*/ 727 h 727"/>
              <a:gd name="T4" fmla="*/ 4583 w 4583"/>
              <a:gd name="T5" fmla="*/ 727 h 727"/>
              <a:gd name="T6" fmla="*/ 4028 w 4583"/>
              <a:gd name="T7" fmla="*/ 0 h 727"/>
              <a:gd name="T8" fmla="*/ 0 w 4583"/>
              <a:gd name="T9" fmla="*/ 0 h 727"/>
            </a:gdLst>
            <a:ahLst/>
            <a:cxnLst>
              <a:cxn ang="0">
                <a:pos x="T0" y="T1"/>
              </a:cxn>
              <a:cxn ang="0">
                <a:pos x="T2" y="T3"/>
              </a:cxn>
              <a:cxn ang="0">
                <a:pos x="T4" y="T5"/>
              </a:cxn>
              <a:cxn ang="0">
                <a:pos x="T6" y="T7"/>
              </a:cxn>
              <a:cxn ang="0">
                <a:pos x="T8" y="T9"/>
              </a:cxn>
            </a:cxnLst>
            <a:rect l="0" t="0" r="r" b="b"/>
            <a:pathLst>
              <a:path w="4583" h="727">
                <a:moveTo>
                  <a:pt x="0" y="0"/>
                </a:moveTo>
                <a:lnTo>
                  <a:pt x="0" y="727"/>
                </a:lnTo>
                <a:lnTo>
                  <a:pt x="4583" y="727"/>
                </a:lnTo>
                <a:lnTo>
                  <a:pt x="4028" y="0"/>
                </a:lnTo>
                <a:lnTo>
                  <a:pt x="0" y="0"/>
                </a:lnTo>
                <a:close/>
              </a:path>
            </a:pathLst>
          </a:custGeom>
          <a:solidFill>
            <a:srgbClr val="F18B17">
              <a:alpha val="85000"/>
            </a:srgbClr>
          </a:solidFill>
          <a:ln>
            <a:noFill/>
          </a:ln>
        </p:spPr>
        <p:txBody>
          <a:bodyPr vert="horz" wrap="square" lIns="91440" tIns="45720" rIns="91440" bIns="45720" numCol="1" anchor="ctr" anchorCtr="0" compatLnSpc="1">
            <a:prstTxWarp prst="textNoShape">
              <a:avLst/>
            </a:prstTxWarp>
          </a:bodyPr>
          <a:lstStyle/>
          <a:p>
            <a:r>
              <a:rPr lang="en-IN" sz="2400" dirty="0">
                <a:latin typeface="Museo 700"/>
              </a:rPr>
              <a:t>Date: 22.05.2025</a:t>
            </a:r>
            <a:endParaRPr lang="en-IN" sz="2400" b="1" dirty="0">
              <a:latin typeface="Museo 700"/>
            </a:endParaRPr>
          </a:p>
        </p:txBody>
      </p:sp>
      <p:sp>
        <p:nvSpPr>
          <p:cNvPr id="3" name="TextBox 2">
            <a:extLst>
              <a:ext uri="{FF2B5EF4-FFF2-40B4-BE49-F238E27FC236}">
                <a16:creationId xmlns:a16="http://schemas.microsoft.com/office/drawing/2014/main" id="{5E615414-330C-40FE-AE23-D73A2EBE38B7}"/>
              </a:ext>
            </a:extLst>
          </p:cNvPr>
          <p:cNvSpPr txBox="1"/>
          <p:nvPr/>
        </p:nvSpPr>
        <p:spPr>
          <a:xfrm>
            <a:off x="4570051" y="1617266"/>
            <a:ext cx="3255465" cy="307777"/>
          </a:xfrm>
          <a:prstGeom prst="rect">
            <a:avLst/>
          </a:prstGeom>
          <a:noFill/>
          <a:ln>
            <a:noFill/>
          </a:ln>
        </p:spPr>
        <p:txBody>
          <a:bodyPr wrap="square" rtlCol="0">
            <a:spAutoFit/>
          </a:bodyPr>
          <a:lstStyle/>
          <a:p>
            <a:r>
              <a:rPr lang="en-IN" sz="1400" dirty="0">
                <a:solidFill>
                  <a:srgbClr val="C53927"/>
                </a:solidFill>
                <a:latin typeface="Museo 500" panose="02000000000000000000" pitchFamily="50" charset="0"/>
              </a:rPr>
              <a:t>An Autonomous Institution</a:t>
            </a:r>
          </a:p>
        </p:txBody>
      </p:sp>
    </p:spTree>
    <p:extLst>
      <p:ext uri="{BB962C8B-B14F-4D97-AF65-F5344CB8AC3E}">
        <p14:creationId xmlns:p14="http://schemas.microsoft.com/office/powerpoint/2010/main" val="420822057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AEDD4-EA22-9DE1-084E-1D0F13519C9E}"/>
              </a:ext>
            </a:extLst>
          </p:cNvPr>
          <p:cNvSpPr txBox="1"/>
          <p:nvPr/>
        </p:nvSpPr>
        <p:spPr>
          <a:xfrm>
            <a:off x="1534537" y="316307"/>
            <a:ext cx="7531641" cy="646331"/>
          </a:xfrm>
          <a:prstGeom prst="rect">
            <a:avLst/>
          </a:prstGeom>
          <a:noFill/>
        </p:spPr>
        <p:txBody>
          <a:bodyPr wrap="square">
            <a:spAutoFit/>
          </a:bodyPr>
          <a:lstStyle/>
          <a:p>
            <a:r>
              <a:rPr lang="en-US" altLang="en-US" sz="3600" b="1" dirty="0">
                <a:solidFill>
                  <a:srgbClr val="C00000"/>
                </a:solidFill>
                <a:latin typeface="Times New Roman" panose="02020603050405020304" pitchFamily="18" charset="0"/>
                <a:cs typeface="Times New Roman" panose="02020603050405020304" pitchFamily="18" charset="0"/>
              </a:rPr>
              <a:t>Certificate</a:t>
            </a:r>
          </a:p>
        </p:txBody>
      </p:sp>
      <p:pic>
        <p:nvPicPr>
          <p:cNvPr id="3074" name="Picture 2">
            <a:extLst>
              <a:ext uri="{FF2B5EF4-FFF2-40B4-BE49-F238E27FC236}">
                <a16:creationId xmlns:a16="http://schemas.microsoft.com/office/drawing/2014/main" id="{B6064502-CF8A-2D1B-0D7C-D724A26808F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073" t="16487" r="14110" b="13807"/>
          <a:stretch/>
        </p:blipFill>
        <p:spPr bwMode="auto">
          <a:xfrm>
            <a:off x="3786996" y="962638"/>
            <a:ext cx="4252824" cy="523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319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2605D1-CBB6-8C34-2B5C-B4D67C412855}"/>
              </a:ext>
            </a:extLst>
          </p:cNvPr>
          <p:cNvSpPr txBox="1"/>
          <p:nvPr/>
        </p:nvSpPr>
        <p:spPr>
          <a:xfrm>
            <a:off x="1534537" y="316307"/>
            <a:ext cx="7531641" cy="646331"/>
          </a:xfrm>
          <a:prstGeom prst="rect">
            <a:avLst/>
          </a:prstGeom>
          <a:noFill/>
        </p:spPr>
        <p:txBody>
          <a:bodyPr wrap="square">
            <a:spAutoFit/>
          </a:bodyPr>
          <a:lstStyle/>
          <a:p>
            <a:r>
              <a:rPr lang="en-US" altLang="en-US" sz="3600" b="1" dirty="0">
                <a:solidFill>
                  <a:srgbClr val="C00000"/>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3A2707C8-9C81-541D-7734-E8C0CBEF9D64}"/>
              </a:ext>
            </a:extLst>
          </p:cNvPr>
          <p:cNvSpPr txBox="1"/>
          <p:nvPr/>
        </p:nvSpPr>
        <p:spPr>
          <a:xfrm>
            <a:off x="1184694" y="1207699"/>
            <a:ext cx="9834114" cy="4678204"/>
          </a:xfrm>
          <a:prstGeom prst="rect">
            <a:avLst/>
          </a:prstGeom>
          <a:noFill/>
        </p:spPr>
        <p:txBody>
          <a:bodyPr wrap="square" rtlCol="0">
            <a:spAutoFit/>
          </a:bodyPr>
          <a:lstStyle/>
          <a:p>
            <a:pPr algn="l">
              <a:lnSpc>
                <a:spcPct val="150000"/>
              </a:lnSpc>
              <a:spcBef>
                <a:spcPts val="600"/>
              </a:spcBef>
              <a:spcAft>
                <a:spcPts val="300"/>
              </a:spcAft>
              <a:buNone/>
            </a:pPr>
            <a:r>
              <a:rPr lang="en-US" b="0" i="0" dirty="0">
                <a:solidFill>
                  <a:srgbClr val="424242"/>
                </a:solidFill>
                <a:effectLst/>
                <a:latin typeface="Times New Roman" panose="02020603050405020304" pitchFamily="18" charset="0"/>
                <a:cs typeface="Times New Roman" panose="02020603050405020304" pitchFamily="18" charset="0"/>
              </a:rPr>
              <a:t>The </a:t>
            </a:r>
            <a:r>
              <a:rPr lang="en-US" b="0" i="1" dirty="0">
                <a:solidFill>
                  <a:srgbClr val="424242"/>
                </a:solidFill>
                <a:effectLst/>
                <a:latin typeface="Times New Roman" panose="02020603050405020304" pitchFamily="18" charset="0"/>
                <a:cs typeface="Times New Roman" panose="02020603050405020304" pitchFamily="18" charset="0"/>
              </a:rPr>
              <a:t>College2Campus</a:t>
            </a:r>
            <a:r>
              <a:rPr lang="en-US" b="0" i="0" dirty="0">
                <a:solidFill>
                  <a:srgbClr val="424242"/>
                </a:solidFill>
                <a:effectLst/>
                <a:latin typeface="Times New Roman" panose="02020603050405020304" pitchFamily="18" charset="0"/>
                <a:cs typeface="Times New Roman" panose="02020603050405020304" pitchFamily="18" charset="0"/>
              </a:rPr>
              <a:t> project offers a robust and efficient solution to the limitations of traditional campus placement systems. Developed using Java, JSP, and MySQL, it streamlines the entire placement workflow by automating tasks such as student registration, job applications, resume tracking, and interview scheduling. With secure, role-based access and centralized data management, the system enhances accuracy, reduces manual effort, and improves coordination among students, recruiters, and placement officers.</a:t>
            </a:r>
          </a:p>
          <a:p>
            <a:pPr algn="l">
              <a:lnSpc>
                <a:spcPct val="150000"/>
              </a:lnSpc>
              <a:spcBef>
                <a:spcPts val="600"/>
              </a:spcBef>
              <a:spcAft>
                <a:spcPts val="300"/>
              </a:spcAft>
            </a:pPr>
            <a:r>
              <a:rPr lang="en-US" b="0" i="0" dirty="0">
                <a:solidFill>
                  <a:srgbClr val="424242"/>
                </a:solidFill>
                <a:effectLst/>
                <a:latin typeface="Times New Roman" panose="02020603050405020304" pitchFamily="18" charset="0"/>
                <a:cs typeface="Times New Roman" panose="02020603050405020304" pitchFamily="18" charset="0"/>
              </a:rPr>
              <a:t>Looking ahead, the project is designed with scalability in mind. Future enhancements like mobile app integration, AI-driven candidate filtering, automated notifications, and analytics dashboards can further elevate its functionality. These advancements will help transform </a:t>
            </a:r>
            <a:r>
              <a:rPr lang="en-US" b="0" i="1" dirty="0">
                <a:solidFill>
                  <a:srgbClr val="424242"/>
                </a:solidFill>
                <a:effectLst/>
                <a:latin typeface="Times New Roman" panose="02020603050405020304" pitchFamily="18" charset="0"/>
                <a:cs typeface="Times New Roman" panose="02020603050405020304" pitchFamily="18" charset="0"/>
              </a:rPr>
              <a:t>College2Campus</a:t>
            </a:r>
            <a:r>
              <a:rPr lang="en-US" b="0" i="0" dirty="0">
                <a:solidFill>
                  <a:srgbClr val="424242"/>
                </a:solidFill>
                <a:effectLst/>
                <a:latin typeface="Times New Roman" panose="02020603050405020304" pitchFamily="18" charset="0"/>
                <a:cs typeface="Times New Roman" panose="02020603050405020304" pitchFamily="18" charset="0"/>
              </a:rPr>
              <a:t> into a comprehensive digital placement management platform aligned with the evolving needs of educational institutions.</a:t>
            </a:r>
          </a:p>
          <a:p>
            <a:endParaRPr lang="en-IN" dirty="0"/>
          </a:p>
        </p:txBody>
      </p:sp>
    </p:spTree>
    <p:extLst>
      <p:ext uri="{BB962C8B-B14F-4D97-AF65-F5344CB8AC3E}">
        <p14:creationId xmlns:p14="http://schemas.microsoft.com/office/powerpoint/2010/main" val="1349423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C68DA-DF65-54C9-D5F3-4ACB71C16489}"/>
              </a:ext>
            </a:extLst>
          </p:cNvPr>
          <p:cNvSpPr txBox="1"/>
          <p:nvPr/>
        </p:nvSpPr>
        <p:spPr>
          <a:xfrm>
            <a:off x="1534537" y="316307"/>
            <a:ext cx="7531641" cy="646331"/>
          </a:xfrm>
          <a:prstGeom prst="rect">
            <a:avLst/>
          </a:prstGeom>
          <a:noFill/>
        </p:spPr>
        <p:txBody>
          <a:bodyPr wrap="square">
            <a:spAutoFit/>
          </a:bodyPr>
          <a:lstStyle/>
          <a:p>
            <a:r>
              <a:rPr lang="en-US" altLang="en-US" sz="3600" b="1" dirty="0">
                <a:solidFill>
                  <a:srgbClr val="C00000"/>
                </a:solidFill>
                <a:latin typeface="Museo 300" pitchFamily="50" charset="0"/>
                <a:cs typeface="Times New Roman" panose="02020603050405020304" pitchFamily="18" charset="0"/>
              </a:rPr>
              <a:t>Reference</a:t>
            </a:r>
          </a:p>
        </p:txBody>
      </p:sp>
      <p:sp>
        <p:nvSpPr>
          <p:cNvPr id="5" name="TextBox 4">
            <a:extLst>
              <a:ext uri="{FF2B5EF4-FFF2-40B4-BE49-F238E27FC236}">
                <a16:creationId xmlns:a16="http://schemas.microsoft.com/office/drawing/2014/main" id="{0AB349F9-6E3B-9EB4-2CB5-077F33DFF8C0}"/>
              </a:ext>
            </a:extLst>
          </p:cNvPr>
          <p:cNvSpPr txBox="1"/>
          <p:nvPr/>
        </p:nvSpPr>
        <p:spPr>
          <a:xfrm>
            <a:off x="1110168" y="1550675"/>
            <a:ext cx="9971663" cy="2534027"/>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Oracle Corporation, “JSP Technology,”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https://docs.oracle.com/javaee/7/tutorial/servelts.htm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MySQL Documentation, Oracle Corporation </a:t>
            </a:r>
            <a:r>
              <a:rPr lang="en-US" altLang="en-US" dirty="0">
                <a:latin typeface="Times New Roman" panose="02020603050405020304" pitchFamily="18" charset="0"/>
                <a:cs typeface="Times New Roman" panose="02020603050405020304" pitchFamily="18" charset="0"/>
                <a:hlinkClick r:id="rId3"/>
              </a:rPr>
              <a:t>https://dev.mysql.com/doc/</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Apache Software Foundation, “Apache Tomcat,”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https://tomcat.apache.org/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a:latin typeface="Times New Roman" panose="02020603050405020304" pitchFamily="18" charset="0"/>
                <a:cs typeface="Times New Roman" panose="02020603050405020304" pitchFamily="18" charset="0"/>
              </a:rPr>
              <a:t>W3Schools, “HTML, CSS, JavaScript and Web Development Tutorials,” </a:t>
            </a:r>
            <a:r>
              <a:rPr lang="en-US" altLang="en-US" dirty="0">
                <a:latin typeface="Times New Roman" panose="02020603050405020304" pitchFamily="18" charset="0"/>
                <a:cs typeface="Times New Roman" panose="02020603050405020304" pitchFamily="18" charset="0"/>
                <a:hlinkClick r:id="rId5"/>
              </a:rPr>
              <a:t>https://www.w2schools.com/</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dirty="0" err="1">
                <a:latin typeface="Times New Roman" panose="02020603050405020304" pitchFamily="18" charset="0"/>
                <a:cs typeface="Times New Roman" panose="02020603050405020304" pitchFamily="18" charset="0"/>
              </a:rPr>
              <a:t>GeeksforGeeks</a:t>
            </a:r>
            <a:r>
              <a:rPr lang="en-US" altLang="en-US" dirty="0">
                <a:latin typeface="Times New Roman" panose="02020603050405020304" pitchFamily="18" charset="0"/>
                <a:cs typeface="Times New Roman" panose="02020603050405020304" pitchFamily="18" charset="0"/>
              </a:rPr>
              <a:t>, “Java and Web Technology Tutorials,” </a:t>
            </a:r>
            <a:r>
              <a:rPr lang="en-US" altLang="en-US" dirty="0">
                <a:latin typeface="Times New Roman" panose="02020603050405020304" pitchFamily="18" charset="0"/>
                <a:cs typeface="Times New Roman" panose="02020603050405020304" pitchFamily="18" charset="0"/>
                <a:hlinkClick r:id="rId6"/>
              </a:rPr>
              <a:t>https://www.geeksforgeeks.org/</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p:txBody>
      </p:sp>
    </p:spTree>
    <p:extLst>
      <p:ext uri="{BB962C8B-B14F-4D97-AF65-F5344CB8AC3E}">
        <p14:creationId xmlns:p14="http://schemas.microsoft.com/office/powerpoint/2010/main" val="2510373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1624112"/>
            <a:ext cx="8864599" cy="3582888"/>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b="1" dirty="0">
              <a:solidFill>
                <a:schemeClr val="tx1"/>
              </a:solidFill>
              <a:latin typeface="Museo 700" pitchFamily="50" charset="0"/>
            </a:endParaRPr>
          </a:p>
        </p:txBody>
      </p:sp>
      <p:sp>
        <p:nvSpPr>
          <p:cNvPr id="10" name="Freeform 9"/>
          <p:cNvSpPr/>
          <p:nvPr/>
        </p:nvSpPr>
        <p:spPr>
          <a:xfrm>
            <a:off x="4220335" y="1293911"/>
            <a:ext cx="7971665" cy="4243290"/>
          </a:xfrm>
          <a:custGeom>
            <a:avLst/>
            <a:gdLst>
              <a:gd name="connsiteX0" fmla="*/ 0 w 6731003"/>
              <a:gd name="connsiteY0" fmla="*/ 0 h 3582890"/>
              <a:gd name="connsiteX1" fmla="*/ 5867402 w 6731003"/>
              <a:gd name="connsiteY1" fmla="*/ 0 h 3582890"/>
              <a:gd name="connsiteX2" fmla="*/ 5867402 w 6731003"/>
              <a:gd name="connsiteY2" fmla="*/ 2 h 3582890"/>
              <a:gd name="connsiteX3" fmla="*/ 6731003 w 6731003"/>
              <a:gd name="connsiteY3" fmla="*/ 2 h 3582890"/>
              <a:gd name="connsiteX4" fmla="*/ 6731003 w 6731003"/>
              <a:gd name="connsiteY4" fmla="*/ 3582890 h 3582890"/>
              <a:gd name="connsiteX5" fmla="*/ 5537203 w 6731003"/>
              <a:gd name="connsiteY5" fmla="*/ 3582890 h 3582890"/>
              <a:gd name="connsiteX6" fmla="*/ 5537203 w 6731003"/>
              <a:gd name="connsiteY6" fmla="*/ 3580111 h 3582890"/>
              <a:gd name="connsiteX7" fmla="*/ 2709944 w 6731003"/>
              <a:gd name="connsiteY7" fmla="*/ 3580111 h 3582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1003" h="3582890">
                <a:moveTo>
                  <a:pt x="0" y="0"/>
                </a:moveTo>
                <a:lnTo>
                  <a:pt x="5867402" y="0"/>
                </a:lnTo>
                <a:lnTo>
                  <a:pt x="5867402" y="2"/>
                </a:lnTo>
                <a:lnTo>
                  <a:pt x="6731003" y="2"/>
                </a:lnTo>
                <a:lnTo>
                  <a:pt x="6731003" y="3582890"/>
                </a:lnTo>
                <a:lnTo>
                  <a:pt x="5537203" y="3582890"/>
                </a:lnTo>
                <a:lnTo>
                  <a:pt x="5537203" y="3580111"/>
                </a:lnTo>
                <a:lnTo>
                  <a:pt x="2709944" y="3580111"/>
                </a:lnTo>
                <a:close/>
              </a:path>
            </a:pathLst>
          </a:custGeom>
          <a:solidFill>
            <a:srgbClr val="F18B17"/>
          </a:solidFill>
          <a:ln>
            <a:noFill/>
          </a:ln>
        </p:spPr>
        <p:txBody>
          <a:bodyPr vert="horz" wrap="square" lIns="91440" tIns="45720" rIns="91440" bIns="45720" numCol="1" anchor="t" anchorCtr="0" compatLnSpc="1">
            <a:prstTxWarp prst="textNoShape">
              <a:avLst/>
            </a:prstTxWarp>
            <a:noAutofit/>
          </a:bodyPr>
          <a:lstStyle/>
          <a:p>
            <a:endParaRPr lang="en-US" b="1" dirty="0">
              <a:solidFill>
                <a:schemeClr val="tx1"/>
              </a:solidFill>
              <a:latin typeface="Museo 700" pitchFamily="50" charset="0"/>
            </a:endParaRPr>
          </a:p>
        </p:txBody>
      </p:sp>
      <p:sp>
        <p:nvSpPr>
          <p:cNvPr id="11" name="TextBox 10"/>
          <p:cNvSpPr txBox="1"/>
          <p:nvPr/>
        </p:nvSpPr>
        <p:spPr>
          <a:xfrm>
            <a:off x="6413512" y="2712201"/>
            <a:ext cx="5778488" cy="1200329"/>
          </a:xfrm>
          <a:prstGeom prst="rect">
            <a:avLst/>
          </a:prstGeom>
          <a:noFill/>
        </p:spPr>
        <p:txBody>
          <a:bodyPr wrap="square" rtlCol="0">
            <a:spAutoFit/>
          </a:bodyPr>
          <a:lstStyle/>
          <a:p>
            <a:pPr>
              <a:spcAft>
                <a:spcPts val="600"/>
              </a:spcAft>
            </a:pPr>
            <a:r>
              <a:rPr lang="en-US" sz="7200" b="1" dirty="0">
                <a:solidFill>
                  <a:schemeClr val="bg1"/>
                </a:solidFill>
                <a:latin typeface="Museo 700" panose="02000000000000000000" pitchFamily="50" charset="0"/>
              </a:rPr>
              <a:t>Thank You</a:t>
            </a:r>
          </a:p>
        </p:txBody>
      </p:sp>
      <p:sp>
        <p:nvSpPr>
          <p:cNvPr id="12" name="TextBox 11"/>
          <p:cNvSpPr txBox="1"/>
          <p:nvPr/>
        </p:nvSpPr>
        <p:spPr>
          <a:xfrm>
            <a:off x="560611" y="2655802"/>
            <a:ext cx="3895275" cy="1077218"/>
          </a:xfrm>
          <a:prstGeom prst="rect">
            <a:avLst/>
          </a:prstGeom>
          <a:noFill/>
        </p:spPr>
        <p:txBody>
          <a:bodyPr wrap="square" rtlCol="0">
            <a:spAutoFit/>
          </a:bodyPr>
          <a:lstStyle/>
          <a:p>
            <a:pPr fontAlgn="base">
              <a:spcAft>
                <a:spcPts val="600"/>
              </a:spcAft>
            </a:pPr>
            <a:r>
              <a:rPr lang="en-IN" b="1" dirty="0">
                <a:solidFill>
                  <a:srgbClr val="002060"/>
                </a:solidFill>
                <a:latin typeface="Museo 300" panose="02000000000000000000" pitchFamily="50" charset="0"/>
              </a:rPr>
              <a:t>MVJ College of Engineering</a:t>
            </a:r>
          </a:p>
          <a:p>
            <a:pPr fontAlgn="base">
              <a:spcAft>
                <a:spcPts val="600"/>
              </a:spcAft>
            </a:pPr>
            <a:r>
              <a:rPr lang="en-IN" dirty="0">
                <a:solidFill>
                  <a:srgbClr val="002060"/>
                </a:solidFill>
                <a:latin typeface="Museo 300" panose="02000000000000000000" pitchFamily="50" charset="0"/>
              </a:rPr>
              <a:t>Near ITPB, Whitefield</a:t>
            </a:r>
          </a:p>
          <a:p>
            <a:pPr fontAlgn="base">
              <a:spcAft>
                <a:spcPts val="600"/>
              </a:spcAft>
            </a:pPr>
            <a:r>
              <a:rPr lang="en-IN" dirty="0">
                <a:solidFill>
                  <a:srgbClr val="002060"/>
                </a:solidFill>
                <a:latin typeface="Museo 300" panose="02000000000000000000" pitchFamily="50" charset="0"/>
              </a:rPr>
              <a:t>Bangalore- 560067</a:t>
            </a:r>
          </a:p>
        </p:txBody>
      </p:sp>
    </p:spTree>
    <p:extLst>
      <p:ext uri="{BB962C8B-B14F-4D97-AF65-F5344CB8AC3E}">
        <p14:creationId xmlns:p14="http://schemas.microsoft.com/office/powerpoint/2010/main" val="171024246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5537" y="918495"/>
            <a:ext cx="10689465" cy="1754326"/>
          </a:xfrm>
          <a:prstGeom prst="rect">
            <a:avLst/>
          </a:prstGeom>
          <a:noFill/>
        </p:spPr>
        <p:txBody>
          <a:bodyPr wrap="square" rtlCol="0">
            <a:spAutoFit/>
          </a:bodyPr>
          <a:lstStyle/>
          <a:p>
            <a:pPr marL="285750" indent="-285750">
              <a:buFont typeface="Arial" panose="020B0604020202020204" pitchFamily="34" charset="0"/>
              <a:buChar char="•"/>
            </a:pPr>
            <a:endParaRPr lang="en-IN" dirty="0">
              <a:latin typeface="Museo 700" pitchFamily="50" charset="0"/>
            </a:endParaRPr>
          </a:p>
          <a:p>
            <a:pPr marL="285750" indent="-285750">
              <a:buFont typeface="Arial" panose="020B0604020202020204" pitchFamily="34" charset="0"/>
              <a:buChar char="•"/>
            </a:pPr>
            <a:endParaRPr lang="en-IN" dirty="0">
              <a:latin typeface="Museo 700" pitchFamily="50" charset="0"/>
            </a:endParaRPr>
          </a:p>
          <a:p>
            <a:pPr marL="285750" indent="-285750">
              <a:buFont typeface="Arial" panose="020B0604020202020204" pitchFamily="34" charset="0"/>
              <a:buChar char="•"/>
            </a:pPr>
            <a:endParaRPr lang="en-IN" dirty="0">
              <a:latin typeface="Museo 700" pitchFamily="50" charset="0"/>
            </a:endParaRPr>
          </a:p>
          <a:p>
            <a:pPr marL="285750" indent="-285750">
              <a:buFont typeface="Arial" panose="020B0604020202020204" pitchFamily="34" charset="0"/>
              <a:buChar char="•"/>
            </a:pPr>
            <a:endParaRPr lang="en-IN" dirty="0">
              <a:latin typeface="Museo 700" pitchFamily="50" charset="0"/>
            </a:endParaRPr>
          </a:p>
          <a:p>
            <a:pPr marL="285750" indent="-285750">
              <a:buFont typeface="Arial" panose="020B0604020202020204" pitchFamily="34" charset="0"/>
              <a:buChar char="•"/>
            </a:pPr>
            <a:endParaRPr lang="en-IN" dirty="0">
              <a:latin typeface="Museo 700" pitchFamily="50" charset="0"/>
            </a:endParaRPr>
          </a:p>
          <a:p>
            <a:r>
              <a:rPr lang="en-IN" dirty="0">
                <a:latin typeface="Museo 700" pitchFamily="50" charset="0"/>
              </a:rPr>
              <a:t>   </a:t>
            </a:r>
          </a:p>
        </p:txBody>
      </p:sp>
      <p:sp>
        <p:nvSpPr>
          <p:cNvPr id="7" name="Title 1"/>
          <p:cNvSpPr txBox="1">
            <a:spLocks/>
          </p:cNvSpPr>
          <p:nvPr/>
        </p:nvSpPr>
        <p:spPr>
          <a:xfrm>
            <a:off x="1071437" y="180209"/>
            <a:ext cx="10143565" cy="116784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3200" b="1" dirty="0">
              <a:solidFill>
                <a:srgbClr val="C00000"/>
              </a:solidFill>
              <a:latin typeface="Museo 700" panose="02000000000000000000" pitchFamily="50" charset="0"/>
              <a:ea typeface="+mn-ea"/>
              <a:cs typeface="+mn-cs"/>
            </a:endParaRPr>
          </a:p>
        </p:txBody>
      </p:sp>
      <p:sp>
        <p:nvSpPr>
          <p:cNvPr id="11" name="Title 3">
            <a:extLst>
              <a:ext uri="{FF2B5EF4-FFF2-40B4-BE49-F238E27FC236}">
                <a16:creationId xmlns:a16="http://schemas.microsoft.com/office/drawing/2014/main" id="{00FE6B45-E305-4A3E-AB6F-2C44365C7344}"/>
              </a:ext>
            </a:extLst>
          </p:cNvPr>
          <p:cNvSpPr txBox="1">
            <a:spLocks/>
          </p:cNvSpPr>
          <p:nvPr/>
        </p:nvSpPr>
        <p:spPr>
          <a:xfrm>
            <a:off x="1439693" y="1500677"/>
            <a:ext cx="8534400" cy="92223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1000"/>
              </a:lnSpc>
              <a:spcBef>
                <a:spcPct val="0"/>
              </a:spcBef>
              <a:spcAft>
                <a:spcPts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br>
              <a:rPr kumimoji="0" lang="en-US" altLang="en-US" sz="2400" b="1" i="0" u="none" strike="noStrike" kern="1200" cap="none" spc="0" normalizeH="0" baseline="0" noProof="0" dirty="0">
                <a:ln>
                  <a:noFill/>
                </a:ln>
                <a:solidFill>
                  <a:sysClr val="windowText" lastClr="000000"/>
                </a:solidFill>
                <a:effectLst/>
                <a:uLnTx/>
                <a:uFillTx/>
                <a:latin typeface="Museo 300" pitchFamily="50" charset="0"/>
                <a:cs typeface="Times New Roman" panose="02020603050405020304" pitchFamily="18" charset="0"/>
              </a:rPr>
            </a:br>
            <a:r>
              <a:rPr kumimoji="0" lang="en-US" altLang="en-US" sz="2400" b="1" i="0" u="none" strike="noStrike" kern="1200" cap="none" spc="0" normalizeH="0" baseline="0" noProof="0" dirty="0">
                <a:ln>
                  <a:noFill/>
                </a:ln>
                <a:solidFill>
                  <a:sysClr val="windowText" lastClr="000000"/>
                </a:solidFill>
                <a:effectLst/>
                <a:uLnTx/>
                <a:uFillTx/>
                <a:latin typeface="Museo 300" pitchFamily="50" charset="0"/>
                <a:cs typeface="Times New Roman" panose="02020603050405020304" pitchFamily="18" charset="0"/>
              </a:rPr>
              <a:t>  </a:t>
            </a:r>
            <a:r>
              <a:rPr kumimoji="0" lang="en-US" altLang="en-US" sz="3200" b="1" i="0" u="none" strike="noStrike" kern="1200" cap="none" spc="0" normalizeH="0" baseline="0" noProof="0" dirty="0">
                <a:ln>
                  <a:noFill/>
                </a:ln>
                <a:solidFill>
                  <a:sysClr val="windowText" lastClr="000000"/>
                </a:solidFill>
                <a:effectLst/>
                <a:uLnTx/>
                <a:uFillTx/>
                <a:latin typeface="Museo 300" pitchFamily="50" charset="0"/>
                <a:cs typeface="Times New Roman" panose="02020603050405020304" pitchFamily="18" charset="0"/>
              </a:rPr>
              <a:t>“</a:t>
            </a:r>
            <a:r>
              <a:rPr kumimoji="0" lang="en-IN" altLang="en-US" sz="3200" b="1" i="0" u="none" strike="noStrike" kern="1200" cap="none" spc="0" normalizeH="0" baseline="0" noProof="0" dirty="0">
                <a:ln>
                  <a:noFill/>
                </a:ln>
                <a:solidFill>
                  <a:srgbClr val="C00000"/>
                </a:solidFill>
                <a:effectLst/>
                <a:uLnTx/>
                <a:uFillTx/>
                <a:latin typeface="Museo 300" pitchFamily="50" charset="0"/>
                <a:cs typeface="Times New Roman" panose="02020603050405020304" pitchFamily="18" charset="0"/>
              </a:rPr>
              <a:t>College2Cam</a:t>
            </a:r>
            <a:r>
              <a:rPr lang="en-IN" altLang="en-US" sz="3200" b="1" dirty="0">
                <a:solidFill>
                  <a:srgbClr val="C00000"/>
                </a:solidFill>
                <a:latin typeface="Museo 300" pitchFamily="50" charset="0"/>
                <a:cs typeface="Times New Roman" panose="02020603050405020304" pitchFamily="18" charset="0"/>
              </a:rPr>
              <a:t>pus</a:t>
            </a:r>
            <a:r>
              <a:rPr kumimoji="0" lang="en-US" altLang="en-US" sz="3200" b="1" i="0" u="none" strike="noStrike" kern="1200" cap="none" spc="0" normalizeH="0" baseline="0" noProof="0" dirty="0">
                <a:ln>
                  <a:noFill/>
                </a:ln>
                <a:solidFill>
                  <a:sysClr val="windowText" lastClr="000000"/>
                </a:solidFill>
                <a:effectLst/>
                <a:uLnTx/>
                <a:uFillTx/>
                <a:latin typeface="Museo 300" pitchFamily="50" charset="0"/>
                <a:cs typeface="Times New Roman" panose="02020603050405020304" pitchFamily="18" charset="0"/>
              </a:rPr>
              <a:t>” </a:t>
            </a:r>
            <a:br>
              <a:rPr kumimoji="0" lang="en-US" altLang="en-US" sz="2400" b="1" i="0" u="none" strike="noStrike" kern="1200" cap="none" spc="0" normalizeH="0" baseline="0" noProof="0" dirty="0">
                <a:ln>
                  <a:noFill/>
                </a:ln>
                <a:solidFill>
                  <a:sysClr val="windowText" lastClr="000000"/>
                </a:solidFill>
                <a:effectLst/>
                <a:uLnTx/>
                <a:uFillTx/>
                <a:latin typeface="Museo 300" pitchFamily="50" charset="0"/>
                <a:cs typeface="Times New Roman" panose="02020603050405020304" pitchFamily="18" charset="0"/>
              </a:rPr>
            </a:br>
            <a:endParaRPr kumimoji="0" lang="en-US" altLang="en-US" sz="2400" b="0" i="0" u="none" strike="noStrike" kern="1200" cap="none" spc="0" normalizeH="0" baseline="0" noProof="0" dirty="0">
              <a:ln>
                <a:noFill/>
              </a:ln>
              <a:solidFill>
                <a:sysClr val="windowText" lastClr="000000"/>
              </a:solidFill>
              <a:effectLst/>
              <a:uLnTx/>
              <a:uFillTx/>
              <a:latin typeface="Museo 300" pitchFamily="50" charset="0"/>
            </a:endParaRPr>
          </a:p>
        </p:txBody>
      </p:sp>
      <p:graphicFrame>
        <p:nvGraphicFramePr>
          <p:cNvPr id="12" name="Table 11">
            <a:extLst>
              <a:ext uri="{FF2B5EF4-FFF2-40B4-BE49-F238E27FC236}">
                <a16:creationId xmlns:a16="http://schemas.microsoft.com/office/drawing/2014/main" id="{DDC7CDCE-043C-4030-8C72-D68D57BB16E0}"/>
              </a:ext>
            </a:extLst>
          </p:cNvPr>
          <p:cNvGraphicFramePr>
            <a:graphicFrameLocks noGrp="1"/>
          </p:cNvGraphicFramePr>
          <p:nvPr>
            <p:extLst>
              <p:ext uri="{D42A27DB-BD31-4B8C-83A1-F6EECF244321}">
                <p14:modId xmlns:p14="http://schemas.microsoft.com/office/powerpoint/2010/main" val="3046645685"/>
              </p:ext>
            </p:extLst>
          </p:nvPr>
        </p:nvGraphicFramePr>
        <p:xfrm>
          <a:off x="525536" y="3134695"/>
          <a:ext cx="11235365" cy="2222628"/>
        </p:xfrm>
        <a:graphic>
          <a:graphicData uri="http://schemas.openxmlformats.org/drawingml/2006/table">
            <a:tbl>
              <a:tblPr firstRow="1" bandRow="1"/>
              <a:tblGrid>
                <a:gridCol w="3457916">
                  <a:extLst>
                    <a:ext uri="{9D8B030D-6E8A-4147-A177-3AD203B41FA5}">
                      <a16:colId xmlns:a16="http://schemas.microsoft.com/office/drawing/2014/main" val="935455328"/>
                    </a:ext>
                  </a:extLst>
                </a:gridCol>
                <a:gridCol w="4383393">
                  <a:extLst>
                    <a:ext uri="{9D8B030D-6E8A-4147-A177-3AD203B41FA5}">
                      <a16:colId xmlns:a16="http://schemas.microsoft.com/office/drawing/2014/main" val="2149197612"/>
                    </a:ext>
                  </a:extLst>
                </a:gridCol>
                <a:gridCol w="3394056">
                  <a:extLst>
                    <a:ext uri="{9D8B030D-6E8A-4147-A177-3AD203B41FA5}">
                      <a16:colId xmlns:a16="http://schemas.microsoft.com/office/drawing/2014/main" val="2639303000"/>
                    </a:ext>
                  </a:extLst>
                </a:gridCol>
              </a:tblGrid>
              <a:tr h="362403">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lnSpc>
                          <a:spcPct val="107000"/>
                        </a:lnSpc>
                        <a:spcAft>
                          <a:spcPts val="800"/>
                        </a:spcAft>
                      </a:pPr>
                      <a:r>
                        <a:rPr lang="en-US" sz="1800" b="1" dirty="0">
                          <a:effectLst/>
                          <a:latin typeface="Museo 300" pitchFamily="50" charset="0"/>
                          <a:ea typeface="Calibri" panose="020F0502020204030204" pitchFamily="34" charset="0"/>
                          <a:cs typeface="Times New Roman" panose="02020603050405020304" pitchFamily="18" charset="0"/>
                        </a:rPr>
                        <a:t>PRESENTED BY                                    </a:t>
                      </a:r>
                      <a:endParaRPr lang="en-IN" sz="1800" dirty="0">
                        <a:effectLst/>
                        <a:latin typeface="Museo 300" pitchFamily="50" charset="0"/>
                        <a:ea typeface="Calibri" panose="020F0502020204030204" pitchFamily="34"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lnSpc>
                          <a:spcPct val="107000"/>
                        </a:lnSpc>
                        <a:spcAft>
                          <a:spcPts val="800"/>
                        </a:spcAft>
                      </a:pPr>
                      <a:r>
                        <a:rPr lang="en-US" sz="1800" b="1" dirty="0">
                          <a:effectLst/>
                          <a:latin typeface="Museo 300" pitchFamily="50" charset="0"/>
                          <a:ea typeface="Calibri" panose="020F0502020204030204" pitchFamily="34" charset="0"/>
                          <a:cs typeface="Times New Roman" panose="02020603050405020304" pitchFamily="18" charset="0"/>
                        </a:rPr>
                        <a:t>EXTERNAL GUIDE </a:t>
                      </a:r>
                      <a:endParaRPr lang="en-IN" sz="1800" dirty="0">
                        <a:effectLst/>
                        <a:latin typeface="Museo 300" pitchFamily="50" charset="0"/>
                        <a:ea typeface="Calibri" panose="020F0502020204030204" pitchFamily="34"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lnSpc>
                          <a:spcPct val="107000"/>
                        </a:lnSpc>
                        <a:spcAft>
                          <a:spcPts val="800"/>
                        </a:spcAft>
                      </a:pPr>
                      <a:r>
                        <a:rPr lang="en-US" sz="1800" b="1">
                          <a:effectLst/>
                          <a:latin typeface="Museo 300" pitchFamily="50" charset="0"/>
                          <a:ea typeface="Calibri" panose="020F0502020204030204" pitchFamily="34" charset="0"/>
                          <a:cs typeface="Times New Roman" panose="02020603050405020304" pitchFamily="18" charset="0"/>
                        </a:rPr>
                        <a:t>INTERNAL GUIDE</a:t>
                      </a:r>
                      <a:endParaRPr lang="en-IN" sz="1800">
                        <a:effectLst/>
                        <a:latin typeface="Museo 300" pitchFamily="50" charset="0"/>
                        <a:ea typeface="Calibri" panose="020F0502020204030204" pitchFamily="34" charset="0"/>
                        <a:cs typeface="Times New Roman" panose="02020603050405020304" pitchFamily="18" charset="0"/>
                      </a:endParaRP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37151184"/>
                  </a:ext>
                </a:extLst>
              </a:tr>
              <a:tr h="1538649">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lnSpc>
                          <a:spcPct val="107000"/>
                        </a:lnSpc>
                        <a:spcAft>
                          <a:spcPts val="800"/>
                        </a:spcAft>
                      </a:pPr>
                      <a:r>
                        <a:rPr lang="en-IN" sz="1800" dirty="0">
                          <a:effectLst/>
                          <a:latin typeface="Museo 300" pitchFamily="50" charset="0"/>
                          <a:ea typeface="Calibri" panose="020F0502020204030204" pitchFamily="34" charset="0"/>
                          <a:cs typeface="Times New Roman" panose="02020603050405020304" pitchFamily="18" charset="0"/>
                        </a:rPr>
                        <a:t>NAME: Shrish Agarwal</a:t>
                      </a:r>
                    </a:p>
                    <a:p>
                      <a:pPr algn="l">
                        <a:lnSpc>
                          <a:spcPct val="107000"/>
                        </a:lnSpc>
                        <a:spcAft>
                          <a:spcPts val="800"/>
                        </a:spcAft>
                      </a:pPr>
                      <a:r>
                        <a:rPr lang="en-IN" sz="1800" dirty="0">
                          <a:effectLst/>
                          <a:latin typeface="Museo 300" pitchFamily="50" charset="0"/>
                          <a:ea typeface="Calibri" panose="020F0502020204030204" pitchFamily="34" charset="0"/>
                          <a:cs typeface="Times New Roman" panose="02020603050405020304" pitchFamily="18" charset="0"/>
                        </a:rPr>
                        <a:t>USN: 1MJ21IS101</a:t>
                      </a:r>
                    </a:p>
                  </a:txBody>
                  <a:tcPr>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lnSpc>
                          <a:spcPct val="107000"/>
                        </a:lnSpc>
                        <a:spcAft>
                          <a:spcPts val="800"/>
                        </a:spcAft>
                      </a:pPr>
                      <a:r>
                        <a:rPr lang="en-IN" sz="1800" dirty="0">
                          <a:effectLst/>
                          <a:latin typeface="Museo 300" pitchFamily="50" charset="0"/>
                          <a:ea typeface="Calibri" panose="020F0502020204030204" pitchFamily="34" charset="0"/>
                          <a:cs typeface="Times New Roman" panose="02020603050405020304" pitchFamily="18" charset="0"/>
                        </a:rPr>
                        <a:t>NAME: Manaswee Tripathi</a:t>
                      </a:r>
                    </a:p>
                    <a:p>
                      <a:pPr algn="l">
                        <a:lnSpc>
                          <a:spcPct val="107000"/>
                        </a:lnSpc>
                        <a:spcAft>
                          <a:spcPts val="800"/>
                        </a:spcAft>
                      </a:pPr>
                      <a:r>
                        <a:rPr lang="en-IN" sz="1800" dirty="0">
                          <a:effectLst/>
                          <a:latin typeface="Museo 300" pitchFamily="50" charset="0"/>
                          <a:ea typeface="Calibri" panose="020F0502020204030204" pitchFamily="34" charset="0"/>
                          <a:cs typeface="Times New Roman" panose="02020603050405020304" pitchFamily="18" charset="0"/>
                        </a:rPr>
                        <a:t>DESIGNATION: Director</a:t>
                      </a:r>
                    </a:p>
                    <a:p>
                      <a:pPr algn="l">
                        <a:lnSpc>
                          <a:spcPct val="107000"/>
                        </a:lnSpc>
                        <a:spcAft>
                          <a:spcPts val="800"/>
                        </a:spcAft>
                      </a:pPr>
                      <a:r>
                        <a:rPr lang="en-IN" sz="1800" dirty="0">
                          <a:effectLst/>
                          <a:latin typeface="Museo 300" pitchFamily="50" charset="0"/>
                          <a:ea typeface="Calibri" panose="020F0502020204030204" pitchFamily="34" charset="0"/>
                          <a:cs typeface="Times New Roman" panose="02020603050405020304" pitchFamily="18" charset="0"/>
                        </a:rPr>
                        <a:t>ORGANIZATION: Srijan Services &amp; Consultancy</a:t>
                      </a:r>
                    </a:p>
                  </a:txBody>
                  <a:tcPr>
                    <a:lnL>
                      <a:noFill/>
                    </a:lnL>
                    <a:lnR>
                      <a:noFill/>
                    </a:lnR>
                    <a:lnT>
                      <a:noFill/>
                    </a:lnT>
                    <a:lnB>
                      <a:noFill/>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lnSpc>
                          <a:spcPct val="107000"/>
                        </a:lnSpc>
                        <a:spcAft>
                          <a:spcPts val="800"/>
                        </a:spcAft>
                      </a:pPr>
                      <a:r>
                        <a:rPr lang="en-IN" sz="1800" dirty="0">
                          <a:effectLst/>
                          <a:latin typeface="Museo 300" pitchFamily="50" charset="0"/>
                          <a:ea typeface="Calibri" panose="020F0502020204030204" pitchFamily="34" charset="0"/>
                          <a:cs typeface="Times New Roman" panose="02020603050405020304" pitchFamily="18" charset="0"/>
                        </a:rPr>
                        <a:t>NAME: </a:t>
                      </a:r>
                      <a:r>
                        <a:rPr lang="en-IN" sz="1800" dirty="0" err="1">
                          <a:effectLst/>
                          <a:latin typeface="Museo 300" pitchFamily="50" charset="0"/>
                          <a:ea typeface="Calibri" panose="020F0502020204030204" pitchFamily="34" charset="0"/>
                          <a:cs typeface="Times New Roman" panose="02020603050405020304" pitchFamily="18" charset="0"/>
                        </a:rPr>
                        <a:t>RamaKalyani</a:t>
                      </a:r>
                      <a:r>
                        <a:rPr lang="en-IN" sz="1800" dirty="0">
                          <a:effectLst/>
                          <a:latin typeface="Museo 300" pitchFamily="50" charset="0"/>
                          <a:ea typeface="Calibri" panose="020F0502020204030204" pitchFamily="34" charset="0"/>
                          <a:cs typeface="Times New Roman" panose="02020603050405020304" pitchFamily="18" charset="0"/>
                        </a:rPr>
                        <a:t> K</a:t>
                      </a:r>
                    </a:p>
                    <a:p>
                      <a:pPr algn="l">
                        <a:lnSpc>
                          <a:spcPct val="107000"/>
                        </a:lnSpc>
                        <a:spcAft>
                          <a:spcPts val="800"/>
                        </a:spcAft>
                      </a:pPr>
                      <a:r>
                        <a:rPr lang="en-IN" sz="1800" dirty="0">
                          <a:effectLst/>
                          <a:latin typeface="Museo 300" pitchFamily="50" charset="0"/>
                          <a:ea typeface="Calibri" panose="020F0502020204030204" pitchFamily="34" charset="0"/>
                          <a:cs typeface="Times New Roman" panose="02020603050405020304" pitchFamily="18" charset="0"/>
                        </a:rPr>
                        <a:t>DESIGNATION: Assistant Professor</a:t>
                      </a:r>
                    </a:p>
                    <a:p>
                      <a:pPr algn="l">
                        <a:lnSpc>
                          <a:spcPct val="107000"/>
                        </a:lnSpc>
                        <a:spcAft>
                          <a:spcPts val="800"/>
                        </a:spcAft>
                      </a:pPr>
                      <a:r>
                        <a:rPr lang="en-IN" sz="1800" dirty="0">
                          <a:effectLst/>
                          <a:latin typeface="Museo 300" pitchFamily="50" charset="0"/>
                          <a:ea typeface="Calibri" panose="020F0502020204030204" pitchFamily="34" charset="0"/>
                          <a:cs typeface="Times New Roman" panose="02020603050405020304" pitchFamily="18" charset="0"/>
                        </a:rPr>
                        <a:t>DEPT: Information Science</a:t>
                      </a:r>
                    </a:p>
                    <a:p>
                      <a:pPr algn="l">
                        <a:lnSpc>
                          <a:spcPct val="107000"/>
                        </a:lnSpc>
                        <a:spcAft>
                          <a:spcPts val="800"/>
                        </a:spcAft>
                      </a:pPr>
                      <a:r>
                        <a:rPr lang="en-IN" sz="1800" dirty="0">
                          <a:effectLst/>
                          <a:latin typeface="Museo 300" pitchFamily="50" charset="0"/>
                          <a:ea typeface="Calibri" panose="020F0502020204030204" pitchFamily="34" charset="0"/>
                          <a:cs typeface="Times New Roman" panose="02020603050405020304" pitchFamily="18" charset="0"/>
                        </a:rPr>
                        <a:t>ORGANIZATION: MVJ College of Engineering</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084313948"/>
                  </a:ext>
                </a:extLst>
              </a:tr>
            </a:tbl>
          </a:graphicData>
        </a:graphic>
      </p:graphicFrame>
      <p:sp>
        <p:nvSpPr>
          <p:cNvPr id="13" name="Title 6"/>
          <p:cNvSpPr txBox="1">
            <a:spLocks/>
          </p:cNvSpPr>
          <p:nvPr/>
        </p:nvSpPr>
        <p:spPr bwMode="auto">
          <a:xfrm>
            <a:off x="525536" y="47009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3500" b="1" i="0" u="none" strike="noStrike" kern="1200" cap="none" spc="0" normalizeH="0" baseline="0" noProof="0" dirty="0">
                <a:ln>
                  <a:noFill/>
                </a:ln>
                <a:solidFill>
                  <a:srgbClr val="C00000"/>
                </a:solidFill>
                <a:effectLst/>
                <a:uLnTx/>
                <a:uFillTx/>
                <a:latin typeface="Museo 300" panose="02000000000000000000" pitchFamily="50" charset="0"/>
                <a:ea typeface="+mj-ea"/>
                <a:cs typeface="+mj-cs"/>
              </a:rPr>
              <a:t>A Presentation on Internship Work</a:t>
            </a:r>
          </a:p>
        </p:txBody>
      </p:sp>
    </p:spTree>
    <p:extLst>
      <p:ext uri="{BB962C8B-B14F-4D97-AF65-F5344CB8AC3E}">
        <p14:creationId xmlns:p14="http://schemas.microsoft.com/office/powerpoint/2010/main" val="85067543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5EA3F-1BAC-415A-9332-3A4D03610266}"/>
              </a:ext>
            </a:extLst>
          </p:cNvPr>
          <p:cNvSpPr txBox="1">
            <a:spLocks/>
          </p:cNvSpPr>
          <p:nvPr/>
        </p:nvSpPr>
        <p:spPr>
          <a:xfrm>
            <a:off x="4529579" y="346375"/>
            <a:ext cx="3081044" cy="88759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rgbClr val="C00000"/>
                </a:solidFill>
                <a:latin typeface="Museo 300" pitchFamily="50" charset="0"/>
                <a:cs typeface="Times New Roman" panose="02020603050405020304" pitchFamily="18" charset="0"/>
              </a:rPr>
              <a:t>Agenda</a:t>
            </a:r>
          </a:p>
        </p:txBody>
      </p:sp>
      <p:sp>
        <p:nvSpPr>
          <p:cNvPr id="3" name="Rectangle 2">
            <a:extLst>
              <a:ext uri="{FF2B5EF4-FFF2-40B4-BE49-F238E27FC236}">
                <a16:creationId xmlns:a16="http://schemas.microsoft.com/office/drawing/2014/main" id="{42248149-10BA-4468-9A83-41D9E7E4EC0A}"/>
              </a:ext>
            </a:extLst>
          </p:cNvPr>
          <p:cNvSpPr/>
          <p:nvPr/>
        </p:nvSpPr>
        <p:spPr>
          <a:xfrm>
            <a:off x="990600" y="1233969"/>
            <a:ext cx="10808395" cy="3903504"/>
          </a:xfrm>
          <a:prstGeom prst="rect">
            <a:avLst/>
          </a:prstGeom>
        </p:spPr>
        <p:txBody>
          <a:bodyPr wrap="square">
            <a:spAutoFit/>
          </a:bodyPr>
          <a:lstStyle/>
          <a:p>
            <a:pPr marL="285750" indent="-285750">
              <a:lnSpc>
                <a:spcPct val="150000"/>
              </a:lnSpc>
              <a:buFont typeface="Arial" panose="020B0604020202020204" pitchFamily="34" charset="0"/>
              <a:buChar char="•"/>
            </a:pPr>
            <a:r>
              <a:rPr lang="en-IN" sz="2800" dirty="0">
                <a:latin typeface="Museo 300" pitchFamily="50" charset="0"/>
                <a:cs typeface="Times New Roman" panose="02020603050405020304" pitchFamily="18" charset="0"/>
              </a:rPr>
              <a:t>About the Organization </a:t>
            </a:r>
            <a:endParaRPr lang="en-IN" sz="2400" dirty="0">
              <a:highlight>
                <a:srgbClr val="FFFF00"/>
              </a:highlight>
              <a:latin typeface="Museo 300" pitchFamily="50" charset="0"/>
              <a:cs typeface="Times New Roman" panose="02020603050405020304" pitchFamily="18" charset="0"/>
            </a:endParaRPr>
          </a:p>
          <a:p>
            <a:pPr marL="285750" indent="-285750">
              <a:lnSpc>
                <a:spcPct val="150000"/>
              </a:lnSpc>
              <a:buFont typeface="Arial" panose="020B0604020202020204" pitchFamily="34" charset="0"/>
              <a:buChar char="•"/>
            </a:pPr>
            <a:r>
              <a:rPr lang="en-IN" sz="2800" dirty="0">
                <a:latin typeface="Museo 300" pitchFamily="50" charset="0"/>
                <a:cs typeface="Times New Roman" panose="02020603050405020304" pitchFamily="18" charset="0"/>
              </a:rPr>
              <a:t>About the Department </a:t>
            </a:r>
          </a:p>
          <a:p>
            <a:pPr marL="285750" indent="-285750">
              <a:lnSpc>
                <a:spcPct val="150000"/>
              </a:lnSpc>
              <a:buFont typeface="Arial" panose="020B0604020202020204" pitchFamily="34" charset="0"/>
              <a:buChar char="•"/>
            </a:pPr>
            <a:r>
              <a:rPr lang="en-IN" sz="2800" dirty="0">
                <a:latin typeface="Museo 300" pitchFamily="50" charset="0"/>
                <a:cs typeface="Times New Roman" panose="02020603050405020304" pitchFamily="18" charset="0"/>
              </a:rPr>
              <a:t>Task Performed</a:t>
            </a:r>
          </a:p>
          <a:p>
            <a:pPr marL="285750" indent="-285750">
              <a:lnSpc>
                <a:spcPct val="150000"/>
              </a:lnSpc>
              <a:buFont typeface="Arial" panose="020B0604020202020204" pitchFamily="34" charset="0"/>
              <a:buChar char="•"/>
            </a:pPr>
            <a:r>
              <a:rPr lang="en-IN" sz="2800" dirty="0">
                <a:latin typeface="Museo 300" pitchFamily="50" charset="0"/>
                <a:cs typeface="Times New Roman" panose="02020603050405020304" pitchFamily="18" charset="0"/>
              </a:rPr>
              <a:t>Reflection Notes </a:t>
            </a:r>
          </a:p>
          <a:p>
            <a:pPr marL="285750" indent="-285750">
              <a:lnSpc>
                <a:spcPct val="150000"/>
              </a:lnSpc>
              <a:buFont typeface="Arial" panose="020B0604020202020204" pitchFamily="34" charset="0"/>
              <a:buChar char="•"/>
            </a:pPr>
            <a:r>
              <a:rPr lang="en-IN" sz="2800" dirty="0">
                <a:latin typeface="Museo 300" pitchFamily="50" charset="0"/>
                <a:cs typeface="Times New Roman" panose="02020603050405020304" pitchFamily="18" charset="0"/>
              </a:rPr>
              <a:t>Conclusion</a:t>
            </a:r>
          </a:p>
          <a:p>
            <a:pPr marL="285750" indent="-285750">
              <a:lnSpc>
                <a:spcPct val="150000"/>
              </a:lnSpc>
              <a:buFont typeface="Arial" panose="020B0604020202020204" pitchFamily="34" charset="0"/>
              <a:buChar char="•"/>
            </a:pPr>
            <a:r>
              <a:rPr lang="en-IN" sz="2800" dirty="0">
                <a:latin typeface="Museo 300" pitchFamily="50" charset="0"/>
                <a:cs typeface="Times New Roman" panose="02020603050405020304" pitchFamily="18" charset="0"/>
              </a:rPr>
              <a:t>Reference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8BE36C-03CF-C6A7-3A7F-B54F72313BC4}"/>
              </a:ext>
            </a:extLst>
          </p:cNvPr>
          <p:cNvSpPr txBox="1"/>
          <p:nvPr/>
        </p:nvSpPr>
        <p:spPr>
          <a:xfrm>
            <a:off x="1458246" y="307908"/>
            <a:ext cx="10733754" cy="646331"/>
          </a:xfrm>
          <a:prstGeom prst="rect">
            <a:avLst/>
          </a:prstGeom>
          <a:noFill/>
        </p:spPr>
        <p:txBody>
          <a:bodyPr wrap="square">
            <a:spAutoFit/>
          </a:bodyPr>
          <a:lstStyle/>
          <a:p>
            <a:r>
              <a:rPr lang="en-US" altLang="en-US" sz="3600" b="1" dirty="0">
                <a:solidFill>
                  <a:srgbClr val="C00000"/>
                </a:solidFill>
                <a:latin typeface="Times New Roman" panose="02020603050405020304" pitchFamily="18" charset="0"/>
                <a:cs typeface="Times New Roman" panose="02020603050405020304" pitchFamily="18" charset="0"/>
              </a:rPr>
              <a:t>About the Organisation</a:t>
            </a:r>
          </a:p>
        </p:txBody>
      </p:sp>
      <p:sp>
        <p:nvSpPr>
          <p:cNvPr id="7" name="TextBox 6">
            <a:extLst>
              <a:ext uri="{FF2B5EF4-FFF2-40B4-BE49-F238E27FC236}">
                <a16:creationId xmlns:a16="http://schemas.microsoft.com/office/drawing/2014/main" id="{A0DB0413-0039-2FA6-A69C-CF7A0C930518}"/>
              </a:ext>
            </a:extLst>
          </p:cNvPr>
          <p:cNvSpPr txBox="1"/>
          <p:nvPr/>
        </p:nvSpPr>
        <p:spPr>
          <a:xfrm>
            <a:off x="969523" y="1480261"/>
            <a:ext cx="10252953" cy="3897477"/>
          </a:xfrm>
          <a:prstGeom prst="rect">
            <a:avLst/>
          </a:prstGeom>
          <a:noFill/>
        </p:spPr>
        <p:txBody>
          <a:bodyPr wrap="square">
            <a:spAutoFit/>
          </a:bodyPr>
          <a:lstStyle/>
          <a:p>
            <a:pPr algn="just">
              <a:lnSpc>
                <a:spcPct val="150000"/>
              </a:lnSpc>
              <a:spcBef>
                <a:spcPts val="600"/>
              </a:spcBef>
              <a:spcAft>
                <a:spcPts val="300"/>
              </a:spcAft>
              <a:buNone/>
            </a:pPr>
            <a:r>
              <a:rPr lang="en-US" b="1" i="0" dirty="0">
                <a:solidFill>
                  <a:srgbClr val="424242"/>
                </a:solidFill>
                <a:effectLst/>
                <a:latin typeface="Times New Roman" panose="02020603050405020304" pitchFamily="18" charset="0"/>
                <a:cs typeface="Times New Roman" panose="02020603050405020304" pitchFamily="18" charset="0"/>
              </a:rPr>
              <a:t>Srijan Services</a:t>
            </a:r>
            <a:r>
              <a:rPr lang="en-US" b="0" i="0" dirty="0">
                <a:solidFill>
                  <a:srgbClr val="424242"/>
                </a:solidFill>
                <a:effectLst/>
                <a:latin typeface="Times New Roman" panose="02020603050405020304" pitchFamily="18" charset="0"/>
                <a:cs typeface="Times New Roman" panose="02020603050405020304" pitchFamily="18" charset="0"/>
              </a:rPr>
              <a:t> is a forward-thinking IT company committed to empowering businesses and individuals through innovative IT development and comprehensive HR solutions. With a focus on delivering customized, high-quality services, the company blends technical expertise with people-centric strategies to enhance operational efficiency and build lasting partnerships. From software development to strategic HR support, Srijan Services adapts to the evolving tech landscape to meet diverse client needs.</a:t>
            </a:r>
          </a:p>
          <a:p>
            <a:pPr algn="just">
              <a:lnSpc>
                <a:spcPct val="150000"/>
              </a:lnSpc>
              <a:spcBef>
                <a:spcPts val="600"/>
              </a:spcBef>
              <a:spcAft>
                <a:spcPts val="300"/>
              </a:spcAft>
            </a:pPr>
            <a:r>
              <a:rPr lang="en-US" b="0" i="0" dirty="0">
                <a:solidFill>
                  <a:srgbClr val="424242"/>
                </a:solidFill>
                <a:effectLst/>
                <a:latin typeface="Times New Roman" panose="02020603050405020304" pitchFamily="18" charset="0"/>
                <a:cs typeface="Times New Roman" panose="02020603050405020304" pitchFamily="18" charset="0"/>
              </a:rPr>
              <a:t>The company places strong emphasis on continuous learning and development, offering extensive training programs to upskill employees and keep them aligned with the latest industry trends. This dedication to professional growth ensures Srijan Services remains at the forefront of both HR and IT innovation, simplifying administrative tasks while creating impactful, future-ready solutions.</a:t>
            </a:r>
          </a:p>
        </p:txBody>
      </p:sp>
    </p:spTree>
    <p:extLst>
      <p:ext uri="{BB962C8B-B14F-4D97-AF65-F5344CB8AC3E}">
        <p14:creationId xmlns:p14="http://schemas.microsoft.com/office/powerpoint/2010/main" val="343701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59CE6-CA6A-E8DF-97A5-C61A3F6F56F9}"/>
              </a:ext>
            </a:extLst>
          </p:cNvPr>
          <p:cNvSpPr txBox="1"/>
          <p:nvPr/>
        </p:nvSpPr>
        <p:spPr>
          <a:xfrm>
            <a:off x="1112808" y="1411250"/>
            <a:ext cx="10150874" cy="3897477"/>
          </a:xfrm>
          <a:prstGeom prst="rect">
            <a:avLst/>
          </a:prstGeom>
          <a:noFill/>
        </p:spPr>
        <p:txBody>
          <a:bodyPr wrap="square">
            <a:spAutoFit/>
          </a:bodyPr>
          <a:lstStyle/>
          <a:p>
            <a:pPr algn="just">
              <a:lnSpc>
                <a:spcPct val="150000"/>
              </a:lnSpc>
              <a:spcBef>
                <a:spcPts val="600"/>
              </a:spcBef>
              <a:spcAft>
                <a:spcPts val="300"/>
              </a:spcAft>
              <a:buNone/>
            </a:pPr>
            <a:r>
              <a:rPr lang="en-US" b="1" i="0" dirty="0">
                <a:solidFill>
                  <a:srgbClr val="424242"/>
                </a:solidFill>
                <a:effectLst/>
                <a:latin typeface="Times New Roman" panose="02020603050405020304" pitchFamily="18" charset="0"/>
                <a:cs typeface="Times New Roman" panose="02020603050405020304" pitchFamily="18" charset="0"/>
              </a:rPr>
              <a:t>Srijan Services</a:t>
            </a:r>
            <a:r>
              <a:rPr lang="en-US" b="0" i="0" dirty="0">
                <a:solidFill>
                  <a:srgbClr val="424242"/>
                </a:solidFill>
                <a:effectLst/>
                <a:latin typeface="Times New Roman" panose="02020603050405020304" pitchFamily="18" charset="0"/>
                <a:cs typeface="Times New Roman" panose="02020603050405020304" pitchFamily="18" charset="0"/>
              </a:rPr>
              <a:t>, founded in 2015 and headquartered in Raipur, Chhattisgarh, is a leading IT services and consulting firm offering innovative software solutions and end-to-end HR outsourcing. The HR department plays a strategic role in aligning talent acquisition with the company’s tech-driven and client-focused goals. Their structured hiring process includes educational background checks, stream categorization (IT or non-IT), and role alignment in areas like Cloud, Database, or Development, followed by a multi-stage screening process.</a:t>
            </a:r>
          </a:p>
          <a:p>
            <a:pPr algn="just">
              <a:lnSpc>
                <a:spcPct val="150000"/>
              </a:lnSpc>
              <a:spcBef>
                <a:spcPts val="600"/>
              </a:spcBef>
              <a:spcAft>
                <a:spcPts val="300"/>
              </a:spcAft>
            </a:pPr>
            <a:r>
              <a:rPr lang="en-US" b="0" i="0" dirty="0">
                <a:solidFill>
                  <a:srgbClr val="424242"/>
                </a:solidFill>
                <a:effectLst/>
                <a:latin typeface="Times New Roman" panose="02020603050405020304" pitchFamily="18" charset="0"/>
                <a:cs typeface="Times New Roman" panose="02020603050405020304" pitchFamily="18" charset="0"/>
              </a:rPr>
              <a:t>Beyond recruitment, the HR team is deeply invested in employee development through tailored training programs and continuous support. This approach fosters a collaborative and innovative work culture, significantly contributing to both organizational growth and individual career advancement.</a:t>
            </a:r>
          </a:p>
        </p:txBody>
      </p:sp>
      <p:sp>
        <p:nvSpPr>
          <p:cNvPr id="9" name="TextBox 8">
            <a:extLst>
              <a:ext uri="{FF2B5EF4-FFF2-40B4-BE49-F238E27FC236}">
                <a16:creationId xmlns:a16="http://schemas.microsoft.com/office/drawing/2014/main" id="{286C380C-A457-43FB-76B4-6D6A7389E7B8}"/>
              </a:ext>
            </a:extLst>
          </p:cNvPr>
          <p:cNvSpPr txBox="1"/>
          <p:nvPr/>
        </p:nvSpPr>
        <p:spPr>
          <a:xfrm>
            <a:off x="1524810" y="335762"/>
            <a:ext cx="7074441" cy="646331"/>
          </a:xfrm>
          <a:prstGeom prst="rect">
            <a:avLst/>
          </a:prstGeom>
          <a:noFill/>
        </p:spPr>
        <p:txBody>
          <a:bodyPr wrap="square">
            <a:spAutoFit/>
          </a:bodyPr>
          <a:lstStyle/>
          <a:p>
            <a:r>
              <a:rPr lang="en-US" altLang="en-US" sz="3600" b="1" dirty="0">
                <a:solidFill>
                  <a:srgbClr val="C00000"/>
                </a:solidFill>
                <a:latin typeface="Times New Roman" panose="02020603050405020304" pitchFamily="18" charset="0"/>
                <a:cs typeface="Times New Roman" panose="02020603050405020304" pitchFamily="18" charset="0"/>
              </a:rPr>
              <a:t>About the Department</a:t>
            </a:r>
          </a:p>
        </p:txBody>
      </p:sp>
    </p:spTree>
    <p:extLst>
      <p:ext uri="{BB962C8B-B14F-4D97-AF65-F5344CB8AC3E}">
        <p14:creationId xmlns:p14="http://schemas.microsoft.com/office/powerpoint/2010/main" val="219139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820B16-7915-C955-9A82-FE1407C3D52E}"/>
              </a:ext>
            </a:extLst>
          </p:cNvPr>
          <p:cNvSpPr txBox="1"/>
          <p:nvPr/>
        </p:nvSpPr>
        <p:spPr>
          <a:xfrm>
            <a:off x="1631815" y="326036"/>
            <a:ext cx="7774832" cy="646331"/>
          </a:xfrm>
          <a:prstGeom prst="rect">
            <a:avLst/>
          </a:prstGeom>
          <a:noFill/>
        </p:spPr>
        <p:txBody>
          <a:bodyPr wrap="square">
            <a:spAutoFit/>
          </a:bodyPr>
          <a:lstStyle/>
          <a:p>
            <a:r>
              <a:rPr lang="en-US" altLang="en-US" sz="3600" b="1" dirty="0">
                <a:solidFill>
                  <a:srgbClr val="C00000"/>
                </a:solidFill>
                <a:latin typeface="Museo 300" pitchFamily="50" charset="0"/>
                <a:cs typeface="Times New Roman" panose="02020603050405020304" pitchFamily="18" charset="0"/>
              </a:rPr>
              <a:t>Task Performed and Reflection Notes</a:t>
            </a:r>
          </a:p>
        </p:txBody>
      </p:sp>
      <p:sp>
        <p:nvSpPr>
          <p:cNvPr id="5" name="TextBox 4">
            <a:extLst>
              <a:ext uri="{FF2B5EF4-FFF2-40B4-BE49-F238E27FC236}">
                <a16:creationId xmlns:a16="http://schemas.microsoft.com/office/drawing/2014/main" id="{A754D518-B787-DAF5-79F3-185943191EFA}"/>
              </a:ext>
            </a:extLst>
          </p:cNvPr>
          <p:cNvSpPr txBox="1"/>
          <p:nvPr/>
        </p:nvSpPr>
        <p:spPr>
          <a:xfrm>
            <a:off x="886838" y="1344874"/>
            <a:ext cx="10418324" cy="6278642"/>
          </a:xfrm>
          <a:prstGeom prst="rect">
            <a:avLst/>
          </a:prstGeom>
          <a:noFill/>
        </p:spPr>
        <p:txBody>
          <a:bodyPr wrap="square">
            <a:spAutoFit/>
          </a:bodyPr>
          <a:lstStyle/>
          <a:p>
            <a:pPr algn="just">
              <a:lnSpc>
                <a:spcPct val="150000"/>
              </a:lnSpc>
            </a:pPr>
            <a:r>
              <a:rPr lang="en-US" i="0" dirty="0">
                <a:solidFill>
                  <a:srgbClr val="424242"/>
                </a:solidFill>
                <a:effectLst/>
                <a:latin typeface="Times New Roman" panose="02020603050405020304" pitchFamily="18" charset="0"/>
                <a:cs typeface="Times New Roman" panose="02020603050405020304" pitchFamily="18" charset="0"/>
              </a:rPr>
              <a:t>During my internship, I worked on a real-time project titled </a:t>
            </a:r>
            <a:r>
              <a:rPr lang="en-US" i="1" dirty="0">
                <a:solidFill>
                  <a:srgbClr val="424242"/>
                </a:solidFill>
                <a:effectLst/>
                <a:latin typeface="Times New Roman" panose="02020603050405020304" pitchFamily="18" charset="0"/>
                <a:cs typeface="Times New Roman" panose="02020603050405020304" pitchFamily="18" charset="0"/>
              </a:rPr>
              <a:t>College2Campus</a:t>
            </a:r>
            <a:r>
              <a:rPr lang="en-US" i="0" dirty="0">
                <a:solidFill>
                  <a:srgbClr val="424242"/>
                </a:solidFill>
                <a:effectLst/>
                <a:latin typeface="Times New Roman" panose="02020603050405020304" pitchFamily="18" charset="0"/>
                <a:cs typeface="Times New Roman" panose="02020603050405020304" pitchFamily="18" charset="0"/>
              </a:rPr>
              <a:t>, a web-based campus placement management system developed using Java, JSP, and MySQL. The project aimed to streamline the traditional placement process by automating key tasks such as student registration, resume submission, shortlisting, and interview scheduling. It featured dedicated interfaces for students, recruiters, and placement administrators, enhancing coordination and transparency across all stakeholders.</a:t>
            </a:r>
          </a:p>
          <a:p>
            <a:pPr algn="just">
              <a:lnSpc>
                <a:spcPct val="150000"/>
              </a:lnSpc>
            </a:pPr>
            <a:endParaRPr lang="en-US" sz="400" dirty="0">
              <a:solidFill>
                <a:srgbClr val="424242"/>
              </a:solidFill>
              <a:latin typeface="Times New Roman" panose="02020603050405020304" pitchFamily="18" charset="0"/>
              <a:cs typeface="Times New Roman" panose="02020603050405020304" pitchFamily="18" charset="0"/>
            </a:endParaRPr>
          </a:p>
          <a:p>
            <a:pPr algn="just">
              <a:spcBef>
                <a:spcPts val="975"/>
              </a:spcBef>
              <a:spcAft>
                <a:spcPts val="225"/>
              </a:spcAft>
              <a:buNone/>
            </a:pPr>
            <a:r>
              <a:rPr lang="en-US" sz="2000" b="1" i="0" dirty="0">
                <a:solidFill>
                  <a:srgbClr val="424242"/>
                </a:solidFill>
                <a:effectLst/>
                <a:latin typeface="Times New Roman" panose="02020603050405020304" pitchFamily="18" charset="0"/>
                <a:cs typeface="Times New Roman" panose="02020603050405020304" pitchFamily="18" charset="0"/>
              </a:rPr>
              <a:t>Technical Skills Gained</a:t>
            </a:r>
            <a:endParaRPr lang="en-US" sz="400" b="1" i="0" dirty="0">
              <a:solidFill>
                <a:srgbClr val="424242"/>
              </a:solidFill>
              <a:effectLst/>
              <a:latin typeface="Times New Roman" panose="02020603050405020304" pitchFamily="18" charset="0"/>
              <a:cs typeface="Times New Roman" panose="02020603050405020304" pitchFamily="18" charset="0"/>
            </a:endParaRPr>
          </a:p>
          <a:p>
            <a:pPr marL="285750" indent="-285750" algn="just">
              <a:lnSpc>
                <a:spcPct val="150000"/>
              </a:lnSpc>
              <a:spcBef>
                <a:spcPts val="300"/>
              </a:spcBef>
              <a:spcAft>
                <a:spcPts val="300"/>
              </a:spcAft>
              <a:buFont typeface="Arial" panose="020B0604020202020204" pitchFamily="34" charset="0"/>
              <a:buChar char="•"/>
            </a:pPr>
            <a:r>
              <a:rPr lang="en-US" b="0" i="0" dirty="0">
                <a:solidFill>
                  <a:srgbClr val="424242"/>
                </a:solidFill>
                <a:effectLst/>
                <a:latin typeface="Times New Roman" panose="02020603050405020304" pitchFamily="18" charset="0"/>
                <a:cs typeface="Times New Roman" panose="02020603050405020304" pitchFamily="18" charset="0"/>
              </a:rPr>
              <a:t>Gained hands-on experience in full-stack development using Java, JSP, and MySQL.</a:t>
            </a:r>
          </a:p>
          <a:p>
            <a:pPr marL="285750" indent="-285750" algn="just">
              <a:lnSpc>
                <a:spcPct val="150000"/>
              </a:lnSpc>
              <a:spcBef>
                <a:spcPts val="300"/>
              </a:spcBef>
              <a:spcAft>
                <a:spcPts val="300"/>
              </a:spcAft>
              <a:buFont typeface="Arial" panose="020B0604020202020204" pitchFamily="34" charset="0"/>
              <a:buChar char="•"/>
            </a:pPr>
            <a:r>
              <a:rPr lang="en-US" b="0" i="0" dirty="0">
                <a:solidFill>
                  <a:srgbClr val="424242"/>
                </a:solidFill>
                <a:effectLst/>
                <a:latin typeface="Times New Roman" panose="02020603050405020304" pitchFamily="18" charset="0"/>
                <a:cs typeface="Times New Roman" panose="02020603050405020304" pitchFamily="18" charset="0"/>
              </a:rPr>
              <a:t>Learned to design secure, role-based access systems and build intuitive user interfaces.</a:t>
            </a:r>
          </a:p>
          <a:p>
            <a:pPr marL="285750" indent="-285750" algn="just">
              <a:lnSpc>
                <a:spcPct val="150000"/>
              </a:lnSpc>
              <a:spcBef>
                <a:spcPts val="300"/>
              </a:spcBef>
              <a:spcAft>
                <a:spcPts val="300"/>
              </a:spcAft>
              <a:buFont typeface="Arial" panose="020B0604020202020204" pitchFamily="34" charset="0"/>
              <a:buChar char="•"/>
            </a:pPr>
            <a:r>
              <a:rPr lang="en-US" b="0" i="0" dirty="0">
                <a:solidFill>
                  <a:srgbClr val="424242"/>
                </a:solidFill>
                <a:effectLst/>
                <a:latin typeface="Times New Roman" panose="02020603050405020304" pitchFamily="18" charset="0"/>
                <a:cs typeface="Times New Roman" panose="02020603050405020304" pitchFamily="18" charset="0"/>
              </a:rPr>
              <a:t>Developed skills in automating workflows and managing structured data efficiently.</a:t>
            </a: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US" dirty="0"/>
          </a:p>
          <a:p>
            <a:endParaRPr lang="en-US" altLang="en-US" sz="1800" b="1" dirty="0">
              <a:solidFill>
                <a:srgbClr val="C00000"/>
              </a:solidFill>
              <a:latin typeface="Museo 300" pitchFamily="50" charset="0"/>
              <a:cs typeface="Times New Roman" panose="02020603050405020304" pitchFamily="18" charset="0"/>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613573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A8111-CE19-58DD-37D2-2201C7F344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A2D8478-FF4F-A10C-BAD8-C8887F9E03CD}"/>
              </a:ext>
            </a:extLst>
          </p:cNvPr>
          <p:cNvSpPr txBox="1"/>
          <p:nvPr/>
        </p:nvSpPr>
        <p:spPr>
          <a:xfrm>
            <a:off x="1631815" y="326036"/>
            <a:ext cx="7774832" cy="646331"/>
          </a:xfrm>
          <a:prstGeom prst="rect">
            <a:avLst/>
          </a:prstGeom>
          <a:noFill/>
        </p:spPr>
        <p:txBody>
          <a:bodyPr wrap="square">
            <a:spAutoFit/>
          </a:bodyPr>
          <a:lstStyle/>
          <a:p>
            <a:r>
              <a:rPr lang="en-US" altLang="en-US" sz="3600" b="1" dirty="0">
                <a:solidFill>
                  <a:srgbClr val="C00000"/>
                </a:solidFill>
                <a:latin typeface="Museo 300" pitchFamily="50" charset="0"/>
                <a:cs typeface="Times New Roman" panose="02020603050405020304" pitchFamily="18" charset="0"/>
              </a:rPr>
              <a:t>Task Performed and Reflection Notes</a:t>
            </a:r>
          </a:p>
        </p:txBody>
      </p:sp>
      <p:sp>
        <p:nvSpPr>
          <p:cNvPr id="5" name="TextBox 4">
            <a:extLst>
              <a:ext uri="{FF2B5EF4-FFF2-40B4-BE49-F238E27FC236}">
                <a16:creationId xmlns:a16="http://schemas.microsoft.com/office/drawing/2014/main" id="{C39DEBB8-6297-0ADD-2498-78E8B74C5943}"/>
              </a:ext>
            </a:extLst>
          </p:cNvPr>
          <p:cNvSpPr txBox="1"/>
          <p:nvPr/>
        </p:nvSpPr>
        <p:spPr>
          <a:xfrm>
            <a:off x="886838" y="1396633"/>
            <a:ext cx="10418324" cy="4355038"/>
          </a:xfrm>
          <a:prstGeom prst="rect">
            <a:avLst/>
          </a:prstGeom>
          <a:noFill/>
        </p:spPr>
        <p:txBody>
          <a:bodyPr wrap="square">
            <a:spAutoFit/>
          </a:bodyPr>
          <a:lstStyle/>
          <a:p>
            <a:pPr algn="just">
              <a:lnSpc>
                <a:spcPct val="150000"/>
              </a:lnSpc>
            </a:pPr>
            <a:endParaRPr lang="en-US" sz="400" dirty="0">
              <a:solidFill>
                <a:srgbClr val="424242"/>
              </a:solidFill>
              <a:latin typeface="Times New Roman" panose="02020603050405020304" pitchFamily="18" charset="0"/>
              <a:cs typeface="Times New Roman" panose="02020603050405020304" pitchFamily="18" charset="0"/>
            </a:endParaRPr>
          </a:p>
          <a:p>
            <a:pPr algn="just">
              <a:lnSpc>
                <a:spcPct val="150000"/>
              </a:lnSpc>
              <a:spcBef>
                <a:spcPts val="975"/>
              </a:spcBef>
              <a:spcAft>
                <a:spcPts val="225"/>
              </a:spcAft>
              <a:buNone/>
            </a:pPr>
            <a:r>
              <a:rPr lang="en-US" sz="2000" b="1" dirty="0">
                <a:solidFill>
                  <a:srgbClr val="424242"/>
                </a:solidFill>
                <a:latin typeface="Times New Roman" panose="02020603050405020304" pitchFamily="18" charset="0"/>
                <a:cs typeface="Times New Roman" panose="02020603050405020304" pitchFamily="18" charset="0"/>
              </a:rPr>
              <a:t>Professional Development</a:t>
            </a:r>
            <a:endParaRPr lang="en-US" sz="400" b="1" i="0" dirty="0">
              <a:solidFill>
                <a:srgbClr val="424242"/>
              </a:solidFill>
              <a:effectLst/>
              <a:latin typeface="Times New Roman" panose="02020603050405020304" pitchFamily="18" charset="0"/>
              <a:cs typeface="Times New Roman" panose="02020603050405020304" pitchFamily="18" charset="0"/>
            </a:endParaRPr>
          </a:p>
          <a:p>
            <a:pPr marL="285750" indent="-285750" algn="just">
              <a:lnSpc>
                <a:spcPct val="150000"/>
              </a:lnSpc>
              <a:spcBef>
                <a:spcPts val="300"/>
              </a:spcBef>
              <a:spcAft>
                <a:spcPts val="300"/>
              </a:spcAft>
              <a:buFont typeface="Arial" panose="020B0604020202020204" pitchFamily="34" charset="0"/>
              <a:buChar char="•"/>
            </a:pPr>
            <a:r>
              <a:rPr lang="en-US" b="0" i="0" dirty="0">
                <a:solidFill>
                  <a:srgbClr val="424242"/>
                </a:solidFill>
                <a:effectLst/>
                <a:latin typeface="Times New Roman" panose="02020603050405020304" pitchFamily="18" charset="0"/>
                <a:cs typeface="Times New Roman" panose="02020603050405020304" pitchFamily="18" charset="0"/>
              </a:rPr>
              <a:t>Improved problem-solving and project planning abilities through real-world application development.</a:t>
            </a:r>
          </a:p>
          <a:p>
            <a:pPr marL="285750" indent="-285750" algn="just">
              <a:lnSpc>
                <a:spcPct val="150000"/>
              </a:lnSpc>
              <a:spcBef>
                <a:spcPts val="300"/>
              </a:spcBef>
              <a:spcAft>
                <a:spcPts val="300"/>
              </a:spcAft>
              <a:buFont typeface="Arial" panose="020B0604020202020204" pitchFamily="34" charset="0"/>
              <a:buChar char="•"/>
            </a:pPr>
            <a:r>
              <a:rPr lang="en-US" b="0" i="0" dirty="0">
                <a:solidFill>
                  <a:srgbClr val="424242"/>
                </a:solidFill>
                <a:effectLst/>
                <a:latin typeface="Times New Roman" panose="02020603050405020304" pitchFamily="18" charset="0"/>
                <a:cs typeface="Times New Roman" panose="02020603050405020304" pitchFamily="18" charset="0"/>
              </a:rPr>
              <a:t>Strengthened communication and collaboration skills by working closely with mentors and team members.</a:t>
            </a:r>
          </a:p>
          <a:p>
            <a:pPr marL="285750" indent="-285750" algn="just">
              <a:lnSpc>
                <a:spcPct val="150000"/>
              </a:lnSpc>
              <a:spcBef>
                <a:spcPts val="300"/>
              </a:spcBef>
              <a:spcAft>
                <a:spcPts val="300"/>
              </a:spcAft>
              <a:buFont typeface="Arial" panose="020B0604020202020204" pitchFamily="34" charset="0"/>
              <a:buChar char="•"/>
            </a:pPr>
            <a:r>
              <a:rPr lang="en-US" b="0" i="0" dirty="0">
                <a:solidFill>
                  <a:srgbClr val="424242"/>
                </a:solidFill>
                <a:effectLst/>
                <a:latin typeface="Times New Roman" panose="02020603050405020304" pitchFamily="18" charset="0"/>
                <a:cs typeface="Times New Roman" panose="02020603050405020304" pitchFamily="18" charset="0"/>
              </a:rPr>
              <a:t>Gained insights into the challenges of digital transformation in educational institutions.</a:t>
            </a: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US" dirty="0"/>
          </a:p>
          <a:p>
            <a:endParaRPr lang="en-US" altLang="en-US" sz="1800" b="1" dirty="0">
              <a:solidFill>
                <a:srgbClr val="C00000"/>
              </a:solidFill>
              <a:latin typeface="Museo 300" pitchFamily="50" charset="0"/>
              <a:cs typeface="Times New Roman" panose="02020603050405020304" pitchFamily="18" charset="0"/>
            </a:endParaRP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8479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FC91D6-52F1-21EF-D851-6A37E28E05D1}"/>
              </a:ext>
            </a:extLst>
          </p:cNvPr>
          <p:cNvSpPr txBox="1"/>
          <p:nvPr/>
        </p:nvSpPr>
        <p:spPr>
          <a:xfrm>
            <a:off x="1534537" y="316307"/>
            <a:ext cx="7531641" cy="646331"/>
          </a:xfrm>
          <a:prstGeom prst="rect">
            <a:avLst/>
          </a:prstGeom>
          <a:noFill/>
        </p:spPr>
        <p:txBody>
          <a:bodyPr wrap="square">
            <a:spAutoFit/>
          </a:bodyPr>
          <a:lstStyle/>
          <a:p>
            <a:r>
              <a:rPr lang="en-US" altLang="en-US" sz="3600" b="1" dirty="0">
                <a:solidFill>
                  <a:srgbClr val="C00000"/>
                </a:solidFill>
                <a:latin typeface="Times New Roman" panose="02020603050405020304" pitchFamily="18" charset="0"/>
                <a:cs typeface="Times New Roman" panose="02020603050405020304" pitchFamily="18" charset="0"/>
              </a:rPr>
              <a:t>Outcomes</a:t>
            </a:r>
          </a:p>
        </p:txBody>
      </p:sp>
      <p:pic>
        <p:nvPicPr>
          <p:cNvPr id="4" name="Picture 3" descr="A screenshot of a computer&#10;&#10;AI-generated content may be incorrect.">
            <a:extLst>
              <a:ext uri="{FF2B5EF4-FFF2-40B4-BE49-F238E27FC236}">
                <a16:creationId xmlns:a16="http://schemas.microsoft.com/office/drawing/2014/main" id="{36205374-98DB-D786-B66B-F978ABC67953}"/>
              </a:ext>
            </a:extLst>
          </p:cNvPr>
          <p:cNvPicPr>
            <a:picLocks noChangeAspect="1"/>
          </p:cNvPicPr>
          <p:nvPr/>
        </p:nvPicPr>
        <p:blipFill>
          <a:blip r:embed="rId2">
            <a:extLst>
              <a:ext uri="{28A0092B-C50C-407E-A947-70E740481C1C}">
                <a14:useLocalDpi xmlns:a14="http://schemas.microsoft.com/office/drawing/2010/main" val="0"/>
              </a:ext>
            </a:extLst>
          </a:blip>
          <a:srcRect l="5896" t="3600" r="4005" b="7984"/>
          <a:stretch/>
        </p:blipFill>
        <p:spPr>
          <a:xfrm>
            <a:off x="880534" y="1693333"/>
            <a:ext cx="4953000" cy="31072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042338EA-95E2-C8BB-E193-A13695D689B5}"/>
              </a:ext>
            </a:extLst>
          </p:cNvPr>
          <p:cNvPicPr>
            <a:picLocks noChangeAspect="1"/>
          </p:cNvPicPr>
          <p:nvPr/>
        </p:nvPicPr>
        <p:blipFill>
          <a:blip r:embed="rId3"/>
          <a:srcRect l="4797" t="8673" r="3758" b="7563"/>
          <a:stretch/>
        </p:blipFill>
        <p:spPr>
          <a:xfrm>
            <a:off x="6620933" y="1693333"/>
            <a:ext cx="4842934" cy="310726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1446957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0DAA1-3D11-9569-AB48-71DE9A527780}"/>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7248BB2A-046E-4DD6-881E-8ACC04418572}"/>
              </a:ext>
            </a:extLst>
          </p:cNvPr>
          <p:cNvSpPr txBox="1"/>
          <p:nvPr/>
        </p:nvSpPr>
        <p:spPr>
          <a:xfrm>
            <a:off x="1534537" y="316307"/>
            <a:ext cx="7531641" cy="646331"/>
          </a:xfrm>
          <a:prstGeom prst="rect">
            <a:avLst/>
          </a:prstGeom>
          <a:noFill/>
        </p:spPr>
        <p:txBody>
          <a:bodyPr wrap="square">
            <a:spAutoFit/>
          </a:bodyPr>
          <a:lstStyle/>
          <a:p>
            <a:r>
              <a:rPr lang="en-US" altLang="en-US" sz="3600" b="1" dirty="0">
                <a:solidFill>
                  <a:srgbClr val="C00000"/>
                </a:solidFill>
                <a:latin typeface="Times New Roman" panose="02020603050405020304" pitchFamily="18" charset="0"/>
                <a:cs typeface="Times New Roman" panose="02020603050405020304" pitchFamily="18" charset="0"/>
              </a:rPr>
              <a:t>Outcomes</a:t>
            </a:r>
          </a:p>
        </p:txBody>
      </p:sp>
      <p:pic>
        <p:nvPicPr>
          <p:cNvPr id="3" name="Picture 2">
            <a:extLst>
              <a:ext uri="{FF2B5EF4-FFF2-40B4-BE49-F238E27FC236}">
                <a16:creationId xmlns:a16="http://schemas.microsoft.com/office/drawing/2014/main" id="{F3838928-7F70-047A-5145-801A1EDE2260}"/>
              </a:ext>
            </a:extLst>
          </p:cNvPr>
          <p:cNvPicPr>
            <a:picLocks noChangeAspect="1"/>
          </p:cNvPicPr>
          <p:nvPr/>
        </p:nvPicPr>
        <p:blipFill>
          <a:blip r:embed="rId2"/>
          <a:srcRect b="2549"/>
          <a:stretch/>
        </p:blipFill>
        <p:spPr>
          <a:xfrm>
            <a:off x="988775" y="1642533"/>
            <a:ext cx="4760092" cy="31353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57C024D-35FF-54CD-E596-A39364BD411C}"/>
              </a:ext>
            </a:extLst>
          </p:cNvPr>
          <p:cNvPicPr>
            <a:picLocks noChangeAspect="1"/>
          </p:cNvPicPr>
          <p:nvPr/>
        </p:nvPicPr>
        <p:blipFill>
          <a:blip r:embed="rId3"/>
          <a:stretch>
            <a:fillRect/>
          </a:stretch>
        </p:blipFill>
        <p:spPr>
          <a:xfrm>
            <a:off x="6512738" y="1642532"/>
            <a:ext cx="4760091" cy="31353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93539235"/>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6535</TotalTime>
  <Words>784</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Museo 300</vt:lpstr>
      <vt:lpstr>Museo 500</vt:lpstr>
      <vt:lpstr>Museo 700</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MVJ Vice Principal</dc:creator>
  <cp:lastModifiedBy>Agarwal, Shrish (Contractor)</cp:lastModifiedBy>
  <cp:revision>25</cp:revision>
  <dcterms:created xsi:type="dcterms:W3CDTF">2021-03-06T09:11:47Z</dcterms:created>
  <dcterms:modified xsi:type="dcterms:W3CDTF">2025-05-21T12:23:58Z</dcterms:modified>
</cp:coreProperties>
</file>