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124" r:id="rId2"/>
  </p:sldMasterIdLst>
  <p:notesMasterIdLst>
    <p:notesMasterId r:id="rId24"/>
  </p:notesMasterIdLst>
  <p:handoutMasterIdLst>
    <p:handoutMasterId r:id="rId25"/>
  </p:handoutMasterIdLst>
  <p:sldIdLst>
    <p:sldId id="256" r:id="rId3"/>
    <p:sldId id="420" r:id="rId4"/>
    <p:sldId id="425" r:id="rId5"/>
    <p:sldId id="449" r:id="rId6"/>
    <p:sldId id="441" r:id="rId7"/>
    <p:sldId id="446" r:id="rId8"/>
    <p:sldId id="450" r:id="rId9"/>
    <p:sldId id="453" r:id="rId10"/>
    <p:sldId id="448" r:id="rId11"/>
    <p:sldId id="444" r:id="rId12"/>
    <p:sldId id="454" r:id="rId13"/>
    <p:sldId id="455" r:id="rId14"/>
    <p:sldId id="445" r:id="rId15"/>
    <p:sldId id="451" r:id="rId16"/>
    <p:sldId id="456" r:id="rId17"/>
    <p:sldId id="452" r:id="rId18"/>
    <p:sldId id="424" r:id="rId19"/>
    <p:sldId id="426" r:id="rId20"/>
    <p:sldId id="439" r:id="rId21"/>
    <p:sldId id="419" r:id="rId22"/>
    <p:sldId id="457" r:id="rId2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50" autoAdjust="0"/>
    <p:restoredTop sz="94660"/>
  </p:normalViewPr>
  <p:slideViewPr>
    <p:cSldViewPr>
      <p:cViewPr varScale="1">
        <p:scale>
          <a:sx n="94" d="100"/>
          <a:sy n="94" d="100"/>
        </p:scale>
        <p:origin x="208" y="624"/>
      </p:cViewPr>
      <p:guideLst>
        <p:guide orient="horz" pos="2160"/>
        <p:guide pos="384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2/22/19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2/22/19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@Pratyush Kulwal</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639762"/>
          </a:xfrm>
        </p:spPr>
        <p:txBody>
          <a:bodyPr/>
          <a:lstStyle/>
          <a:p>
            <a:r>
              <a:rPr lang="en-US"/>
              <a:t>Click to edit Master title style</a:t>
            </a:r>
          </a:p>
        </p:txBody>
      </p:sp>
      <p:sp>
        <p:nvSpPr>
          <p:cNvPr id="3" name="Content Placeholder 2"/>
          <p:cNvSpPr>
            <a:spLocks noGrp="1"/>
          </p:cNvSpPr>
          <p:nvPr>
            <p:ph sz="quarter" idx="1"/>
          </p:nvPr>
        </p:nvSpPr>
        <p:spPr>
          <a:xfrm>
            <a:off x="609600" y="990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657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657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2/22/19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@Pratyush Kulwal</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284164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0651"/>
            <a:ext cx="10972800" cy="715962"/>
          </a:xfrm>
        </p:spPr>
        <p:txBody>
          <a:bodyPr>
            <a:normAutofit/>
          </a:bodyPr>
          <a:lstStyle>
            <a:lvl1pPr>
              <a:defRPr sz="24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609600" y="914400"/>
            <a:ext cx="10972800" cy="5334000"/>
          </a:xfrm>
        </p:spPr>
        <p:txBody>
          <a:bodyPr/>
          <a:lstStyle>
            <a:lvl1pPr>
              <a:buClr>
                <a:srgbClr val="0070C0"/>
              </a:buClr>
              <a:buFont typeface="Wingdings" pitchFamily="2" charset="2"/>
              <a:buChar char="§"/>
              <a:defRPr sz="1350" baseline="0"/>
            </a:lvl1pPr>
            <a:lvl2pPr>
              <a:buClr>
                <a:srgbClr val="92D050"/>
              </a:buClr>
              <a:buFont typeface="Wingdings" pitchFamily="2" charset="2"/>
              <a:buChar char="§"/>
              <a:defRPr sz="1350" baseline="0"/>
            </a:lvl2pPr>
            <a:lvl3pPr>
              <a:buClr>
                <a:srgbClr val="FF0000"/>
              </a:buClr>
              <a:buFont typeface="Wingdings" pitchFamily="2" charset="2"/>
              <a:buChar char="§"/>
              <a:defRPr sz="1200" baseline="0"/>
            </a:lvl3pPr>
            <a:lvl4pPr>
              <a:defRPr sz="120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@Pratyush Kulwal</a:t>
            </a:r>
          </a:p>
        </p:txBody>
      </p:sp>
      <p:sp>
        <p:nvSpPr>
          <p:cNvPr id="6" name="Slide Number Placeholder 5"/>
          <p:cNvSpPr>
            <a:spLocks noGrp="1"/>
          </p:cNvSpPr>
          <p:nvPr>
            <p:ph type="sldNum" sz="quarter" idx="12"/>
          </p:nvPr>
        </p:nvSpPr>
        <p:spPr/>
        <p:txBody>
          <a:bodyPr/>
          <a:lstStyle>
            <a:lvl1pPr>
              <a:defRPr sz="12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184376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2729348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2/22/19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24364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2/22/19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3111802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2/22/19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2089128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2/22/19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218029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0651"/>
            <a:ext cx="109728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609600" y="914400"/>
            <a:ext cx="109728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@Pratyush Kulwal</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2/22/19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3414525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2/22/19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1411406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59378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3696939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639762"/>
          </a:xfrm>
        </p:spPr>
        <p:txBody>
          <a:bodyPr/>
          <a:lstStyle/>
          <a:p>
            <a:r>
              <a:rPr lang="en-US"/>
              <a:t>Click to edit Master title style</a:t>
            </a:r>
          </a:p>
        </p:txBody>
      </p:sp>
      <p:sp>
        <p:nvSpPr>
          <p:cNvPr id="3" name="Content Placeholder 2"/>
          <p:cNvSpPr>
            <a:spLocks noGrp="1"/>
          </p:cNvSpPr>
          <p:nvPr>
            <p:ph sz="quarter" idx="1"/>
          </p:nvPr>
        </p:nvSpPr>
        <p:spPr>
          <a:xfrm>
            <a:off x="609600" y="990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990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657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657600"/>
            <a:ext cx="538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2/22/19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285293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2/22/19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2/22/19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2/22/19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2/22/19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2/22/19</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2/22/19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2/22/19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990600"/>
            <a:ext cx="10972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2/22/19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990600"/>
            <a:ext cx="10972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defRPr>
            </a:lvl1pPr>
          </a:lstStyle>
          <a:p>
            <a:pPr>
              <a:defRPr/>
            </a:pPr>
            <a:fld id="{97832353-B273-4796-B91B-464BBEE56517}" type="datetime1">
              <a:rPr lang="en-US"/>
              <a:pPr>
                <a:defRPr/>
              </a:pPr>
              <a:t>2/22/19</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defRPr>
            </a:lvl1pPr>
          </a:lstStyle>
          <a:p>
            <a:pPr>
              <a:defRPr/>
            </a:pPr>
            <a:fld id="{F34D79D8-E937-4F7F-B5D1-0FDC90AE5A5A}" type="slidenum">
              <a:rPr lang="en-US"/>
              <a:pPr>
                <a:defRPr/>
              </a:pPr>
              <a:t>‹#›</a:t>
            </a:fld>
            <a:endParaRPr lang="en-US"/>
          </a:p>
        </p:txBody>
      </p:sp>
    </p:spTree>
    <p:extLst>
      <p:ext uri="{BB962C8B-B14F-4D97-AF65-F5344CB8AC3E}">
        <p14:creationId xmlns:p14="http://schemas.microsoft.com/office/powerpoint/2010/main" val="3231416000"/>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Lst>
  <p:hf hdr="0" dt="0"/>
  <p:txStyles>
    <p:titleStyle>
      <a:lvl1pPr algn="ctr" rtl="0" eaLnBrk="0" fontAlgn="base" hangingPunct="0">
        <a:spcBef>
          <a:spcPct val="0"/>
        </a:spcBef>
        <a:spcAft>
          <a:spcPct val="0"/>
        </a:spcAft>
        <a:defRPr sz="2700" kern="1200">
          <a:solidFill>
            <a:schemeClr val="hlink"/>
          </a:solidFill>
          <a:latin typeface="+mj-lt"/>
          <a:ea typeface="+mj-ea"/>
          <a:cs typeface="+mj-cs"/>
        </a:defRPr>
      </a:lvl1pPr>
      <a:lvl2pPr algn="ctr" rtl="0" eaLnBrk="0" fontAlgn="base" hangingPunct="0">
        <a:spcBef>
          <a:spcPct val="0"/>
        </a:spcBef>
        <a:spcAft>
          <a:spcPct val="0"/>
        </a:spcAft>
        <a:defRPr sz="2700">
          <a:solidFill>
            <a:schemeClr val="hlink"/>
          </a:solidFill>
          <a:latin typeface="Calibri" pitchFamily="34" charset="0"/>
        </a:defRPr>
      </a:lvl2pPr>
      <a:lvl3pPr algn="ctr" rtl="0" eaLnBrk="0" fontAlgn="base" hangingPunct="0">
        <a:spcBef>
          <a:spcPct val="0"/>
        </a:spcBef>
        <a:spcAft>
          <a:spcPct val="0"/>
        </a:spcAft>
        <a:defRPr sz="2700">
          <a:solidFill>
            <a:schemeClr val="hlink"/>
          </a:solidFill>
          <a:latin typeface="Calibri" pitchFamily="34" charset="0"/>
        </a:defRPr>
      </a:lvl3pPr>
      <a:lvl4pPr algn="ctr" rtl="0" eaLnBrk="0" fontAlgn="base" hangingPunct="0">
        <a:spcBef>
          <a:spcPct val="0"/>
        </a:spcBef>
        <a:spcAft>
          <a:spcPct val="0"/>
        </a:spcAft>
        <a:defRPr sz="2700">
          <a:solidFill>
            <a:schemeClr val="hlink"/>
          </a:solidFill>
          <a:latin typeface="Calibri" pitchFamily="34" charset="0"/>
        </a:defRPr>
      </a:lvl4pPr>
      <a:lvl5pPr algn="ctr" rtl="0" eaLnBrk="0" fontAlgn="base" hangingPunct="0">
        <a:spcBef>
          <a:spcPct val="0"/>
        </a:spcBef>
        <a:spcAft>
          <a:spcPct val="0"/>
        </a:spcAft>
        <a:defRPr sz="2700">
          <a:solidFill>
            <a:schemeClr val="hlink"/>
          </a:solidFill>
          <a:latin typeface="Calibri" pitchFamily="34" charset="0"/>
        </a:defRPr>
      </a:lvl5pPr>
      <a:lvl6pPr marL="342900" algn="ctr" rtl="0" fontAlgn="base">
        <a:spcBef>
          <a:spcPct val="0"/>
        </a:spcBef>
        <a:spcAft>
          <a:spcPct val="0"/>
        </a:spcAft>
        <a:defRPr sz="2700">
          <a:solidFill>
            <a:schemeClr val="hlink"/>
          </a:solidFill>
          <a:latin typeface="Calibri" pitchFamily="34" charset="0"/>
        </a:defRPr>
      </a:lvl6pPr>
      <a:lvl7pPr marL="685800" algn="ctr" rtl="0" fontAlgn="base">
        <a:spcBef>
          <a:spcPct val="0"/>
        </a:spcBef>
        <a:spcAft>
          <a:spcPct val="0"/>
        </a:spcAft>
        <a:defRPr sz="2700">
          <a:solidFill>
            <a:schemeClr val="hlink"/>
          </a:solidFill>
          <a:latin typeface="Calibri" pitchFamily="34" charset="0"/>
        </a:defRPr>
      </a:lvl7pPr>
      <a:lvl8pPr marL="1028700" algn="ctr" rtl="0" fontAlgn="base">
        <a:spcBef>
          <a:spcPct val="0"/>
        </a:spcBef>
        <a:spcAft>
          <a:spcPct val="0"/>
        </a:spcAft>
        <a:defRPr sz="2700">
          <a:solidFill>
            <a:schemeClr val="hlink"/>
          </a:solidFill>
          <a:latin typeface="Calibri" pitchFamily="34" charset="0"/>
        </a:defRPr>
      </a:lvl8pPr>
      <a:lvl9pPr marL="1371600" algn="ctr" rtl="0" fontAlgn="base">
        <a:spcBef>
          <a:spcPct val="0"/>
        </a:spcBef>
        <a:spcAft>
          <a:spcPct val="0"/>
        </a:spcAft>
        <a:defRPr sz="2700">
          <a:solidFill>
            <a:schemeClr val="hlink"/>
          </a:solidFill>
          <a:latin typeface="Calibri" pitchFamily="34" charset="0"/>
        </a:defRPr>
      </a:lvl9pPr>
    </p:titleStyle>
    <p:bodyStyle>
      <a:lvl1pPr marL="257175" indent="-257175" algn="l" rtl="0" eaLnBrk="0" fontAlgn="base" hangingPunct="0">
        <a:spcBef>
          <a:spcPct val="20000"/>
        </a:spcBef>
        <a:spcAft>
          <a:spcPct val="0"/>
        </a:spcAft>
        <a:buClr>
          <a:schemeClr val="hlink"/>
        </a:buClr>
        <a:buFont typeface="Wingdings" pitchFamily="2" charset="2"/>
        <a:buChar char="§"/>
        <a:defRPr sz="2100" kern="1200">
          <a:solidFill>
            <a:schemeClr val="tx1"/>
          </a:solidFill>
          <a:latin typeface="+mn-lt"/>
          <a:ea typeface="+mn-ea"/>
          <a:cs typeface="+mn-cs"/>
        </a:defRPr>
      </a:lvl1pPr>
      <a:lvl2pPr marL="557213" indent="-214313" algn="l" rtl="0" eaLnBrk="0" fontAlgn="base" hangingPunct="0">
        <a:spcBef>
          <a:spcPct val="20000"/>
        </a:spcBef>
        <a:spcAft>
          <a:spcPct val="0"/>
        </a:spcAft>
        <a:buClr>
          <a:srgbClr val="FF0000"/>
        </a:buClr>
        <a:buFont typeface="Wingdings" pitchFamily="2" charset="2"/>
        <a:buChar char="§"/>
        <a:defRPr sz="1800" kern="1200">
          <a:solidFill>
            <a:schemeClr val="tx1"/>
          </a:solidFill>
          <a:latin typeface="+mn-lt"/>
          <a:ea typeface="+mn-ea"/>
          <a:cs typeface="+mn-cs"/>
        </a:defRPr>
      </a:lvl2pPr>
      <a:lvl3pPr marL="857250" indent="-171450" algn="l" rtl="0" eaLnBrk="0" fontAlgn="base" hangingPunct="0">
        <a:spcBef>
          <a:spcPct val="20000"/>
        </a:spcBef>
        <a:spcAft>
          <a:spcPct val="0"/>
        </a:spcAft>
        <a:buClr>
          <a:srgbClr val="00CC00"/>
        </a:buClr>
        <a:buFont typeface="Wingdings" pitchFamily="2" charset="2"/>
        <a:buChar char="§"/>
        <a:defRPr sz="15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owardsdatascience.com/introduction-to-druid-4bf285b92b5a" TargetMode="Externa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WPPFJ1Dh2DI&amp;t=29s" TargetMode="External"/><Relationship Id="rId2" Type="http://schemas.openxmlformats.org/officeDocument/2006/relationships/hyperlink" Target="https://youtu.be/EkGusepOISw" TargetMode="External"/><Relationship Id="rId1" Type="http://schemas.openxmlformats.org/officeDocument/2006/relationships/slideLayout" Target="../slideLayouts/slideLayout2.xml"/><Relationship Id="rId4" Type="http://schemas.openxmlformats.org/officeDocument/2006/relationships/hyperlink" Target="https://youtu.be/3HWcTSNimK0"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introduction-to-druid-4bf285b92b5a" TargetMode="External"/><Relationship Id="rId2" Type="http://schemas.openxmlformats.org/officeDocument/2006/relationships/hyperlink" Target="https://www.statista.com/statistics/379112/e-commerce-share-of-retail-sales-in-us/" TargetMode="External"/><Relationship Id="rId1" Type="http://schemas.openxmlformats.org/officeDocument/2006/relationships/slideLayout" Target="../slideLayouts/slideLayout2.xml"/><Relationship Id="rId5" Type="http://schemas.openxmlformats.org/officeDocument/2006/relationships/hyperlink" Target="https://medium.com/@trK54Ylmz/real-time-dashboard-with-kafka-and-spark-streaming-53fd1f016249" TargetMode="External"/><Relationship Id="rId4" Type="http://schemas.openxmlformats.org/officeDocument/2006/relationships/hyperlink" Target="https://github.com/databricks/Spark-The-Definitive-Guide/tree/master/data/retail-data/by-da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2171700" y="1219200"/>
            <a:ext cx="7772400" cy="1828800"/>
          </a:xfrm>
        </p:spPr>
        <p:txBody>
          <a:bodyPr/>
          <a:lstStyle/>
          <a:p>
            <a:pPr eaLnBrk="1" hangingPunct="1"/>
            <a:br>
              <a:rPr lang="en-US" altLang="en-US" sz="3200" dirty="0"/>
            </a:br>
            <a:r>
              <a:rPr lang="en-US" altLang="en-US" sz="2400" dirty="0">
                <a:solidFill>
                  <a:srgbClr val="C00000"/>
                </a:solidFill>
              </a:rPr>
              <a:t>Final Project</a:t>
            </a:r>
            <a:br>
              <a:rPr lang="en-US" altLang="en-US" sz="3200" dirty="0">
                <a:solidFill>
                  <a:srgbClr val="C00000"/>
                </a:solidFill>
              </a:rPr>
            </a:br>
            <a:r>
              <a:rPr lang="en-US" altLang="en-US" sz="3200" dirty="0">
                <a:solidFill>
                  <a:srgbClr val="C00000"/>
                </a:solidFill>
              </a:rPr>
              <a:t> </a:t>
            </a:r>
            <a:r>
              <a:rPr lang="en-US" b="1" dirty="0">
                <a:solidFill>
                  <a:srgbClr val="C00000"/>
                </a:solidFill>
              </a:rPr>
              <a:t>Case Study in Web Analytics</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2857500" y="2438400"/>
            <a:ext cx="6400800" cy="609600"/>
          </a:xfrm>
        </p:spPr>
        <p:txBody>
          <a:bodyPr/>
          <a:lstStyle/>
          <a:p>
            <a:pPr eaLnBrk="1" hangingPunct="1">
              <a:defRPr/>
            </a:pPr>
            <a:r>
              <a:rPr lang="en-US" sz="2400" dirty="0">
                <a:solidFill>
                  <a:schemeClr val="tx2">
                    <a:lumMod val="75000"/>
                  </a:schemeClr>
                </a:solidFill>
              </a:rPr>
              <a:t>Vaibhav Agarwal</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pic>
        <p:nvPicPr>
          <p:cNvPr id="307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3429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579814" y="5029200"/>
            <a:ext cx="4949825" cy="1200150"/>
          </a:xfrm>
          <a:prstGeom prst="rect">
            <a:avLst/>
          </a:prstGeom>
          <a:noFill/>
        </p:spPr>
        <p:txBody>
          <a:bodyPr>
            <a:spAutoFit/>
          </a:bodyPr>
          <a:lstStyle/>
          <a:p>
            <a:pPr algn="ctr">
              <a:defRPr/>
            </a:pPr>
            <a:r>
              <a:rPr lang="en-US" dirty="0">
                <a:solidFill>
                  <a:schemeClr val="bg2">
                    <a:lumMod val="25000"/>
                  </a:schemeClr>
                </a:solidFill>
              </a:rPr>
              <a:t>CSCI E-63 Big Data Analytics</a:t>
            </a:r>
          </a:p>
          <a:p>
            <a:pPr algn="ctr">
              <a:defRPr/>
            </a:pPr>
            <a:r>
              <a:rPr lang="en-US" b="1" dirty="0">
                <a:solidFill>
                  <a:schemeClr val="bg2">
                    <a:lumMod val="25000"/>
                  </a:schemeClr>
                </a:solidFill>
              </a:rPr>
              <a:t>Harvard University</a:t>
            </a:r>
          </a:p>
          <a:p>
            <a:pPr algn="ctr">
              <a:defRPr/>
            </a:pPr>
            <a:r>
              <a:rPr lang="en-US" sz="1600" dirty="0">
                <a:solidFill>
                  <a:schemeClr val="bg2">
                    <a:lumMod val="25000"/>
                  </a:schemeClr>
                </a:solidFill>
              </a:rPr>
              <a:t>Prof.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Code Overview</a:t>
            </a:r>
          </a:p>
        </p:txBody>
      </p:sp>
      <p:sp>
        <p:nvSpPr>
          <p:cNvPr id="4" name="Footer Placeholder 3"/>
          <p:cNvSpPr>
            <a:spLocks noGrp="1"/>
          </p:cNvSpPr>
          <p:nvPr>
            <p:ph type="ftr" sz="quarter" idx="11"/>
          </p:nvPr>
        </p:nvSpPr>
        <p:spPr/>
        <p:txBody>
          <a:bodyPr/>
          <a:lstStyle/>
          <a:p>
            <a:pPr>
              <a:defRPr/>
            </a:pPr>
            <a:r>
              <a:rPr lang="en-US" altLang="en-US" dirty="0"/>
              <a:t>@Vaibhav Agarwal</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8" name="Picture 7">
            <a:extLst>
              <a:ext uri="{FF2B5EF4-FFF2-40B4-BE49-F238E27FC236}">
                <a16:creationId xmlns:a16="http://schemas.microsoft.com/office/drawing/2014/main" id="{FF572BB6-8D43-4716-B403-3AD72DBD5821}"/>
              </a:ext>
            </a:extLst>
          </p:cNvPr>
          <p:cNvPicPr/>
          <p:nvPr/>
        </p:nvPicPr>
        <p:blipFill>
          <a:blip r:embed="rId2"/>
          <a:stretch>
            <a:fillRect/>
          </a:stretch>
        </p:blipFill>
        <p:spPr>
          <a:xfrm>
            <a:off x="3048000" y="836613"/>
            <a:ext cx="5943600" cy="1752600"/>
          </a:xfrm>
          <a:prstGeom prst="rect">
            <a:avLst/>
          </a:prstGeom>
        </p:spPr>
      </p:pic>
      <p:pic>
        <p:nvPicPr>
          <p:cNvPr id="9" name="Picture 8">
            <a:extLst>
              <a:ext uri="{FF2B5EF4-FFF2-40B4-BE49-F238E27FC236}">
                <a16:creationId xmlns:a16="http://schemas.microsoft.com/office/drawing/2014/main" id="{8DB50EEA-74F1-4D18-8ED3-3B75F793808B}"/>
              </a:ext>
            </a:extLst>
          </p:cNvPr>
          <p:cNvPicPr/>
          <p:nvPr/>
        </p:nvPicPr>
        <p:blipFill>
          <a:blip r:embed="rId3"/>
          <a:stretch>
            <a:fillRect/>
          </a:stretch>
        </p:blipFill>
        <p:spPr>
          <a:xfrm>
            <a:off x="2971800" y="3134360"/>
            <a:ext cx="5943600" cy="1818640"/>
          </a:xfrm>
          <a:prstGeom prst="rect">
            <a:avLst/>
          </a:prstGeom>
        </p:spPr>
      </p:pic>
      <p:graphicFrame>
        <p:nvGraphicFramePr>
          <p:cNvPr id="3" name="Table 2">
            <a:extLst>
              <a:ext uri="{FF2B5EF4-FFF2-40B4-BE49-F238E27FC236}">
                <a16:creationId xmlns:a16="http://schemas.microsoft.com/office/drawing/2014/main" id="{2C173EA9-4DAA-4A45-96AA-07B73675EC44}"/>
              </a:ext>
            </a:extLst>
          </p:cNvPr>
          <p:cNvGraphicFramePr>
            <a:graphicFrameLocks noGrp="1"/>
          </p:cNvGraphicFramePr>
          <p:nvPr>
            <p:extLst>
              <p:ext uri="{D42A27DB-BD31-4B8C-83A1-F6EECF244321}">
                <p14:modId xmlns:p14="http://schemas.microsoft.com/office/powerpoint/2010/main" val="2192559944"/>
              </p:ext>
            </p:extLst>
          </p:nvPr>
        </p:nvGraphicFramePr>
        <p:xfrm>
          <a:off x="3048000" y="2590800"/>
          <a:ext cx="6662468" cy="736600"/>
        </p:xfrm>
        <a:graphic>
          <a:graphicData uri="http://schemas.openxmlformats.org/drawingml/2006/table">
            <a:tbl>
              <a:tblPr firstRow="1" bandRow="1">
                <a:tableStyleId>{5C22544A-7EE6-4342-B048-85BDC9FD1C3A}</a:tableStyleId>
              </a:tblPr>
              <a:tblGrid>
                <a:gridCol w="3331234">
                  <a:extLst>
                    <a:ext uri="{9D8B030D-6E8A-4147-A177-3AD203B41FA5}">
                      <a16:colId xmlns:a16="http://schemas.microsoft.com/office/drawing/2014/main" val="389776057"/>
                    </a:ext>
                  </a:extLst>
                </a:gridCol>
                <a:gridCol w="3331234">
                  <a:extLst>
                    <a:ext uri="{9D8B030D-6E8A-4147-A177-3AD203B41FA5}">
                      <a16:colId xmlns:a16="http://schemas.microsoft.com/office/drawing/2014/main" val="3965035376"/>
                    </a:ext>
                  </a:extLst>
                </a:gridCol>
              </a:tblGrid>
              <a:tr h="0">
                <a:tc>
                  <a:txBody>
                    <a:bodyPr/>
                    <a:lstStyle/>
                    <a:p>
                      <a:r>
                        <a:rPr lang="en-US" dirty="0"/>
                        <a:t>Producer side files</a:t>
                      </a:r>
                    </a:p>
                  </a:txBody>
                  <a:tcPr/>
                </a:tc>
                <a:tc>
                  <a:txBody>
                    <a:bodyPr/>
                    <a:lstStyle/>
                    <a:p>
                      <a:r>
                        <a:rPr lang="en-US" dirty="0"/>
                        <a:t>Consumer side files</a:t>
                      </a:r>
                    </a:p>
                  </a:txBody>
                  <a:tcPr/>
                </a:tc>
                <a:extLst>
                  <a:ext uri="{0D108BD9-81ED-4DB2-BD59-A6C34878D82A}">
                    <a16:rowId xmlns:a16="http://schemas.microsoft.com/office/drawing/2014/main" val="3350261376"/>
                  </a:ext>
                </a:extLst>
              </a:tr>
              <a:tr h="370840">
                <a:tc>
                  <a:txBody>
                    <a:bodyPr/>
                    <a:lstStyle/>
                    <a:p>
                      <a:r>
                        <a:rPr lang="en-US" dirty="0"/>
                        <a:t>orders_producer.py</a:t>
                      </a:r>
                    </a:p>
                  </a:txBody>
                  <a:tcPr/>
                </a:tc>
                <a:tc>
                  <a:txBody>
                    <a:bodyPr/>
                    <a:lstStyle/>
                    <a:p>
                      <a:r>
                        <a:rPr lang="en-US" dirty="0"/>
                        <a:t>orders_update_state_by_key.py</a:t>
                      </a:r>
                    </a:p>
                  </a:txBody>
                  <a:tcPr/>
                </a:tc>
                <a:extLst>
                  <a:ext uri="{0D108BD9-81ED-4DB2-BD59-A6C34878D82A}">
                    <a16:rowId xmlns:a16="http://schemas.microsoft.com/office/drawing/2014/main" val="4141677049"/>
                  </a:ext>
                </a:extLst>
              </a:tr>
            </a:tbl>
          </a:graphicData>
        </a:graphic>
      </p:graphicFrame>
      <p:graphicFrame>
        <p:nvGraphicFramePr>
          <p:cNvPr id="11" name="Table 10">
            <a:extLst>
              <a:ext uri="{FF2B5EF4-FFF2-40B4-BE49-F238E27FC236}">
                <a16:creationId xmlns:a16="http://schemas.microsoft.com/office/drawing/2014/main" id="{CCA967C0-2D2A-4151-A708-C3FAC4098DA5}"/>
              </a:ext>
            </a:extLst>
          </p:cNvPr>
          <p:cNvGraphicFramePr>
            <a:graphicFrameLocks noGrp="1"/>
          </p:cNvGraphicFramePr>
          <p:nvPr>
            <p:extLst>
              <p:ext uri="{D42A27DB-BD31-4B8C-83A1-F6EECF244321}">
                <p14:modId xmlns:p14="http://schemas.microsoft.com/office/powerpoint/2010/main" val="1774581648"/>
              </p:ext>
            </p:extLst>
          </p:nvPr>
        </p:nvGraphicFramePr>
        <p:xfrm>
          <a:off x="2971800" y="4988560"/>
          <a:ext cx="6662468" cy="1107440"/>
        </p:xfrm>
        <a:graphic>
          <a:graphicData uri="http://schemas.openxmlformats.org/drawingml/2006/table">
            <a:tbl>
              <a:tblPr firstRow="1" bandRow="1">
                <a:tableStyleId>{5C22544A-7EE6-4342-B048-85BDC9FD1C3A}</a:tableStyleId>
              </a:tblPr>
              <a:tblGrid>
                <a:gridCol w="3331234">
                  <a:extLst>
                    <a:ext uri="{9D8B030D-6E8A-4147-A177-3AD203B41FA5}">
                      <a16:colId xmlns:a16="http://schemas.microsoft.com/office/drawing/2014/main" val="389776057"/>
                    </a:ext>
                  </a:extLst>
                </a:gridCol>
                <a:gridCol w="3331234">
                  <a:extLst>
                    <a:ext uri="{9D8B030D-6E8A-4147-A177-3AD203B41FA5}">
                      <a16:colId xmlns:a16="http://schemas.microsoft.com/office/drawing/2014/main" val="3965035376"/>
                    </a:ext>
                  </a:extLst>
                </a:gridCol>
              </a:tblGrid>
              <a:tr h="0">
                <a:tc>
                  <a:txBody>
                    <a:bodyPr/>
                    <a:lstStyle/>
                    <a:p>
                      <a:r>
                        <a:rPr lang="en-US" dirty="0"/>
                        <a:t>Producer side files</a:t>
                      </a:r>
                    </a:p>
                  </a:txBody>
                  <a:tcPr/>
                </a:tc>
                <a:tc>
                  <a:txBody>
                    <a:bodyPr/>
                    <a:lstStyle/>
                    <a:p>
                      <a:r>
                        <a:rPr lang="en-US" dirty="0"/>
                        <a:t>Consumer side files</a:t>
                      </a:r>
                    </a:p>
                  </a:txBody>
                  <a:tcPr/>
                </a:tc>
                <a:extLst>
                  <a:ext uri="{0D108BD9-81ED-4DB2-BD59-A6C34878D82A}">
                    <a16:rowId xmlns:a16="http://schemas.microsoft.com/office/drawing/2014/main" val="3350261376"/>
                  </a:ext>
                </a:extLst>
              </a:tr>
              <a:tr h="370840">
                <a:tc>
                  <a:txBody>
                    <a:bodyPr/>
                    <a:lstStyle/>
                    <a:p>
                      <a:r>
                        <a:rPr lang="en-US" dirty="0"/>
                        <a:t>clicks_producer.py</a:t>
                      </a:r>
                    </a:p>
                  </a:txBody>
                  <a:tcPr/>
                </a:tc>
                <a:tc>
                  <a:txBody>
                    <a:bodyPr/>
                    <a:lstStyle/>
                    <a:p>
                      <a:r>
                        <a:rPr lang="en-US" dirty="0"/>
                        <a:t>orders_update_state_by_key.py</a:t>
                      </a:r>
                    </a:p>
                  </a:txBody>
                  <a:tcPr/>
                </a:tc>
                <a:extLst>
                  <a:ext uri="{0D108BD9-81ED-4DB2-BD59-A6C34878D82A}">
                    <a16:rowId xmlns:a16="http://schemas.microsoft.com/office/drawing/2014/main" val="4141677049"/>
                  </a:ext>
                </a:extLst>
              </a:tr>
              <a:tr h="370840">
                <a:tc>
                  <a:txBody>
                    <a:bodyPr/>
                    <a:lstStyle/>
                    <a:p>
                      <a:endParaRPr lang="en-US" dirty="0"/>
                    </a:p>
                  </a:txBody>
                  <a:tcPr/>
                </a:tc>
                <a:tc>
                  <a:txBody>
                    <a:bodyPr/>
                    <a:lstStyle/>
                    <a:p>
                      <a:r>
                        <a:rPr lang="en-US" dirty="0"/>
                        <a:t>clicks_update_state_by_key.py</a:t>
                      </a:r>
                    </a:p>
                  </a:txBody>
                  <a:tcPr/>
                </a:tc>
                <a:extLst>
                  <a:ext uri="{0D108BD9-81ED-4DB2-BD59-A6C34878D82A}">
                    <a16:rowId xmlns:a16="http://schemas.microsoft.com/office/drawing/2014/main" val="2228905025"/>
                  </a:ext>
                </a:extLst>
              </a:tr>
            </a:tbl>
          </a:graphicData>
        </a:graphic>
      </p:graphicFrame>
    </p:spTree>
    <p:extLst>
      <p:ext uri="{BB962C8B-B14F-4D97-AF65-F5344CB8AC3E}">
        <p14:creationId xmlns:p14="http://schemas.microsoft.com/office/powerpoint/2010/main" val="181847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Producer Code</a:t>
            </a:r>
          </a:p>
        </p:txBody>
      </p:sp>
      <p:sp>
        <p:nvSpPr>
          <p:cNvPr id="4" name="Footer Placeholder 3"/>
          <p:cNvSpPr>
            <a:spLocks noGrp="1"/>
          </p:cNvSpPr>
          <p:nvPr>
            <p:ph type="ftr" sz="quarter" idx="11"/>
          </p:nvPr>
        </p:nvSpPr>
        <p:spPr/>
        <p:txBody>
          <a:bodyPr/>
          <a:lstStyle/>
          <a:p>
            <a:pPr>
              <a:defRPr/>
            </a:pPr>
            <a:r>
              <a:rPr lang="en-US" altLang="en-US" dirty="0"/>
              <a:t>@Vaibhav Agarwal</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10" name="Picture 9">
            <a:extLst>
              <a:ext uri="{FF2B5EF4-FFF2-40B4-BE49-F238E27FC236}">
                <a16:creationId xmlns:a16="http://schemas.microsoft.com/office/drawing/2014/main" id="{BE659A0C-8A01-4CE2-A7AD-292E23CAA4EB}"/>
              </a:ext>
            </a:extLst>
          </p:cNvPr>
          <p:cNvPicPr/>
          <p:nvPr/>
        </p:nvPicPr>
        <p:blipFill>
          <a:blip r:embed="rId2"/>
          <a:stretch>
            <a:fillRect/>
          </a:stretch>
        </p:blipFill>
        <p:spPr>
          <a:xfrm>
            <a:off x="1828800" y="762001"/>
            <a:ext cx="8382000" cy="5567997"/>
          </a:xfrm>
          <a:prstGeom prst="rect">
            <a:avLst/>
          </a:prstGeom>
        </p:spPr>
      </p:pic>
    </p:spTree>
    <p:extLst>
      <p:ext uri="{BB962C8B-B14F-4D97-AF65-F5344CB8AC3E}">
        <p14:creationId xmlns:p14="http://schemas.microsoft.com/office/powerpoint/2010/main" val="122796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Consumer Code </a:t>
            </a:r>
            <a:r>
              <a:rPr lang="en-US" sz="2800" dirty="0">
                <a:solidFill>
                  <a:schemeClr val="accent2"/>
                </a:solidFill>
              </a:rPr>
              <a:t>(update_state_by_key.py)</a:t>
            </a:r>
          </a:p>
        </p:txBody>
      </p:sp>
      <p:sp>
        <p:nvSpPr>
          <p:cNvPr id="4" name="Footer Placeholder 3"/>
          <p:cNvSpPr>
            <a:spLocks noGrp="1"/>
          </p:cNvSpPr>
          <p:nvPr>
            <p:ph type="ftr" sz="quarter" idx="11"/>
          </p:nvPr>
        </p:nvSpPr>
        <p:spPr/>
        <p:txBody>
          <a:bodyPr/>
          <a:lstStyle/>
          <a:p>
            <a:pPr>
              <a:defRPr/>
            </a:pPr>
            <a:r>
              <a:rPr lang="en-US" altLang="en-US" dirty="0"/>
              <a:t>@Pratyush Kulwal</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6" name="Picture 5">
            <a:extLst>
              <a:ext uri="{FF2B5EF4-FFF2-40B4-BE49-F238E27FC236}">
                <a16:creationId xmlns:a16="http://schemas.microsoft.com/office/drawing/2014/main" id="{9307C7B2-6B3C-459B-B58D-79FD537931DC}"/>
              </a:ext>
            </a:extLst>
          </p:cNvPr>
          <p:cNvPicPr/>
          <p:nvPr/>
        </p:nvPicPr>
        <p:blipFill>
          <a:blip r:embed="rId2"/>
          <a:stretch>
            <a:fillRect/>
          </a:stretch>
        </p:blipFill>
        <p:spPr>
          <a:xfrm>
            <a:off x="2590800" y="753680"/>
            <a:ext cx="6400800" cy="3363912"/>
          </a:xfrm>
          <a:prstGeom prst="rect">
            <a:avLst/>
          </a:prstGeom>
        </p:spPr>
      </p:pic>
      <p:pic>
        <p:nvPicPr>
          <p:cNvPr id="7" name="Picture 6">
            <a:extLst>
              <a:ext uri="{FF2B5EF4-FFF2-40B4-BE49-F238E27FC236}">
                <a16:creationId xmlns:a16="http://schemas.microsoft.com/office/drawing/2014/main" id="{175F62BD-95DA-4069-9945-83C2C2BCD16D}"/>
              </a:ext>
            </a:extLst>
          </p:cNvPr>
          <p:cNvPicPr/>
          <p:nvPr/>
        </p:nvPicPr>
        <p:blipFill>
          <a:blip r:embed="rId3"/>
          <a:stretch>
            <a:fillRect/>
          </a:stretch>
        </p:blipFill>
        <p:spPr>
          <a:xfrm>
            <a:off x="2667000" y="4169889"/>
            <a:ext cx="5777230" cy="2713990"/>
          </a:xfrm>
          <a:prstGeom prst="rect">
            <a:avLst/>
          </a:prstGeom>
        </p:spPr>
      </p:pic>
    </p:spTree>
    <p:extLst>
      <p:ext uri="{BB962C8B-B14F-4D97-AF65-F5344CB8AC3E}">
        <p14:creationId xmlns:p14="http://schemas.microsoft.com/office/powerpoint/2010/main" val="272962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Preliminary Results (Streaming results)</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sp>
        <p:nvSpPr>
          <p:cNvPr id="6" name="Footer Placeholder 1">
            <a:extLst>
              <a:ext uri="{FF2B5EF4-FFF2-40B4-BE49-F238E27FC236}">
                <a16:creationId xmlns:a16="http://schemas.microsoft.com/office/drawing/2014/main" id="{6309FCEC-DCEA-48FC-A47A-1443978850A9}"/>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pic>
        <p:nvPicPr>
          <p:cNvPr id="9" name="Picture 8">
            <a:extLst>
              <a:ext uri="{FF2B5EF4-FFF2-40B4-BE49-F238E27FC236}">
                <a16:creationId xmlns:a16="http://schemas.microsoft.com/office/drawing/2014/main" id="{7B77A56E-718C-4368-90C8-62312C44A642}"/>
              </a:ext>
            </a:extLst>
          </p:cNvPr>
          <p:cNvPicPr/>
          <p:nvPr/>
        </p:nvPicPr>
        <p:blipFill>
          <a:blip r:embed="rId2"/>
          <a:stretch>
            <a:fillRect/>
          </a:stretch>
        </p:blipFill>
        <p:spPr>
          <a:xfrm>
            <a:off x="1981200" y="1600200"/>
            <a:ext cx="4987290" cy="1644650"/>
          </a:xfrm>
          <a:prstGeom prst="rect">
            <a:avLst/>
          </a:prstGeom>
        </p:spPr>
      </p:pic>
      <p:pic>
        <p:nvPicPr>
          <p:cNvPr id="11" name="Picture 10">
            <a:extLst>
              <a:ext uri="{FF2B5EF4-FFF2-40B4-BE49-F238E27FC236}">
                <a16:creationId xmlns:a16="http://schemas.microsoft.com/office/drawing/2014/main" id="{28D42BFD-C1EE-43CE-B177-AFA49FD3DBE6}"/>
              </a:ext>
            </a:extLst>
          </p:cNvPr>
          <p:cNvPicPr/>
          <p:nvPr/>
        </p:nvPicPr>
        <p:blipFill>
          <a:blip r:embed="rId3"/>
          <a:stretch>
            <a:fillRect/>
          </a:stretch>
        </p:blipFill>
        <p:spPr>
          <a:xfrm>
            <a:off x="1978325" y="3930651"/>
            <a:ext cx="5943600" cy="993775"/>
          </a:xfrm>
          <a:prstGeom prst="rect">
            <a:avLst/>
          </a:prstGeom>
        </p:spPr>
      </p:pic>
      <p:sp>
        <p:nvSpPr>
          <p:cNvPr id="12" name="Title 1">
            <a:extLst>
              <a:ext uri="{FF2B5EF4-FFF2-40B4-BE49-F238E27FC236}">
                <a16:creationId xmlns:a16="http://schemas.microsoft.com/office/drawing/2014/main" id="{038B8939-4DCB-4689-9386-0336B393458F}"/>
              </a:ext>
            </a:extLst>
          </p:cNvPr>
          <p:cNvSpPr txBox="1">
            <a:spLocks/>
          </p:cNvSpPr>
          <p:nvPr/>
        </p:nvSpPr>
        <p:spPr bwMode="auto">
          <a:xfrm>
            <a:off x="1524000" y="990600"/>
            <a:ext cx="27432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a:lstStyle>
          <a:p>
            <a:r>
              <a:rPr lang="en-US" sz="1800" dirty="0">
                <a:solidFill>
                  <a:schemeClr val="accent2"/>
                </a:solidFill>
              </a:rPr>
              <a:t>Producer-side results</a:t>
            </a:r>
          </a:p>
        </p:txBody>
      </p:sp>
      <p:sp>
        <p:nvSpPr>
          <p:cNvPr id="13" name="Title 1">
            <a:extLst>
              <a:ext uri="{FF2B5EF4-FFF2-40B4-BE49-F238E27FC236}">
                <a16:creationId xmlns:a16="http://schemas.microsoft.com/office/drawing/2014/main" id="{42E57DC9-739A-4BA2-832F-BD63DAA8C9F4}"/>
              </a:ext>
            </a:extLst>
          </p:cNvPr>
          <p:cNvSpPr txBox="1">
            <a:spLocks/>
          </p:cNvSpPr>
          <p:nvPr/>
        </p:nvSpPr>
        <p:spPr bwMode="auto">
          <a:xfrm>
            <a:off x="1524000" y="3352800"/>
            <a:ext cx="27432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a:lstStyle>
          <a:p>
            <a:r>
              <a:rPr lang="en-US" sz="1800" dirty="0">
                <a:solidFill>
                  <a:schemeClr val="accent2"/>
                </a:solidFill>
              </a:rPr>
              <a:t>Consumer-side results</a:t>
            </a:r>
          </a:p>
        </p:txBody>
      </p:sp>
      <p:pic>
        <p:nvPicPr>
          <p:cNvPr id="14" name="Picture 13">
            <a:extLst>
              <a:ext uri="{FF2B5EF4-FFF2-40B4-BE49-F238E27FC236}">
                <a16:creationId xmlns:a16="http://schemas.microsoft.com/office/drawing/2014/main" id="{304E390A-F08A-4E56-B757-753C451F367D}"/>
              </a:ext>
            </a:extLst>
          </p:cNvPr>
          <p:cNvPicPr/>
          <p:nvPr/>
        </p:nvPicPr>
        <p:blipFill>
          <a:blip r:embed="rId4"/>
          <a:stretch>
            <a:fillRect/>
          </a:stretch>
        </p:blipFill>
        <p:spPr>
          <a:xfrm>
            <a:off x="1974850" y="5039996"/>
            <a:ext cx="5111750" cy="1437005"/>
          </a:xfrm>
          <a:prstGeom prst="rect">
            <a:avLst/>
          </a:prstGeom>
        </p:spPr>
      </p:pic>
    </p:spTree>
    <p:extLst>
      <p:ext uri="{BB962C8B-B14F-4D97-AF65-F5344CB8AC3E}">
        <p14:creationId xmlns:p14="http://schemas.microsoft.com/office/powerpoint/2010/main" val="4033311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E20B6EA-376F-44EF-B9E5-4CDC2BF0CC4A}"/>
              </a:ext>
            </a:extLst>
          </p:cNvPr>
          <p:cNvPicPr/>
          <p:nvPr/>
        </p:nvPicPr>
        <p:blipFill>
          <a:blip r:embed="rId2"/>
          <a:stretch>
            <a:fillRect/>
          </a:stretch>
        </p:blipFill>
        <p:spPr>
          <a:xfrm>
            <a:off x="5480050" y="2517475"/>
            <a:ext cx="5111750" cy="3945890"/>
          </a:xfrm>
          <a:prstGeom prst="rect">
            <a:avLst/>
          </a:prstGeom>
        </p:spPr>
      </p:pic>
      <p:sp>
        <p:nvSpPr>
          <p:cNvPr id="2" name="Title 1"/>
          <p:cNvSpPr>
            <a:spLocks noGrp="1"/>
          </p:cNvSpPr>
          <p:nvPr>
            <p:ph type="title"/>
          </p:nvPr>
        </p:nvSpPr>
        <p:spPr/>
        <p:txBody>
          <a:bodyPr/>
          <a:lstStyle/>
          <a:p>
            <a:r>
              <a:rPr lang="en-US" dirty="0">
                <a:solidFill>
                  <a:schemeClr val="accent2"/>
                </a:solidFill>
              </a:rPr>
              <a:t>Preliminary Results (Writing to disk)</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sp>
        <p:nvSpPr>
          <p:cNvPr id="6" name="Footer Placeholder 1">
            <a:extLst>
              <a:ext uri="{FF2B5EF4-FFF2-40B4-BE49-F238E27FC236}">
                <a16:creationId xmlns:a16="http://schemas.microsoft.com/office/drawing/2014/main" id="{6309FCEC-DCEA-48FC-A47A-1443978850A9}"/>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sp>
        <p:nvSpPr>
          <p:cNvPr id="12" name="Title 1">
            <a:extLst>
              <a:ext uri="{FF2B5EF4-FFF2-40B4-BE49-F238E27FC236}">
                <a16:creationId xmlns:a16="http://schemas.microsoft.com/office/drawing/2014/main" id="{038B8939-4DCB-4689-9386-0336B393458F}"/>
              </a:ext>
            </a:extLst>
          </p:cNvPr>
          <p:cNvSpPr txBox="1">
            <a:spLocks/>
          </p:cNvSpPr>
          <p:nvPr/>
        </p:nvSpPr>
        <p:spPr bwMode="auto">
          <a:xfrm>
            <a:off x="2070100" y="2050443"/>
            <a:ext cx="2501900" cy="467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a:lstStyle>
          <a:p>
            <a:r>
              <a:rPr lang="en-US" sz="1800" dirty="0">
                <a:solidFill>
                  <a:schemeClr val="accent2"/>
                </a:solidFill>
              </a:rPr>
              <a:t>Folders generated</a:t>
            </a:r>
          </a:p>
        </p:txBody>
      </p:sp>
      <p:pic>
        <p:nvPicPr>
          <p:cNvPr id="10" name="Picture 9">
            <a:extLst>
              <a:ext uri="{FF2B5EF4-FFF2-40B4-BE49-F238E27FC236}">
                <a16:creationId xmlns:a16="http://schemas.microsoft.com/office/drawing/2014/main" id="{351F5F7A-403D-4992-995E-03274D86FFD3}"/>
              </a:ext>
            </a:extLst>
          </p:cNvPr>
          <p:cNvPicPr/>
          <p:nvPr/>
        </p:nvPicPr>
        <p:blipFill>
          <a:blip r:embed="rId3"/>
          <a:stretch>
            <a:fillRect/>
          </a:stretch>
        </p:blipFill>
        <p:spPr>
          <a:xfrm>
            <a:off x="1981200" y="990601"/>
            <a:ext cx="2616200" cy="1183005"/>
          </a:xfrm>
          <a:prstGeom prst="rect">
            <a:avLst/>
          </a:prstGeom>
        </p:spPr>
      </p:pic>
      <p:sp>
        <p:nvSpPr>
          <p:cNvPr id="16" name="Title 1">
            <a:extLst>
              <a:ext uri="{FF2B5EF4-FFF2-40B4-BE49-F238E27FC236}">
                <a16:creationId xmlns:a16="http://schemas.microsoft.com/office/drawing/2014/main" id="{2C6659E5-A3D4-4CE1-AEA1-D0F7572E61B6}"/>
              </a:ext>
            </a:extLst>
          </p:cNvPr>
          <p:cNvSpPr txBox="1">
            <a:spLocks/>
          </p:cNvSpPr>
          <p:nvPr/>
        </p:nvSpPr>
        <p:spPr bwMode="auto">
          <a:xfrm>
            <a:off x="6689725" y="1029593"/>
            <a:ext cx="2774950" cy="44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a:lstStyle>
          <a:p>
            <a:r>
              <a:rPr lang="en-US" sz="1800" dirty="0">
                <a:solidFill>
                  <a:schemeClr val="accent2"/>
                </a:solidFill>
              </a:rPr>
              <a:t>Part-files inside </a:t>
            </a:r>
            <a:r>
              <a:rPr lang="en-US" sz="1800" dirty="0" err="1">
                <a:solidFill>
                  <a:schemeClr val="accent2"/>
                </a:solidFill>
              </a:rPr>
              <a:t>output_dir</a:t>
            </a:r>
            <a:endParaRPr lang="en-US" sz="1800" dirty="0">
              <a:solidFill>
                <a:schemeClr val="accent2"/>
              </a:solidFill>
            </a:endParaRPr>
          </a:p>
        </p:txBody>
      </p:sp>
      <p:pic>
        <p:nvPicPr>
          <p:cNvPr id="18" name="Picture 17">
            <a:extLst>
              <a:ext uri="{FF2B5EF4-FFF2-40B4-BE49-F238E27FC236}">
                <a16:creationId xmlns:a16="http://schemas.microsoft.com/office/drawing/2014/main" id="{D6B73D3F-E59F-4F23-83D3-02BCC7E8906E}"/>
              </a:ext>
            </a:extLst>
          </p:cNvPr>
          <p:cNvPicPr/>
          <p:nvPr/>
        </p:nvPicPr>
        <p:blipFill>
          <a:blip r:embed="rId4"/>
          <a:stretch>
            <a:fillRect/>
          </a:stretch>
        </p:blipFill>
        <p:spPr>
          <a:xfrm>
            <a:off x="5867400" y="1582103"/>
            <a:ext cx="4724400" cy="903605"/>
          </a:xfrm>
          <a:prstGeom prst="rect">
            <a:avLst/>
          </a:prstGeom>
        </p:spPr>
      </p:pic>
      <p:sp>
        <p:nvSpPr>
          <p:cNvPr id="17" name="Title 1">
            <a:extLst>
              <a:ext uri="{FF2B5EF4-FFF2-40B4-BE49-F238E27FC236}">
                <a16:creationId xmlns:a16="http://schemas.microsoft.com/office/drawing/2014/main" id="{377CED0D-3A91-4468-8C1C-02B18C841A45}"/>
              </a:ext>
            </a:extLst>
          </p:cNvPr>
          <p:cNvSpPr txBox="1">
            <a:spLocks/>
          </p:cNvSpPr>
          <p:nvPr/>
        </p:nvSpPr>
        <p:spPr bwMode="auto">
          <a:xfrm>
            <a:off x="6384926" y="2117590"/>
            <a:ext cx="3521075" cy="44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a:lstStyle>
          <a:p>
            <a:r>
              <a:rPr lang="en-US" sz="1600" dirty="0">
                <a:solidFill>
                  <a:schemeClr val="accent2"/>
                </a:solidFill>
              </a:rPr>
              <a:t>Part-files inside </a:t>
            </a:r>
            <a:r>
              <a:rPr lang="en-US" sz="1600" dirty="0" err="1">
                <a:solidFill>
                  <a:schemeClr val="accent2"/>
                </a:solidFill>
              </a:rPr>
              <a:t>output_dir_clicks</a:t>
            </a:r>
            <a:endParaRPr lang="en-US" sz="1600" dirty="0">
              <a:solidFill>
                <a:schemeClr val="accent2"/>
              </a:solidFill>
            </a:endParaRPr>
          </a:p>
        </p:txBody>
      </p:sp>
    </p:spTree>
    <p:extLst>
      <p:ext uri="{BB962C8B-B14F-4D97-AF65-F5344CB8AC3E}">
        <p14:creationId xmlns:p14="http://schemas.microsoft.com/office/powerpoint/2010/main" val="714131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8CC727-2F5E-455F-9127-C3B4E8ED94BC}"/>
              </a:ext>
            </a:extLst>
          </p:cNvPr>
          <p:cNvPicPr>
            <a:picLocks noChangeAspect="1"/>
          </p:cNvPicPr>
          <p:nvPr/>
        </p:nvPicPr>
        <p:blipFill>
          <a:blip r:embed="rId2"/>
          <a:stretch>
            <a:fillRect/>
          </a:stretch>
        </p:blipFill>
        <p:spPr>
          <a:xfrm>
            <a:off x="1554193" y="0"/>
            <a:ext cx="6289329" cy="6858000"/>
          </a:xfrm>
          <a:prstGeom prst="rect">
            <a:avLst/>
          </a:prstGeom>
        </p:spPr>
      </p:pic>
      <p:sp>
        <p:nvSpPr>
          <p:cNvPr id="2" name="Title 1"/>
          <p:cNvSpPr>
            <a:spLocks noGrp="1"/>
          </p:cNvSpPr>
          <p:nvPr>
            <p:ph type="title"/>
          </p:nvPr>
        </p:nvSpPr>
        <p:spPr>
          <a:xfrm>
            <a:off x="5810250" y="1524000"/>
            <a:ext cx="4533900" cy="2133600"/>
          </a:xfrm>
        </p:spPr>
        <p:txBody>
          <a:bodyPr/>
          <a:lstStyle/>
          <a:p>
            <a:r>
              <a:rPr lang="en-US" dirty="0">
                <a:solidFill>
                  <a:schemeClr val="accent2"/>
                </a:solidFill>
              </a:rPr>
              <a:t>Data Cleaning (Combining part files)</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sp>
        <p:nvSpPr>
          <p:cNvPr id="6" name="Footer Placeholder 1">
            <a:extLst>
              <a:ext uri="{FF2B5EF4-FFF2-40B4-BE49-F238E27FC236}">
                <a16:creationId xmlns:a16="http://schemas.microsoft.com/office/drawing/2014/main" id="{6309FCEC-DCEA-48FC-A47A-1443978850A9}"/>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spTree>
    <p:extLst>
      <p:ext uri="{BB962C8B-B14F-4D97-AF65-F5344CB8AC3E}">
        <p14:creationId xmlns:p14="http://schemas.microsoft.com/office/powerpoint/2010/main" val="260172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accent2"/>
                </a:solidFill>
              </a:rPr>
              <a:t>Preliminary Results (File ready for visualization)</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sp>
        <p:nvSpPr>
          <p:cNvPr id="6" name="Footer Placeholder 1">
            <a:extLst>
              <a:ext uri="{FF2B5EF4-FFF2-40B4-BE49-F238E27FC236}">
                <a16:creationId xmlns:a16="http://schemas.microsoft.com/office/drawing/2014/main" id="{6309FCEC-DCEA-48FC-A47A-1443978850A9}"/>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sp>
        <p:nvSpPr>
          <p:cNvPr id="12" name="Title 1">
            <a:extLst>
              <a:ext uri="{FF2B5EF4-FFF2-40B4-BE49-F238E27FC236}">
                <a16:creationId xmlns:a16="http://schemas.microsoft.com/office/drawing/2014/main" id="{038B8939-4DCB-4689-9386-0336B393458F}"/>
              </a:ext>
            </a:extLst>
          </p:cNvPr>
          <p:cNvSpPr txBox="1">
            <a:spLocks/>
          </p:cNvSpPr>
          <p:nvPr/>
        </p:nvSpPr>
        <p:spPr bwMode="auto">
          <a:xfrm>
            <a:off x="3657600" y="1057571"/>
            <a:ext cx="4648200" cy="467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a:lstStyle>
          <a:p>
            <a:r>
              <a:rPr lang="en-US" sz="1800" dirty="0">
                <a:solidFill>
                  <a:schemeClr val="accent2"/>
                </a:solidFill>
              </a:rPr>
              <a:t>Files after running combining_output_files.py</a:t>
            </a:r>
          </a:p>
        </p:txBody>
      </p:sp>
      <p:pic>
        <p:nvPicPr>
          <p:cNvPr id="11" name="Picture 10">
            <a:extLst>
              <a:ext uri="{FF2B5EF4-FFF2-40B4-BE49-F238E27FC236}">
                <a16:creationId xmlns:a16="http://schemas.microsoft.com/office/drawing/2014/main" id="{C5DB0563-0ECD-4870-89FB-B33AF7D168B2}"/>
              </a:ext>
            </a:extLst>
          </p:cNvPr>
          <p:cNvPicPr/>
          <p:nvPr/>
        </p:nvPicPr>
        <p:blipFill>
          <a:blip r:embed="rId2"/>
          <a:stretch>
            <a:fillRect/>
          </a:stretch>
        </p:blipFill>
        <p:spPr>
          <a:xfrm>
            <a:off x="1905000" y="1676400"/>
            <a:ext cx="3048000" cy="3429000"/>
          </a:xfrm>
          <a:prstGeom prst="rect">
            <a:avLst/>
          </a:prstGeom>
        </p:spPr>
      </p:pic>
      <p:pic>
        <p:nvPicPr>
          <p:cNvPr id="13" name="Picture 12">
            <a:extLst>
              <a:ext uri="{FF2B5EF4-FFF2-40B4-BE49-F238E27FC236}">
                <a16:creationId xmlns:a16="http://schemas.microsoft.com/office/drawing/2014/main" id="{46018E2B-FF22-499B-A27D-4FF1FBFF3709}"/>
              </a:ext>
            </a:extLst>
          </p:cNvPr>
          <p:cNvPicPr/>
          <p:nvPr/>
        </p:nvPicPr>
        <p:blipFill>
          <a:blip r:embed="rId3"/>
          <a:stretch>
            <a:fillRect/>
          </a:stretch>
        </p:blipFill>
        <p:spPr>
          <a:xfrm>
            <a:off x="6705600" y="1676400"/>
            <a:ext cx="3048000" cy="3439064"/>
          </a:xfrm>
          <a:prstGeom prst="rect">
            <a:avLst/>
          </a:prstGeom>
        </p:spPr>
      </p:pic>
    </p:spTree>
    <p:extLst>
      <p:ext uri="{BB962C8B-B14F-4D97-AF65-F5344CB8AC3E}">
        <p14:creationId xmlns:p14="http://schemas.microsoft.com/office/powerpoint/2010/main" val="193760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586D-C429-46C0-99C1-8C17BB610DB5}"/>
              </a:ext>
            </a:extLst>
          </p:cNvPr>
          <p:cNvSpPr>
            <a:spLocks noGrp="1"/>
          </p:cNvSpPr>
          <p:nvPr>
            <p:ph type="title"/>
          </p:nvPr>
        </p:nvSpPr>
        <p:spPr/>
        <p:txBody>
          <a:bodyPr/>
          <a:lstStyle/>
          <a:p>
            <a:r>
              <a:rPr lang="en-US" dirty="0">
                <a:solidFill>
                  <a:schemeClr val="accent2"/>
                </a:solidFill>
              </a:rPr>
              <a:t>Final Results</a:t>
            </a:r>
          </a:p>
        </p:txBody>
      </p:sp>
      <p:sp>
        <p:nvSpPr>
          <p:cNvPr id="5" name="Slide Number Placeholder 4">
            <a:extLst>
              <a:ext uri="{FF2B5EF4-FFF2-40B4-BE49-F238E27FC236}">
                <a16:creationId xmlns:a16="http://schemas.microsoft.com/office/drawing/2014/main" id="{C1E1D982-60FC-480B-BB82-E7FD46B20DA9}"/>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sp>
        <p:nvSpPr>
          <p:cNvPr id="10" name="Footer Placeholder 1">
            <a:extLst>
              <a:ext uri="{FF2B5EF4-FFF2-40B4-BE49-F238E27FC236}">
                <a16:creationId xmlns:a16="http://schemas.microsoft.com/office/drawing/2014/main" id="{338D2003-973E-458D-9936-C4951DA0B3E3}"/>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pic>
        <p:nvPicPr>
          <p:cNvPr id="11" name="Picture 10">
            <a:extLst>
              <a:ext uri="{FF2B5EF4-FFF2-40B4-BE49-F238E27FC236}">
                <a16:creationId xmlns:a16="http://schemas.microsoft.com/office/drawing/2014/main" id="{460BABF2-6DDD-4349-BE97-EE0F1A4B5864}"/>
              </a:ext>
            </a:extLst>
          </p:cNvPr>
          <p:cNvPicPr/>
          <p:nvPr/>
        </p:nvPicPr>
        <p:blipFill>
          <a:blip r:embed="rId2"/>
          <a:stretch>
            <a:fillRect/>
          </a:stretch>
        </p:blipFill>
        <p:spPr>
          <a:xfrm>
            <a:off x="1981200" y="806450"/>
            <a:ext cx="7848600" cy="5594350"/>
          </a:xfrm>
          <a:prstGeom prst="rect">
            <a:avLst/>
          </a:prstGeom>
        </p:spPr>
      </p:pic>
      <p:sp>
        <p:nvSpPr>
          <p:cNvPr id="7" name="TextBox 6">
            <a:extLst>
              <a:ext uri="{FF2B5EF4-FFF2-40B4-BE49-F238E27FC236}">
                <a16:creationId xmlns:a16="http://schemas.microsoft.com/office/drawing/2014/main" id="{D4EDC5BB-BFFA-4608-9E26-63959BEC20F8}"/>
              </a:ext>
            </a:extLst>
          </p:cNvPr>
          <p:cNvSpPr txBox="1"/>
          <p:nvPr/>
        </p:nvSpPr>
        <p:spPr>
          <a:xfrm>
            <a:off x="6477000" y="4343401"/>
            <a:ext cx="3200400" cy="1200329"/>
          </a:xfrm>
          <a:prstGeom prst="rect">
            <a:avLst/>
          </a:prstGeom>
          <a:noFill/>
        </p:spPr>
        <p:txBody>
          <a:bodyPr wrap="square" rtlCol="0">
            <a:spAutoFit/>
          </a:bodyPr>
          <a:lstStyle/>
          <a:p>
            <a:r>
              <a:rPr lang="en-US" b="1" i="1" dirty="0">
                <a:latin typeface="+mj-lt"/>
              </a:rPr>
              <a:t>Creating dashboard using Apache Superset and visualizing the near-time generated data</a:t>
            </a:r>
          </a:p>
        </p:txBody>
      </p:sp>
    </p:spTree>
    <p:extLst>
      <p:ext uri="{BB962C8B-B14F-4D97-AF65-F5344CB8AC3E}">
        <p14:creationId xmlns:p14="http://schemas.microsoft.com/office/powerpoint/2010/main" val="4040707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A83D-991B-436F-85E0-2F2EDB518B0B}"/>
              </a:ext>
            </a:extLst>
          </p:cNvPr>
          <p:cNvSpPr>
            <a:spLocks noGrp="1"/>
          </p:cNvSpPr>
          <p:nvPr>
            <p:ph type="title"/>
          </p:nvPr>
        </p:nvSpPr>
        <p:spPr/>
        <p:txBody>
          <a:bodyPr/>
          <a:lstStyle/>
          <a:p>
            <a:r>
              <a:rPr lang="en-US" dirty="0">
                <a:solidFill>
                  <a:schemeClr val="accent2"/>
                </a:solidFill>
              </a:rPr>
              <a:t>Lessons Learned</a:t>
            </a:r>
          </a:p>
        </p:txBody>
      </p:sp>
      <p:sp>
        <p:nvSpPr>
          <p:cNvPr id="3" name="Content Placeholder 2">
            <a:extLst>
              <a:ext uri="{FF2B5EF4-FFF2-40B4-BE49-F238E27FC236}">
                <a16:creationId xmlns:a16="http://schemas.microsoft.com/office/drawing/2014/main" id="{78919EAD-1051-4DE8-B658-E937177F7246}"/>
              </a:ext>
            </a:extLst>
          </p:cNvPr>
          <p:cNvSpPr>
            <a:spLocks noGrp="1"/>
          </p:cNvSpPr>
          <p:nvPr>
            <p:ph sz="half" idx="1"/>
          </p:nvPr>
        </p:nvSpPr>
        <p:spPr>
          <a:xfrm>
            <a:off x="1613536" y="1143000"/>
            <a:ext cx="6920865" cy="5093190"/>
          </a:xfrm>
        </p:spPr>
        <p:txBody>
          <a:bodyPr/>
          <a:lstStyle/>
          <a:p>
            <a:pPr algn="just"/>
            <a:r>
              <a:rPr lang="en-US" sz="1400" dirty="0"/>
              <a:t>Apache Kafka combined with Apache Spark processing gives us the computational power to do analysis in real-time</a:t>
            </a:r>
          </a:p>
          <a:p>
            <a:pPr algn="just"/>
            <a:r>
              <a:rPr lang="en-US" sz="1400" dirty="0"/>
              <a:t>Using Kafka Streams an application can produce data streams at one end and can consume those data streams at multiple end clients.</a:t>
            </a:r>
          </a:p>
          <a:p>
            <a:pPr marL="0" indent="0" algn="just">
              <a:buNone/>
            </a:pPr>
            <a:r>
              <a:rPr lang="en-US" sz="1400" dirty="0"/>
              <a:t> </a:t>
            </a:r>
          </a:p>
          <a:p>
            <a:pPr algn="just"/>
            <a:r>
              <a:rPr lang="en-US" sz="1400" dirty="0"/>
              <a:t>Kafka processing makes stream processing a bit easier specially for an event-at-a-time processing. It is also useful for stateful processing including distributed joins and aggregations (what we used in our project). </a:t>
            </a:r>
          </a:p>
          <a:p>
            <a:pPr marL="0" indent="0" algn="just">
              <a:buNone/>
            </a:pPr>
            <a:endParaRPr lang="en-US" sz="1400" dirty="0"/>
          </a:p>
          <a:p>
            <a:pPr algn="just"/>
            <a:r>
              <a:rPr lang="en-US" sz="1400" dirty="0"/>
              <a:t>The </a:t>
            </a:r>
            <a:r>
              <a:rPr lang="en-US" sz="1400" b="1" dirty="0"/>
              <a:t>downside </a:t>
            </a:r>
            <a:r>
              <a:rPr lang="en-US" sz="1400" dirty="0"/>
              <a:t>of Kafka Spark infrastructure is -- setting up of the infrastructure itself (specially in making frameworks to communicate with each other).</a:t>
            </a:r>
          </a:p>
          <a:p>
            <a:pPr marL="0" indent="0" algn="just">
              <a:buNone/>
            </a:pPr>
            <a:endParaRPr lang="en-US" sz="1400" dirty="0"/>
          </a:p>
          <a:p>
            <a:pPr algn="just"/>
            <a:r>
              <a:rPr lang="en-US" sz="1400" dirty="0"/>
              <a:t>Another challenge can be working with streaming data </a:t>
            </a:r>
            <a:r>
              <a:rPr lang="en-US" sz="1400" b="1" dirty="0"/>
              <a:t>(Dstreams)</a:t>
            </a:r>
            <a:r>
              <a:rPr lang="en-US" sz="1400" dirty="0"/>
              <a:t> where one must be cognizant of the state of the stream. One other challenge be conversion of (Dstreams to RDD to Spark DF)</a:t>
            </a:r>
          </a:p>
          <a:p>
            <a:pPr algn="just"/>
            <a:endParaRPr lang="en-US" sz="1400" dirty="0"/>
          </a:p>
          <a:p>
            <a:pPr algn="just"/>
            <a:r>
              <a:rPr lang="en-US" sz="1400" dirty="0"/>
              <a:t>Nonetheless, once the infrastructure has been correctly setup: Kafka- Spark infrastructure can be useful for real-time applications. As a result, it has been widely adopted by the industry and companies like New York Times, Airbnb, Trivago, Netflix, etc.  use Kafka and Spark for their analytics engines. </a:t>
            </a:r>
          </a:p>
          <a:p>
            <a:endParaRPr lang="en-US" sz="1600" dirty="0"/>
          </a:p>
        </p:txBody>
      </p:sp>
      <p:sp>
        <p:nvSpPr>
          <p:cNvPr id="5" name="Slide Number Placeholder 4">
            <a:extLst>
              <a:ext uri="{FF2B5EF4-FFF2-40B4-BE49-F238E27FC236}">
                <a16:creationId xmlns:a16="http://schemas.microsoft.com/office/drawing/2014/main" id="{2C35060D-F0A4-4706-BEE6-1D1E8F37745E}"/>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sp>
        <p:nvSpPr>
          <p:cNvPr id="7" name="Footer Placeholder 1">
            <a:extLst>
              <a:ext uri="{FF2B5EF4-FFF2-40B4-BE49-F238E27FC236}">
                <a16:creationId xmlns:a16="http://schemas.microsoft.com/office/drawing/2014/main" id="{14D5E782-6644-466D-92CB-327838585CE3}"/>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pic>
        <p:nvPicPr>
          <p:cNvPr id="9" name="Picture 4" descr="Image result for kafka">
            <a:extLst>
              <a:ext uri="{FF2B5EF4-FFF2-40B4-BE49-F238E27FC236}">
                <a16:creationId xmlns:a16="http://schemas.microsoft.com/office/drawing/2014/main" id="{5D59A48F-25B6-4708-9360-F6B362A33F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3466" y="2202161"/>
            <a:ext cx="1532875" cy="15328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apache spark">
            <a:extLst>
              <a:ext uri="{FF2B5EF4-FFF2-40B4-BE49-F238E27FC236}">
                <a16:creationId xmlns:a16="http://schemas.microsoft.com/office/drawing/2014/main" id="{A38D45E3-AFA1-46EA-8552-1B3296C855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8367" y="3403815"/>
            <a:ext cx="1703070" cy="90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087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Future Work</a:t>
            </a:r>
          </a:p>
        </p:txBody>
      </p:sp>
      <p:sp>
        <p:nvSpPr>
          <p:cNvPr id="6" name="Content Placeholder 5"/>
          <p:cNvSpPr>
            <a:spLocks noGrp="1"/>
          </p:cNvSpPr>
          <p:nvPr>
            <p:ph sz="half" idx="1"/>
          </p:nvPr>
        </p:nvSpPr>
        <p:spPr>
          <a:xfrm>
            <a:off x="2590800" y="3251991"/>
            <a:ext cx="7239000" cy="2704132"/>
          </a:xfrm>
        </p:spPr>
        <p:txBody>
          <a:bodyPr/>
          <a:lstStyle/>
          <a:p>
            <a:pPr algn="just"/>
            <a:r>
              <a:rPr lang="en-US" sz="2000" dirty="0"/>
              <a:t>Instead of writing data back to disk in form of csv files, I would intend to connect to Apache Druid to Spark processed data </a:t>
            </a:r>
          </a:p>
          <a:p>
            <a:pPr algn="just"/>
            <a:r>
              <a:rPr lang="en-US" sz="2000" dirty="0"/>
              <a:t>The reason of choosing druid as a database is because druid is meant for real-time analytics and it also takes lesser space as compared to any other traditional OLAP database</a:t>
            </a:r>
          </a:p>
          <a:p>
            <a:pPr algn="just"/>
            <a:r>
              <a:rPr lang="en-US" sz="2000" dirty="0"/>
              <a:t>Another reason is : Druid is considered as one of the best databases for storing time-series data</a:t>
            </a:r>
          </a:p>
          <a:p>
            <a:pPr algn="just"/>
            <a:r>
              <a:rPr lang="en-US" sz="2000" dirty="0"/>
              <a:t>More information about Druid can be found </a:t>
            </a:r>
            <a:r>
              <a:rPr lang="en-US" sz="2000" dirty="0">
                <a:hlinkClick r:id="rId2"/>
              </a:rPr>
              <a:t>here</a:t>
            </a:r>
            <a:endParaRPr lang="en-US" sz="1200"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sp>
        <p:nvSpPr>
          <p:cNvPr id="7" name="Footer Placeholder 1">
            <a:extLst>
              <a:ext uri="{FF2B5EF4-FFF2-40B4-BE49-F238E27FC236}">
                <a16:creationId xmlns:a16="http://schemas.microsoft.com/office/drawing/2014/main" id="{2120FF0C-5095-4347-B544-18AEC3763869}"/>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pic>
        <p:nvPicPr>
          <p:cNvPr id="9" name="Picture 8">
            <a:extLst>
              <a:ext uri="{FF2B5EF4-FFF2-40B4-BE49-F238E27FC236}">
                <a16:creationId xmlns:a16="http://schemas.microsoft.com/office/drawing/2014/main" id="{ECF25FCD-1DB2-4DC6-B8D6-9BD6C7BC108D}"/>
              </a:ext>
            </a:extLst>
          </p:cNvPr>
          <p:cNvPicPr/>
          <p:nvPr/>
        </p:nvPicPr>
        <p:blipFill>
          <a:blip r:embed="rId3"/>
          <a:stretch>
            <a:fillRect/>
          </a:stretch>
        </p:blipFill>
        <p:spPr>
          <a:xfrm>
            <a:off x="2667000" y="1370807"/>
            <a:ext cx="6858000" cy="1509712"/>
          </a:xfrm>
          <a:prstGeom prst="rect">
            <a:avLst/>
          </a:prstGeom>
        </p:spPr>
      </p:pic>
      <p:pic>
        <p:nvPicPr>
          <p:cNvPr id="1030" name="Picture 6" descr="Image result for druid logo">
            <a:extLst>
              <a:ext uri="{FF2B5EF4-FFF2-40B4-BE49-F238E27FC236}">
                <a16:creationId xmlns:a16="http://schemas.microsoft.com/office/drawing/2014/main" id="{495AD1D4-3D37-4EC2-AA66-E73AF2B354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246152"/>
            <a:ext cx="1371600" cy="37647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D826E07-1B0D-4DF3-9491-02404EE6E8A1}"/>
              </a:ext>
            </a:extLst>
          </p:cNvPr>
          <p:cNvSpPr/>
          <p:nvPr/>
        </p:nvSpPr>
        <p:spPr>
          <a:xfrm>
            <a:off x="6373483" y="1030462"/>
            <a:ext cx="1475117" cy="1636539"/>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Tree>
    <p:extLst>
      <p:ext uri="{BB962C8B-B14F-4D97-AF65-F5344CB8AC3E}">
        <p14:creationId xmlns:p14="http://schemas.microsoft.com/office/powerpoint/2010/main" val="307426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solidFill>
                  <a:srgbClr val="C00000"/>
                </a:solidFill>
              </a:rPr>
              <a:t>Problem Statement</a:t>
            </a:r>
          </a:p>
        </p:txBody>
      </p:sp>
      <p:sp>
        <p:nvSpPr>
          <p:cNvPr id="7" name="Content Placeholder 6"/>
          <p:cNvSpPr>
            <a:spLocks noGrp="1"/>
          </p:cNvSpPr>
          <p:nvPr>
            <p:ph idx="1"/>
          </p:nvPr>
        </p:nvSpPr>
        <p:spPr>
          <a:xfrm>
            <a:off x="1676400" y="914400"/>
            <a:ext cx="5638800" cy="5334000"/>
          </a:xfrm>
        </p:spPr>
        <p:txBody>
          <a:bodyPr/>
          <a:lstStyle/>
          <a:p>
            <a:pPr marL="0" indent="0">
              <a:buNone/>
            </a:pPr>
            <a:r>
              <a:rPr lang="en-US" sz="2200" b="1" dirty="0">
                <a:solidFill>
                  <a:srgbClr val="C00000"/>
                </a:solidFill>
              </a:rPr>
              <a:t>Problem: </a:t>
            </a:r>
          </a:p>
          <a:p>
            <a:pPr marL="0" indent="0" algn="just">
              <a:buNone/>
            </a:pPr>
            <a:r>
              <a:rPr lang="en-US" dirty="0"/>
              <a:t>To analyze online traffic of a website – in near real-time, which would help the e-commerce division of that organization to understand the website traffic numbers, understand customer demographics. To analyze traffic I will be using Apache Kafka – Spark.</a:t>
            </a:r>
          </a:p>
          <a:p>
            <a:pPr marL="0" indent="0" algn="just">
              <a:buNone/>
            </a:pPr>
            <a:endParaRPr lang="en-US" b="1" dirty="0"/>
          </a:p>
          <a:p>
            <a:pPr marL="0" indent="0">
              <a:buNone/>
            </a:pPr>
            <a:r>
              <a:rPr lang="en-US" sz="2000" b="1" dirty="0">
                <a:solidFill>
                  <a:srgbClr val="C00000"/>
                </a:solidFill>
              </a:rPr>
              <a:t>Background</a:t>
            </a:r>
            <a:r>
              <a:rPr lang="en-US" sz="2000" dirty="0">
                <a:solidFill>
                  <a:srgbClr val="C00000"/>
                </a:solidFill>
              </a:rPr>
              <a:t>:</a:t>
            </a:r>
          </a:p>
          <a:p>
            <a:r>
              <a:rPr lang="en-US" dirty="0"/>
              <a:t>Online retail sales in United States has reached 10% of total sales and is expected to grow till 25% by year 2025*</a:t>
            </a:r>
          </a:p>
          <a:p>
            <a:r>
              <a:rPr lang="en-US" dirty="0"/>
              <a:t>Therefore organizations are utilizing web analytics to understand their online customers and to optimize their websites </a:t>
            </a:r>
          </a:p>
          <a:p>
            <a:r>
              <a:rPr lang="en-US" dirty="0"/>
              <a:t>Analyzing traffic in-real time can lead to personalization experience for each user coming to website</a:t>
            </a:r>
          </a:p>
          <a:p>
            <a:endParaRPr lang="en-US" dirty="0"/>
          </a:p>
          <a:p>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pic>
        <p:nvPicPr>
          <p:cNvPr id="2" name="Picture 2" descr="Image result for web analytics">
            <a:extLst>
              <a:ext uri="{FF2B5EF4-FFF2-40B4-BE49-F238E27FC236}">
                <a16:creationId xmlns:a16="http://schemas.microsoft.com/office/drawing/2014/main" id="{1C4B837D-69B3-4230-9590-B4A6F299EC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0386" y="3568430"/>
            <a:ext cx="3253840" cy="25908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1">
            <a:extLst>
              <a:ext uri="{FF2B5EF4-FFF2-40B4-BE49-F238E27FC236}">
                <a16:creationId xmlns:a16="http://schemas.microsoft.com/office/drawing/2014/main" id="{52AE4839-C2B0-4B8A-843A-86C5A406CA51}"/>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a:t>
            </a:r>
          </a:p>
        </p:txBody>
      </p:sp>
      <p:sp>
        <p:nvSpPr>
          <p:cNvPr id="7" name="Content Placeholder 6"/>
          <p:cNvSpPr>
            <a:spLocks noGrp="1"/>
          </p:cNvSpPr>
          <p:nvPr>
            <p:ph idx="1"/>
          </p:nvPr>
        </p:nvSpPr>
        <p:spPr/>
        <p:txBody>
          <a:bodyPr/>
          <a:lstStyle/>
          <a:p>
            <a:r>
              <a:rPr lang="en-US" dirty="0"/>
              <a:t>Two minute (short): </a:t>
            </a:r>
            <a:r>
              <a:rPr lang="en-US" u="sng" dirty="0">
                <a:hlinkClick r:id="rId2"/>
              </a:rPr>
              <a:t>https://youtu.be/EkGusepOISw</a:t>
            </a:r>
            <a:endParaRPr lang="en-US" dirty="0"/>
          </a:p>
          <a:p>
            <a:r>
              <a:rPr lang="en-US" dirty="0"/>
              <a:t>15 minutes (long):</a:t>
            </a:r>
            <a:r>
              <a:rPr lang="en-US" u="sng" dirty="0">
                <a:hlinkClick r:id="rId3"/>
              </a:rPr>
              <a:t>https://www.youtube.com/watch?v=WPPFJ1Dh2DI&amp;t=29s</a:t>
            </a:r>
            <a:endParaRPr lang="en-US" u="sng" dirty="0"/>
          </a:p>
          <a:p>
            <a:r>
              <a:rPr lang="en-US" dirty="0"/>
              <a:t>7 minute Demo video:  </a:t>
            </a:r>
            <a:r>
              <a:rPr lang="en-US" u="sng" dirty="0">
                <a:hlinkClick r:id="rId4"/>
              </a:rPr>
              <a:t>https://youtu.be/3HWcTSNimK0</a:t>
            </a: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20</a:t>
            </a:fld>
            <a:endParaRPr lang="en-US" dirty="0"/>
          </a:p>
        </p:txBody>
      </p:sp>
      <p:sp>
        <p:nvSpPr>
          <p:cNvPr id="8" name="Footer Placeholder 1">
            <a:extLst>
              <a:ext uri="{FF2B5EF4-FFF2-40B4-BE49-F238E27FC236}">
                <a16:creationId xmlns:a16="http://schemas.microsoft.com/office/drawing/2014/main" id="{7F0FB3F9-5087-418F-9F4C-A380B3E62E3E}"/>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References </a:t>
            </a:r>
          </a:p>
        </p:txBody>
      </p:sp>
      <p:sp>
        <p:nvSpPr>
          <p:cNvPr id="7" name="Content Placeholder 6"/>
          <p:cNvSpPr>
            <a:spLocks noGrp="1"/>
          </p:cNvSpPr>
          <p:nvPr>
            <p:ph idx="1"/>
          </p:nvPr>
        </p:nvSpPr>
        <p:spPr/>
        <p:txBody>
          <a:bodyPr/>
          <a:lstStyle/>
          <a:p>
            <a:r>
              <a:rPr lang="en-US" dirty="0">
                <a:hlinkClick r:id="rId2"/>
              </a:rPr>
              <a:t>https://www.statista.com/statistics/379112/e-commerce-share-of-retail-sales-in-us/</a:t>
            </a:r>
            <a:endParaRPr lang="en-US" dirty="0"/>
          </a:p>
          <a:p>
            <a:r>
              <a:rPr lang="en-US" dirty="0">
                <a:hlinkClick r:id="rId3"/>
              </a:rPr>
              <a:t>https://towardsdatascience.com/introduction-to-druid-4bf285b92b5a</a:t>
            </a:r>
            <a:endParaRPr lang="en-US" dirty="0"/>
          </a:p>
          <a:p>
            <a:pPr lvl="0"/>
            <a:r>
              <a:rPr lang="en-US" i="1" dirty="0"/>
              <a:t>Code-blocks from CSCI E-63 Big Data Analytics Fall 2018 Class</a:t>
            </a:r>
            <a:endParaRPr lang="en-US" dirty="0"/>
          </a:p>
          <a:p>
            <a:pPr lvl="0"/>
            <a:r>
              <a:rPr lang="en-US" dirty="0"/>
              <a:t>Databricks Spark Definitive Guide (</a:t>
            </a:r>
            <a:r>
              <a:rPr lang="en-US" u="sng" dirty="0">
                <a:hlinkClick r:id="rId4"/>
              </a:rPr>
              <a:t>GitHub Link</a:t>
            </a:r>
            <a:r>
              <a:rPr lang="en-US" dirty="0"/>
              <a:t>)</a:t>
            </a:r>
          </a:p>
          <a:p>
            <a:pPr lvl="0"/>
            <a:r>
              <a:rPr lang="en-US" dirty="0">
                <a:hlinkClick r:id="rId5"/>
              </a:rPr>
              <a:t>https://medium.com/@trK54Ylmz/real-time-dashboard-with-kafka-and-spark-streaming-53fd1f016249</a:t>
            </a:r>
            <a:endParaRPr lang="en-US" dirty="0"/>
          </a:p>
          <a:p>
            <a:pPr lvl="0"/>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21</a:t>
            </a:fld>
            <a:endParaRPr lang="en-US" dirty="0"/>
          </a:p>
        </p:txBody>
      </p:sp>
      <p:sp>
        <p:nvSpPr>
          <p:cNvPr id="8" name="Footer Placeholder 1">
            <a:extLst>
              <a:ext uri="{FF2B5EF4-FFF2-40B4-BE49-F238E27FC236}">
                <a16:creationId xmlns:a16="http://schemas.microsoft.com/office/drawing/2014/main" id="{7F0FB3F9-5087-418F-9F4C-A380B3E62E3E}"/>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spTree>
    <p:extLst>
      <p:ext uri="{BB962C8B-B14F-4D97-AF65-F5344CB8AC3E}">
        <p14:creationId xmlns:p14="http://schemas.microsoft.com/office/powerpoint/2010/main" val="402360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1052-834F-4F1F-B614-27D80253330B}"/>
              </a:ext>
            </a:extLst>
          </p:cNvPr>
          <p:cNvSpPr>
            <a:spLocks noGrp="1"/>
          </p:cNvSpPr>
          <p:nvPr>
            <p:ph type="title"/>
          </p:nvPr>
        </p:nvSpPr>
        <p:spPr/>
        <p:txBody>
          <a:bodyPr/>
          <a:lstStyle/>
          <a:p>
            <a:r>
              <a:rPr lang="en-US" dirty="0">
                <a:solidFill>
                  <a:srgbClr val="C00000"/>
                </a:solidFill>
              </a:rPr>
              <a:t>Software and Technology</a:t>
            </a:r>
          </a:p>
        </p:txBody>
      </p:sp>
      <p:sp>
        <p:nvSpPr>
          <p:cNvPr id="3" name="Content Placeholder 2">
            <a:extLst>
              <a:ext uri="{FF2B5EF4-FFF2-40B4-BE49-F238E27FC236}">
                <a16:creationId xmlns:a16="http://schemas.microsoft.com/office/drawing/2014/main" id="{57B8D3EA-DD3C-4C76-A27C-D58C1920131A}"/>
              </a:ext>
            </a:extLst>
          </p:cNvPr>
          <p:cNvSpPr>
            <a:spLocks noGrp="1"/>
          </p:cNvSpPr>
          <p:nvPr>
            <p:ph idx="1"/>
          </p:nvPr>
        </p:nvSpPr>
        <p:spPr/>
        <p:txBody>
          <a:bodyPr/>
          <a:lstStyle/>
          <a:p>
            <a:endParaRPr lang="en-US" sz="2200" dirty="0"/>
          </a:p>
          <a:p>
            <a:endParaRPr lang="en-US" sz="2200" dirty="0"/>
          </a:p>
          <a:p>
            <a:r>
              <a:rPr lang="en-US" sz="2200" b="1" dirty="0"/>
              <a:t>Python 2.7 </a:t>
            </a:r>
          </a:p>
          <a:p>
            <a:pPr lvl="1"/>
            <a:r>
              <a:rPr lang="en-US" sz="2200" b="1" dirty="0"/>
              <a:t>Packages:</a:t>
            </a:r>
          </a:p>
          <a:p>
            <a:pPr lvl="2"/>
            <a:r>
              <a:rPr lang="en-US" sz="2200" b="1" dirty="0"/>
              <a:t>Pandas Dataframe</a:t>
            </a:r>
          </a:p>
          <a:p>
            <a:pPr lvl="2"/>
            <a:r>
              <a:rPr lang="en-US" sz="2200" b="1" dirty="0"/>
              <a:t>Kafka-python</a:t>
            </a:r>
          </a:p>
          <a:p>
            <a:pPr lvl="2"/>
            <a:r>
              <a:rPr lang="en-US" sz="2200" b="1" dirty="0"/>
              <a:t>Pyspark</a:t>
            </a:r>
          </a:p>
          <a:p>
            <a:pPr lvl="2"/>
            <a:r>
              <a:rPr lang="en-US" sz="2200" b="1" dirty="0"/>
              <a:t>Matplotlib</a:t>
            </a:r>
          </a:p>
          <a:p>
            <a:r>
              <a:rPr lang="en-US" sz="2200" b="1" dirty="0"/>
              <a:t>Apache Spark </a:t>
            </a:r>
          </a:p>
          <a:p>
            <a:r>
              <a:rPr lang="en-US" sz="2200" b="1" dirty="0"/>
              <a:t>Apache Kafka</a:t>
            </a:r>
          </a:p>
          <a:p>
            <a:r>
              <a:rPr lang="en-US" sz="2200" b="1" dirty="0"/>
              <a:t>Apache Superset </a:t>
            </a:r>
          </a:p>
          <a:p>
            <a:r>
              <a:rPr lang="en-US" sz="2200" b="1" dirty="0"/>
              <a:t>Power BI</a:t>
            </a:r>
          </a:p>
        </p:txBody>
      </p:sp>
      <p:sp>
        <p:nvSpPr>
          <p:cNvPr id="5" name="Slide Number Placeholder 4">
            <a:extLst>
              <a:ext uri="{FF2B5EF4-FFF2-40B4-BE49-F238E27FC236}">
                <a16:creationId xmlns:a16="http://schemas.microsoft.com/office/drawing/2014/main" id="{A69AF53A-5C87-449F-A699-E666EC8CBEDA}"/>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sp>
        <p:nvSpPr>
          <p:cNvPr id="11" name="Footer Placeholder 1">
            <a:extLst>
              <a:ext uri="{FF2B5EF4-FFF2-40B4-BE49-F238E27FC236}">
                <a16:creationId xmlns:a16="http://schemas.microsoft.com/office/drawing/2014/main" id="{6A91486D-A02C-411F-AF47-748CE115103B}"/>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pic>
        <p:nvPicPr>
          <p:cNvPr id="6" name="Picture 2" descr="Image result for python 2.7 logo">
            <a:extLst>
              <a:ext uri="{FF2B5EF4-FFF2-40B4-BE49-F238E27FC236}">
                <a16:creationId xmlns:a16="http://schemas.microsoft.com/office/drawing/2014/main" id="{0A30F6A5-0A1F-4DF5-9F7A-9769D2B0E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1" y="1407174"/>
            <a:ext cx="1142999" cy="11429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kafka">
            <a:extLst>
              <a:ext uri="{FF2B5EF4-FFF2-40B4-BE49-F238E27FC236}">
                <a16:creationId xmlns:a16="http://schemas.microsoft.com/office/drawing/2014/main" id="{57A09773-88B4-4999-B74B-E94503F3C0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1601" y="2550173"/>
            <a:ext cx="1532875" cy="15328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pache spark">
            <a:extLst>
              <a:ext uri="{FF2B5EF4-FFF2-40B4-BE49-F238E27FC236}">
                <a16:creationId xmlns:a16="http://schemas.microsoft.com/office/drawing/2014/main" id="{759A6153-64A1-43C4-B17A-3B495EDAE4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2265" y="2871124"/>
            <a:ext cx="1703070" cy="9058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apache superset logo">
            <a:extLst>
              <a:ext uri="{FF2B5EF4-FFF2-40B4-BE49-F238E27FC236}">
                <a16:creationId xmlns:a16="http://schemas.microsoft.com/office/drawing/2014/main" id="{81E37AFE-46C3-4B2B-BA62-15B0ED3FA84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08144" y="4648200"/>
            <a:ext cx="2592061" cy="114299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power bi logo">
            <a:extLst>
              <a:ext uri="{FF2B5EF4-FFF2-40B4-BE49-F238E27FC236}">
                <a16:creationId xmlns:a16="http://schemas.microsoft.com/office/drawing/2014/main" id="{6BFB2943-6F66-4CEE-BC7F-DBD2202A703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0400" y="4411087"/>
            <a:ext cx="1188262" cy="120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89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My Hardware Environment</a:t>
            </a:r>
          </a:p>
        </p:txBody>
      </p:sp>
      <p:sp>
        <p:nvSpPr>
          <p:cNvPr id="3" name="Content Placeholder 2"/>
          <p:cNvSpPr>
            <a:spLocks noGrp="1"/>
          </p:cNvSpPr>
          <p:nvPr>
            <p:ph idx="1"/>
          </p:nvPr>
        </p:nvSpPr>
        <p:spPr/>
        <p:txBody>
          <a:bodyPr/>
          <a:lstStyle/>
          <a:p>
            <a:r>
              <a:rPr lang="en-US" dirty="0"/>
              <a:t>Operating System: CentOS 7 , Windows 10</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sp>
        <p:nvSpPr>
          <p:cNvPr id="7" name="Footer Placeholder 1">
            <a:extLst>
              <a:ext uri="{FF2B5EF4-FFF2-40B4-BE49-F238E27FC236}">
                <a16:creationId xmlns:a16="http://schemas.microsoft.com/office/drawing/2014/main" id="{FDDCD140-C08A-4AEB-B207-448650913533}"/>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pic>
        <p:nvPicPr>
          <p:cNvPr id="3078" name="Picture 6" descr="Related image">
            <a:extLst>
              <a:ext uri="{FF2B5EF4-FFF2-40B4-BE49-F238E27FC236}">
                <a16:creationId xmlns:a16="http://schemas.microsoft.com/office/drawing/2014/main" id="{8F80FE88-A952-4AF9-8B90-7D3D37217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057" y="1828801"/>
            <a:ext cx="4455544" cy="15032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www.elkhornservice.com/wp-content/uploads/Windows-10-logo-e1502132803317.png">
            <a:extLst>
              <a:ext uri="{FF2B5EF4-FFF2-40B4-BE49-F238E27FC236}">
                <a16:creationId xmlns:a16="http://schemas.microsoft.com/office/drawing/2014/main" id="{CB729B93-562A-4FC3-A296-0AD46D622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971800"/>
            <a:ext cx="19812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67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Set</a:t>
            </a:r>
          </a:p>
        </p:txBody>
      </p:sp>
      <p:sp>
        <p:nvSpPr>
          <p:cNvPr id="3" name="Content Placeholder 2"/>
          <p:cNvSpPr>
            <a:spLocks noGrp="1"/>
          </p:cNvSpPr>
          <p:nvPr>
            <p:ph idx="1"/>
          </p:nvPr>
        </p:nvSpPr>
        <p:spPr>
          <a:xfrm>
            <a:off x="1524000" y="914400"/>
            <a:ext cx="8915400" cy="5334000"/>
          </a:xfrm>
        </p:spPr>
        <p:txBody>
          <a:bodyPr/>
          <a:lstStyle/>
          <a:p>
            <a:r>
              <a:rPr lang="en-US" dirty="0"/>
              <a:t>The data was created through Adobe Debugger tool </a:t>
            </a:r>
            <a:r>
              <a:rPr lang="en-US" i="1" dirty="0"/>
              <a:t>(Data generation methodology described in appendix)</a:t>
            </a:r>
            <a:r>
              <a:rPr lang="en-US" dirty="0"/>
              <a:t> </a:t>
            </a:r>
          </a:p>
          <a:p>
            <a:r>
              <a:rPr lang="en-US" dirty="0"/>
              <a:t>This dataset contains summary information of clickstream data, which is present around world wide web. There are usually 161 columns in this data source. </a:t>
            </a:r>
          </a:p>
          <a:p>
            <a:r>
              <a:rPr lang="en-US" i="1" dirty="0"/>
              <a:t>(For more info see:  data_dictonary.txt file attached with submission)</a:t>
            </a:r>
            <a:endParaRPr lang="en-US" dirty="0"/>
          </a:p>
          <a:p>
            <a:r>
              <a:rPr lang="en-US" dirty="0"/>
              <a:t>For demo purposes, I have reduced the dimension of this data and masked all the information (PII – if present to hide user identity)</a:t>
            </a:r>
          </a:p>
          <a:p>
            <a:endParaRPr lang="en-US" b="1" dirty="0"/>
          </a:p>
          <a:p>
            <a:endParaRPr lang="en-US" b="1" dirty="0"/>
          </a:p>
          <a:p>
            <a:r>
              <a:rPr lang="en-US" b="1" dirty="0"/>
              <a:t>File Name: orders_data.csv</a:t>
            </a:r>
            <a:endParaRPr lang="en-US" dirty="0"/>
          </a:p>
          <a:p>
            <a:pPr marL="0" indent="0">
              <a:buNone/>
            </a:pPr>
            <a:r>
              <a:rPr lang="en-US" dirty="0"/>
              <a:t>      File Size: 151 MB , reduced file size: (10MB)</a:t>
            </a:r>
          </a:p>
          <a:p>
            <a:pPr marL="0" indent="0">
              <a:buNone/>
            </a:pPr>
            <a:r>
              <a:rPr lang="en-US" dirty="0"/>
              <a:t>      File Format: Comma Separated Values</a:t>
            </a:r>
          </a:p>
          <a:p>
            <a:endParaRPr lang="en-US" b="1" dirty="0"/>
          </a:p>
          <a:p>
            <a:r>
              <a:rPr lang="en-US" b="1" dirty="0"/>
              <a:t>File Name: clicks_data.csv </a:t>
            </a:r>
            <a:endParaRPr lang="en-US" dirty="0"/>
          </a:p>
          <a:p>
            <a:pPr marL="0" indent="0">
              <a:buNone/>
            </a:pPr>
            <a:r>
              <a:rPr lang="en-US" dirty="0"/>
              <a:t>      File Size: 10 MB</a:t>
            </a:r>
          </a:p>
          <a:p>
            <a:pPr marL="0" indent="0">
              <a:buNone/>
            </a:pPr>
            <a:r>
              <a:rPr lang="en-US" dirty="0"/>
              <a:t>      File Format: Comma Separated Values</a:t>
            </a:r>
          </a:p>
          <a:p>
            <a:pPr marL="0" indent="0">
              <a:buNone/>
            </a:pPr>
            <a:endParaRPr lang="en-US" dirty="0"/>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sp>
        <p:nvSpPr>
          <p:cNvPr id="6" name="Footer Placeholder 1">
            <a:extLst>
              <a:ext uri="{FF2B5EF4-FFF2-40B4-BE49-F238E27FC236}">
                <a16:creationId xmlns:a16="http://schemas.microsoft.com/office/drawing/2014/main" id="{FD209E9D-AF0E-4E00-A8A8-BCC0AF241BD9}"/>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spTree>
    <p:extLst>
      <p:ext uri="{BB962C8B-B14F-4D97-AF65-F5344CB8AC3E}">
        <p14:creationId xmlns:p14="http://schemas.microsoft.com/office/powerpoint/2010/main" val="334636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Set Overview</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sp>
        <p:nvSpPr>
          <p:cNvPr id="6" name="Footer Placeholder 1">
            <a:extLst>
              <a:ext uri="{FF2B5EF4-FFF2-40B4-BE49-F238E27FC236}">
                <a16:creationId xmlns:a16="http://schemas.microsoft.com/office/drawing/2014/main" id="{52531E3C-3DA1-48B9-BD04-3296E4A4F6B3}"/>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sp>
        <p:nvSpPr>
          <p:cNvPr id="3" name="Rectangle 2">
            <a:extLst>
              <a:ext uri="{FF2B5EF4-FFF2-40B4-BE49-F238E27FC236}">
                <a16:creationId xmlns:a16="http://schemas.microsoft.com/office/drawing/2014/main" id="{ACEFA9D8-4117-4199-A07C-C42811D318C3}"/>
              </a:ext>
            </a:extLst>
          </p:cNvPr>
          <p:cNvSpPr/>
          <p:nvPr/>
        </p:nvSpPr>
        <p:spPr>
          <a:xfrm>
            <a:off x="1600200" y="1295401"/>
            <a:ext cx="7135482" cy="2031325"/>
          </a:xfrm>
          <a:prstGeom prst="rect">
            <a:avLst/>
          </a:prstGeom>
        </p:spPr>
        <p:txBody>
          <a:bodyPr wrap="square">
            <a:spAutoFit/>
          </a:bodyPr>
          <a:lstStyle/>
          <a:p>
            <a:pPr algn="just">
              <a:spcBef>
                <a:spcPts val="0"/>
              </a:spcBef>
              <a:spcAft>
                <a:spcPts val="0"/>
              </a:spcAft>
            </a:pPr>
            <a:endParaRPr lang="en-US" i="1" dirty="0">
              <a:latin typeface="Calibri" panose="020F0502020204030204" pitchFamily="34"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err="1">
                <a:latin typeface="Calibri" panose="020F0502020204030204" pitchFamily="34" charset="0"/>
                <a:ea typeface="Times New Roman" panose="02020603050405020304" pitchFamily="18" charset="0"/>
              </a:rPr>
              <a:t>visitorid</a:t>
            </a:r>
            <a:r>
              <a:rPr lang="en-US" i="1" dirty="0">
                <a:latin typeface="Calibri" panose="020F0502020204030204" pitchFamily="34" charset="0"/>
                <a:ea typeface="Times New Roman" panose="02020603050405020304" pitchFamily="18" charset="0"/>
              </a:rPr>
              <a:t>: Unique </a:t>
            </a:r>
            <a:r>
              <a:rPr lang="en-US" i="1" dirty="0" err="1">
                <a:latin typeface="Calibri" panose="020F0502020204030204" pitchFamily="34" charset="0"/>
                <a:ea typeface="Times New Roman" panose="02020603050405020304" pitchFamily="18" charset="0"/>
              </a:rPr>
              <a:t>visitorid</a:t>
            </a:r>
            <a:r>
              <a:rPr lang="en-US" i="1" dirty="0">
                <a:latin typeface="Calibri" panose="020F0502020204030204" pitchFamily="34" charset="0"/>
                <a:ea typeface="Times New Roman" panose="02020603050405020304" pitchFamily="18" charset="0"/>
              </a:rPr>
              <a:t> assigned to everyone on web</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err="1">
                <a:latin typeface="Calibri" panose="020F0502020204030204" pitchFamily="34" charset="0"/>
                <a:ea typeface="Times New Roman" panose="02020603050405020304" pitchFamily="18" charset="0"/>
              </a:rPr>
              <a:t>sessionid</a:t>
            </a:r>
            <a:r>
              <a:rPr lang="en-US" i="1" dirty="0">
                <a:latin typeface="Calibri" panose="020F0502020204030204" pitchFamily="34" charset="0"/>
                <a:ea typeface="Times New Roman" panose="02020603050405020304" pitchFamily="18" charset="0"/>
              </a:rPr>
              <a:t>: Unique session assigned to each visitor</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err="1">
                <a:latin typeface="Calibri" panose="020F0502020204030204" pitchFamily="34" charset="0"/>
                <a:ea typeface="Times New Roman" panose="02020603050405020304" pitchFamily="18" charset="0"/>
              </a:rPr>
              <a:t>page_name</a:t>
            </a:r>
            <a:r>
              <a:rPr lang="en-US" i="1" dirty="0">
                <a:latin typeface="Calibri" panose="020F0502020204030204" pitchFamily="34" charset="0"/>
                <a:ea typeface="Times New Roman" panose="02020603050405020304" pitchFamily="18" charset="0"/>
              </a:rPr>
              <a:t>: Name of Page on which visitor is currently</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a:latin typeface="Calibri" panose="020F0502020204030204" pitchFamily="34" charset="0"/>
                <a:ea typeface="Times New Roman" panose="02020603050405020304" pitchFamily="18" charset="0"/>
              </a:rPr>
              <a:t>device:  Platform through which customer is accessing website </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a:latin typeface="Calibri" panose="020F0502020204030204" pitchFamily="34" charset="0"/>
                <a:ea typeface="Times New Roman" panose="02020603050405020304" pitchFamily="18" charset="0"/>
              </a:rPr>
              <a:t>event: Button interacted by the visitor during session</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err="1">
                <a:latin typeface="Calibri" panose="020F0502020204030204" pitchFamily="34" charset="0"/>
                <a:ea typeface="Times New Roman" panose="02020603050405020304" pitchFamily="18" charset="0"/>
              </a:rPr>
              <a:t>date_time</a:t>
            </a:r>
            <a:r>
              <a:rPr lang="en-US" i="1" dirty="0">
                <a:latin typeface="Calibri" panose="020F0502020204030204" pitchFamily="34" charset="0"/>
                <a:ea typeface="Times New Roman" panose="02020603050405020304" pitchFamily="18" charset="0"/>
              </a:rPr>
              <a:t>: Timestamp of that interaction</a:t>
            </a:r>
            <a:endParaRPr lang="en-US" dirty="0">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99A0B274-AE06-4511-B1B6-AB4E8A6CFF19}"/>
              </a:ext>
            </a:extLst>
          </p:cNvPr>
          <p:cNvSpPr txBox="1"/>
          <p:nvPr/>
        </p:nvSpPr>
        <p:spPr>
          <a:xfrm>
            <a:off x="1676400" y="1295400"/>
            <a:ext cx="3124200" cy="369332"/>
          </a:xfrm>
          <a:prstGeom prst="rect">
            <a:avLst/>
          </a:prstGeom>
          <a:noFill/>
        </p:spPr>
        <p:txBody>
          <a:bodyPr wrap="square" rtlCol="0">
            <a:spAutoFit/>
          </a:bodyPr>
          <a:lstStyle/>
          <a:p>
            <a:r>
              <a:rPr lang="en-US" dirty="0">
                <a:solidFill>
                  <a:schemeClr val="accent2"/>
                </a:solidFill>
              </a:rPr>
              <a:t>orders_data.csv description </a:t>
            </a:r>
          </a:p>
        </p:txBody>
      </p:sp>
      <p:sp>
        <p:nvSpPr>
          <p:cNvPr id="7" name="Rectangle 6">
            <a:extLst>
              <a:ext uri="{FF2B5EF4-FFF2-40B4-BE49-F238E27FC236}">
                <a16:creationId xmlns:a16="http://schemas.microsoft.com/office/drawing/2014/main" id="{F9E559B4-3BBE-45D7-87A7-7EC22E3F0F58}"/>
              </a:ext>
            </a:extLst>
          </p:cNvPr>
          <p:cNvSpPr/>
          <p:nvPr/>
        </p:nvSpPr>
        <p:spPr>
          <a:xfrm>
            <a:off x="1600200" y="3836076"/>
            <a:ext cx="7135482" cy="2031325"/>
          </a:xfrm>
          <a:prstGeom prst="rect">
            <a:avLst/>
          </a:prstGeom>
        </p:spPr>
        <p:txBody>
          <a:bodyPr wrap="square">
            <a:spAutoFit/>
          </a:bodyPr>
          <a:lstStyle/>
          <a:p>
            <a:pPr algn="just">
              <a:spcBef>
                <a:spcPts val="0"/>
              </a:spcBef>
              <a:spcAft>
                <a:spcPts val="0"/>
              </a:spcAft>
            </a:pPr>
            <a:endParaRPr lang="en-US" i="1" dirty="0">
              <a:latin typeface="Calibri" panose="020F0502020204030204" pitchFamily="34"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err="1">
                <a:latin typeface="Calibri" panose="020F0502020204030204" pitchFamily="34" charset="0"/>
                <a:ea typeface="Times New Roman" panose="02020603050405020304" pitchFamily="18" charset="0"/>
              </a:rPr>
              <a:t>visitorid</a:t>
            </a:r>
            <a:r>
              <a:rPr lang="en-US" i="1" dirty="0">
                <a:latin typeface="Calibri" panose="020F0502020204030204" pitchFamily="34" charset="0"/>
                <a:ea typeface="Times New Roman" panose="02020603050405020304" pitchFamily="18" charset="0"/>
              </a:rPr>
              <a:t>: Unique </a:t>
            </a:r>
            <a:r>
              <a:rPr lang="en-US" i="1" dirty="0" err="1">
                <a:latin typeface="Calibri" panose="020F0502020204030204" pitchFamily="34" charset="0"/>
                <a:ea typeface="Times New Roman" panose="02020603050405020304" pitchFamily="18" charset="0"/>
              </a:rPr>
              <a:t>visitorid</a:t>
            </a:r>
            <a:r>
              <a:rPr lang="en-US" i="1" dirty="0">
                <a:latin typeface="Calibri" panose="020F0502020204030204" pitchFamily="34" charset="0"/>
                <a:ea typeface="Times New Roman" panose="02020603050405020304" pitchFamily="18" charset="0"/>
              </a:rPr>
              <a:t> assigned to everyone on web</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err="1">
                <a:latin typeface="Calibri" panose="020F0502020204030204" pitchFamily="34" charset="0"/>
                <a:ea typeface="Times New Roman" panose="02020603050405020304" pitchFamily="18" charset="0"/>
              </a:rPr>
              <a:t>sessionid</a:t>
            </a:r>
            <a:r>
              <a:rPr lang="en-US" i="1" dirty="0">
                <a:latin typeface="Calibri" panose="020F0502020204030204" pitchFamily="34" charset="0"/>
                <a:ea typeface="Times New Roman" panose="02020603050405020304" pitchFamily="18" charset="0"/>
              </a:rPr>
              <a:t>: Unique session assigned to each visitor</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err="1">
                <a:latin typeface="Calibri" panose="020F0502020204030204" pitchFamily="34" charset="0"/>
                <a:ea typeface="Times New Roman" panose="02020603050405020304" pitchFamily="18" charset="0"/>
              </a:rPr>
              <a:t>page_name</a:t>
            </a:r>
            <a:r>
              <a:rPr lang="en-US" i="1" dirty="0">
                <a:latin typeface="Calibri" panose="020F0502020204030204" pitchFamily="34" charset="0"/>
                <a:ea typeface="Times New Roman" panose="02020603050405020304" pitchFamily="18" charset="0"/>
              </a:rPr>
              <a:t>: Name of Page on which visitor is currently</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a:latin typeface="Calibri" panose="020F0502020204030204" pitchFamily="34" charset="0"/>
                <a:ea typeface="Times New Roman" panose="02020603050405020304" pitchFamily="18" charset="0"/>
              </a:rPr>
              <a:t>device:  Platform through which customer is accessing website </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a:latin typeface="Calibri" panose="020F0502020204030204" pitchFamily="34" charset="0"/>
                <a:ea typeface="Times New Roman" panose="02020603050405020304" pitchFamily="18" charset="0"/>
              </a:rPr>
              <a:t>event: Button interacted by the visitor during session</a:t>
            </a:r>
            <a:endParaRPr lang="en-US"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Symbol" panose="05050102010706020507" pitchFamily="18" charset="2"/>
              <a:buChar char=""/>
            </a:pPr>
            <a:r>
              <a:rPr lang="en-US" i="1" dirty="0" err="1">
                <a:latin typeface="Calibri" panose="020F0502020204030204" pitchFamily="34" charset="0"/>
                <a:ea typeface="Times New Roman" panose="02020603050405020304" pitchFamily="18" charset="0"/>
              </a:rPr>
              <a:t>date_time</a:t>
            </a:r>
            <a:r>
              <a:rPr lang="en-US" i="1" dirty="0">
                <a:latin typeface="Calibri" panose="020F0502020204030204" pitchFamily="34" charset="0"/>
                <a:ea typeface="Times New Roman" panose="02020603050405020304" pitchFamily="18" charset="0"/>
              </a:rPr>
              <a:t>: Timestamp of that interaction</a:t>
            </a:r>
            <a:endParaRPr lang="en-US" dirty="0">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070BE75F-93B4-4774-B11D-DEDDB9ADAEDE}"/>
              </a:ext>
            </a:extLst>
          </p:cNvPr>
          <p:cNvSpPr txBox="1"/>
          <p:nvPr/>
        </p:nvSpPr>
        <p:spPr>
          <a:xfrm>
            <a:off x="1676400" y="3836075"/>
            <a:ext cx="3352800" cy="369332"/>
          </a:xfrm>
          <a:prstGeom prst="rect">
            <a:avLst/>
          </a:prstGeom>
          <a:noFill/>
        </p:spPr>
        <p:txBody>
          <a:bodyPr wrap="square" rtlCol="0">
            <a:spAutoFit/>
          </a:bodyPr>
          <a:lstStyle/>
          <a:p>
            <a:r>
              <a:rPr lang="en-US" dirty="0">
                <a:solidFill>
                  <a:schemeClr val="accent2"/>
                </a:solidFill>
              </a:rPr>
              <a:t>clicks_data.csv description </a:t>
            </a:r>
          </a:p>
        </p:txBody>
      </p:sp>
    </p:spTree>
    <p:extLst>
      <p:ext uri="{BB962C8B-B14F-4D97-AF65-F5344CB8AC3E}">
        <p14:creationId xmlns:p14="http://schemas.microsoft.com/office/powerpoint/2010/main" val="240100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Project Overview</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sp>
        <p:nvSpPr>
          <p:cNvPr id="7" name="Footer Placeholder 1">
            <a:extLst>
              <a:ext uri="{FF2B5EF4-FFF2-40B4-BE49-F238E27FC236}">
                <a16:creationId xmlns:a16="http://schemas.microsoft.com/office/drawing/2014/main" id="{FDDCD140-C08A-4AEB-B207-448650913533}"/>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sp>
        <p:nvSpPr>
          <p:cNvPr id="4" name="Rectangle 3">
            <a:extLst>
              <a:ext uri="{FF2B5EF4-FFF2-40B4-BE49-F238E27FC236}">
                <a16:creationId xmlns:a16="http://schemas.microsoft.com/office/drawing/2014/main" id="{B58DA950-05B6-483F-A05A-B8FC57043070}"/>
              </a:ext>
            </a:extLst>
          </p:cNvPr>
          <p:cNvSpPr/>
          <p:nvPr/>
        </p:nvSpPr>
        <p:spPr>
          <a:xfrm>
            <a:off x="1574321" y="1166019"/>
            <a:ext cx="9108057" cy="3200400"/>
          </a:xfrm>
          <a:prstGeom prst="rect">
            <a:avLst/>
          </a:prstGeom>
        </p:spPr>
        <p:txBody>
          <a:bodyPr wrap="square">
            <a:spAutoFit/>
          </a:bodyPr>
          <a:lstStyle/>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Installing required software(s)/servers</a:t>
            </a:r>
            <a:endParaRPr lang="en-US" sz="2000"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Data: Scraping off clickstream data (1 GB) of web and sub-sample it for demo purposes </a:t>
            </a:r>
            <a:endParaRPr lang="en-US" sz="2000"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Save data as a csv file – and write a simulation as real-time clickstream</a:t>
            </a:r>
            <a:endParaRPr lang="en-US" sz="2000"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Using Microsoft Power BI tool, to perform some Exploratory data analysis/visualizations</a:t>
            </a:r>
            <a:endParaRPr lang="en-US" sz="2000"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Pass the same simulated data on a Kafka-Topic</a:t>
            </a:r>
            <a:endParaRPr lang="en-US" sz="2000"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Read the data on two different consumers – simultaneously </a:t>
            </a:r>
            <a:endParaRPr lang="en-US" sz="2000"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Transform Kafka Stream to Spark RDDs/Dataframe – For real time ETL/Analytics  </a:t>
            </a:r>
            <a:endParaRPr lang="en-US" sz="2000"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Write processed data back to disk in form of csv</a:t>
            </a:r>
            <a:endParaRPr lang="en-US" sz="2000"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Combine data from different files – by using python scripting and using cron jobs</a:t>
            </a:r>
            <a:endParaRPr lang="en-US" sz="2000" dirty="0">
              <a:latin typeface="Times New Roman" panose="02020603050405020304" pitchFamily="18" charset="0"/>
              <a:ea typeface="Times New Roman" panose="02020603050405020304" pitchFamily="18" charset="0"/>
            </a:endParaRPr>
          </a:p>
          <a:p>
            <a:pPr marL="342900" indent="-342900" algn="just">
              <a:spcBef>
                <a:spcPts val="0"/>
              </a:spcBef>
              <a:spcAft>
                <a:spcPts val="0"/>
              </a:spcAft>
              <a:buFont typeface="+mj-lt"/>
              <a:buAutoNum type="arabicPeriod"/>
            </a:pPr>
            <a:r>
              <a:rPr lang="en-US" dirty="0">
                <a:latin typeface="Calibri" panose="020F0502020204030204" pitchFamily="34" charset="0"/>
                <a:ea typeface="Times New Roman" panose="02020603050405020304" pitchFamily="18" charset="0"/>
              </a:rPr>
              <a:t>Loading compiled csv to Apache Superset and creating dashboards showing real-time data</a:t>
            </a:r>
            <a:endParaRPr lang="en-US" sz="2000" dirty="0">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A9C249D6-DD73-4C01-8FBF-EE1F1841D44C}"/>
              </a:ext>
            </a:extLst>
          </p:cNvPr>
          <p:cNvPicPr/>
          <p:nvPr/>
        </p:nvPicPr>
        <p:blipFill>
          <a:blip r:embed="rId2"/>
          <a:stretch>
            <a:fillRect/>
          </a:stretch>
        </p:blipFill>
        <p:spPr>
          <a:xfrm>
            <a:off x="2438400" y="4510088"/>
            <a:ext cx="7391400" cy="1814512"/>
          </a:xfrm>
          <a:prstGeom prst="rect">
            <a:avLst/>
          </a:prstGeom>
        </p:spPr>
      </p:pic>
      <p:sp>
        <p:nvSpPr>
          <p:cNvPr id="6" name="Rectangle 5">
            <a:extLst>
              <a:ext uri="{FF2B5EF4-FFF2-40B4-BE49-F238E27FC236}">
                <a16:creationId xmlns:a16="http://schemas.microsoft.com/office/drawing/2014/main" id="{21E9AA86-C752-49AB-986B-36FD973F77C6}"/>
              </a:ext>
            </a:extLst>
          </p:cNvPr>
          <p:cNvSpPr/>
          <p:nvPr/>
        </p:nvSpPr>
        <p:spPr>
          <a:xfrm>
            <a:off x="1574320" y="2438401"/>
            <a:ext cx="8865080" cy="1928019"/>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28575">
                <a:solidFill>
                  <a:schemeClr val="tx1"/>
                </a:solidFill>
              </a:ln>
            </a:endParaRPr>
          </a:p>
        </p:txBody>
      </p:sp>
    </p:spTree>
    <p:extLst>
      <p:ext uri="{BB962C8B-B14F-4D97-AF65-F5344CB8AC3E}">
        <p14:creationId xmlns:p14="http://schemas.microsoft.com/office/powerpoint/2010/main" val="139721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00000"/>
                </a:solidFill>
              </a:rPr>
              <a:t>Proposed Solution</a:t>
            </a:r>
          </a:p>
        </p:txBody>
      </p:sp>
      <p:sp>
        <p:nvSpPr>
          <p:cNvPr id="5" name="Slide Number Placeholder 4"/>
          <p:cNvSpPr>
            <a:spLocks noGrp="1"/>
          </p:cNvSpPr>
          <p:nvPr>
            <p:ph type="sldNum" sz="quarter" idx="12"/>
          </p:nvPr>
        </p:nvSpPr>
        <p:spPr/>
        <p:txBody>
          <a:bodyPr/>
          <a:lstStyle/>
          <a:p>
            <a:pPr defTabSz="685800">
              <a:defRPr/>
            </a:pPr>
            <a:fld id="{F8C3E294-9E12-4E24-B275-9BA1AC14E86B}" type="slidenum">
              <a:rPr lang="en-US">
                <a:solidFill>
                  <a:prstClr val="black">
                    <a:tint val="75000"/>
                  </a:prstClr>
                </a:solidFill>
                <a:latin typeface="Calibri"/>
              </a:rPr>
              <a:pPr defTabSz="685800">
                <a:defRPr/>
              </a:pPr>
              <a:t>8</a:t>
            </a:fld>
            <a:endParaRPr lang="en-US" dirty="0">
              <a:solidFill>
                <a:prstClr val="black">
                  <a:tint val="75000"/>
                </a:prstClr>
              </a:solidFill>
              <a:latin typeface="Calibri"/>
            </a:endParaRPr>
          </a:p>
        </p:txBody>
      </p:sp>
      <p:sp>
        <p:nvSpPr>
          <p:cNvPr id="7" name="Footer Placeholder 1">
            <a:extLst>
              <a:ext uri="{FF2B5EF4-FFF2-40B4-BE49-F238E27FC236}">
                <a16:creationId xmlns:a16="http://schemas.microsoft.com/office/drawing/2014/main" id="{FDDCD140-C08A-4AEB-B207-448650913533}"/>
              </a:ext>
            </a:extLst>
          </p:cNvPr>
          <p:cNvSpPr>
            <a:spLocks noGrp="1"/>
          </p:cNvSpPr>
          <p:nvPr>
            <p:ph type="ftr" sz="quarter" idx="11"/>
          </p:nvPr>
        </p:nvSpPr>
        <p:spPr bwMode="auto">
          <a:xfrm>
            <a:off x="5010150" y="5624514"/>
            <a:ext cx="2171700"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100">
                <a:solidFill>
                  <a:schemeClr val="tx1"/>
                </a:solidFill>
                <a:latin typeface="Calibri" pitchFamily="34" charset="0"/>
              </a:defRPr>
            </a:lvl1pPr>
            <a:lvl2pPr marL="557213" indent="-214313" eaLnBrk="0" hangingPunct="0">
              <a:spcBef>
                <a:spcPct val="20000"/>
              </a:spcBef>
              <a:buClr>
                <a:srgbClr val="FF0000"/>
              </a:buClr>
              <a:buFont typeface="Wingdings" pitchFamily="2" charset="2"/>
              <a:buChar char="§"/>
              <a:defRPr sz="1800">
                <a:solidFill>
                  <a:schemeClr val="tx1"/>
                </a:solidFill>
                <a:latin typeface="Calibri" pitchFamily="34" charset="0"/>
              </a:defRPr>
            </a:lvl2pPr>
            <a:lvl3pPr marL="857250" indent="-171450" eaLnBrk="0" hangingPunct="0">
              <a:spcBef>
                <a:spcPct val="20000"/>
              </a:spcBef>
              <a:buClr>
                <a:srgbClr val="00CC00"/>
              </a:buClr>
              <a:buFont typeface="Wingdings" pitchFamily="2" charset="2"/>
              <a:buChar char="§"/>
              <a:defRPr sz="1500">
                <a:solidFill>
                  <a:schemeClr val="tx1"/>
                </a:solidFill>
                <a:latin typeface="Calibri" pitchFamily="34" charset="0"/>
              </a:defRPr>
            </a:lvl3pPr>
            <a:lvl4pPr marL="1200150" indent="-171450" eaLnBrk="0" hangingPunct="0">
              <a:spcBef>
                <a:spcPct val="20000"/>
              </a:spcBef>
              <a:buFont typeface="Arial" charset="0"/>
              <a:buChar char="–"/>
              <a:defRPr sz="1500">
                <a:solidFill>
                  <a:schemeClr val="tx1"/>
                </a:solidFill>
                <a:latin typeface="Calibri" pitchFamily="34" charset="0"/>
              </a:defRPr>
            </a:lvl4pPr>
            <a:lvl5pPr marL="1543050" indent="-171450" eaLnBrk="0" hangingPunct="0">
              <a:spcBef>
                <a:spcPct val="20000"/>
              </a:spcBef>
              <a:buFont typeface="Arial" charset="0"/>
              <a:buChar char="»"/>
              <a:defRPr sz="1500">
                <a:solidFill>
                  <a:schemeClr val="tx1"/>
                </a:solidFill>
                <a:latin typeface="Calibri" pitchFamily="34" charset="0"/>
              </a:defRPr>
            </a:lvl5pPr>
            <a:lvl6pPr marL="1885950" indent="-171450" eaLnBrk="0" fontAlgn="base" hangingPunct="0">
              <a:spcBef>
                <a:spcPct val="20000"/>
              </a:spcBef>
              <a:spcAft>
                <a:spcPct val="0"/>
              </a:spcAft>
              <a:buFont typeface="Arial" charset="0"/>
              <a:buChar char="»"/>
              <a:defRPr sz="1500">
                <a:solidFill>
                  <a:schemeClr val="tx1"/>
                </a:solidFill>
                <a:latin typeface="Calibri" pitchFamily="34" charset="0"/>
              </a:defRPr>
            </a:lvl6pPr>
            <a:lvl7pPr marL="2228850" indent="-171450" eaLnBrk="0" fontAlgn="base" hangingPunct="0">
              <a:spcBef>
                <a:spcPct val="20000"/>
              </a:spcBef>
              <a:spcAft>
                <a:spcPct val="0"/>
              </a:spcAft>
              <a:buFont typeface="Arial" charset="0"/>
              <a:buChar char="»"/>
              <a:defRPr sz="1500">
                <a:solidFill>
                  <a:schemeClr val="tx1"/>
                </a:solidFill>
                <a:latin typeface="Calibri" pitchFamily="34" charset="0"/>
              </a:defRPr>
            </a:lvl7pPr>
            <a:lvl8pPr marL="2571750" indent="-171450" eaLnBrk="0" fontAlgn="base" hangingPunct="0">
              <a:spcBef>
                <a:spcPct val="20000"/>
              </a:spcBef>
              <a:spcAft>
                <a:spcPct val="0"/>
              </a:spcAft>
              <a:buFont typeface="Arial" charset="0"/>
              <a:buChar char="»"/>
              <a:defRPr sz="1500">
                <a:solidFill>
                  <a:schemeClr val="tx1"/>
                </a:solidFill>
                <a:latin typeface="Calibri" pitchFamily="34" charset="0"/>
              </a:defRPr>
            </a:lvl8pPr>
            <a:lvl9pPr marL="2914650" indent="-171450" eaLnBrk="0" fontAlgn="base" hangingPunct="0">
              <a:spcBef>
                <a:spcPct val="20000"/>
              </a:spcBef>
              <a:spcAft>
                <a:spcPct val="0"/>
              </a:spcAft>
              <a:buFont typeface="Arial" charset="0"/>
              <a:buChar char="»"/>
              <a:defRPr sz="1500">
                <a:solidFill>
                  <a:schemeClr val="tx1"/>
                </a:solidFill>
                <a:latin typeface="Calibri" pitchFamily="34" charset="0"/>
              </a:defRPr>
            </a:lvl9pPr>
          </a:lstStyle>
          <a:p>
            <a:pPr defTabSz="685800" eaLnBrk="1" hangingPunct="1">
              <a:spcBef>
                <a:spcPct val="0"/>
              </a:spcBef>
              <a:buClrTx/>
              <a:buNone/>
            </a:pPr>
            <a:r>
              <a:rPr lang="en-US" altLang="en-US" sz="900" dirty="0">
                <a:solidFill>
                  <a:srgbClr val="898989"/>
                </a:solidFill>
              </a:rPr>
              <a:t>@Vaibhav Agarwal</a:t>
            </a:r>
          </a:p>
        </p:txBody>
      </p:sp>
      <p:sp>
        <p:nvSpPr>
          <p:cNvPr id="4" name="Rectangle 3">
            <a:extLst>
              <a:ext uri="{FF2B5EF4-FFF2-40B4-BE49-F238E27FC236}">
                <a16:creationId xmlns:a16="http://schemas.microsoft.com/office/drawing/2014/main" id="{B58DA950-05B6-483F-A05A-B8FC57043070}"/>
              </a:ext>
            </a:extLst>
          </p:cNvPr>
          <p:cNvSpPr/>
          <p:nvPr/>
        </p:nvSpPr>
        <p:spPr>
          <a:xfrm>
            <a:off x="2704742" y="1731764"/>
            <a:ext cx="6831043" cy="1338828"/>
          </a:xfrm>
          <a:prstGeom prst="rect">
            <a:avLst/>
          </a:prstGeom>
        </p:spPr>
        <p:txBody>
          <a:bodyPr wrap="square">
            <a:spAutoFit/>
          </a:bodyPr>
          <a:lstStyle/>
          <a:p>
            <a:pPr marL="257175" indent="-257175" algn="just" defTabSz="685800">
              <a:spcBef>
                <a:spcPts val="0"/>
              </a:spcBef>
              <a:spcAft>
                <a:spcPts val="0"/>
              </a:spcAft>
              <a:buFont typeface="+mj-lt"/>
              <a:buAutoNum type="arabicPeriod"/>
            </a:pPr>
            <a:r>
              <a:rPr lang="en-US" sz="1350" dirty="0">
                <a:solidFill>
                  <a:prstClr val="black"/>
                </a:solidFill>
                <a:latin typeface="Calibri"/>
              </a:rPr>
              <a:t>Apache Spark is one of the most popular distributed computing libraries </a:t>
            </a:r>
            <a:endParaRPr lang="en-US" sz="1350" dirty="0">
              <a:solidFill>
                <a:prstClr val="black"/>
              </a:solidFill>
              <a:latin typeface="Calibri" panose="020F0502020204030204" pitchFamily="34" charset="0"/>
              <a:ea typeface="Times New Roman" panose="02020603050405020304" pitchFamily="18" charset="0"/>
            </a:endParaRPr>
          </a:p>
          <a:p>
            <a:pPr marL="257175" indent="-257175" algn="just" defTabSz="685800">
              <a:spcBef>
                <a:spcPts val="0"/>
              </a:spcBef>
              <a:spcAft>
                <a:spcPts val="0"/>
              </a:spcAft>
              <a:buFont typeface="+mj-lt"/>
              <a:buAutoNum type="arabicPeriod"/>
            </a:pPr>
            <a:r>
              <a:rPr lang="en-US" sz="1350" dirty="0">
                <a:solidFill>
                  <a:prstClr val="black"/>
                </a:solidFill>
                <a:latin typeface="Calibri"/>
              </a:rPr>
              <a:t>Spark Streaming is built-in library in Apache Spark has built-in library called as Spark Streaming which provides real time stream processing in form of micro batches</a:t>
            </a:r>
          </a:p>
          <a:p>
            <a:pPr marL="257175" indent="-257175" algn="just" defTabSz="685800">
              <a:spcBef>
                <a:spcPts val="0"/>
              </a:spcBef>
              <a:spcAft>
                <a:spcPts val="0"/>
              </a:spcAft>
              <a:buFont typeface="+mj-lt"/>
              <a:buAutoNum type="arabicPeriod"/>
            </a:pPr>
            <a:r>
              <a:rPr lang="en-US" sz="1350" dirty="0">
                <a:solidFill>
                  <a:prstClr val="black"/>
                </a:solidFill>
                <a:latin typeface="Calibri"/>
              </a:rPr>
              <a:t>Spark Streaming reads streams from source. Being more specific Spark community calls them “receiver” and that received data processes in micro batch jobs for each iteration. The iteration interval must be assigned at some point of development cycle</a:t>
            </a:r>
            <a:endParaRPr lang="en-US" sz="1350" dirty="0">
              <a:solidFill>
                <a:prstClr val="black"/>
              </a:solidFill>
              <a:latin typeface="Calibri" panose="020F0502020204030204" pitchFamily="34" charset="0"/>
              <a:ea typeface="Times New Roman" panose="02020603050405020304" pitchFamily="18" charset="0"/>
            </a:endParaRPr>
          </a:p>
        </p:txBody>
      </p:sp>
      <p:sp>
        <p:nvSpPr>
          <p:cNvPr id="9" name="Title 1">
            <a:extLst>
              <a:ext uri="{FF2B5EF4-FFF2-40B4-BE49-F238E27FC236}">
                <a16:creationId xmlns:a16="http://schemas.microsoft.com/office/drawing/2014/main" id="{6F525B5A-580F-4E1D-9B1E-D19FEE05F0F4}"/>
              </a:ext>
            </a:extLst>
          </p:cNvPr>
          <p:cNvSpPr txBox="1">
            <a:spLocks/>
          </p:cNvSpPr>
          <p:nvPr/>
        </p:nvSpPr>
        <p:spPr bwMode="auto">
          <a:xfrm>
            <a:off x="2114910" y="1382315"/>
            <a:ext cx="2779863"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lvl1pPr algn="ctr" rtl="0" eaLnBrk="0" fontAlgn="base" hangingPunct="0">
              <a:spcBef>
                <a:spcPct val="0"/>
              </a:spcBef>
              <a:spcAft>
                <a:spcPct val="0"/>
              </a:spcAft>
              <a:defRPr sz="3200" kern="1200" baseline="0">
                <a:solidFill>
                  <a:srgbClr val="0070C0"/>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a:lstStyle>
          <a:p>
            <a:pPr defTabSz="685800"/>
            <a:r>
              <a:rPr lang="en-US" sz="1350" dirty="0">
                <a:solidFill>
                  <a:srgbClr val="C00000"/>
                </a:solidFill>
                <a:latin typeface="Calibri"/>
              </a:rPr>
              <a:t>Why Spark streaming:</a:t>
            </a:r>
          </a:p>
        </p:txBody>
      </p:sp>
      <p:sp>
        <p:nvSpPr>
          <p:cNvPr id="12" name="Rectangle 11">
            <a:extLst>
              <a:ext uri="{FF2B5EF4-FFF2-40B4-BE49-F238E27FC236}">
                <a16:creationId xmlns:a16="http://schemas.microsoft.com/office/drawing/2014/main" id="{143697B7-5D40-49FD-9EAA-E777BCB2423B}"/>
              </a:ext>
            </a:extLst>
          </p:cNvPr>
          <p:cNvSpPr/>
          <p:nvPr/>
        </p:nvSpPr>
        <p:spPr>
          <a:xfrm>
            <a:off x="2631424" y="3476455"/>
            <a:ext cx="6831043" cy="923330"/>
          </a:xfrm>
          <a:prstGeom prst="rect">
            <a:avLst/>
          </a:prstGeom>
        </p:spPr>
        <p:txBody>
          <a:bodyPr wrap="square">
            <a:spAutoFit/>
          </a:bodyPr>
          <a:lstStyle/>
          <a:p>
            <a:pPr marL="257175" indent="-257175" algn="just" defTabSz="685800">
              <a:spcBef>
                <a:spcPts val="0"/>
              </a:spcBef>
              <a:spcAft>
                <a:spcPts val="0"/>
              </a:spcAft>
              <a:buFont typeface="+mj-lt"/>
              <a:buAutoNum type="arabicPeriod"/>
            </a:pPr>
            <a:r>
              <a:rPr lang="en-US" sz="1350" dirty="0">
                <a:solidFill>
                  <a:prstClr val="black"/>
                </a:solidFill>
                <a:latin typeface="Calibri"/>
              </a:rPr>
              <a:t>Kafka enables parallel streaming with a support named “partition” which is highly compatible to use with Spark’s partitioning</a:t>
            </a:r>
          </a:p>
          <a:p>
            <a:pPr marL="257175" indent="-257175" algn="just" defTabSz="685800">
              <a:spcBef>
                <a:spcPts val="0"/>
              </a:spcBef>
              <a:spcAft>
                <a:spcPts val="0"/>
              </a:spcAft>
              <a:buFont typeface="+mj-lt"/>
              <a:buAutoNum type="arabicPeriod"/>
            </a:pPr>
            <a:r>
              <a:rPr lang="en-US" sz="1350" dirty="0">
                <a:solidFill>
                  <a:prstClr val="black"/>
                </a:solidFill>
                <a:latin typeface="Calibri"/>
              </a:rPr>
              <a:t>When data traffic is high, Kafka can use its queuing mechanism to handle large volumes of data, where Spark streaming may lose data</a:t>
            </a:r>
            <a:endParaRPr lang="en-US" sz="1350" dirty="0">
              <a:solidFill>
                <a:prstClr val="black"/>
              </a:solidFill>
              <a:latin typeface="Calibri" panose="020F0502020204030204" pitchFamily="34" charset="0"/>
              <a:ea typeface="Times New Roman" panose="02020603050405020304" pitchFamily="18" charset="0"/>
            </a:endParaRPr>
          </a:p>
        </p:txBody>
      </p:sp>
      <p:sp>
        <p:nvSpPr>
          <p:cNvPr id="13" name="Title 1">
            <a:extLst>
              <a:ext uri="{FF2B5EF4-FFF2-40B4-BE49-F238E27FC236}">
                <a16:creationId xmlns:a16="http://schemas.microsoft.com/office/drawing/2014/main" id="{12719C87-E6E3-43DD-973D-88F67687E8D4}"/>
              </a:ext>
            </a:extLst>
          </p:cNvPr>
          <p:cNvSpPr txBox="1">
            <a:spLocks/>
          </p:cNvSpPr>
          <p:nvPr/>
        </p:nvSpPr>
        <p:spPr bwMode="auto">
          <a:xfrm>
            <a:off x="1925134" y="3113059"/>
            <a:ext cx="2779863" cy="5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normAutofit/>
          </a:bodyPr>
          <a:lstStyle>
            <a:lvl1pPr algn="ctr" rtl="0" eaLnBrk="0" fontAlgn="base" hangingPunct="0">
              <a:spcBef>
                <a:spcPct val="0"/>
              </a:spcBef>
              <a:spcAft>
                <a:spcPct val="0"/>
              </a:spcAft>
              <a:defRPr sz="3200" kern="1200" baseline="0">
                <a:solidFill>
                  <a:srgbClr val="0070C0"/>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a:lstStyle>
          <a:p>
            <a:pPr defTabSz="685800"/>
            <a:r>
              <a:rPr lang="en-US" sz="1350" dirty="0">
                <a:solidFill>
                  <a:srgbClr val="C00000"/>
                </a:solidFill>
                <a:latin typeface="Calibri"/>
              </a:rPr>
              <a:t>Why Kafka then:</a:t>
            </a:r>
          </a:p>
        </p:txBody>
      </p:sp>
      <p:pic>
        <p:nvPicPr>
          <p:cNvPr id="10" name="Picture 9">
            <a:extLst>
              <a:ext uri="{FF2B5EF4-FFF2-40B4-BE49-F238E27FC236}">
                <a16:creationId xmlns:a16="http://schemas.microsoft.com/office/drawing/2014/main" id="{89868C78-5F42-4C8B-B916-60EE887B1472}"/>
              </a:ext>
            </a:extLst>
          </p:cNvPr>
          <p:cNvPicPr/>
          <p:nvPr/>
        </p:nvPicPr>
        <p:blipFill>
          <a:blip r:embed="rId2"/>
          <a:stretch>
            <a:fillRect/>
          </a:stretch>
        </p:blipFill>
        <p:spPr>
          <a:xfrm>
            <a:off x="3275168" y="4343810"/>
            <a:ext cx="5543550" cy="1360884"/>
          </a:xfrm>
          <a:prstGeom prst="rect">
            <a:avLst/>
          </a:prstGeom>
        </p:spPr>
      </p:pic>
    </p:spTree>
    <p:extLst>
      <p:ext uri="{BB962C8B-B14F-4D97-AF65-F5344CB8AC3E}">
        <p14:creationId xmlns:p14="http://schemas.microsoft.com/office/powerpoint/2010/main" val="160668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10882E-E7BC-4934-914A-63511BC61E48}"/>
              </a:ext>
            </a:extLst>
          </p:cNvPr>
          <p:cNvPicPr/>
          <p:nvPr/>
        </p:nvPicPr>
        <p:blipFill>
          <a:blip r:embed="rId2"/>
          <a:stretch>
            <a:fillRect/>
          </a:stretch>
        </p:blipFill>
        <p:spPr>
          <a:xfrm>
            <a:off x="5409205" y="626854"/>
            <a:ext cx="4820285" cy="2990215"/>
          </a:xfrm>
          <a:prstGeom prst="rect">
            <a:avLst/>
          </a:prstGeom>
        </p:spPr>
      </p:pic>
      <p:sp>
        <p:nvSpPr>
          <p:cNvPr id="2" name="Title 1"/>
          <p:cNvSpPr>
            <a:spLocks noGrp="1"/>
          </p:cNvSpPr>
          <p:nvPr>
            <p:ph type="title"/>
          </p:nvPr>
        </p:nvSpPr>
        <p:spPr>
          <a:xfrm>
            <a:off x="1962511" y="31801"/>
            <a:ext cx="8229600" cy="715962"/>
          </a:xfrm>
        </p:spPr>
        <p:txBody>
          <a:bodyPr/>
          <a:lstStyle/>
          <a:p>
            <a:r>
              <a:rPr lang="en-US" dirty="0">
                <a:solidFill>
                  <a:schemeClr val="accent2"/>
                </a:solidFill>
              </a:rPr>
              <a:t>Data Analysis &amp; Visualization</a:t>
            </a:r>
          </a:p>
        </p:txBody>
      </p:sp>
      <p:sp>
        <p:nvSpPr>
          <p:cNvPr id="5" name="Slide Number Placeholder 4"/>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sp>
        <p:nvSpPr>
          <p:cNvPr id="6" name="Footer Placeholder 1">
            <a:extLst>
              <a:ext uri="{FF2B5EF4-FFF2-40B4-BE49-F238E27FC236}">
                <a16:creationId xmlns:a16="http://schemas.microsoft.com/office/drawing/2014/main" id="{35C6BC7D-0736-40FF-9D83-54994113B2AB}"/>
              </a:ext>
            </a:extLst>
          </p:cNvPr>
          <p:cNvSpPr>
            <a:spLocks noGrp="1"/>
          </p:cNvSpPr>
          <p:nvPr>
            <p:ph type="ftr" sz="quarter" idx="11"/>
          </p:nvPr>
        </p:nvSpPr>
        <p:spPr bwMode="auto">
          <a:xfrm>
            <a:off x="4648200" y="6356351"/>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@Vaibhav Agarwal</a:t>
            </a:r>
          </a:p>
        </p:txBody>
      </p:sp>
      <p:pic>
        <p:nvPicPr>
          <p:cNvPr id="10" name="Content Placeholder 9">
            <a:extLst>
              <a:ext uri="{FF2B5EF4-FFF2-40B4-BE49-F238E27FC236}">
                <a16:creationId xmlns:a16="http://schemas.microsoft.com/office/drawing/2014/main" id="{1C028489-578C-424C-A53E-1B000A094E2C}"/>
              </a:ext>
            </a:extLst>
          </p:cNvPr>
          <p:cNvPicPr>
            <a:picLocks noGrp="1"/>
          </p:cNvPicPr>
          <p:nvPr>
            <p:ph idx="1"/>
          </p:nvPr>
        </p:nvPicPr>
        <p:blipFill>
          <a:blip r:embed="rId3"/>
          <a:stretch>
            <a:fillRect/>
          </a:stretch>
        </p:blipFill>
        <p:spPr>
          <a:xfrm>
            <a:off x="1524000" y="3564022"/>
            <a:ext cx="5334000" cy="2792329"/>
          </a:xfrm>
          <a:prstGeom prst="rect">
            <a:avLst/>
          </a:prstGeom>
        </p:spPr>
      </p:pic>
      <p:pic>
        <p:nvPicPr>
          <p:cNvPr id="9" name="Picture 8">
            <a:extLst>
              <a:ext uri="{FF2B5EF4-FFF2-40B4-BE49-F238E27FC236}">
                <a16:creationId xmlns:a16="http://schemas.microsoft.com/office/drawing/2014/main" id="{C2CF81D6-535F-478C-A031-391B6D7686C4}"/>
              </a:ext>
            </a:extLst>
          </p:cNvPr>
          <p:cNvPicPr/>
          <p:nvPr/>
        </p:nvPicPr>
        <p:blipFill>
          <a:blip r:embed="rId4"/>
          <a:stretch>
            <a:fillRect/>
          </a:stretch>
        </p:blipFill>
        <p:spPr>
          <a:xfrm>
            <a:off x="5537360" y="3617068"/>
            <a:ext cx="4546283" cy="2851150"/>
          </a:xfrm>
          <a:prstGeom prst="rect">
            <a:avLst/>
          </a:prstGeom>
        </p:spPr>
      </p:pic>
      <p:sp>
        <p:nvSpPr>
          <p:cNvPr id="7" name="TextBox 6">
            <a:extLst>
              <a:ext uri="{FF2B5EF4-FFF2-40B4-BE49-F238E27FC236}">
                <a16:creationId xmlns:a16="http://schemas.microsoft.com/office/drawing/2014/main" id="{11434B3F-93A2-4C5D-A9A3-8A86BC6BE5EE}"/>
              </a:ext>
            </a:extLst>
          </p:cNvPr>
          <p:cNvSpPr txBox="1"/>
          <p:nvPr/>
        </p:nvSpPr>
        <p:spPr>
          <a:xfrm>
            <a:off x="1726624" y="1572162"/>
            <a:ext cx="3378777"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Using Power BI tool to use clicks_data.csv to understand at what time customers come to website and which platform is more popular</a:t>
            </a:r>
          </a:p>
        </p:txBody>
      </p:sp>
    </p:spTree>
    <p:extLst>
      <p:ext uri="{BB962C8B-B14F-4D97-AF65-F5344CB8AC3E}">
        <p14:creationId xmlns:p14="http://schemas.microsoft.com/office/powerpoint/2010/main" val="228984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12411</TotalTime>
  <Words>1234</Words>
  <Application>Microsoft Macintosh PowerPoint</Application>
  <PresentationFormat>Widescreen</PresentationFormat>
  <Paragraphs>182</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Symbol</vt:lpstr>
      <vt:lpstr>Times New Roman</vt:lpstr>
      <vt:lpstr>Wingdings</vt:lpstr>
      <vt:lpstr>Office Theme</vt:lpstr>
      <vt:lpstr>1_Office Theme</vt:lpstr>
      <vt:lpstr> Final Project  Case Study in Web Analytics  </vt:lpstr>
      <vt:lpstr>Problem Statement</vt:lpstr>
      <vt:lpstr>Software and Technology</vt:lpstr>
      <vt:lpstr>My Hardware Environment</vt:lpstr>
      <vt:lpstr>Data Set</vt:lpstr>
      <vt:lpstr>Data Set Overview</vt:lpstr>
      <vt:lpstr>Project Overview</vt:lpstr>
      <vt:lpstr>Proposed Solution</vt:lpstr>
      <vt:lpstr>Data Analysis &amp; Visualization</vt:lpstr>
      <vt:lpstr>Code Overview</vt:lpstr>
      <vt:lpstr>Producer Code</vt:lpstr>
      <vt:lpstr>Consumer Code (update_state_by_key.py)</vt:lpstr>
      <vt:lpstr>Preliminary Results (Streaming results)</vt:lpstr>
      <vt:lpstr>Preliminary Results (Writing to disk)</vt:lpstr>
      <vt:lpstr>Data Cleaning (Combining part files)</vt:lpstr>
      <vt:lpstr>Preliminary Results (File ready for visualization)</vt:lpstr>
      <vt:lpstr>Final Results</vt:lpstr>
      <vt:lpstr>Lessons Learned</vt:lpstr>
      <vt:lpstr>Future Work</vt:lpstr>
      <vt:lpstr>YouTube URLs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Microsoft Office User</cp:lastModifiedBy>
  <cp:revision>959</cp:revision>
  <cp:lastPrinted>2012-11-30T20:59:45Z</cp:lastPrinted>
  <dcterms:created xsi:type="dcterms:W3CDTF">2006-08-16T00:00:00Z</dcterms:created>
  <dcterms:modified xsi:type="dcterms:W3CDTF">2019-02-22T06:08:07Z</dcterms:modified>
</cp:coreProperties>
</file>