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74" r:id="rId1"/>
  </p:sldMasterIdLst>
  <p:notesMasterIdLst>
    <p:notesMasterId r:id="rId37"/>
  </p:notesMasterIdLst>
  <p:handoutMasterIdLst>
    <p:handoutMasterId r:id="rId38"/>
  </p:handoutMasterIdLst>
  <p:sldIdLst>
    <p:sldId id="256" r:id="rId2"/>
    <p:sldId id="343" r:id="rId3"/>
    <p:sldId id="344" r:id="rId4"/>
    <p:sldId id="345" r:id="rId5"/>
    <p:sldId id="346" r:id="rId6"/>
    <p:sldId id="257" r:id="rId7"/>
    <p:sldId id="283" r:id="rId8"/>
    <p:sldId id="349" r:id="rId9"/>
    <p:sldId id="258" r:id="rId10"/>
    <p:sldId id="284" r:id="rId11"/>
    <p:sldId id="259" r:id="rId12"/>
    <p:sldId id="285" r:id="rId13"/>
    <p:sldId id="267" r:id="rId14"/>
    <p:sldId id="261" r:id="rId15"/>
    <p:sldId id="347" r:id="rId16"/>
    <p:sldId id="289" r:id="rId17"/>
    <p:sldId id="339" r:id="rId18"/>
    <p:sldId id="290" r:id="rId19"/>
    <p:sldId id="295" r:id="rId20"/>
    <p:sldId id="296" r:id="rId21"/>
    <p:sldId id="320" r:id="rId22"/>
    <p:sldId id="322" r:id="rId23"/>
    <p:sldId id="323" r:id="rId24"/>
    <p:sldId id="325" r:id="rId25"/>
    <p:sldId id="329" r:id="rId26"/>
    <p:sldId id="330" r:id="rId27"/>
    <p:sldId id="331" r:id="rId28"/>
    <p:sldId id="332" r:id="rId29"/>
    <p:sldId id="335" r:id="rId30"/>
    <p:sldId id="336" r:id="rId31"/>
    <p:sldId id="354" r:id="rId32"/>
    <p:sldId id="355" r:id="rId33"/>
    <p:sldId id="357" r:id="rId34"/>
    <p:sldId id="358" r:id="rId35"/>
    <p:sldId id="350" r:id="rId3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660033"/>
    <a:srgbClr val="660066"/>
    <a:srgbClr val="FFFFFF"/>
    <a:srgbClr val="000099"/>
    <a:srgbClr val="000066"/>
    <a:srgbClr val="0033CC"/>
    <a:srgbClr val="CCECFF"/>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57" d="100"/>
          <a:sy n="57" d="100"/>
        </p:scale>
        <p:origin x="-1284"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2646"/>
    </p:cViewPr>
  </p:sorterViewPr>
  <p:notesViewPr>
    <p:cSldViewPr>
      <p:cViewPr varScale="1">
        <p:scale>
          <a:sx n="55" d="100"/>
          <a:sy n="55" d="100"/>
        </p:scale>
        <p:origin x="-1854"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0.xml"/><Relationship Id="rId1"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B1C507-7F75-4437-AAC5-78E0E85C071B}" type="doc">
      <dgm:prSet loTypeId="urn:microsoft.com/office/officeart/2005/8/layout/cycle1" loCatId="cycle" qsTypeId="urn:microsoft.com/office/officeart/2005/8/quickstyle/simple1" qsCatId="simple" csTypeId="urn:microsoft.com/office/officeart/2005/8/colors/colorful2" csCatId="colorful"/>
      <dgm:spPr/>
    </dgm:pt>
    <dgm:pt modelId="{CE0FFA5E-FD7E-4695-9E19-FC977301F660}">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effectLst/>
              <a:latin typeface="Times New Roman" pitchFamily="18" charset="0"/>
            </a:rPr>
            <a:t>WEALTH</a:t>
          </a:r>
          <a:endParaRPr kumimoji="0" lang="en-US" b="1" i="0" u="none" strike="noStrike" cap="none" normalizeH="0" baseline="0" dirty="0" smtClean="0">
            <a:ln/>
            <a:effectLst/>
            <a:latin typeface="Times New Roman" pitchFamily="18" charset="0"/>
          </a:endParaRPr>
        </a:p>
      </dgm:t>
    </dgm:pt>
    <dgm:pt modelId="{3741E884-A0D0-4E95-8348-9BB755BEB550}" type="parTrans" cxnId="{F98533AF-D8C1-4A31-8C5B-B4C169AF9449}">
      <dgm:prSet/>
      <dgm:spPr/>
    </dgm:pt>
    <dgm:pt modelId="{00FEB022-9D7D-4302-9CB4-7ED18E15ECFD}" type="sibTrans" cxnId="{F98533AF-D8C1-4A31-8C5B-B4C169AF9449}">
      <dgm:prSet/>
      <dgm:spPr/>
    </dgm:pt>
    <dgm:pt modelId="{61ED22FC-4128-4251-83B0-C390E88D1E9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effectLst/>
              <a:latin typeface="Times New Roman" pitchFamily="18" charset="0"/>
            </a:rPr>
            <a:t>WELFARE</a:t>
          </a:r>
          <a:endParaRPr kumimoji="0" lang="en-US" b="1" i="0" u="none" strike="noStrike" cap="none" normalizeH="0" baseline="0" dirty="0" smtClean="0">
            <a:ln/>
            <a:effectLst/>
            <a:latin typeface="Times New Roman" pitchFamily="18" charset="0"/>
          </a:endParaRPr>
        </a:p>
      </dgm:t>
    </dgm:pt>
    <dgm:pt modelId="{FB096BF2-F395-4EA7-933E-06A13A8607A8}" type="parTrans" cxnId="{B57BEA37-0579-49BE-B7A5-C33F77DCEDB1}">
      <dgm:prSet/>
      <dgm:spPr/>
    </dgm:pt>
    <dgm:pt modelId="{BFBA4034-4ABA-4565-AA86-3C38030A17CC}" type="sibTrans" cxnId="{B57BEA37-0579-49BE-B7A5-C33F77DCEDB1}">
      <dgm:prSet/>
      <dgm:spPr/>
    </dgm:pt>
    <dgm:pt modelId="{33FD16E0-F330-458F-80E7-F860B35F99DD}">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effectLst/>
              <a:latin typeface="Times New Roman" pitchFamily="18" charset="0"/>
            </a:rPr>
            <a:t>GROWTH</a:t>
          </a:r>
          <a:endParaRPr kumimoji="0" lang="en-US" b="1" i="0" u="none" strike="noStrike" cap="none" normalizeH="0" baseline="0" dirty="0" smtClean="0">
            <a:ln/>
            <a:effectLst/>
            <a:latin typeface="Times New Roman" pitchFamily="18" charset="0"/>
          </a:endParaRPr>
        </a:p>
      </dgm:t>
    </dgm:pt>
    <dgm:pt modelId="{5742E20C-615E-4163-B0F1-5F177DBB7740}" type="parTrans" cxnId="{E3A00C96-971B-4938-943E-AC73E58ACABB}">
      <dgm:prSet/>
      <dgm:spPr/>
    </dgm:pt>
    <dgm:pt modelId="{F788967A-AEE3-41FF-AC41-38D953A8BB8A}" type="sibTrans" cxnId="{E3A00C96-971B-4938-943E-AC73E58ACABB}">
      <dgm:prSet/>
      <dgm:spPr/>
      <dgm:t>
        <a:bodyPr/>
        <a:lstStyle/>
        <a:p>
          <a:endParaRPr lang="en-US"/>
        </a:p>
      </dgm:t>
    </dgm:pt>
    <dgm:pt modelId="{13DFF759-E242-4A5B-95D8-FF3182103D0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effectLst/>
              <a:latin typeface="Times New Roman" pitchFamily="18" charset="0"/>
            </a:rPr>
            <a:t>SCARCITY</a:t>
          </a:r>
          <a:endParaRPr kumimoji="0" lang="en-US" b="1" i="0" u="none" strike="noStrike" cap="none" normalizeH="0" baseline="0" dirty="0" smtClean="0">
            <a:ln/>
            <a:effectLst/>
            <a:latin typeface="Times New Roman" pitchFamily="18" charset="0"/>
          </a:endParaRPr>
        </a:p>
      </dgm:t>
    </dgm:pt>
    <dgm:pt modelId="{26B4F4BE-54C4-479A-AC45-8636792292E4}" type="parTrans" cxnId="{711A009D-1F23-486F-8ABA-766905EF3362}">
      <dgm:prSet/>
      <dgm:spPr/>
    </dgm:pt>
    <dgm:pt modelId="{15CC639B-4A32-462A-9DC4-A578424BDE98}" type="sibTrans" cxnId="{711A009D-1F23-486F-8ABA-766905EF3362}">
      <dgm:prSet/>
      <dgm:spPr/>
    </dgm:pt>
    <dgm:pt modelId="{30680EA7-B0B1-46CF-91AC-F0BDAAF32ED9}" type="pres">
      <dgm:prSet presAssocID="{71B1C507-7F75-4437-AAC5-78E0E85C071B}" presName="cycle" presStyleCnt="0">
        <dgm:presLayoutVars>
          <dgm:dir/>
          <dgm:resizeHandles val="exact"/>
        </dgm:presLayoutVars>
      </dgm:prSet>
      <dgm:spPr/>
    </dgm:pt>
    <dgm:pt modelId="{C83075BB-652D-4969-A42A-A3066892C024}" type="pres">
      <dgm:prSet presAssocID="{CE0FFA5E-FD7E-4695-9E19-FC977301F660}" presName="dummy" presStyleCnt="0"/>
      <dgm:spPr/>
    </dgm:pt>
    <dgm:pt modelId="{AF71F302-2C5E-41F8-8F15-1450079CE8EE}" type="pres">
      <dgm:prSet presAssocID="{CE0FFA5E-FD7E-4695-9E19-FC977301F660}" presName="node" presStyleLbl="revTx" presStyleIdx="0" presStyleCnt="4">
        <dgm:presLayoutVars>
          <dgm:bulletEnabled val="1"/>
        </dgm:presLayoutVars>
      </dgm:prSet>
      <dgm:spPr/>
      <dgm:t>
        <a:bodyPr/>
        <a:lstStyle/>
        <a:p>
          <a:endParaRPr lang="en-US"/>
        </a:p>
      </dgm:t>
    </dgm:pt>
    <dgm:pt modelId="{E7631141-8221-4121-9213-A7F8D8C746B6}" type="pres">
      <dgm:prSet presAssocID="{00FEB022-9D7D-4302-9CB4-7ED18E15ECFD}" presName="sibTrans" presStyleLbl="node1" presStyleIdx="0" presStyleCnt="4"/>
      <dgm:spPr/>
    </dgm:pt>
    <dgm:pt modelId="{56FB14BF-E537-4FD0-9764-8660C34CD6E6}" type="pres">
      <dgm:prSet presAssocID="{61ED22FC-4128-4251-83B0-C390E88D1E9E}" presName="dummy" presStyleCnt="0"/>
      <dgm:spPr/>
    </dgm:pt>
    <dgm:pt modelId="{FEB0AECE-CE93-4F7D-AA19-E46972DB102F}" type="pres">
      <dgm:prSet presAssocID="{61ED22FC-4128-4251-83B0-C390E88D1E9E}" presName="node" presStyleLbl="revTx" presStyleIdx="1" presStyleCnt="4">
        <dgm:presLayoutVars>
          <dgm:bulletEnabled val="1"/>
        </dgm:presLayoutVars>
      </dgm:prSet>
      <dgm:spPr/>
      <dgm:t>
        <a:bodyPr/>
        <a:lstStyle/>
        <a:p>
          <a:endParaRPr lang="en-US"/>
        </a:p>
      </dgm:t>
    </dgm:pt>
    <dgm:pt modelId="{000E6D22-6F95-436E-90BE-0C2F0CB057CB}" type="pres">
      <dgm:prSet presAssocID="{BFBA4034-4ABA-4565-AA86-3C38030A17CC}" presName="sibTrans" presStyleLbl="node1" presStyleIdx="1" presStyleCnt="4"/>
      <dgm:spPr/>
    </dgm:pt>
    <dgm:pt modelId="{9A310992-C178-43D4-8B5D-CCB470E6132F}" type="pres">
      <dgm:prSet presAssocID="{33FD16E0-F330-458F-80E7-F860B35F99DD}" presName="dummy" presStyleCnt="0"/>
      <dgm:spPr/>
    </dgm:pt>
    <dgm:pt modelId="{6F31F858-AF5D-4E49-81E3-8227E0CDCD5F}" type="pres">
      <dgm:prSet presAssocID="{33FD16E0-F330-458F-80E7-F860B35F99DD}" presName="node" presStyleLbl="revTx" presStyleIdx="2" presStyleCnt="4">
        <dgm:presLayoutVars>
          <dgm:bulletEnabled val="1"/>
        </dgm:presLayoutVars>
      </dgm:prSet>
      <dgm:spPr/>
      <dgm:t>
        <a:bodyPr/>
        <a:lstStyle/>
        <a:p>
          <a:endParaRPr lang="en-US"/>
        </a:p>
      </dgm:t>
    </dgm:pt>
    <dgm:pt modelId="{9737C15A-7142-44E0-9C25-0140AE862D71}" type="pres">
      <dgm:prSet presAssocID="{F788967A-AEE3-41FF-AC41-38D953A8BB8A}" presName="sibTrans" presStyleLbl="node1" presStyleIdx="2" presStyleCnt="4"/>
      <dgm:spPr/>
      <dgm:t>
        <a:bodyPr/>
        <a:lstStyle/>
        <a:p>
          <a:endParaRPr lang="en-US"/>
        </a:p>
      </dgm:t>
    </dgm:pt>
    <dgm:pt modelId="{40B571FB-0374-4917-B847-B717E04F7979}" type="pres">
      <dgm:prSet presAssocID="{13DFF759-E242-4A5B-95D8-FF3182103D0C}" presName="dummy" presStyleCnt="0"/>
      <dgm:spPr/>
    </dgm:pt>
    <dgm:pt modelId="{995B2F1C-B117-476D-9990-C0887B89ECDA}" type="pres">
      <dgm:prSet presAssocID="{13DFF759-E242-4A5B-95D8-FF3182103D0C}" presName="node" presStyleLbl="revTx" presStyleIdx="3" presStyleCnt="4">
        <dgm:presLayoutVars>
          <dgm:bulletEnabled val="1"/>
        </dgm:presLayoutVars>
      </dgm:prSet>
      <dgm:spPr/>
      <dgm:t>
        <a:bodyPr/>
        <a:lstStyle/>
        <a:p>
          <a:endParaRPr lang="en-US"/>
        </a:p>
      </dgm:t>
    </dgm:pt>
    <dgm:pt modelId="{1842870B-0181-4174-8466-C4A1F502E8B1}" type="pres">
      <dgm:prSet presAssocID="{15CC639B-4A32-462A-9DC4-A578424BDE98}" presName="sibTrans" presStyleLbl="node1" presStyleIdx="3" presStyleCnt="4"/>
      <dgm:spPr/>
    </dgm:pt>
  </dgm:ptLst>
  <dgm:cxnLst>
    <dgm:cxn modelId="{60A6976B-4600-42DB-A1E5-5F370A41B16B}" type="presOf" srcId="{CE0FFA5E-FD7E-4695-9E19-FC977301F660}" destId="{AF71F302-2C5E-41F8-8F15-1450079CE8EE}" srcOrd="0" destOrd="0" presId="urn:microsoft.com/office/officeart/2005/8/layout/cycle1"/>
    <dgm:cxn modelId="{E3A00C96-971B-4938-943E-AC73E58ACABB}" srcId="{71B1C507-7F75-4437-AAC5-78E0E85C071B}" destId="{33FD16E0-F330-458F-80E7-F860B35F99DD}" srcOrd="2" destOrd="0" parTransId="{5742E20C-615E-4163-B0F1-5F177DBB7740}" sibTransId="{F788967A-AEE3-41FF-AC41-38D953A8BB8A}"/>
    <dgm:cxn modelId="{CB128F63-0355-49F5-9079-7A64D13D275A}" type="presOf" srcId="{F788967A-AEE3-41FF-AC41-38D953A8BB8A}" destId="{9737C15A-7142-44E0-9C25-0140AE862D71}" srcOrd="0" destOrd="0" presId="urn:microsoft.com/office/officeart/2005/8/layout/cycle1"/>
    <dgm:cxn modelId="{B57BEA37-0579-49BE-B7A5-C33F77DCEDB1}" srcId="{71B1C507-7F75-4437-AAC5-78E0E85C071B}" destId="{61ED22FC-4128-4251-83B0-C390E88D1E9E}" srcOrd="1" destOrd="0" parTransId="{FB096BF2-F395-4EA7-933E-06A13A8607A8}" sibTransId="{BFBA4034-4ABA-4565-AA86-3C38030A17CC}"/>
    <dgm:cxn modelId="{0BEBC305-CF3C-4C62-8256-58424A6B3E16}" type="presOf" srcId="{13DFF759-E242-4A5B-95D8-FF3182103D0C}" destId="{995B2F1C-B117-476D-9990-C0887B89ECDA}" srcOrd="0" destOrd="0" presId="urn:microsoft.com/office/officeart/2005/8/layout/cycle1"/>
    <dgm:cxn modelId="{84876D0E-8FB7-43BB-81DD-C05F5E634064}" type="presOf" srcId="{15CC639B-4A32-462A-9DC4-A578424BDE98}" destId="{1842870B-0181-4174-8466-C4A1F502E8B1}" srcOrd="0" destOrd="0" presId="urn:microsoft.com/office/officeart/2005/8/layout/cycle1"/>
    <dgm:cxn modelId="{F98533AF-D8C1-4A31-8C5B-B4C169AF9449}" srcId="{71B1C507-7F75-4437-AAC5-78E0E85C071B}" destId="{CE0FFA5E-FD7E-4695-9E19-FC977301F660}" srcOrd="0" destOrd="0" parTransId="{3741E884-A0D0-4E95-8348-9BB755BEB550}" sibTransId="{00FEB022-9D7D-4302-9CB4-7ED18E15ECFD}"/>
    <dgm:cxn modelId="{711A009D-1F23-486F-8ABA-766905EF3362}" srcId="{71B1C507-7F75-4437-AAC5-78E0E85C071B}" destId="{13DFF759-E242-4A5B-95D8-FF3182103D0C}" srcOrd="3" destOrd="0" parTransId="{26B4F4BE-54C4-479A-AC45-8636792292E4}" sibTransId="{15CC639B-4A32-462A-9DC4-A578424BDE98}"/>
    <dgm:cxn modelId="{5765FD2E-6BE3-4B24-ADBE-B5A796D07C13}" type="presOf" srcId="{BFBA4034-4ABA-4565-AA86-3C38030A17CC}" destId="{000E6D22-6F95-436E-90BE-0C2F0CB057CB}" srcOrd="0" destOrd="0" presId="urn:microsoft.com/office/officeart/2005/8/layout/cycle1"/>
    <dgm:cxn modelId="{449AA250-7D10-452C-9178-5ED011A16FF3}" type="presOf" srcId="{33FD16E0-F330-458F-80E7-F860B35F99DD}" destId="{6F31F858-AF5D-4E49-81E3-8227E0CDCD5F}" srcOrd="0" destOrd="0" presId="urn:microsoft.com/office/officeart/2005/8/layout/cycle1"/>
    <dgm:cxn modelId="{9DD24A0E-73EF-4C9C-8685-086AC0214468}" type="presOf" srcId="{71B1C507-7F75-4437-AAC5-78E0E85C071B}" destId="{30680EA7-B0B1-46CF-91AC-F0BDAAF32ED9}" srcOrd="0" destOrd="0" presId="urn:microsoft.com/office/officeart/2005/8/layout/cycle1"/>
    <dgm:cxn modelId="{1D117B18-55DA-4095-9C3E-245D31C8500B}" type="presOf" srcId="{00FEB022-9D7D-4302-9CB4-7ED18E15ECFD}" destId="{E7631141-8221-4121-9213-A7F8D8C746B6}" srcOrd="0" destOrd="0" presId="urn:microsoft.com/office/officeart/2005/8/layout/cycle1"/>
    <dgm:cxn modelId="{5AD4B389-14DC-45F2-967D-D33940F3A2CB}" type="presOf" srcId="{61ED22FC-4128-4251-83B0-C390E88D1E9E}" destId="{FEB0AECE-CE93-4F7D-AA19-E46972DB102F}" srcOrd="0" destOrd="0" presId="urn:microsoft.com/office/officeart/2005/8/layout/cycle1"/>
    <dgm:cxn modelId="{09658991-26EB-4A65-BC2D-918E40D20772}" type="presParOf" srcId="{30680EA7-B0B1-46CF-91AC-F0BDAAF32ED9}" destId="{C83075BB-652D-4969-A42A-A3066892C024}" srcOrd="0" destOrd="0" presId="urn:microsoft.com/office/officeart/2005/8/layout/cycle1"/>
    <dgm:cxn modelId="{A0270AD2-B4AB-452F-997D-A61D99FDE919}" type="presParOf" srcId="{30680EA7-B0B1-46CF-91AC-F0BDAAF32ED9}" destId="{AF71F302-2C5E-41F8-8F15-1450079CE8EE}" srcOrd="1" destOrd="0" presId="urn:microsoft.com/office/officeart/2005/8/layout/cycle1"/>
    <dgm:cxn modelId="{A84676FE-E0EF-4A88-B5B4-3F2F21055605}" type="presParOf" srcId="{30680EA7-B0B1-46CF-91AC-F0BDAAF32ED9}" destId="{E7631141-8221-4121-9213-A7F8D8C746B6}" srcOrd="2" destOrd="0" presId="urn:microsoft.com/office/officeart/2005/8/layout/cycle1"/>
    <dgm:cxn modelId="{57EB2324-7089-42E9-9253-1A9B2E657C8B}" type="presParOf" srcId="{30680EA7-B0B1-46CF-91AC-F0BDAAF32ED9}" destId="{56FB14BF-E537-4FD0-9764-8660C34CD6E6}" srcOrd="3" destOrd="0" presId="urn:microsoft.com/office/officeart/2005/8/layout/cycle1"/>
    <dgm:cxn modelId="{E277A41F-73D3-4BEA-BBA1-B69A763D81D6}" type="presParOf" srcId="{30680EA7-B0B1-46CF-91AC-F0BDAAF32ED9}" destId="{FEB0AECE-CE93-4F7D-AA19-E46972DB102F}" srcOrd="4" destOrd="0" presId="urn:microsoft.com/office/officeart/2005/8/layout/cycle1"/>
    <dgm:cxn modelId="{C3D96E19-199A-4405-94F4-0D28003261E7}" type="presParOf" srcId="{30680EA7-B0B1-46CF-91AC-F0BDAAF32ED9}" destId="{000E6D22-6F95-436E-90BE-0C2F0CB057CB}" srcOrd="5" destOrd="0" presId="urn:microsoft.com/office/officeart/2005/8/layout/cycle1"/>
    <dgm:cxn modelId="{4695FCE4-5698-41CD-A8C1-36188C88F59F}" type="presParOf" srcId="{30680EA7-B0B1-46CF-91AC-F0BDAAF32ED9}" destId="{9A310992-C178-43D4-8B5D-CCB470E6132F}" srcOrd="6" destOrd="0" presId="urn:microsoft.com/office/officeart/2005/8/layout/cycle1"/>
    <dgm:cxn modelId="{27D6999E-2229-4186-BDE6-3749F56F9032}" type="presParOf" srcId="{30680EA7-B0B1-46CF-91AC-F0BDAAF32ED9}" destId="{6F31F858-AF5D-4E49-81E3-8227E0CDCD5F}" srcOrd="7" destOrd="0" presId="urn:microsoft.com/office/officeart/2005/8/layout/cycle1"/>
    <dgm:cxn modelId="{D7019007-3CEE-4248-9BA0-ADA9FCD1711D}" type="presParOf" srcId="{30680EA7-B0B1-46CF-91AC-F0BDAAF32ED9}" destId="{9737C15A-7142-44E0-9C25-0140AE862D71}" srcOrd="8" destOrd="0" presId="urn:microsoft.com/office/officeart/2005/8/layout/cycle1"/>
    <dgm:cxn modelId="{0F9AE783-1190-4A63-BC0E-3DE613561936}" type="presParOf" srcId="{30680EA7-B0B1-46CF-91AC-F0BDAAF32ED9}" destId="{40B571FB-0374-4917-B847-B717E04F7979}" srcOrd="9" destOrd="0" presId="urn:microsoft.com/office/officeart/2005/8/layout/cycle1"/>
    <dgm:cxn modelId="{360B3B7D-88DD-4B24-AD1C-44E38F5736F1}" type="presParOf" srcId="{30680EA7-B0B1-46CF-91AC-F0BDAAF32ED9}" destId="{995B2F1C-B117-476D-9990-C0887B89ECDA}" srcOrd="10" destOrd="0" presId="urn:microsoft.com/office/officeart/2005/8/layout/cycle1"/>
    <dgm:cxn modelId="{49966D7C-D8E8-44A7-AE18-C024BE44A635}" type="presParOf" srcId="{30680EA7-B0B1-46CF-91AC-F0BDAAF32ED9}" destId="{1842870B-0181-4174-8466-C4A1F502E8B1}" srcOrd="11"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1F302-2C5E-41F8-8F15-1450079CE8EE}">
      <dsp:nvSpPr>
        <dsp:cNvPr id="0" name=""/>
        <dsp:cNvSpPr/>
      </dsp:nvSpPr>
      <dsp:spPr>
        <a:xfrm>
          <a:off x="4537600" y="96138"/>
          <a:ext cx="1539254" cy="1539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kern="1200" cap="none" normalizeH="0" baseline="0" smtClean="0">
              <a:ln/>
              <a:effectLst/>
              <a:latin typeface="Times New Roman" pitchFamily="18" charset="0"/>
            </a:rPr>
            <a:t>WEALTH</a:t>
          </a:r>
          <a:endParaRPr kumimoji="0" lang="en-US" sz="2200" b="1" i="0" u="none" strike="noStrike" kern="1200" cap="none" normalizeH="0" baseline="0" dirty="0" smtClean="0">
            <a:ln/>
            <a:effectLst/>
            <a:latin typeface="Times New Roman" pitchFamily="18" charset="0"/>
          </a:endParaRPr>
        </a:p>
      </dsp:txBody>
      <dsp:txXfrm>
        <a:off x="4537600" y="96138"/>
        <a:ext cx="1539254" cy="1539254"/>
      </dsp:txXfrm>
    </dsp:sp>
    <dsp:sp modelId="{E7631141-8221-4121-9213-A7F8D8C746B6}">
      <dsp:nvSpPr>
        <dsp:cNvPr id="0" name=""/>
        <dsp:cNvSpPr/>
      </dsp:nvSpPr>
      <dsp:spPr>
        <a:xfrm>
          <a:off x="1827340" y="-665"/>
          <a:ext cx="4346319" cy="4346319"/>
        </a:xfrm>
        <a:prstGeom prst="circularArrow">
          <a:avLst>
            <a:gd name="adj1" fmla="val 6906"/>
            <a:gd name="adj2" fmla="val 465661"/>
            <a:gd name="adj3" fmla="val 548115"/>
            <a:gd name="adj4" fmla="val 20586224"/>
            <a:gd name="adj5" fmla="val 805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0AECE-CE93-4F7D-AA19-E46972DB102F}">
      <dsp:nvSpPr>
        <dsp:cNvPr id="0" name=""/>
        <dsp:cNvSpPr/>
      </dsp:nvSpPr>
      <dsp:spPr>
        <a:xfrm>
          <a:off x="4537600" y="2709594"/>
          <a:ext cx="1539254" cy="1539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kern="1200" cap="none" normalizeH="0" baseline="0" smtClean="0">
              <a:ln/>
              <a:effectLst/>
              <a:latin typeface="Times New Roman" pitchFamily="18" charset="0"/>
            </a:rPr>
            <a:t>WELFARE</a:t>
          </a:r>
          <a:endParaRPr kumimoji="0" lang="en-US" sz="2200" b="1" i="0" u="none" strike="noStrike" kern="1200" cap="none" normalizeH="0" baseline="0" dirty="0" smtClean="0">
            <a:ln/>
            <a:effectLst/>
            <a:latin typeface="Times New Roman" pitchFamily="18" charset="0"/>
          </a:endParaRPr>
        </a:p>
      </dsp:txBody>
      <dsp:txXfrm>
        <a:off x="4537600" y="2709594"/>
        <a:ext cx="1539254" cy="1539254"/>
      </dsp:txXfrm>
    </dsp:sp>
    <dsp:sp modelId="{000E6D22-6F95-436E-90BE-0C2F0CB057CB}">
      <dsp:nvSpPr>
        <dsp:cNvPr id="0" name=""/>
        <dsp:cNvSpPr/>
      </dsp:nvSpPr>
      <dsp:spPr>
        <a:xfrm>
          <a:off x="1827340" y="-665"/>
          <a:ext cx="4346319" cy="4346319"/>
        </a:xfrm>
        <a:prstGeom prst="circularArrow">
          <a:avLst>
            <a:gd name="adj1" fmla="val 6906"/>
            <a:gd name="adj2" fmla="val 465661"/>
            <a:gd name="adj3" fmla="val 5948115"/>
            <a:gd name="adj4" fmla="val 4386224"/>
            <a:gd name="adj5" fmla="val 8057"/>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31F858-AF5D-4E49-81E3-8227E0CDCD5F}">
      <dsp:nvSpPr>
        <dsp:cNvPr id="0" name=""/>
        <dsp:cNvSpPr/>
      </dsp:nvSpPr>
      <dsp:spPr>
        <a:xfrm>
          <a:off x="1924144" y="2709594"/>
          <a:ext cx="1539254" cy="1539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kern="1200" cap="none" normalizeH="0" baseline="0" smtClean="0">
              <a:ln/>
              <a:effectLst/>
              <a:latin typeface="Times New Roman" pitchFamily="18" charset="0"/>
            </a:rPr>
            <a:t>GROWTH</a:t>
          </a:r>
          <a:endParaRPr kumimoji="0" lang="en-US" sz="2200" b="1" i="0" u="none" strike="noStrike" kern="1200" cap="none" normalizeH="0" baseline="0" dirty="0" smtClean="0">
            <a:ln/>
            <a:effectLst/>
            <a:latin typeface="Times New Roman" pitchFamily="18" charset="0"/>
          </a:endParaRPr>
        </a:p>
      </dsp:txBody>
      <dsp:txXfrm>
        <a:off x="1924144" y="2709594"/>
        <a:ext cx="1539254" cy="1539254"/>
      </dsp:txXfrm>
    </dsp:sp>
    <dsp:sp modelId="{9737C15A-7142-44E0-9C25-0140AE862D71}">
      <dsp:nvSpPr>
        <dsp:cNvPr id="0" name=""/>
        <dsp:cNvSpPr/>
      </dsp:nvSpPr>
      <dsp:spPr>
        <a:xfrm>
          <a:off x="1827340" y="-665"/>
          <a:ext cx="4346319" cy="4346319"/>
        </a:xfrm>
        <a:prstGeom prst="circularArrow">
          <a:avLst>
            <a:gd name="adj1" fmla="val 6906"/>
            <a:gd name="adj2" fmla="val 465661"/>
            <a:gd name="adj3" fmla="val 11348115"/>
            <a:gd name="adj4" fmla="val 9786224"/>
            <a:gd name="adj5" fmla="val 8057"/>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B2F1C-B117-476D-9990-C0887B89ECDA}">
      <dsp:nvSpPr>
        <dsp:cNvPr id="0" name=""/>
        <dsp:cNvSpPr/>
      </dsp:nvSpPr>
      <dsp:spPr>
        <a:xfrm>
          <a:off x="1924144" y="96138"/>
          <a:ext cx="1539254" cy="1539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kern="1200" cap="none" normalizeH="0" baseline="0" smtClean="0">
              <a:ln/>
              <a:effectLst/>
              <a:latin typeface="Times New Roman" pitchFamily="18" charset="0"/>
            </a:rPr>
            <a:t>SCARCITY</a:t>
          </a:r>
          <a:endParaRPr kumimoji="0" lang="en-US" sz="2200" b="1" i="0" u="none" strike="noStrike" kern="1200" cap="none" normalizeH="0" baseline="0" dirty="0" smtClean="0">
            <a:ln/>
            <a:effectLst/>
            <a:latin typeface="Times New Roman" pitchFamily="18" charset="0"/>
          </a:endParaRPr>
        </a:p>
      </dsp:txBody>
      <dsp:txXfrm>
        <a:off x="1924144" y="96138"/>
        <a:ext cx="1539254" cy="1539254"/>
      </dsp:txXfrm>
    </dsp:sp>
    <dsp:sp modelId="{1842870B-0181-4174-8466-C4A1F502E8B1}">
      <dsp:nvSpPr>
        <dsp:cNvPr id="0" name=""/>
        <dsp:cNvSpPr/>
      </dsp:nvSpPr>
      <dsp:spPr>
        <a:xfrm>
          <a:off x="1827340" y="-665"/>
          <a:ext cx="4346319" cy="4346319"/>
        </a:xfrm>
        <a:prstGeom prst="circularArrow">
          <a:avLst>
            <a:gd name="adj1" fmla="val 6906"/>
            <a:gd name="adj2" fmla="val 465661"/>
            <a:gd name="adj3" fmla="val 16748115"/>
            <a:gd name="adj4" fmla="val 15186224"/>
            <a:gd name="adj5" fmla="val 8057"/>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56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56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56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6FB18E1-9850-490F-8D6B-6B7D2A83D930}" type="slidenum">
              <a:rPr lang="en-US"/>
              <a:pPr>
                <a:defRPr/>
              </a:pPr>
              <a:t>‹#›</a:t>
            </a:fld>
            <a:endParaRPr lang="en-US"/>
          </a:p>
        </p:txBody>
      </p:sp>
    </p:spTree>
    <p:extLst>
      <p:ext uri="{BB962C8B-B14F-4D97-AF65-F5344CB8AC3E}">
        <p14:creationId xmlns:p14="http://schemas.microsoft.com/office/powerpoint/2010/main" xmlns="" val="1675752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560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560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9837136-BA9D-49B8-B5CA-A75799EF36D6}" type="slidenum">
              <a:rPr lang="en-US"/>
              <a:pPr>
                <a:defRPr/>
              </a:pPr>
              <a:t>‹#›</a:t>
            </a:fld>
            <a:endParaRPr lang="en-US"/>
          </a:p>
        </p:txBody>
      </p:sp>
    </p:spTree>
    <p:extLst>
      <p:ext uri="{BB962C8B-B14F-4D97-AF65-F5344CB8AC3E}">
        <p14:creationId xmlns:p14="http://schemas.microsoft.com/office/powerpoint/2010/main" xmlns="" val="24583710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8C0D6619-2255-4B26-A568-24278EC00829}" type="slidenum">
              <a:rPr lang="en-US" smtClean="0"/>
              <a:pPr/>
              <a:t>1</a:t>
            </a:fld>
            <a:endParaRPr lang="en-US" smtClean="0"/>
          </a:p>
        </p:txBody>
      </p:sp>
    </p:spTree>
    <p:extLst>
      <p:ext uri="{BB962C8B-B14F-4D97-AF65-F5344CB8AC3E}">
        <p14:creationId xmlns:p14="http://schemas.microsoft.com/office/powerpoint/2010/main" xmlns="" val="7265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C3BD85F-82F4-447E-AF9E-77AB847D6857}" type="slidenum">
              <a:rPr lang="en-US" smtClean="0"/>
              <a:pPr/>
              <a:t>27</a:t>
            </a:fld>
            <a:endParaRPr lang="en-US" smtClean="0"/>
          </a:p>
        </p:txBody>
      </p:sp>
      <p:sp>
        <p:nvSpPr>
          <p:cNvPr id="75779" name="Rectangle 2"/>
          <p:cNvSpPr>
            <a:spLocks noGrp="1" noChangeArrowheads="1"/>
          </p:cNvSpPr>
          <p:nvPr>
            <p:ph type="body" idx="1"/>
          </p:nvPr>
        </p:nvSpPr>
        <p:spPr>
          <a:noFill/>
          <a:ln/>
        </p:spPr>
        <p:txBody>
          <a:bodyPr lIns="93824" tIns="46913" rIns="93824" bIns="46913"/>
          <a:lstStyle/>
          <a:p>
            <a:endParaRPr lang="en-US" smtClean="0"/>
          </a:p>
        </p:txBody>
      </p:sp>
      <p:sp>
        <p:nvSpPr>
          <p:cNvPr id="75780"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xmlns="" val="359113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BA504A7-D409-4CDF-AD96-B81E2E61BFB5}" type="slidenum">
              <a:rPr lang="en-US" smtClean="0"/>
              <a:pPr/>
              <a:t>28</a:t>
            </a:fld>
            <a:endParaRPr lang="en-US" smtClean="0"/>
          </a:p>
        </p:txBody>
      </p:sp>
      <p:sp>
        <p:nvSpPr>
          <p:cNvPr id="76803" name="Rectangle 2"/>
          <p:cNvSpPr>
            <a:spLocks noGrp="1" noChangeArrowheads="1"/>
          </p:cNvSpPr>
          <p:nvPr>
            <p:ph type="body" idx="1"/>
          </p:nvPr>
        </p:nvSpPr>
        <p:spPr>
          <a:noFill/>
          <a:ln/>
        </p:spPr>
        <p:txBody>
          <a:bodyPr lIns="93824" tIns="46913" rIns="93824" bIns="46913"/>
          <a:lstStyle/>
          <a:p>
            <a:endParaRPr lang="en-US" smtClean="0"/>
          </a:p>
        </p:txBody>
      </p:sp>
      <p:sp>
        <p:nvSpPr>
          <p:cNvPr id="76804"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xmlns="" val="3222277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793BD9D-605A-41E3-8E63-DE57EECDD2C7}" type="slidenum">
              <a:rPr lang="en-US" smtClean="0"/>
              <a:pPr/>
              <a:t>29</a:t>
            </a:fld>
            <a:endParaRPr lang="en-US" smtClean="0"/>
          </a:p>
        </p:txBody>
      </p:sp>
      <p:sp>
        <p:nvSpPr>
          <p:cNvPr id="78851" name="Rectangle 2"/>
          <p:cNvSpPr>
            <a:spLocks noGrp="1" noChangeArrowheads="1"/>
          </p:cNvSpPr>
          <p:nvPr>
            <p:ph type="body" idx="1"/>
          </p:nvPr>
        </p:nvSpPr>
        <p:spPr>
          <a:noFill/>
          <a:ln/>
        </p:spPr>
        <p:txBody>
          <a:bodyPr lIns="93824" tIns="46913" rIns="93824" bIns="46913"/>
          <a:lstStyle/>
          <a:p>
            <a:endParaRPr lang="en-US" smtClean="0"/>
          </a:p>
        </p:txBody>
      </p:sp>
      <p:sp>
        <p:nvSpPr>
          <p:cNvPr id="78852"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xmlns="" val="37005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22BBA4A-85B3-4D13-B20D-387ABDFC243A}" type="slidenum">
              <a:rPr lang="en-US" smtClean="0"/>
              <a:pPr/>
              <a:t>30</a:t>
            </a:fld>
            <a:endParaRPr lang="en-US" smtClean="0"/>
          </a:p>
        </p:txBody>
      </p:sp>
      <p:sp>
        <p:nvSpPr>
          <p:cNvPr id="79875" name="Rectangle 2"/>
          <p:cNvSpPr>
            <a:spLocks noGrp="1" noChangeArrowheads="1"/>
          </p:cNvSpPr>
          <p:nvPr>
            <p:ph type="body" idx="1"/>
          </p:nvPr>
        </p:nvSpPr>
        <p:spPr>
          <a:noFill/>
          <a:ln/>
        </p:spPr>
        <p:txBody>
          <a:bodyPr lIns="93824" tIns="46913" rIns="93824" bIns="46913"/>
          <a:lstStyle/>
          <a:p>
            <a:endParaRPr lang="en-US" smtClean="0"/>
          </a:p>
        </p:txBody>
      </p:sp>
      <p:sp>
        <p:nvSpPr>
          <p:cNvPr id="79876"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xmlns="" val="206604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5CF0C13-8D1B-4F87-AADB-8B7C8241E12B}" type="slidenum">
              <a:rPr lang="en-US" smtClean="0"/>
              <a:pPr/>
              <a:t>18</a:t>
            </a:fld>
            <a:endParaRPr lang="en-US" smtClean="0"/>
          </a:p>
        </p:txBody>
      </p:sp>
      <p:sp>
        <p:nvSpPr>
          <p:cNvPr id="64515" name="Rectangle 2"/>
          <p:cNvSpPr>
            <a:spLocks noGrp="1" noChangeArrowheads="1"/>
          </p:cNvSpPr>
          <p:nvPr>
            <p:ph type="body" idx="1"/>
          </p:nvPr>
        </p:nvSpPr>
        <p:spPr>
          <a:noFill/>
          <a:ln/>
        </p:spPr>
        <p:txBody>
          <a:bodyPr lIns="93824" tIns="46913" rIns="93824" bIns="46913"/>
          <a:lstStyle/>
          <a:p>
            <a:endParaRPr lang="en-US" smtClean="0"/>
          </a:p>
        </p:txBody>
      </p:sp>
      <p:sp>
        <p:nvSpPr>
          <p:cNvPr id="64516" name="Rectangle 3"/>
          <p:cNvSpPr>
            <a:spLocks noGrp="1" noRot="1" noChangeAspect="1" noChangeArrowheads="1" noTextEdit="1"/>
          </p:cNvSpPr>
          <p:nvPr>
            <p:ph type="sldImg"/>
          </p:nvPr>
        </p:nvSpPr>
        <p:spPr>
          <a:xfrm>
            <a:off x="1190625" y="703263"/>
            <a:ext cx="4630738" cy="3473450"/>
          </a:xfrm>
          <a:ln w="12700" cap="flat">
            <a:solidFill>
              <a:schemeClr val="tx1"/>
            </a:solidFill>
          </a:ln>
        </p:spPr>
      </p:sp>
    </p:spTree>
    <p:extLst>
      <p:ext uri="{BB962C8B-B14F-4D97-AF65-F5344CB8AC3E}">
        <p14:creationId xmlns:p14="http://schemas.microsoft.com/office/powerpoint/2010/main" xmlns="" val="1133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9E777F2-0C36-4BE2-9483-ED6C3B422A61}" type="slidenum">
              <a:rPr lang="en-US" smtClean="0"/>
              <a:pPr/>
              <a:t>19</a:t>
            </a:fld>
            <a:endParaRPr lang="en-US" smtClean="0"/>
          </a:p>
        </p:txBody>
      </p:sp>
      <p:sp>
        <p:nvSpPr>
          <p:cNvPr id="65539" name="Rectangle 2"/>
          <p:cNvSpPr>
            <a:spLocks noGrp="1" noChangeArrowheads="1"/>
          </p:cNvSpPr>
          <p:nvPr>
            <p:ph type="body" idx="1"/>
          </p:nvPr>
        </p:nvSpPr>
        <p:spPr>
          <a:noFill/>
          <a:ln/>
        </p:spPr>
        <p:txBody>
          <a:bodyPr lIns="93824" tIns="46913" rIns="93824" bIns="46913"/>
          <a:lstStyle/>
          <a:p>
            <a:endParaRPr lang="en-US" smtClean="0"/>
          </a:p>
        </p:txBody>
      </p:sp>
      <p:sp>
        <p:nvSpPr>
          <p:cNvPr id="65540" name="Rectangle 3"/>
          <p:cNvSpPr>
            <a:spLocks noGrp="1" noRot="1" noChangeAspect="1" noChangeArrowheads="1" noTextEdit="1"/>
          </p:cNvSpPr>
          <p:nvPr>
            <p:ph type="sldImg"/>
          </p:nvPr>
        </p:nvSpPr>
        <p:spPr>
          <a:xfrm>
            <a:off x="1190625" y="703263"/>
            <a:ext cx="4630738" cy="3473450"/>
          </a:xfrm>
          <a:ln w="12700" cap="flat">
            <a:solidFill>
              <a:schemeClr val="tx1"/>
            </a:solidFill>
          </a:ln>
        </p:spPr>
      </p:sp>
    </p:spTree>
    <p:extLst>
      <p:ext uri="{BB962C8B-B14F-4D97-AF65-F5344CB8AC3E}">
        <p14:creationId xmlns:p14="http://schemas.microsoft.com/office/powerpoint/2010/main" xmlns="" val="415146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55B7006-6E33-46CA-869E-8C81BCD912EE}" type="slidenum">
              <a:rPr lang="en-US" smtClean="0"/>
              <a:pPr/>
              <a:t>20</a:t>
            </a:fld>
            <a:endParaRPr lang="en-US" smtClean="0"/>
          </a:p>
        </p:txBody>
      </p:sp>
      <p:sp>
        <p:nvSpPr>
          <p:cNvPr id="66563" name="Rectangle 2"/>
          <p:cNvSpPr>
            <a:spLocks noGrp="1" noChangeArrowheads="1"/>
          </p:cNvSpPr>
          <p:nvPr>
            <p:ph type="body" idx="1"/>
          </p:nvPr>
        </p:nvSpPr>
        <p:spPr>
          <a:noFill/>
          <a:ln/>
        </p:spPr>
        <p:txBody>
          <a:bodyPr lIns="93824" tIns="46913" rIns="93824" bIns="46913"/>
          <a:lstStyle/>
          <a:p>
            <a:endParaRPr lang="en-US" smtClean="0"/>
          </a:p>
        </p:txBody>
      </p:sp>
      <p:sp>
        <p:nvSpPr>
          <p:cNvPr id="66564" name="Rectangle 3"/>
          <p:cNvSpPr>
            <a:spLocks noGrp="1" noRot="1" noChangeAspect="1" noChangeArrowheads="1" noTextEdit="1"/>
          </p:cNvSpPr>
          <p:nvPr>
            <p:ph type="sldImg"/>
          </p:nvPr>
        </p:nvSpPr>
        <p:spPr>
          <a:xfrm>
            <a:off x="1190625" y="703263"/>
            <a:ext cx="4630738" cy="3473450"/>
          </a:xfrm>
          <a:ln w="12700" cap="flat">
            <a:solidFill>
              <a:schemeClr val="tx1"/>
            </a:solidFill>
          </a:ln>
        </p:spPr>
      </p:sp>
    </p:spTree>
    <p:extLst>
      <p:ext uri="{BB962C8B-B14F-4D97-AF65-F5344CB8AC3E}">
        <p14:creationId xmlns:p14="http://schemas.microsoft.com/office/powerpoint/2010/main" xmlns="" val="247747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2921C4C-9565-4A56-AD98-B6B3F51123E4}" type="slidenum">
              <a:rPr lang="en-US" smtClean="0"/>
              <a:pPr/>
              <a:t>21</a:t>
            </a:fld>
            <a:endParaRPr lang="en-US" smtClean="0"/>
          </a:p>
        </p:txBody>
      </p:sp>
      <p:sp>
        <p:nvSpPr>
          <p:cNvPr id="69635" name="Rectangle 2"/>
          <p:cNvSpPr>
            <a:spLocks noGrp="1" noChangeArrowheads="1"/>
          </p:cNvSpPr>
          <p:nvPr>
            <p:ph type="body" idx="1"/>
          </p:nvPr>
        </p:nvSpPr>
        <p:spPr>
          <a:noFill/>
          <a:ln/>
        </p:spPr>
        <p:txBody>
          <a:bodyPr lIns="93824" tIns="46913" rIns="93824" bIns="46913"/>
          <a:lstStyle/>
          <a:p>
            <a:endParaRPr lang="en-US" smtClean="0"/>
          </a:p>
        </p:txBody>
      </p:sp>
      <p:sp>
        <p:nvSpPr>
          <p:cNvPr id="69636" name="Rectangle 3"/>
          <p:cNvSpPr>
            <a:spLocks noGrp="1" noRot="1" noChangeAspect="1" noChangeArrowheads="1" noTextEdit="1"/>
          </p:cNvSpPr>
          <p:nvPr>
            <p:ph type="sldImg"/>
          </p:nvPr>
        </p:nvSpPr>
        <p:spPr>
          <a:xfrm>
            <a:off x="1190625" y="703263"/>
            <a:ext cx="4630738" cy="3473450"/>
          </a:xfrm>
          <a:ln w="12700" cap="flat">
            <a:solidFill>
              <a:schemeClr val="tx1"/>
            </a:solidFill>
          </a:ln>
        </p:spPr>
      </p:sp>
    </p:spTree>
    <p:extLst>
      <p:ext uri="{BB962C8B-B14F-4D97-AF65-F5344CB8AC3E}">
        <p14:creationId xmlns:p14="http://schemas.microsoft.com/office/powerpoint/2010/main" xmlns="" val="97718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E58C31F-BE52-4661-BDE8-72AB1A480747}" type="slidenum">
              <a:rPr lang="en-US" smtClean="0"/>
              <a:pPr/>
              <a:t>22</a:t>
            </a:fld>
            <a:endParaRPr lang="en-US" smtClean="0"/>
          </a:p>
        </p:txBody>
      </p:sp>
      <p:sp>
        <p:nvSpPr>
          <p:cNvPr id="71683" name="Rectangle 2"/>
          <p:cNvSpPr>
            <a:spLocks noGrp="1" noChangeArrowheads="1"/>
          </p:cNvSpPr>
          <p:nvPr>
            <p:ph type="body" idx="1"/>
          </p:nvPr>
        </p:nvSpPr>
        <p:spPr>
          <a:noFill/>
          <a:ln/>
        </p:spPr>
        <p:txBody>
          <a:bodyPr lIns="93824" tIns="46913" rIns="93824" bIns="46913"/>
          <a:lstStyle/>
          <a:p>
            <a:endParaRPr lang="en-US" smtClean="0"/>
          </a:p>
        </p:txBody>
      </p:sp>
      <p:sp>
        <p:nvSpPr>
          <p:cNvPr id="71684" name="Rectangle 3"/>
          <p:cNvSpPr>
            <a:spLocks noGrp="1" noRot="1" noChangeAspect="1" noChangeArrowheads="1" noTextEdit="1"/>
          </p:cNvSpPr>
          <p:nvPr>
            <p:ph type="sldImg"/>
          </p:nvPr>
        </p:nvSpPr>
        <p:spPr>
          <a:xfrm>
            <a:off x="1190625" y="703263"/>
            <a:ext cx="4630738" cy="3473450"/>
          </a:xfrm>
          <a:ln w="12700" cap="flat">
            <a:solidFill>
              <a:schemeClr val="tx1"/>
            </a:solidFill>
          </a:ln>
        </p:spPr>
      </p:sp>
    </p:spTree>
    <p:extLst>
      <p:ext uri="{BB962C8B-B14F-4D97-AF65-F5344CB8AC3E}">
        <p14:creationId xmlns:p14="http://schemas.microsoft.com/office/powerpoint/2010/main" xmlns="" val="1941292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5ED5174-1C82-4412-9968-2E93171D1008}" type="slidenum">
              <a:rPr lang="en-US" smtClean="0"/>
              <a:pPr/>
              <a:t>23</a:t>
            </a:fld>
            <a:endParaRPr lang="en-US" smtClean="0"/>
          </a:p>
        </p:txBody>
      </p:sp>
      <p:sp>
        <p:nvSpPr>
          <p:cNvPr id="72707" name="Rectangle 2"/>
          <p:cNvSpPr>
            <a:spLocks noGrp="1" noChangeArrowheads="1"/>
          </p:cNvSpPr>
          <p:nvPr>
            <p:ph type="body" idx="1"/>
          </p:nvPr>
        </p:nvSpPr>
        <p:spPr>
          <a:noFill/>
          <a:ln/>
        </p:spPr>
        <p:txBody>
          <a:bodyPr lIns="93824" tIns="46913" rIns="93824" bIns="46913"/>
          <a:lstStyle/>
          <a:p>
            <a:endParaRPr lang="en-US" smtClean="0"/>
          </a:p>
        </p:txBody>
      </p:sp>
      <p:sp>
        <p:nvSpPr>
          <p:cNvPr id="72708" name="Rectangle 3"/>
          <p:cNvSpPr>
            <a:spLocks noGrp="1" noRot="1" noChangeAspect="1" noChangeArrowheads="1" noTextEdit="1"/>
          </p:cNvSpPr>
          <p:nvPr>
            <p:ph type="sldImg"/>
          </p:nvPr>
        </p:nvSpPr>
        <p:spPr>
          <a:xfrm>
            <a:off x="1190625" y="703263"/>
            <a:ext cx="4630738" cy="3473450"/>
          </a:xfrm>
          <a:ln w="12700" cap="flat">
            <a:solidFill>
              <a:schemeClr val="tx1"/>
            </a:solidFill>
          </a:ln>
        </p:spPr>
      </p:sp>
    </p:spTree>
    <p:extLst>
      <p:ext uri="{BB962C8B-B14F-4D97-AF65-F5344CB8AC3E}">
        <p14:creationId xmlns:p14="http://schemas.microsoft.com/office/powerpoint/2010/main" xmlns="" val="3683890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D196862-6E03-494C-9D9C-A2C6627F8BB6}" type="slidenum">
              <a:rPr lang="en-US" smtClean="0"/>
              <a:pPr/>
              <a:t>24</a:t>
            </a:fld>
            <a:endParaRPr lang="en-US" smtClean="0"/>
          </a:p>
        </p:txBody>
      </p:sp>
      <p:sp>
        <p:nvSpPr>
          <p:cNvPr id="73731" name="Rectangle 2"/>
          <p:cNvSpPr>
            <a:spLocks noGrp="1" noChangeArrowheads="1"/>
          </p:cNvSpPr>
          <p:nvPr>
            <p:ph type="body" idx="1"/>
          </p:nvPr>
        </p:nvSpPr>
        <p:spPr>
          <a:noFill/>
          <a:ln/>
        </p:spPr>
        <p:txBody>
          <a:bodyPr lIns="93824" tIns="46913" rIns="93824" bIns="46913"/>
          <a:lstStyle/>
          <a:p>
            <a:endParaRPr lang="en-US" smtClean="0"/>
          </a:p>
        </p:txBody>
      </p:sp>
      <p:sp>
        <p:nvSpPr>
          <p:cNvPr id="73732" name="Rectangle 3"/>
          <p:cNvSpPr>
            <a:spLocks noGrp="1" noRot="1" noChangeAspect="1" noChangeArrowheads="1" noTextEdit="1"/>
          </p:cNvSpPr>
          <p:nvPr>
            <p:ph type="sldImg"/>
          </p:nvPr>
        </p:nvSpPr>
        <p:spPr>
          <a:xfrm>
            <a:off x="1190625" y="703263"/>
            <a:ext cx="4630738" cy="3473450"/>
          </a:xfrm>
          <a:ln w="12700" cap="flat">
            <a:solidFill>
              <a:schemeClr val="tx1"/>
            </a:solidFill>
          </a:ln>
        </p:spPr>
      </p:sp>
    </p:spTree>
    <p:extLst>
      <p:ext uri="{BB962C8B-B14F-4D97-AF65-F5344CB8AC3E}">
        <p14:creationId xmlns:p14="http://schemas.microsoft.com/office/powerpoint/2010/main" xmlns="" val="2154417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5CE3AE4-7495-4C9E-B91E-A2E9EA0AE5AA}" type="slidenum">
              <a:rPr lang="en-US" smtClean="0"/>
              <a:pPr/>
              <a:t>26</a:t>
            </a:fld>
            <a:endParaRPr lang="en-US" smtClean="0"/>
          </a:p>
        </p:txBody>
      </p:sp>
      <p:sp>
        <p:nvSpPr>
          <p:cNvPr id="74755" name="Rectangle 2"/>
          <p:cNvSpPr>
            <a:spLocks noGrp="1" noChangeArrowheads="1"/>
          </p:cNvSpPr>
          <p:nvPr>
            <p:ph type="body" idx="1"/>
          </p:nvPr>
        </p:nvSpPr>
        <p:spPr>
          <a:noFill/>
          <a:ln/>
        </p:spPr>
        <p:txBody>
          <a:bodyPr lIns="93824" tIns="46913" rIns="93824" bIns="46913"/>
          <a:lstStyle/>
          <a:p>
            <a:endParaRPr lang="en-US" smtClean="0"/>
          </a:p>
        </p:txBody>
      </p:sp>
      <p:sp>
        <p:nvSpPr>
          <p:cNvPr id="74756"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xmlns="" val="2476226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normAutofit/>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66738" y="1752600"/>
            <a:ext cx="8001000" cy="4267200"/>
          </a:xfrm>
        </p:spPr>
        <p:txBody>
          <a:bodyPr>
            <a:normAutofit/>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8"/>
          <p:cNvSpPr txBox="1">
            <a:spLocks/>
          </p:cNvSpPr>
          <p:nvPr userDrawn="1"/>
        </p:nvSpPr>
        <p:spPr>
          <a:xfrm>
            <a:off x="44450" y="0"/>
            <a:ext cx="2927350" cy="304800"/>
          </a:xfrm>
          <a:prstGeom prst="rect">
            <a:avLst/>
          </a:prstGeom>
        </p:spPr>
        <p:txBody>
          <a:bodyPr tIns="0" bIns="0" anchor="b"/>
          <a:lstStyle/>
          <a:p>
            <a:pPr>
              <a:defRPr/>
            </a:pPr>
            <a:r>
              <a:rPr lang="en-US" sz="1400" b="1" dirty="0" smtClean="0">
                <a:solidFill>
                  <a:schemeClr val="tx1"/>
                </a:solidFill>
              </a:rPr>
              <a:t>15B11HS211           </a:t>
            </a:r>
            <a:endParaRPr lang="en-US" sz="1400" b="1" dirty="0">
              <a:solidFill>
                <a:schemeClr val="tx1"/>
              </a:solidFill>
            </a:endParaRPr>
          </a:p>
        </p:txBody>
      </p:sp>
      <p:pic>
        <p:nvPicPr>
          <p:cNvPr id="8"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F96E233F-652B-4CF4-A08D-F1EAEF16AC0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66"/>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glxasset[1]"/>
          <p:cNvPicPr>
            <a:picLocks noChangeAspect="1" noChangeArrowheads="1"/>
          </p:cNvPicPr>
          <p:nvPr/>
        </p:nvPicPr>
        <p:blipFill>
          <a:blip r:embed="rId16"/>
          <a:srcRect/>
          <a:stretch>
            <a:fillRect/>
          </a:stretch>
        </p:blipFill>
        <p:spPr bwMode="auto">
          <a:xfrm>
            <a:off x="8227647" y="0"/>
            <a:ext cx="916353" cy="765175"/>
          </a:xfrm>
          <a:prstGeom prst="rect">
            <a:avLst/>
          </a:prstGeom>
          <a:noFill/>
          <a:ln w="9525">
            <a:noFill/>
            <a:miter lim="800000"/>
            <a:headEnd/>
            <a:tailEnd/>
          </a:ln>
        </p:spPr>
      </p:pic>
      <p:sp>
        <p:nvSpPr>
          <p:cNvPr id="8" name="Footer Placeholder 8"/>
          <p:cNvSpPr txBox="1">
            <a:spLocks/>
          </p:cNvSpPr>
          <p:nvPr/>
        </p:nvSpPr>
        <p:spPr>
          <a:xfrm>
            <a:off x="44450" y="0"/>
            <a:ext cx="2927350" cy="304800"/>
          </a:xfrm>
          <a:prstGeom prst="rect">
            <a:avLst/>
          </a:prstGeom>
        </p:spPr>
        <p:txBody>
          <a:bodyPr tIns="0" bIns="0" anchor="b"/>
          <a:lstStyle/>
          <a:p>
            <a:pPr>
              <a:defRPr/>
            </a:pPr>
            <a:r>
              <a:rPr lang="en-US" sz="1400" b="1" dirty="0" smtClean="0">
                <a:solidFill>
                  <a:schemeClr val="tx1"/>
                </a:solidFill>
              </a:rPr>
              <a:t>15B11HS211            </a:t>
            </a:r>
            <a:r>
              <a:rPr lang="en-US" sz="1400" b="1" dirty="0">
                <a:solidFill>
                  <a:schemeClr val="tx1"/>
                </a:solidFill>
              </a:rPr>
              <a:t>Economics</a:t>
            </a:r>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09600" y="1219200"/>
            <a:ext cx="7772400" cy="1828800"/>
          </a:xfrm>
        </p:spPr>
        <p:txBody>
          <a:bodyPr/>
          <a:lstStyle/>
          <a:p>
            <a:r>
              <a:rPr lang="en-US" dirty="0" smtClean="0"/>
              <a:t>ECONOMICS</a:t>
            </a:r>
            <a:br>
              <a:rPr lang="en-US" dirty="0" smtClean="0"/>
            </a:br>
            <a:r>
              <a:rPr lang="en-US" dirty="0" smtClean="0"/>
              <a:t>15B11HS211</a:t>
            </a:r>
          </a:p>
        </p:txBody>
      </p:sp>
      <p:pic>
        <p:nvPicPr>
          <p:cNvPr id="27652" name="Picture 6" descr="dglxasset[1]"/>
          <p:cNvPicPr>
            <a:picLocks noChangeAspect="1" noChangeArrowheads="1"/>
          </p:cNvPicPr>
          <p:nvPr/>
        </p:nvPicPr>
        <p:blipFill>
          <a:blip r:embed="rId3"/>
          <a:srcRect/>
          <a:stretch>
            <a:fillRect/>
          </a:stretch>
        </p:blipFill>
        <p:spPr bwMode="auto">
          <a:xfrm>
            <a:off x="6553200" y="4267200"/>
            <a:ext cx="2193925" cy="183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762000" y="1066800"/>
            <a:ext cx="7772400" cy="4648200"/>
          </a:xfrm>
        </p:spPr>
        <p:txBody>
          <a:bodyPr>
            <a:normAutofit lnSpcReduction="10000"/>
          </a:bodyPr>
          <a:lstStyle/>
          <a:p>
            <a:pPr algn="just" eaLnBrk="1" hangingPunct="1">
              <a:lnSpc>
                <a:spcPct val="90000"/>
              </a:lnSpc>
            </a:pPr>
            <a:r>
              <a:rPr lang="en-US" b="1" dirty="0" smtClean="0">
                <a:solidFill>
                  <a:srgbClr val="660033"/>
                </a:solidFill>
              </a:rPr>
              <a:t>Welfare Definition by Alfred Marshall</a:t>
            </a:r>
          </a:p>
          <a:p>
            <a:pPr algn="just" eaLnBrk="1" hangingPunct="1">
              <a:lnSpc>
                <a:spcPct val="90000"/>
              </a:lnSpc>
              <a:buFont typeface="Wingdings" pitchFamily="2" charset="2"/>
              <a:buNone/>
            </a:pPr>
            <a:endParaRPr lang="en-US" b="1" dirty="0" smtClean="0">
              <a:solidFill>
                <a:srgbClr val="660033"/>
              </a:solidFill>
            </a:endParaRPr>
          </a:p>
          <a:p>
            <a:pPr lvl="1" algn="just" eaLnBrk="1" hangingPunct="1">
              <a:lnSpc>
                <a:spcPct val="90000"/>
              </a:lnSpc>
            </a:pPr>
            <a:r>
              <a:rPr lang="en-US" sz="2200" dirty="0" smtClean="0"/>
              <a:t>study of mankind in the ordinary business of life; it examines that part of individual and social action which is most closely connected with the use of the material requisites of well being. Thus it is, on the one side, a study of wealth; and on the other, and more important side the study of man. </a:t>
            </a:r>
          </a:p>
          <a:p>
            <a:pPr lvl="1" algn="just" eaLnBrk="1" hangingPunct="1">
              <a:lnSpc>
                <a:spcPct val="90000"/>
              </a:lnSpc>
            </a:pPr>
            <a:endParaRPr lang="en-US" sz="2200" dirty="0" smtClean="0">
              <a:solidFill>
                <a:srgbClr val="000066"/>
              </a:solidFill>
            </a:endParaRPr>
          </a:p>
          <a:p>
            <a:pPr algn="just" eaLnBrk="1" hangingPunct="1">
              <a:lnSpc>
                <a:spcPct val="90000"/>
              </a:lnSpc>
            </a:pPr>
            <a:r>
              <a:rPr lang="en-US" b="1" dirty="0" smtClean="0">
                <a:solidFill>
                  <a:srgbClr val="660033"/>
                </a:solidFill>
              </a:rPr>
              <a:t>Criticism</a:t>
            </a:r>
          </a:p>
          <a:p>
            <a:pPr lvl="1" eaLnBrk="1" hangingPunct="1">
              <a:lnSpc>
                <a:spcPct val="90000"/>
              </a:lnSpc>
            </a:pPr>
            <a:r>
              <a:rPr lang="en-US" sz="2200" dirty="0" smtClean="0"/>
              <a:t>Non-material goods are not acknowledged by Marshall.</a:t>
            </a:r>
          </a:p>
          <a:p>
            <a:pPr lvl="1" eaLnBrk="1" hangingPunct="1">
              <a:lnSpc>
                <a:spcPct val="90000"/>
              </a:lnSpc>
            </a:pPr>
            <a:r>
              <a:rPr lang="en-US" sz="2200" dirty="0" smtClean="0"/>
              <a:t>Limited to those activities which increase human welfare.</a:t>
            </a:r>
          </a:p>
          <a:p>
            <a:pPr lvl="1" eaLnBrk="1" hangingPunct="1">
              <a:lnSpc>
                <a:spcPct val="90000"/>
              </a:lnSpc>
            </a:pPr>
            <a:endParaRPr lang="en-US" sz="2200" dirty="0" smtClean="0">
              <a:solidFill>
                <a:srgbClr val="000066"/>
              </a:solidFill>
              <a:latin typeface="Trebuchet MS" pitchFamily="34" charset="0"/>
            </a:endParaRPr>
          </a:p>
          <a:p>
            <a:pPr eaLnBrk="1" hangingPunct="1">
              <a:lnSpc>
                <a:spcPct val="90000"/>
              </a:lnSpc>
            </a:pPr>
            <a:endParaRPr lang="en-US" dirty="0" smtClean="0">
              <a:solidFill>
                <a:srgbClr val="000066"/>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1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017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017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762000"/>
            <a:ext cx="8686800" cy="5562600"/>
          </a:xfrm>
        </p:spPr>
        <p:txBody>
          <a:bodyPr>
            <a:normAutofit lnSpcReduction="10000"/>
          </a:bodyPr>
          <a:lstStyle/>
          <a:p>
            <a:pPr marL="365760" indent="-256032" algn="just" eaLnBrk="1" fontAlgn="auto" hangingPunct="1">
              <a:lnSpc>
                <a:spcPct val="80000"/>
              </a:lnSpc>
              <a:spcAft>
                <a:spcPts val="0"/>
              </a:spcAft>
              <a:buClr>
                <a:schemeClr val="accent3"/>
              </a:buClr>
              <a:buFont typeface="Georgia"/>
              <a:buChar char="•"/>
              <a:defRPr/>
            </a:pPr>
            <a:r>
              <a:rPr lang="en-US" b="1" dirty="0" smtClean="0">
                <a:solidFill>
                  <a:srgbClr val="660033"/>
                </a:solidFill>
                <a:latin typeface="Trebuchet MS" pitchFamily="34" charset="0"/>
              </a:rPr>
              <a:t>Scarcity Definition by Lionel Robbins</a:t>
            </a:r>
          </a:p>
          <a:p>
            <a:pPr marL="365760" indent="-256032" algn="just" eaLnBrk="1" fontAlgn="auto" hangingPunct="1">
              <a:lnSpc>
                <a:spcPct val="80000"/>
              </a:lnSpc>
              <a:spcAft>
                <a:spcPts val="0"/>
              </a:spcAft>
              <a:buClr>
                <a:schemeClr val="accent3"/>
              </a:buClr>
              <a:buFont typeface="Wingdings" pitchFamily="2" charset="2"/>
              <a:buNone/>
              <a:defRPr/>
            </a:pPr>
            <a:endParaRPr lang="en-US" sz="1800" b="1" dirty="0" smtClean="0">
              <a:solidFill>
                <a:srgbClr val="660033"/>
              </a:solidFill>
              <a:latin typeface="Trebuchet MS" pitchFamily="34" charset="0"/>
            </a:endParaRPr>
          </a:p>
          <a:p>
            <a:pPr marL="658368" lvl="1" indent="-246888" algn="just" eaLnBrk="1" fontAlgn="auto" hangingPunct="1">
              <a:lnSpc>
                <a:spcPct val="80000"/>
              </a:lnSpc>
              <a:spcAft>
                <a:spcPts val="0"/>
              </a:spcAft>
              <a:buFont typeface="Georgia"/>
              <a:buChar char="▫"/>
              <a:defRPr/>
            </a:pPr>
            <a:r>
              <a:rPr lang="en-US" sz="2400" dirty="0" smtClean="0">
                <a:latin typeface="Trebuchet MS" pitchFamily="34" charset="0"/>
              </a:rPr>
              <a:t>is the science which studies human behavior as a relationship between ends and scarce means which have alternative uses.</a:t>
            </a:r>
          </a:p>
          <a:p>
            <a:pPr marL="658368" lvl="1" indent="-246888" algn="just" eaLnBrk="1" fontAlgn="auto" hangingPunct="1">
              <a:lnSpc>
                <a:spcPct val="80000"/>
              </a:lnSpc>
              <a:spcAft>
                <a:spcPts val="0"/>
              </a:spcAft>
              <a:buFont typeface="Georgia"/>
              <a:buChar char="▫"/>
              <a:defRPr/>
            </a:pPr>
            <a:endParaRPr lang="en-US" sz="2400" dirty="0" smtClean="0">
              <a:latin typeface="Trebuchet MS" pitchFamily="34" charset="0"/>
            </a:endParaRPr>
          </a:p>
          <a:p>
            <a:pPr marL="365760" indent="-256032" eaLnBrk="1" fontAlgn="auto" hangingPunct="1">
              <a:lnSpc>
                <a:spcPct val="80000"/>
              </a:lnSpc>
              <a:spcAft>
                <a:spcPts val="0"/>
              </a:spcAft>
              <a:buClr>
                <a:schemeClr val="accent3"/>
              </a:buClr>
              <a:buFont typeface="Georgia"/>
              <a:buChar char="•"/>
              <a:defRPr/>
            </a:pPr>
            <a:r>
              <a:rPr lang="en-US" sz="1800" b="1" dirty="0" smtClean="0">
                <a:latin typeface="Trebuchet MS" pitchFamily="34" charset="0"/>
              </a:rPr>
              <a:t>Four characteristics</a:t>
            </a:r>
          </a:p>
          <a:p>
            <a:pPr marL="658368" lvl="1" indent="-246888" eaLnBrk="1" fontAlgn="auto" hangingPunct="1">
              <a:lnSpc>
                <a:spcPct val="80000"/>
              </a:lnSpc>
              <a:spcAft>
                <a:spcPts val="0"/>
              </a:spcAft>
              <a:buFont typeface="Georgia"/>
              <a:buChar char="▫"/>
              <a:defRPr/>
            </a:pPr>
            <a:r>
              <a:rPr lang="en-US" sz="2400" dirty="0" smtClean="0">
                <a:latin typeface="Trebuchet MS" pitchFamily="34" charset="0"/>
              </a:rPr>
              <a:t>Man has unlimited wants or ends.</a:t>
            </a:r>
          </a:p>
          <a:p>
            <a:pPr marL="658368" lvl="1" indent="-246888" eaLnBrk="1" fontAlgn="auto" hangingPunct="1">
              <a:lnSpc>
                <a:spcPct val="80000"/>
              </a:lnSpc>
              <a:spcAft>
                <a:spcPts val="0"/>
              </a:spcAft>
              <a:buFont typeface="Georgia"/>
              <a:buChar char="▫"/>
              <a:defRPr/>
            </a:pPr>
            <a:r>
              <a:rPr lang="en-US" sz="2400" dirty="0" smtClean="0">
                <a:latin typeface="Trebuchet MS" pitchFamily="34" charset="0"/>
              </a:rPr>
              <a:t>The means or resources to satisfy them are limited.</a:t>
            </a:r>
          </a:p>
          <a:p>
            <a:pPr marL="658368" lvl="1" indent="-246888" eaLnBrk="1" fontAlgn="auto" hangingPunct="1">
              <a:lnSpc>
                <a:spcPct val="80000"/>
              </a:lnSpc>
              <a:spcAft>
                <a:spcPts val="0"/>
              </a:spcAft>
              <a:buFont typeface="Georgia"/>
              <a:buChar char="▫"/>
              <a:defRPr/>
            </a:pPr>
            <a:r>
              <a:rPr lang="en-US" sz="2400" dirty="0" smtClean="0">
                <a:latin typeface="Trebuchet MS" pitchFamily="34" charset="0"/>
              </a:rPr>
              <a:t>These resources are not specific &amp; have alternate uses.</a:t>
            </a:r>
          </a:p>
          <a:p>
            <a:pPr marL="658368" lvl="1" indent="-246888" eaLnBrk="1" fontAlgn="auto" hangingPunct="1">
              <a:lnSpc>
                <a:spcPct val="80000"/>
              </a:lnSpc>
              <a:spcAft>
                <a:spcPts val="0"/>
              </a:spcAft>
              <a:buFont typeface="Georgia"/>
              <a:buChar char="▫"/>
              <a:defRPr/>
            </a:pPr>
            <a:r>
              <a:rPr lang="en-US" sz="2400" dirty="0" smtClean="0">
                <a:latin typeface="Trebuchet MS" pitchFamily="34" charset="0"/>
              </a:rPr>
              <a:t>Man has therefore to choose between wants.</a:t>
            </a:r>
          </a:p>
          <a:p>
            <a:pPr marL="658368" lvl="1" indent="-246888" eaLnBrk="1" fontAlgn="auto" hangingPunct="1">
              <a:lnSpc>
                <a:spcPct val="80000"/>
              </a:lnSpc>
              <a:spcAft>
                <a:spcPts val="0"/>
              </a:spcAft>
              <a:buFont typeface="Georgia"/>
              <a:buChar char="▫"/>
              <a:defRPr/>
            </a:pPr>
            <a:endParaRPr lang="en-US" dirty="0" smtClean="0">
              <a:latin typeface="Trebuchet MS" pitchFamily="34" charset="0"/>
            </a:endParaRPr>
          </a:p>
          <a:p>
            <a:pPr marL="365760" indent="-256032" eaLnBrk="1" fontAlgn="auto" hangingPunct="1">
              <a:lnSpc>
                <a:spcPct val="80000"/>
              </a:lnSpc>
              <a:spcAft>
                <a:spcPts val="0"/>
              </a:spcAft>
              <a:buClr>
                <a:schemeClr val="accent3"/>
              </a:buClr>
              <a:buFont typeface="Georgia"/>
              <a:buChar char="•"/>
              <a:defRPr/>
            </a:pPr>
            <a:r>
              <a:rPr lang="en-US" sz="1800" b="1" dirty="0" smtClean="0">
                <a:latin typeface="Trebuchet MS" pitchFamily="34" charset="0"/>
              </a:rPr>
              <a:t>Criticism</a:t>
            </a:r>
          </a:p>
          <a:p>
            <a:pPr marL="658368" lvl="1" indent="-246888" eaLnBrk="1" fontAlgn="auto" hangingPunct="1">
              <a:lnSpc>
                <a:spcPct val="80000"/>
              </a:lnSpc>
              <a:spcAft>
                <a:spcPts val="0"/>
              </a:spcAft>
              <a:buFont typeface="Georgia"/>
              <a:buChar char="▫"/>
              <a:defRPr/>
            </a:pPr>
            <a:r>
              <a:rPr lang="en-US" sz="2400" dirty="0" smtClean="0">
                <a:latin typeface="Trebuchet MS" pitchFamily="34" charset="0"/>
              </a:rPr>
              <a:t>Aggregates of the entire economy (national income, total output etc.) and the problem of unemployment and instability are not covered</a:t>
            </a:r>
          </a:p>
          <a:p>
            <a:pPr marL="658368" lvl="1" indent="-246888" algn="just" eaLnBrk="1" fontAlgn="auto" hangingPunct="1">
              <a:lnSpc>
                <a:spcPct val="80000"/>
              </a:lnSpc>
              <a:spcAft>
                <a:spcPts val="0"/>
              </a:spcAft>
              <a:buFont typeface="Georgia"/>
              <a:buChar char="▫"/>
              <a:defRPr/>
            </a:pPr>
            <a:r>
              <a:rPr lang="en-US" sz="2400" dirty="0" smtClean="0">
                <a:latin typeface="Trebuchet MS" pitchFamily="34" charset="0"/>
              </a:rPr>
              <a:t>The causes and growth patterns of national income and per capita income are left untouched.</a:t>
            </a:r>
          </a:p>
          <a:p>
            <a:pPr marL="365760" indent="-256032" eaLnBrk="1" fontAlgn="auto" hangingPunct="1">
              <a:lnSpc>
                <a:spcPct val="80000"/>
              </a:lnSpc>
              <a:spcAft>
                <a:spcPts val="0"/>
              </a:spcAft>
              <a:buClr>
                <a:schemeClr val="accent3"/>
              </a:buClr>
              <a:buFont typeface="Georgia"/>
              <a:buChar char="•"/>
              <a:defRPr/>
            </a:pPr>
            <a:endParaRPr lang="en-US" sz="1800" dirty="0" smtClean="0">
              <a:solidFill>
                <a:srgbClr val="000066"/>
              </a:solidFill>
              <a:latin typeface="Trebuchet MS" pitchFamily="34" charset="0"/>
            </a:endParaRPr>
          </a:p>
          <a:p>
            <a:pPr marL="658368" lvl="1" indent="-246888" algn="just" eaLnBrk="1" fontAlgn="auto" hangingPunct="1">
              <a:lnSpc>
                <a:spcPct val="80000"/>
              </a:lnSpc>
              <a:spcAft>
                <a:spcPts val="0"/>
              </a:spcAft>
              <a:buFont typeface="Georgia"/>
              <a:buChar char="▫"/>
              <a:defRPr/>
            </a:pPr>
            <a:endParaRPr lang="en-US" sz="2400" dirty="0" smtClean="0">
              <a:solidFill>
                <a:srgbClr val="000066"/>
              </a:solidFill>
              <a:latin typeface="Trebuchet MS" pitchFamily="34" charset="0"/>
            </a:endParaRPr>
          </a:p>
          <a:p>
            <a:pPr marL="658368" lvl="1" indent="-246888" algn="just" eaLnBrk="1" fontAlgn="auto" hangingPunct="1">
              <a:lnSpc>
                <a:spcPct val="80000"/>
              </a:lnSpc>
              <a:spcAft>
                <a:spcPts val="0"/>
              </a:spcAft>
              <a:buFont typeface="Georgia"/>
              <a:buChar char="▫"/>
              <a:defRPr/>
            </a:pPr>
            <a:endParaRPr lang="en-US" sz="2400" b="1" dirty="0" smtClean="0">
              <a:latin typeface="Trebuchet MS" pitchFamily="34" charset="0"/>
            </a:endParaRPr>
          </a:p>
        </p:txBody>
      </p:sp>
      <p:sp>
        <p:nvSpPr>
          <p:cNvPr id="36868" name="Rectangle 4"/>
          <p:cNvSpPr>
            <a:spLocks noChangeArrowheads="1"/>
          </p:cNvSpPr>
          <p:nvPr/>
        </p:nvSpPr>
        <p:spPr bwMode="auto">
          <a:xfrm>
            <a:off x="685800" y="2895600"/>
            <a:ext cx="7772400" cy="2819400"/>
          </a:xfrm>
          <a:prstGeom prst="rect">
            <a:avLst/>
          </a:prstGeom>
          <a:noFill/>
          <a:ln w="9525">
            <a:noFill/>
            <a:miter lim="800000"/>
            <a:headEnd/>
            <a:tailEnd/>
          </a:ln>
        </p:spPr>
        <p:txBody>
          <a:bodyPr/>
          <a:lstStyle/>
          <a:p>
            <a:pPr marL="742950" lvl="1" indent="-285750" algn="just">
              <a:spcBef>
                <a:spcPct val="20000"/>
              </a:spcBef>
              <a:buFontTx/>
              <a:buChar char="–"/>
            </a:pPr>
            <a:endParaRPr lang="en-US"/>
          </a:p>
          <a:p>
            <a:pPr marL="742950" lvl="1" indent="-285750">
              <a:spcBef>
                <a:spcPct val="20000"/>
              </a:spcBef>
              <a:buFontTx/>
              <a:buChar char="–"/>
            </a:pPr>
            <a:endParaRPr lang="en-US">
              <a:solidFill>
                <a:srgbClr val="000066"/>
              </a:solidFill>
            </a:endParaRPr>
          </a:p>
          <a:p>
            <a:pPr marL="742950" lvl="1" indent="-285750">
              <a:spcBef>
                <a:spcPct val="20000"/>
              </a:spcBef>
              <a:buFontTx/>
              <a:buChar char="–"/>
            </a:pPr>
            <a:endParaRPr lang="en-US"/>
          </a:p>
          <a:p>
            <a:pPr marL="742950" lvl="1" indent="-285750" algn="just">
              <a:spcBef>
                <a:spcPct val="20000"/>
              </a:spcBef>
              <a:buFontTx/>
              <a:buChar char="–"/>
            </a:pP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idx="1"/>
          </p:nvPr>
        </p:nvSpPr>
        <p:spPr>
          <a:xfrm>
            <a:off x="304800" y="1066800"/>
            <a:ext cx="8382000" cy="5029200"/>
          </a:xfrm>
        </p:spPr>
        <p:txBody>
          <a:bodyPr>
            <a:normAutofit/>
          </a:bodyPr>
          <a:lstStyle/>
          <a:p>
            <a:pPr marL="365760" indent="-256032" eaLnBrk="1" fontAlgn="auto" hangingPunct="1">
              <a:spcAft>
                <a:spcPts val="0"/>
              </a:spcAft>
              <a:buClr>
                <a:schemeClr val="accent3"/>
              </a:buClr>
              <a:buFont typeface="Georgia"/>
              <a:buChar char="•"/>
              <a:defRPr/>
            </a:pPr>
            <a:r>
              <a:rPr lang="en-US" b="1" dirty="0" smtClean="0">
                <a:solidFill>
                  <a:srgbClr val="660033"/>
                </a:solidFill>
                <a:latin typeface="+mj-lt"/>
              </a:rPr>
              <a:t>Growth Definition by Paul A. Samuelson</a:t>
            </a:r>
          </a:p>
          <a:p>
            <a:pPr marL="365760" indent="-256032" eaLnBrk="1" fontAlgn="auto" hangingPunct="1">
              <a:spcAft>
                <a:spcPts val="0"/>
              </a:spcAft>
              <a:buClr>
                <a:schemeClr val="accent3"/>
              </a:buClr>
              <a:buFont typeface="Georgia"/>
              <a:buChar char="•"/>
              <a:defRPr/>
            </a:pPr>
            <a:endParaRPr lang="en-US" b="1" dirty="0" smtClean="0">
              <a:solidFill>
                <a:srgbClr val="660033"/>
              </a:solidFill>
              <a:latin typeface="+mj-lt"/>
            </a:endParaRPr>
          </a:p>
          <a:p>
            <a:pPr marL="658368" lvl="1" indent="-246888" algn="just" eaLnBrk="1" fontAlgn="auto" hangingPunct="1">
              <a:spcAft>
                <a:spcPts val="0"/>
              </a:spcAft>
              <a:buFont typeface="Georgia"/>
              <a:buChar char="▫"/>
              <a:defRPr/>
            </a:pPr>
            <a:r>
              <a:rPr lang="en-US" dirty="0" smtClean="0">
                <a:latin typeface="+mj-lt"/>
              </a:rPr>
              <a:t>is a study of how man and society choose, with or without the use of money, to employ scarce productive resources which could have alternate uses, to produce various commodities over time and distribute them for consumption now and the future among various people and groups of society.</a:t>
            </a:r>
          </a:p>
          <a:p>
            <a:pPr marL="365760" indent="-256032" eaLnBrk="1" fontAlgn="auto" hangingPunct="1">
              <a:spcAft>
                <a:spcPts val="0"/>
              </a:spcAft>
              <a:buClr>
                <a:schemeClr val="accent3"/>
              </a:buClr>
              <a:buFont typeface="Georgia"/>
              <a:buChar char="•"/>
              <a:defRPr/>
            </a:pPr>
            <a:endParaRPr lang="en-US" sz="2500" dirty="0" smtClean="0">
              <a:solidFill>
                <a:srgbClr val="000066"/>
              </a:solidFill>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533400" y="990600"/>
            <a:ext cx="8077200" cy="5257800"/>
          </a:xfrm>
        </p:spPr>
        <p:txBody>
          <a:bodyPr>
            <a:normAutofit fontScale="92500" lnSpcReduction="10000"/>
          </a:bodyPr>
          <a:lstStyle/>
          <a:p>
            <a:pPr marL="365760" indent="-256032" algn="ctr" eaLnBrk="1" fontAlgn="auto" hangingPunct="1">
              <a:spcAft>
                <a:spcPts val="0"/>
              </a:spcAft>
              <a:buClr>
                <a:schemeClr val="accent3"/>
              </a:buClr>
              <a:buFont typeface="Wingdings" pitchFamily="2" charset="2"/>
              <a:buNone/>
              <a:defRPr/>
            </a:pPr>
            <a:r>
              <a:rPr lang="en-US" sz="3900" dirty="0" smtClean="0">
                <a:latin typeface="+mj-lt"/>
              </a:rPr>
              <a:t>Concerns &amp; Significance of Modern Economics</a:t>
            </a:r>
          </a:p>
          <a:p>
            <a:pPr marL="658368" lvl="1" indent="-246888" eaLnBrk="1" fontAlgn="auto" hangingPunct="1">
              <a:spcAft>
                <a:spcPts val="0"/>
              </a:spcAft>
              <a:buFont typeface="Georgia"/>
              <a:buChar char="▫"/>
              <a:defRPr/>
            </a:pPr>
            <a:endParaRPr lang="en-US" sz="3900" dirty="0" smtClean="0">
              <a:latin typeface="+mj-lt"/>
            </a:endParaRPr>
          </a:p>
          <a:p>
            <a:pPr marL="658368" lvl="1" indent="-246888" algn="just" eaLnBrk="1" fontAlgn="auto" hangingPunct="1">
              <a:spcAft>
                <a:spcPts val="0"/>
              </a:spcAft>
              <a:buFont typeface="Georgia"/>
              <a:buChar char="▫"/>
              <a:defRPr/>
            </a:pPr>
            <a:r>
              <a:rPr lang="en-US" sz="2200" dirty="0" smtClean="0">
                <a:latin typeface="+mj-lt"/>
              </a:rPr>
              <a:t>Allocation of society’s resources among alternative uses</a:t>
            </a:r>
          </a:p>
          <a:p>
            <a:pPr marL="658368" lvl="1" indent="-246888" algn="just" eaLnBrk="1" fontAlgn="auto" hangingPunct="1">
              <a:spcAft>
                <a:spcPts val="0"/>
              </a:spcAft>
              <a:buFont typeface="Georgia"/>
              <a:buChar char="▫"/>
              <a:defRPr/>
            </a:pPr>
            <a:endParaRPr lang="en-US" sz="2200" dirty="0" smtClean="0">
              <a:latin typeface="+mj-lt"/>
            </a:endParaRPr>
          </a:p>
          <a:p>
            <a:pPr marL="658368" lvl="1" indent="-246888" algn="just" eaLnBrk="1" fontAlgn="auto" hangingPunct="1">
              <a:spcAft>
                <a:spcPts val="0"/>
              </a:spcAft>
              <a:buFont typeface="Georgia"/>
              <a:buChar char="▫"/>
              <a:defRPr/>
            </a:pPr>
            <a:r>
              <a:rPr lang="en-US" sz="2200" dirty="0" smtClean="0">
                <a:latin typeface="+mj-lt"/>
              </a:rPr>
              <a:t>Efficiencies and inefficiencies of economic system </a:t>
            </a:r>
          </a:p>
          <a:p>
            <a:pPr marL="658368" lvl="1" indent="-246888" algn="just" eaLnBrk="1" fontAlgn="auto" hangingPunct="1">
              <a:spcAft>
                <a:spcPts val="0"/>
              </a:spcAft>
              <a:buFont typeface="Wingdings" pitchFamily="2" charset="2"/>
              <a:buNone/>
              <a:defRPr/>
            </a:pPr>
            <a:endParaRPr lang="en-US" sz="2200" dirty="0" smtClean="0">
              <a:latin typeface="+mj-lt"/>
            </a:endParaRPr>
          </a:p>
          <a:p>
            <a:pPr marL="658368" lvl="1" indent="-246888" algn="just" eaLnBrk="1" fontAlgn="auto" hangingPunct="1">
              <a:spcAft>
                <a:spcPts val="0"/>
              </a:spcAft>
              <a:buFont typeface="Georgia"/>
              <a:buChar char="▫"/>
              <a:defRPr/>
            </a:pPr>
            <a:r>
              <a:rPr lang="en-US" sz="2200" dirty="0" smtClean="0">
                <a:latin typeface="+mj-lt"/>
              </a:rPr>
              <a:t>Distribution of the society’s output among individuals and groups</a:t>
            </a:r>
          </a:p>
          <a:p>
            <a:pPr marL="658368" lvl="1" indent="-246888" algn="just" eaLnBrk="1" fontAlgn="auto" hangingPunct="1">
              <a:spcAft>
                <a:spcPts val="0"/>
              </a:spcAft>
              <a:buFont typeface="Georgia"/>
              <a:buChar char="▫"/>
              <a:defRPr/>
            </a:pPr>
            <a:endParaRPr lang="en-US" sz="2200" dirty="0" smtClean="0">
              <a:latin typeface="+mj-lt"/>
            </a:endParaRPr>
          </a:p>
          <a:p>
            <a:pPr marL="658368" lvl="1" indent="-246888" algn="just" eaLnBrk="1" fontAlgn="auto" hangingPunct="1">
              <a:spcAft>
                <a:spcPts val="0"/>
              </a:spcAft>
              <a:buFont typeface="Georgia"/>
              <a:buChar char="▫"/>
              <a:defRPr/>
            </a:pPr>
            <a:r>
              <a:rPr lang="en-US" sz="2200" dirty="0" smtClean="0">
                <a:latin typeface="+mj-lt"/>
              </a:rPr>
              <a:t>Ways in which production and distribution change over time</a:t>
            </a:r>
          </a:p>
          <a:p>
            <a:pPr marL="658368" lvl="1" indent="-246888" algn="just" eaLnBrk="1" fontAlgn="auto" hangingPunct="1">
              <a:spcAft>
                <a:spcPts val="0"/>
              </a:spcAft>
              <a:buNone/>
              <a:defRPr/>
            </a:pPr>
            <a:endParaRPr lang="en-US" sz="2200" dirty="0" smtClean="0">
              <a:latin typeface="+mj-lt"/>
            </a:endParaRPr>
          </a:p>
          <a:p>
            <a:pPr marL="658368" lvl="1" indent="-246888" algn="just">
              <a:buFont typeface="Georgia"/>
              <a:buChar char="▫"/>
              <a:defRPr/>
            </a:pPr>
            <a:r>
              <a:rPr lang="en-US" sz="2200" dirty="0" smtClean="0">
                <a:latin typeface="+mj-lt"/>
              </a:rPr>
              <a:t>Very useful for Consumers, Producers, Administrators, Planners and Academicians</a:t>
            </a:r>
          </a:p>
          <a:p>
            <a:pPr marL="658368" lvl="1" indent="-246888" algn="just" eaLnBrk="1" fontAlgn="auto" hangingPunct="1">
              <a:spcAft>
                <a:spcPts val="0"/>
              </a:spcAft>
              <a:buFont typeface="Georgia"/>
              <a:buChar char="▫"/>
              <a:defRPr/>
            </a:pPr>
            <a:endParaRPr lang="en-US" sz="2200" dirty="0" smtClean="0">
              <a:solidFill>
                <a:srgbClr val="000066"/>
              </a:solidFill>
              <a:latin typeface="+mj-lt"/>
            </a:endParaRPr>
          </a:p>
          <a:p>
            <a:pPr marL="658368" lvl="1" indent="-246888" algn="just" eaLnBrk="1" fontAlgn="auto" hangingPunct="1">
              <a:spcAft>
                <a:spcPts val="0"/>
              </a:spcAft>
              <a:buFont typeface="Georgia"/>
              <a:buChar char="▫"/>
              <a:defRPr/>
            </a:pPr>
            <a:endParaRPr lang="en-US" sz="2200" dirty="0" smtClean="0">
              <a:solidFill>
                <a:srgbClr val="000066"/>
              </a:solidFill>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381000"/>
            <a:ext cx="7556500" cy="1012825"/>
          </a:xfrm>
        </p:spPr>
        <p:txBody>
          <a:bodyPr/>
          <a:lstStyle/>
          <a:p>
            <a:pPr eaLnBrk="1" hangingPunct="1"/>
            <a:r>
              <a:rPr lang="en-US" sz="3400" smtClean="0"/>
              <a:t>Micro Economics</a:t>
            </a:r>
          </a:p>
        </p:txBody>
      </p:sp>
      <p:sp>
        <p:nvSpPr>
          <p:cNvPr id="40963" name="Rectangle 3"/>
          <p:cNvSpPr>
            <a:spLocks noGrp="1" noChangeArrowheads="1"/>
          </p:cNvSpPr>
          <p:nvPr>
            <p:ph idx="1"/>
          </p:nvPr>
        </p:nvSpPr>
        <p:spPr>
          <a:xfrm>
            <a:off x="457200" y="1371600"/>
            <a:ext cx="8458200" cy="4114800"/>
          </a:xfrm>
        </p:spPr>
        <p:txBody>
          <a:bodyPr>
            <a:noAutofit/>
          </a:bodyPr>
          <a:lstStyle/>
          <a:p>
            <a:pPr marL="0" indent="0" algn="just" eaLnBrk="1" hangingPunct="1">
              <a:lnSpc>
                <a:spcPct val="90000"/>
              </a:lnSpc>
              <a:buFont typeface="Wingdings" pitchFamily="2" charset="2"/>
              <a:buNone/>
            </a:pPr>
            <a:r>
              <a:rPr lang="en-US" sz="2200" dirty="0" smtClean="0"/>
              <a:t>Micro Economics studies individual units like individual household, pricing of a firm, wages of a worker, profits of an entrepreneur, and so on. </a:t>
            </a:r>
          </a:p>
          <a:p>
            <a:pPr marL="0" indent="0" algn="just" eaLnBrk="1" hangingPunct="1">
              <a:lnSpc>
                <a:spcPct val="90000"/>
              </a:lnSpc>
              <a:buFont typeface="Wingdings" pitchFamily="2" charset="2"/>
              <a:buNone/>
            </a:pPr>
            <a:endParaRPr lang="en-US" sz="2200" dirty="0" smtClean="0"/>
          </a:p>
          <a:p>
            <a:pPr marL="0" indent="0" algn="just" eaLnBrk="1" hangingPunct="1">
              <a:lnSpc>
                <a:spcPct val="90000"/>
              </a:lnSpc>
              <a:buFont typeface="Wingdings" pitchFamily="2" charset="2"/>
              <a:buNone/>
            </a:pPr>
            <a:r>
              <a:rPr lang="en-US" sz="2200" dirty="0" smtClean="0"/>
              <a:t>It helps us understand the micro economics issues like: </a:t>
            </a:r>
          </a:p>
          <a:p>
            <a:pPr marL="521208" lvl="1" indent="-246888">
              <a:lnSpc>
                <a:spcPct val="90000"/>
              </a:lnSpc>
              <a:spcBef>
                <a:spcPct val="60000"/>
              </a:spcBef>
              <a:buClr>
                <a:schemeClr val="accent4"/>
              </a:buClr>
              <a:buFont typeface="Arial" pitchFamily="34" charset="0"/>
              <a:buChar char="•"/>
              <a:defRPr/>
            </a:pPr>
            <a:r>
              <a:rPr lang="en-GB" sz="2200" dirty="0" smtClean="0"/>
              <a:t>choices: </a:t>
            </a:r>
            <a:r>
              <a:rPr lang="en-GB" sz="2200" i="1" dirty="0" smtClean="0">
                <a:solidFill>
                  <a:srgbClr val="C00000"/>
                </a:solidFill>
              </a:rPr>
              <a:t>what</a:t>
            </a:r>
            <a:r>
              <a:rPr lang="en-GB" sz="2200" dirty="0" smtClean="0">
                <a:solidFill>
                  <a:srgbClr val="C00000"/>
                </a:solidFill>
              </a:rPr>
              <a:t>, </a:t>
            </a:r>
            <a:r>
              <a:rPr lang="en-GB" sz="2200" i="1" dirty="0" smtClean="0">
                <a:solidFill>
                  <a:srgbClr val="C00000"/>
                </a:solidFill>
              </a:rPr>
              <a:t>how</a:t>
            </a:r>
            <a:r>
              <a:rPr lang="en-GB" sz="2200" dirty="0" smtClean="0">
                <a:solidFill>
                  <a:srgbClr val="C00000"/>
                </a:solidFill>
              </a:rPr>
              <a:t> and </a:t>
            </a:r>
            <a:r>
              <a:rPr lang="en-GB" sz="2200" i="1" dirty="0" smtClean="0">
                <a:solidFill>
                  <a:srgbClr val="C00000"/>
                </a:solidFill>
              </a:rPr>
              <a:t>for whom</a:t>
            </a:r>
            <a:endParaRPr lang="en-GB" sz="2200" dirty="0" smtClean="0">
              <a:solidFill>
                <a:srgbClr val="C00000"/>
              </a:solidFill>
            </a:endParaRPr>
          </a:p>
          <a:p>
            <a:pPr marL="521208" lvl="1" indent="-246888">
              <a:lnSpc>
                <a:spcPct val="90000"/>
              </a:lnSpc>
              <a:spcBef>
                <a:spcPct val="60000"/>
              </a:spcBef>
              <a:buClr>
                <a:schemeClr val="accent4"/>
              </a:buClr>
              <a:buFont typeface="Arial" pitchFamily="34" charset="0"/>
              <a:buChar char="•"/>
              <a:defRPr/>
            </a:pPr>
            <a:r>
              <a:rPr lang="en-GB" sz="2200" dirty="0" smtClean="0"/>
              <a:t>the concept of opportunity cost</a:t>
            </a:r>
          </a:p>
          <a:p>
            <a:pPr marL="521208" lvl="1" indent="-246888">
              <a:lnSpc>
                <a:spcPct val="90000"/>
              </a:lnSpc>
              <a:spcBef>
                <a:spcPct val="60000"/>
              </a:spcBef>
              <a:buClr>
                <a:schemeClr val="accent4"/>
              </a:buClr>
              <a:buFont typeface="Arial" pitchFamily="34" charset="0"/>
              <a:buChar char="•"/>
              <a:defRPr/>
            </a:pPr>
            <a:r>
              <a:rPr lang="en-GB" sz="2200" dirty="0" smtClean="0"/>
              <a:t>rational economic decision making: marginal costs and marginal benefits</a:t>
            </a:r>
          </a:p>
          <a:p>
            <a:pPr marL="521208" lvl="1" indent="-246888">
              <a:lnSpc>
                <a:spcPct val="90000"/>
              </a:lnSpc>
              <a:spcBef>
                <a:spcPct val="60000"/>
              </a:spcBef>
              <a:buClr>
                <a:schemeClr val="accent4"/>
              </a:buClr>
              <a:buFont typeface="Arial" pitchFamily="34" charset="0"/>
              <a:buChar char="•"/>
              <a:defRPr/>
            </a:pPr>
            <a:r>
              <a:rPr lang="en-GB" sz="2200" dirty="0" smtClean="0"/>
              <a:t>microeconomic objectives of efficiency &amp; equity</a:t>
            </a:r>
          </a:p>
          <a:p>
            <a:pPr marL="521208" lvl="1" indent="-246888">
              <a:lnSpc>
                <a:spcPct val="90000"/>
              </a:lnSpc>
              <a:spcBef>
                <a:spcPct val="60000"/>
              </a:spcBef>
              <a:buClr>
                <a:schemeClr val="accent4"/>
              </a:buClr>
              <a:buFont typeface="Arial" pitchFamily="34" charset="0"/>
              <a:buChar char="•"/>
              <a:defRPr/>
            </a:pPr>
            <a:r>
              <a:rPr lang="en-GB" sz="2200" dirty="0" smtClean="0"/>
              <a:t>Covers : </a:t>
            </a:r>
            <a:r>
              <a:rPr lang="en-US" sz="2200" dirty="0" smtClean="0"/>
              <a:t>Theory of Demand, Theory of Production, Price determination in Commodity market and Price determination in Factor market.</a:t>
            </a:r>
          </a:p>
          <a:p>
            <a:pPr lvl="1" eaLnBrk="1" hangingPunct="1">
              <a:lnSpc>
                <a:spcPct val="90000"/>
              </a:lnSpc>
              <a:buFont typeface="Wingdings" pitchFamily="2" charset="2"/>
              <a:buNone/>
            </a:pPr>
            <a:endParaRPr lang="en-US" sz="2200" dirty="0" smtClean="0"/>
          </a:p>
          <a:p>
            <a:pPr marL="0" indent="0" eaLnBrk="1" hangingPunct="1">
              <a:lnSpc>
                <a:spcPct val="90000"/>
              </a:lnSpc>
            </a:pPr>
            <a:endParaRPr lang="en-US" sz="2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152400"/>
            <a:ext cx="7772400" cy="1143000"/>
          </a:xfrm>
        </p:spPr>
        <p:txBody>
          <a:bodyPr/>
          <a:lstStyle/>
          <a:p>
            <a:pPr eaLnBrk="1" hangingPunct="1"/>
            <a:r>
              <a:rPr lang="en-US" sz="3400" dirty="0" smtClean="0"/>
              <a:t>Macro Economics</a:t>
            </a:r>
          </a:p>
        </p:txBody>
      </p:sp>
      <p:sp>
        <p:nvSpPr>
          <p:cNvPr id="43011" name="Rectangle 3"/>
          <p:cNvSpPr>
            <a:spLocks noGrp="1" noChangeArrowheads="1"/>
          </p:cNvSpPr>
          <p:nvPr>
            <p:ph idx="1"/>
          </p:nvPr>
        </p:nvSpPr>
        <p:spPr>
          <a:xfrm>
            <a:off x="381000" y="1219200"/>
            <a:ext cx="8305800" cy="5029200"/>
          </a:xfrm>
        </p:spPr>
        <p:txBody>
          <a:bodyPr>
            <a:noAutofit/>
          </a:bodyPr>
          <a:lstStyle/>
          <a:p>
            <a:pPr marL="0" indent="0" algn="just" eaLnBrk="1" hangingPunct="1">
              <a:lnSpc>
                <a:spcPct val="90000"/>
              </a:lnSpc>
              <a:buFont typeface="Wingdings" pitchFamily="2" charset="2"/>
              <a:buNone/>
            </a:pPr>
            <a:r>
              <a:rPr lang="en-US" sz="2000" dirty="0" smtClean="0"/>
              <a:t>Macro Economics deals with the average and aggregates of the system rather than the particular items in it, and attempts to define these aggregates in a useful manner and examines their relationship.</a:t>
            </a:r>
          </a:p>
          <a:p>
            <a:pPr marL="0" indent="0" algn="just" eaLnBrk="1" hangingPunct="1">
              <a:lnSpc>
                <a:spcPct val="90000"/>
              </a:lnSpc>
              <a:buFont typeface="Wingdings" pitchFamily="2" charset="2"/>
              <a:buNone/>
            </a:pPr>
            <a:endParaRPr lang="en-US" sz="2000" dirty="0" smtClean="0"/>
          </a:p>
          <a:p>
            <a:pPr lvl="1" eaLnBrk="1" hangingPunct="1">
              <a:lnSpc>
                <a:spcPct val="90000"/>
              </a:lnSpc>
            </a:pPr>
            <a:r>
              <a:rPr lang="en-US" sz="2000" dirty="0" smtClean="0"/>
              <a:t>Theory of National Income: GDP/GNP/NDP</a:t>
            </a:r>
          </a:p>
          <a:p>
            <a:pPr lvl="1" eaLnBrk="1" hangingPunct="1">
              <a:lnSpc>
                <a:spcPct val="90000"/>
              </a:lnSpc>
            </a:pPr>
            <a:r>
              <a:rPr lang="en-US" sz="2000" dirty="0" smtClean="0"/>
              <a:t>Theory of Employment: Unemployment, its types and rate </a:t>
            </a:r>
          </a:p>
          <a:p>
            <a:pPr lvl="1" eaLnBrk="1" hangingPunct="1">
              <a:lnSpc>
                <a:spcPct val="90000"/>
              </a:lnSpc>
            </a:pPr>
            <a:r>
              <a:rPr lang="en-US" sz="2000" dirty="0" smtClean="0"/>
              <a:t>Theory of Money: Commodity money (barter), modern money (paper), banking and insurance, interest rates.</a:t>
            </a:r>
          </a:p>
          <a:p>
            <a:pPr lvl="1"/>
            <a:r>
              <a:rPr lang="en-US" sz="2000" dirty="0" smtClean="0"/>
              <a:t>Theory of General Price Level: Wholesale Price index, consumer price index</a:t>
            </a:r>
          </a:p>
          <a:p>
            <a:pPr lvl="1"/>
            <a:r>
              <a:rPr lang="en-US" sz="2000" dirty="0" smtClean="0"/>
              <a:t>Theory of International Trade: Balance of payment, foreign exchange rate and purchasing power parity theory</a:t>
            </a:r>
          </a:p>
          <a:p>
            <a:pPr lvl="1"/>
            <a:r>
              <a:rPr lang="en-US" sz="2000" dirty="0" smtClean="0"/>
              <a:t>Economics of Growth: Four factors – human resource, natural resource, capital formation and technological changes and innovation</a:t>
            </a:r>
          </a:p>
          <a:p>
            <a:pPr lvl="1"/>
            <a:r>
              <a:rPr lang="en-GB" sz="2000" dirty="0" smtClean="0"/>
              <a:t>Macroeconomic issues: </a:t>
            </a:r>
            <a:r>
              <a:rPr lang="en-GB" sz="2000" dirty="0" smtClean="0">
                <a:solidFill>
                  <a:srgbClr val="C00000"/>
                </a:solidFill>
              </a:rPr>
              <a:t>growth, unemployment, inflation, balance of payments problems, cyclical fluctuations</a:t>
            </a:r>
          </a:p>
          <a:p>
            <a:pPr lvl="2"/>
            <a:endParaRPr lang="en-US" sz="2000" dirty="0" smtClean="0"/>
          </a:p>
          <a:p>
            <a:pPr lvl="2" eaLnBrk="1" hangingPunct="1">
              <a:lnSpc>
                <a:spcPct val="90000"/>
              </a:lnSpc>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38" name="Group 42"/>
          <p:cNvGraphicFramePr>
            <a:graphicFrameLocks noGrp="1"/>
          </p:cNvGraphicFramePr>
          <p:nvPr/>
        </p:nvGraphicFramePr>
        <p:xfrm>
          <a:off x="228600" y="762000"/>
          <a:ext cx="8610600" cy="5410200"/>
        </p:xfrm>
        <a:graphic>
          <a:graphicData uri="http://schemas.openxmlformats.org/drawingml/2006/table">
            <a:tbl>
              <a:tblPr firstRow="1" bandRow="1">
                <a:tableStyleId>{C083E6E3-FA7D-4D7B-A595-EF9225AFEA82}</a:tableStyleId>
              </a:tblPr>
              <a:tblGrid>
                <a:gridCol w="1447800"/>
                <a:gridCol w="1981200"/>
                <a:gridCol w="1738313"/>
                <a:gridCol w="1720850"/>
                <a:gridCol w="1722437"/>
              </a:tblGrid>
              <a:tr h="460131">
                <a:tc gridSpan="5">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rPr>
                        <a:t>Examples of microeconomic and macroeconomic concerns</a:t>
                      </a:r>
                      <a:endParaRPr kumimoji="0" lang="en-US" sz="2000" b="1" i="0" u="none" strike="noStrike" cap="none" normalizeH="0" baseline="0" dirty="0" smtClean="0">
                        <a:ln>
                          <a:noFill/>
                        </a:ln>
                        <a:solidFill>
                          <a:schemeClr val="tx1"/>
                        </a:solidFill>
                        <a:effectLst/>
                        <a:latin typeface="+mn-lt"/>
                      </a:endParaRPr>
                    </a:p>
                  </a:txBody>
                  <a:tcPr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09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1" i="0" u="none" strike="noStrike" cap="none" normalizeH="0" baseline="0" dirty="0" smtClean="0">
                        <a:ln>
                          <a:noFill/>
                        </a:ln>
                        <a:solidFill>
                          <a:schemeClr val="tx1"/>
                        </a:solidFill>
                        <a:effectLst/>
                        <a:latin typeface="+mn-lt"/>
                        <a:cs typeface="Arial"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b="1" u="none" strike="noStrike" cap="none" normalizeH="0" baseline="0" dirty="0" smtClean="0">
                          <a:ln>
                            <a:noFill/>
                          </a:ln>
                          <a:effectLst/>
                        </a:rPr>
                        <a:t>Production</a:t>
                      </a:r>
                      <a:endParaRPr kumimoji="0" lang="en-US" sz="2600" b="1"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b="1" u="none" strike="noStrike" cap="none" normalizeH="0" baseline="0" dirty="0" smtClean="0">
                          <a:ln>
                            <a:noFill/>
                          </a:ln>
                          <a:effectLst/>
                        </a:rPr>
                        <a:t>Prices</a:t>
                      </a:r>
                      <a:endParaRPr kumimoji="0" lang="en-US" sz="2600" b="1"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b="1" u="none" strike="noStrike" cap="none" normalizeH="0" baseline="0" dirty="0" smtClean="0">
                          <a:ln>
                            <a:noFill/>
                          </a:ln>
                          <a:effectLst/>
                        </a:rPr>
                        <a:t>Income</a:t>
                      </a:r>
                      <a:endParaRPr kumimoji="0" lang="en-US" sz="2600" b="1"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1" u="none" strike="noStrike" cap="none" normalizeH="0" baseline="0" dirty="0" smtClean="0">
                          <a:ln>
                            <a:noFill/>
                          </a:ln>
                          <a:effectLst/>
                        </a:rPr>
                        <a:t>Employment</a:t>
                      </a:r>
                      <a:endParaRPr kumimoji="0" lang="en-US" sz="1500" b="1" i="0" u="none" strike="noStrike" cap="none" normalizeH="0" baseline="0" dirty="0" smtClean="0">
                        <a:ln>
                          <a:noFill/>
                        </a:ln>
                        <a:solidFill>
                          <a:schemeClr val="tx1"/>
                        </a:solidFill>
                        <a:effectLst/>
                        <a:latin typeface="+mn-lt"/>
                        <a:cs typeface="Arial" charset="0"/>
                      </a:endParaRPr>
                    </a:p>
                  </a:txBody>
                  <a:tcPr horzOverflow="overflow"/>
                </a:tc>
              </a:tr>
              <a:tr h="242347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Micro</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Economics</a:t>
                      </a:r>
                      <a:endParaRPr kumimoji="0" lang="en-US" sz="1500" b="1" i="0" u="none" strike="noStrike" cap="none" normalizeH="0" baseline="0" dirty="0" smtClean="0">
                        <a:ln>
                          <a:noFill/>
                        </a:ln>
                        <a:solidFill>
                          <a:schemeClr val="tx1"/>
                        </a:solidFill>
                        <a:effectLst/>
                        <a:latin typeface="+mn-lt"/>
                        <a:cs typeface="Arial" charset="0"/>
                      </a:endParaRPr>
                    </a:p>
                  </a:txBody>
                  <a:tcP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Production/Output in Individual Industries and </a:t>
                      </a:r>
                      <a:r>
                        <a:rPr kumimoji="0" lang="en-US" sz="1500" u="sng" strike="noStrike" cap="none" normalizeH="0" baseline="0" dirty="0" smtClean="0">
                          <a:ln>
                            <a:noFill/>
                          </a:ln>
                          <a:effectLst/>
                        </a:rPr>
                        <a:t>Businesses</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How much steel</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How many offices</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How many cars</a:t>
                      </a:r>
                      <a:endParaRPr kumimoji="0" lang="en-US" sz="2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Price of Individual </a:t>
                      </a:r>
                      <a:r>
                        <a:rPr kumimoji="0" lang="en-US" sz="1500" u="sng" strike="noStrike" cap="none" normalizeH="0" baseline="0" dirty="0" smtClean="0">
                          <a:ln>
                            <a:noFill/>
                          </a:ln>
                          <a:effectLst/>
                        </a:rPr>
                        <a:t>Goods and Services</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Price of medical care</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Price of gasoline</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Food prices</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Apartment rents</a:t>
                      </a:r>
                      <a:endParaRPr kumimoji="0" lang="en-US" sz="2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Distribution of </a:t>
                      </a:r>
                      <a:r>
                        <a:rPr kumimoji="0" lang="en-US" sz="1500" u="sng" strike="noStrike" cap="none" normalizeH="0" baseline="0" dirty="0" smtClean="0">
                          <a:ln>
                            <a:noFill/>
                          </a:ln>
                          <a:effectLst/>
                        </a:rPr>
                        <a:t>Income and Wealth</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Wages in the auto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industry</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Minimum wages</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Executive salaries</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Poverty</a:t>
                      </a:r>
                      <a:endParaRPr kumimoji="0" lang="en-US" sz="2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Employment by Individual Businesses &amp; </a:t>
                      </a:r>
                      <a:r>
                        <a:rPr kumimoji="0" lang="en-US" sz="1500" u="sng" strike="noStrike" cap="none" normalizeH="0" baseline="0" dirty="0" smtClean="0">
                          <a:ln>
                            <a:noFill/>
                          </a:ln>
                          <a:effectLst/>
                        </a:rPr>
                        <a:t>Industries</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Jobs in the steel industry</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Number of employees in a firm</a:t>
                      </a:r>
                      <a:endParaRPr kumimoji="0" lang="en-US" sz="2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1656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Macro</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Economics</a:t>
                      </a:r>
                      <a:endParaRPr kumimoji="0" lang="en-US" sz="1500" b="1" i="0" u="none" strike="noStrike" cap="none" normalizeH="0" baseline="0" dirty="0" smtClean="0">
                        <a:ln>
                          <a:noFill/>
                        </a:ln>
                        <a:solidFill>
                          <a:schemeClr val="tx1"/>
                        </a:solidFill>
                        <a:effectLst/>
                        <a:latin typeface="+mn-lt"/>
                        <a:cs typeface="Arial" charset="0"/>
                      </a:endParaRP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National </a:t>
                      </a:r>
                      <a:r>
                        <a:rPr kumimoji="0" lang="en-US" sz="1500" u="sng" strike="noStrike" cap="none" normalizeH="0" baseline="0" dirty="0" smtClean="0">
                          <a:ln>
                            <a:noFill/>
                          </a:ln>
                          <a:effectLst/>
                        </a:rPr>
                        <a:t>Production/Output</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Total Industrial Output</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Gross Domestic Product</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Growth of Output</a:t>
                      </a:r>
                      <a:endParaRPr kumimoji="0" lang="en-US" sz="2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sng" strike="noStrike" cap="none" normalizeH="0" baseline="0" dirty="0" smtClean="0">
                          <a:ln>
                            <a:noFill/>
                          </a:ln>
                          <a:effectLst/>
                        </a:rPr>
                        <a:t>Aggregate Price Level</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Consumer price index</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Producer Price index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Rate of Inflation</a:t>
                      </a:r>
                      <a:endParaRPr kumimoji="0" lang="en-US" sz="2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sng" strike="noStrike" cap="none" normalizeH="0" baseline="0" dirty="0" smtClean="0">
                          <a:ln>
                            <a:noFill/>
                          </a:ln>
                          <a:effectLst/>
                        </a:rPr>
                        <a:t>National Income</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Total wages and salaries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Total corporate profits</a:t>
                      </a:r>
                      <a:endParaRPr kumimoji="0" lang="en-US" sz="2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Employment and Unemployment in the </a:t>
                      </a:r>
                      <a:r>
                        <a:rPr kumimoji="0" lang="en-US" sz="1500" u="sng" strike="noStrike" cap="none" normalizeH="0" baseline="0" dirty="0" smtClean="0">
                          <a:ln>
                            <a:noFill/>
                          </a:ln>
                          <a:effectLst/>
                        </a:rPr>
                        <a:t>Economy</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 </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Total number of jobs</a:t>
                      </a:r>
                      <a:endParaRPr kumimoji="0" lang="en-US" sz="11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500" u="none" strike="noStrike" cap="none" normalizeH="0" baseline="0" dirty="0" smtClean="0">
                          <a:ln>
                            <a:noFill/>
                          </a:ln>
                          <a:effectLst/>
                        </a:rPr>
                        <a:t>Unemployment rate</a:t>
                      </a:r>
                      <a:endParaRPr kumimoji="0" lang="en-US" sz="2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762000"/>
            <a:ext cx="8229600" cy="1066800"/>
          </a:xfrm>
        </p:spPr>
        <p:txBody>
          <a:bodyPr/>
          <a:lstStyle/>
          <a:p>
            <a:pPr eaLnBrk="1" hangingPunct="1"/>
            <a:r>
              <a:rPr lang="en-US" smtClean="0">
                <a:solidFill>
                  <a:srgbClr val="660066"/>
                </a:solidFill>
              </a:rPr>
              <a:t>Production Possibility Curve</a:t>
            </a:r>
          </a:p>
        </p:txBody>
      </p:sp>
      <p:sp>
        <p:nvSpPr>
          <p:cNvPr id="49155" name="Rectangle 3"/>
          <p:cNvSpPr>
            <a:spLocks noGrp="1" noChangeArrowheads="1"/>
          </p:cNvSpPr>
          <p:nvPr>
            <p:ph idx="1"/>
          </p:nvPr>
        </p:nvSpPr>
        <p:spPr>
          <a:xfrm>
            <a:off x="381000" y="1828800"/>
            <a:ext cx="8382000" cy="4724400"/>
          </a:xfrm>
        </p:spPr>
        <p:txBody>
          <a:bodyPr>
            <a:normAutofit/>
          </a:bodyPr>
          <a:lstStyle/>
          <a:p>
            <a:pPr marL="365760" indent="-256032" eaLnBrk="1" fontAlgn="auto" hangingPunct="1">
              <a:spcAft>
                <a:spcPts val="0"/>
              </a:spcAft>
              <a:buClr>
                <a:schemeClr val="accent3"/>
              </a:buClr>
              <a:buFont typeface="Wingdings" pitchFamily="2" charset="2"/>
              <a:buNone/>
              <a:defRPr/>
            </a:pPr>
            <a:r>
              <a:rPr lang="en-US" dirty="0" smtClean="0">
                <a:solidFill>
                  <a:srgbClr val="000066"/>
                </a:solidFill>
                <a:latin typeface="+mj-lt"/>
              </a:rPr>
              <a:t>	Illustrates the principles of constrained choice, opportunity cost and scarcity. </a:t>
            </a:r>
          </a:p>
          <a:p>
            <a:pPr marL="365760" indent="-256032" eaLnBrk="1" fontAlgn="auto" hangingPunct="1">
              <a:spcAft>
                <a:spcPts val="0"/>
              </a:spcAft>
              <a:buClr>
                <a:schemeClr val="accent3"/>
              </a:buClr>
              <a:buFont typeface="Wingdings" pitchFamily="2" charset="2"/>
              <a:buNone/>
              <a:defRPr/>
            </a:pPr>
            <a:r>
              <a:rPr lang="en-US" dirty="0" smtClean="0">
                <a:solidFill>
                  <a:srgbClr val="000066"/>
                </a:solidFill>
                <a:latin typeface="+mj-lt"/>
              </a:rPr>
              <a:t>	</a:t>
            </a:r>
          </a:p>
          <a:p>
            <a:pPr marL="365760" indent="-256032" eaLnBrk="1" fontAlgn="auto" hangingPunct="1">
              <a:spcAft>
                <a:spcPts val="0"/>
              </a:spcAft>
              <a:buClr>
                <a:schemeClr val="accent3"/>
              </a:buClr>
              <a:buFont typeface="Wingdings" pitchFamily="2" charset="2"/>
              <a:buNone/>
              <a:defRPr/>
            </a:pPr>
            <a:r>
              <a:rPr lang="en-US" dirty="0" smtClean="0">
                <a:solidFill>
                  <a:srgbClr val="000066"/>
                </a:solidFill>
                <a:latin typeface="+mj-lt"/>
              </a:rPr>
              <a:t>	A graph that shows all the combinations of goods and services that can be produced if all of society’s resources are used efficiently</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99"/>
            </a:gs>
            <a:gs pos="100000">
              <a:schemeClr val="tx2"/>
            </a:gs>
          </a:gsLst>
          <a:path path="rect">
            <a:fillToRect l="100000" b="100000"/>
          </a:path>
        </a:gradFill>
        <a:effectLst/>
      </p:bgPr>
    </p:bg>
    <p:spTree>
      <p:nvGrpSpPr>
        <p:cNvPr id="1" name=""/>
        <p:cNvGrpSpPr/>
        <p:nvPr/>
      </p:nvGrpSpPr>
      <p:grpSpPr>
        <a:xfrm>
          <a:off x="0" y="0"/>
          <a:ext cx="0" cy="0"/>
          <a:chOff x="0" y="0"/>
          <a:chExt cx="0" cy="0"/>
        </a:xfrm>
      </p:grpSpPr>
      <p:sp>
        <p:nvSpPr>
          <p:cNvPr id="205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05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054" name="Rectangle 4"/>
          <p:cNvSpPr>
            <a:spLocks noChangeArrowheads="1"/>
          </p:cNvSpPr>
          <p:nvPr/>
        </p:nvSpPr>
        <p:spPr bwMode="auto">
          <a:xfrm>
            <a:off x="1066800" y="609600"/>
            <a:ext cx="7010400" cy="5334000"/>
          </a:xfrm>
          <a:prstGeom prst="rect">
            <a:avLst/>
          </a:prstGeom>
          <a:gradFill rotWithShape="0">
            <a:gsLst>
              <a:gs pos="0">
                <a:srgbClr val="000080"/>
              </a:gs>
              <a:gs pos="100000">
                <a:srgbClr val="000000"/>
              </a:gs>
            </a:gsLst>
            <a:path path="rect">
              <a:fillToRect t="100000" r="100000"/>
            </a:path>
          </a:gradFill>
          <a:ln w="9525">
            <a:noFill/>
            <a:miter lim="800000"/>
            <a:headEnd/>
            <a:tailEnd/>
          </a:ln>
        </p:spPr>
        <p:txBody>
          <a:bodyPr wrap="none" anchor="ctr"/>
          <a:lstStyle/>
          <a:p>
            <a:endParaRPr lang="en-US"/>
          </a:p>
        </p:txBody>
      </p:sp>
      <p:graphicFrame>
        <p:nvGraphicFramePr>
          <p:cNvPr id="2050" name="Object 5"/>
          <p:cNvGraphicFramePr>
            <a:graphicFrameLocks/>
          </p:cNvGraphicFramePr>
          <p:nvPr/>
        </p:nvGraphicFramePr>
        <p:xfrm>
          <a:off x="609600" y="303213"/>
          <a:ext cx="7620000" cy="6402387"/>
        </p:xfrm>
        <a:graphic>
          <a:graphicData uri="http://schemas.openxmlformats.org/presentationml/2006/ole">
            <p:oleObj spid="_x0000_s2051" name="Chart" r:id="rId4" imgW="6505651" imgH="5124602" progId="MSGraph.Chart.8">
              <p:embed followColorScheme="full"/>
            </p:oleObj>
          </a:graphicData>
        </a:graphic>
      </p:graphicFrame>
      <p:sp>
        <p:nvSpPr>
          <p:cNvPr id="2055" name="Freeform 6"/>
          <p:cNvSpPr>
            <a:spLocks/>
          </p:cNvSpPr>
          <p:nvPr/>
        </p:nvSpPr>
        <p:spPr bwMode="auto">
          <a:xfrm>
            <a:off x="1085850" y="606425"/>
            <a:ext cx="6124575" cy="5357813"/>
          </a:xfrm>
          <a:custGeom>
            <a:avLst/>
            <a:gdLst>
              <a:gd name="T0" fmla="*/ 0 w 3858"/>
              <a:gd name="T1" fmla="*/ 0 h 3375"/>
              <a:gd name="T2" fmla="*/ 2147483647 w 3858"/>
              <a:gd name="T3" fmla="*/ 2147483647 h 3375"/>
              <a:gd name="T4" fmla="*/ 2147483647 w 3858"/>
              <a:gd name="T5" fmla="*/ 2147483647 h 3375"/>
              <a:gd name="T6" fmla="*/ 2147483647 w 3858"/>
              <a:gd name="T7" fmla="*/ 2147483647 h 3375"/>
              <a:gd name="T8" fmla="*/ 2147483647 w 3858"/>
              <a:gd name="T9" fmla="*/ 2147483647 h 3375"/>
              <a:gd name="T10" fmla="*/ 2147483647 w 3858"/>
              <a:gd name="T11" fmla="*/ 2147483647 h 3375"/>
              <a:gd name="T12" fmla="*/ 2147483647 w 3858"/>
              <a:gd name="T13" fmla="*/ 2147483647 h 3375"/>
              <a:gd name="T14" fmla="*/ 2147483647 w 3858"/>
              <a:gd name="T15" fmla="*/ 2147483647 h 3375"/>
              <a:gd name="T16" fmla="*/ 2147483647 w 3858"/>
              <a:gd name="T17" fmla="*/ 2147483647 h 3375"/>
              <a:gd name="T18" fmla="*/ 2147483647 w 3858"/>
              <a:gd name="T19" fmla="*/ 2147483647 h 3375"/>
              <a:gd name="T20" fmla="*/ 2147483647 w 3858"/>
              <a:gd name="T21" fmla="*/ 2147483647 h 3375"/>
              <a:gd name="T22" fmla="*/ 2147483647 w 3858"/>
              <a:gd name="T23" fmla="*/ 2147483647 h 3375"/>
              <a:gd name="T24" fmla="*/ 2147483647 w 3858"/>
              <a:gd name="T25" fmla="*/ 2147483647 h 3375"/>
              <a:gd name="T26" fmla="*/ 2147483647 w 3858"/>
              <a:gd name="T27" fmla="*/ 2147483647 h 3375"/>
              <a:gd name="T28" fmla="*/ 2147483647 w 3858"/>
              <a:gd name="T29" fmla="*/ 2147483647 h 3375"/>
              <a:gd name="T30" fmla="*/ 2147483647 w 3858"/>
              <a:gd name="T31" fmla="*/ 2147483647 h 33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58"/>
              <a:gd name="T49" fmla="*/ 0 h 3375"/>
              <a:gd name="T50" fmla="*/ 3858 w 3858"/>
              <a:gd name="T51" fmla="*/ 3375 h 33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58" h="3375">
                <a:moveTo>
                  <a:pt x="0" y="0"/>
                </a:moveTo>
                <a:lnTo>
                  <a:pt x="675" y="214"/>
                </a:lnTo>
                <a:lnTo>
                  <a:pt x="1210" y="428"/>
                </a:lnTo>
                <a:lnTo>
                  <a:pt x="1478" y="536"/>
                </a:lnTo>
                <a:lnTo>
                  <a:pt x="1714" y="632"/>
                </a:lnTo>
                <a:lnTo>
                  <a:pt x="1950" y="728"/>
                </a:lnTo>
                <a:lnTo>
                  <a:pt x="2196" y="846"/>
                </a:lnTo>
                <a:lnTo>
                  <a:pt x="2485" y="1039"/>
                </a:lnTo>
                <a:lnTo>
                  <a:pt x="2753" y="1264"/>
                </a:lnTo>
                <a:lnTo>
                  <a:pt x="2935" y="1478"/>
                </a:lnTo>
                <a:lnTo>
                  <a:pt x="3085" y="1692"/>
                </a:lnTo>
                <a:lnTo>
                  <a:pt x="3192" y="1885"/>
                </a:lnTo>
                <a:lnTo>
                  <a:pt x="3310" y="2110"/>
                </a:lnTo>
                <a:lnTo>
                  <a:pt x="3524" y="2528"/>
                </a:lnTo>
                <a:lnTo>
                  <a:pt x="3696" y="2956"/>
                </a:lnTo>
                <a:lnTo>
                  <a:pt x="3857" y="3374"/>
                </a:lnTo>
              </a:path>
            </a:pathLst>
          </a:custGeom>
          <a:noFill/>
          <a:ln w="50800" cap="rnd">
            <a:solidFill>
              <a:srgbClr val="FF0000"/>
            </a:solidFill>
            <a:round/>
            <a:headEnd type="none" w="sm" len="sm"/>
            <a:tailEnd type="none" w="sm" len="sm"/>
          </a:ln>
        </p:spPr>
        <p:txBody>
          <a:bodyPr/>
          <a:lstStyle/>
          <a:p>
            <a:endParaRPr lang="en-US"/>
          </a:p>
        </p:txBody>
      </p:sp>
      <p:sp>
        <p:nvSpPr>
          <p:cNvPr id="2056" name="Oval 7"/>
          <p:cNvSpPr>
            <a:spLocks noChangeArrowheads="1"/>
          </p:cNvSpPr>
          <p:nvPr/>
        </p:nvSpPr>
        <p:spPr bwMode="auto">
          <a:xfrm>
            <a:off x="4483100" y="1860550"/>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2057" name="Oval 8"/>
          <p:cNvSpPr>
            <a:spLocks noChangeArrowheads="1"/>
          </p:cNvSpPr>
          <p:nvPr/>
        </p:nvSpPr>
        <p:spPr bwMode="auto">
          <a:xfrm>
            <a:off x="5367338" y="2540000"/>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2058" name="Oval 9"/>
          <p:cNvSpPr>
            <a:spLocks noChangeArrowheads="1"/>
          </p:cNvSpPr>
          <p:nvPr/>
        </p:nvSpPr>
        <p:spPr bwMode="auto">
          <a:xfrm>
            <a:off x="5876925" y="320198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2059" name="Oval 10"/>
          <p:cNvSpPr>
            <a:spLocks noChangeArrowheads="1"/>
          </p:cNvSpPr>
          <p:nvPr/>
        </p:nvSpPr>
        <p:spPr bwMode="auto">
          <a:xfrm>
            <a:off x="6267450" y="388143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2060" name="Oval 11"/>
          <p:cNvSpPr>
            <a:spLocks noChangeArrowheads="1"/>
          </p:cNvSpPr>
          <p:nvPr/>
        </p:nvSpPr>
        <p:spPr bwMode="auto">
          <a:xfrm>
            <a:off x="6591300" y="4545013"/>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2061" name="Oval 12"/>
          <p:cNvSpPr>
            <a:spLocks noChangeArrowheads="1"/>
          </p:cNvSpPr>
          <p:nvPr/>
        </p:nvSpPr>
        <p:spPr bwMode="auto">
          <a:xfrm>
            <a:off x="6862763" y="520858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2062" name="Oval 13"/>
          <p:cNvSpPr>
            <a:spLocks noChangeArrowheads="1"/>
          </p:cNvSpPr>
          <p:nvPr/>
        </p:nvSpPr>
        <p:spPr bwMode="auto">
          <a:xfrm>
            <a:off x="7116763" y="5853113"/>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2063" name="Oval 14"/>
          <p:cNvSpPr>
            <a:spLocks noChangeArrowheads="1"/>
          </p:cNvSpPr>
          <p:nvPr/>
        </p:nvSpPr>
        <p:spPr bwMode="auto">
          <a:xfrm>
            <a:off x="2933700" y="1212850"/>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2064" name="Oval 15"/>
          <p:cNvSpPr>
            <a:spLocks noChangeArrowheads="1"/>
          </p:cNvSpPr>
          <p:nvPr/>
        </p:nvSpPr>
        <p:spPr bwMode="auto">
          <a:xfrm>
            <a:off x="1011238" y="549275"/>
            <a:ext cx="161925" cy="161925"/>
          </a:xfrm>
          <a:prstGeom prst="ellipse">
            <a:avLst/>
          </a:prstGeom>
          <a:solidFill>
            <a:srgbClr val="FFFF00"/>
          </a:solidFill>
          <a:ln w="25400">
            <a:solidFill>
              <a:schemeClr val="tx1"/>
            </a:solidFill>
            <a:round/>
            <a:headEnd/>
            <a:tailEnd/>
          </a:ln>
        </p:spPr>
        <p:txBody>
          <a:bodyPr wrap="none" anchor="ctr"/>
          <a:lstStyle/>
          <a:p>
            <a:endParaRPr lang="en-US"/>
          </a:p>
        </p:txBody>
      </p:sp>
      <p:sp>
        <p:nvSpPr>
          <p:cNvPr id="2065" name="Rectangle 16"/>
          <p:cNvSpPr>
            <a:spLocks noChangeArrowheads="1"/>
          </p:cNvSpPr>
          <p:nvPr/>
        </p:nvSpPr>
        <p:spPr bwMode="auto">
          <a:xfrm>
            <a:off x="2998788" y="6503988"/>
            <a:ext cx="3108325" cy="400050"/>
          </a:xfrm>
          <a:prstGeom prst="rect">
            <a:avLst/>
          </a:prstGeom>
          <a:noFill/>
          <a:ln w="9525">
            <a:noFill/>
            <a:miter lim="800000"/>
            <a:headEnd/>
            <a:tailEnd/>
          </a:ln>
        </p:spPr>
        <p:txBody>
          <a:bodyPr wrap="none" lIns="92075" tIns="46038" rIns="92075" bIns="46038">
            <a:spAutoFit/>
          </a:bodyPr>
          <a:lstStyle/>
          <a:p>
            <a:pPr defTabSz="762000"/>
            <a:r>
              <a:rPr lang="en-GB" sz="2000">
                <a:latin typeface="Arial" charset="0"/>
              </a:rPr>
              <a:t>Units of clothing (millions)</a:t>
            </a:r>
          </a:p>
        </p:txBody>
      </p:sp>
      <p:sp>
        <p:nvSpPr>
          <p:cNvPr id="2066" name="Rectangle 17"/>
          <p:cNvSpPr>
            <a:spLocks noChangeArrowheads="1"/>
          </p:cNvSpPr>
          <p:nvPr/>
        </p:nvSpPr>
        <p:spPr bwMode="auto">
          <a:xfrm rot="-5400000">
            <a:off x="-1029493" y="3080544"/>
            <a:ext cx="2722562" cy="400050"/>
          </a:xfrm>
          <a:prstGeom prst="rect">
            <a:avLst/>
          </a:prstGeom>
          <a:noFill/>
          <a:ln w="9525">
            <a:noFill/>
            <a:miter lim="800000"/>
            <a:headEnd/>
            <a:tailEnd/>
          </a:ln>
        </p:spPr>
        <p:txBody>
          <a:bodyPr wrap="none" lIns="92075" tIns="46038" rIns="92075" bIns="46038">
            <a:spAutoFit/>
          </a:bodyPr>
          <a:lstStyle/>
          <a:p>
            <a:pPr defTabSz="762000"/>
            <a:r>
              <a:rPr lang="en-GB" sz="2000">
                <a:latin typeface="Arial" charset="0"/>
              </a:rPr>
              <a:t>Units of food (millions)</a:t>
            </a:r>
          </a:p>
        </p:txBody>
      </p:sp>
      <p:sp>
        <p:nvSpPr>
          <p:cNvPr id="59410" name="Rectangle 18"/>
          <p:cNvSpPr>
            <a:spLocks noChangeArrowheads="1"/>
          </p:cNvSpPr>
          <p:nvPr/>
        </p:nvSpPr>
        <p:spPr bwMode="auto">
          <a:xfrm>
            <a:off x="2667000" y="0"/>
            <a:ext cx="5302250" cy="519112"/>
          </a:xfrm>
          <a:prstGeom prst="rect">
            <a:avLst/>
          </a:prstGeom>
          <a:noFill/>
          <a:ln w="9525">
            <a:noFill/>
            <a:miter lim="800000"/>
            <a:headEnd/>
            <a:tailEnd/>
          </a:ln>
          <a:effectLst/>
        </p:spPr>
        <p:txBody>
          <a:bodyPr wrap="none" lIns="92075" tIns="46038" rIns="92075" bIns="46038">
            <a:spAutoFit/>
          </a:bodyPr>
          <a:lstStyle/>
          <a:p>
            <a:pPr defTabSz="762000">
              <a:defRPr/>
            </a:pPr>
            <a:r>
              <a:rPr lang="en-GB" sz="2800" b="1" dirty="0">
                <a:solidFill>
                  <a:srgbClr val="FFFF00"/>
                </a:solidFill>
                <a:effectLst>
                  <a:outerShdw blurRad="38100" dist="38100" dir="2700000" algn="tl">
                    <a:srgbClr val="000000"/>
                  </a:outerShdw>
                </a:effectLst>
                <a:latin typeface="Arial" charset="0"/>
              </a:rPr>
              <a:t>A production possibility curve</a:t>
            </a:r>
          </a:p>
        </p:txBody>
      </p:sp>
      <p:sp>
        <p:nvSpPr>
          <p:cNvPr id="2068" name="AutoShape 19"/>
          <p:cNvSpPr>
            <a:spLocks noChangeArrowheads="1"/>
          </p:cNvSpPr>
          <p:nvPr/>
        </p:nvSpPr>
        <p:spPr bwMode="auto">
          <a:xfrm>
            <a:off x="1524000" y="2590800"/>
            <a:ext cx="3663950" cy="3240088"/>
          </a:xfrm>
          <a:prstGeom prst="roundRect">
            <a:avLst>
              <a:gd name="adj" fmla="val 12495"/>
            </a:avLst>
          </a:prstGeom>
          <a:solidFill>
            <a:srgbClr val="000080"/>
          </a:solidFill>
          <a:ln w="25400">
            <a:solidFill>
              <a:srgbClr val="00FFFF"/>
            </a:solidFill>
            <a:round/>
            <a:headEnd/>
            <a:tailEnd/>
          </a:ln>
        </p:spPr>
        <p:txBody>
          <a:bodyPr wrap="none" anchor="ctr"/>
          <a:lstStyle/>
          <a:p>
            <a:endParaRPr lang="en-US"/>
          </a:p>
        </p:txBody>
      </p:sp>
      <p:sp>
        <p:nvSpPr>
          <p:cNvPr id="59412" name="Rectangle 20"/>
          <p:cNvSpPr>
            <a:spLocks noChangeArrowheads="1"/>
          </p:cNvSpPr>
          <p:nvPr/>
        </p:nvSpPr>
        <p:spPr bwMode="auto">
          <a:xfrm>
            <a:off x="1571625" y="2700338"/>
            <a:ext cx="3587750" cy="3113087"/>
          </a:xfrm>
          <a:prstGeom prst="rect">
            <a:avLst/>
          </a:prstGeom>
          <a:noFill/>
          <a:ln w="9525">
            <a:noFill/>
            <a:miter lim="800000"/>
            <a:headEnd/>
            <a:tailEnd/>
          </a:ln>
          <a:effectLst/>
        </p:spPr>
        <p:txBody>
          <a:bodyPr wrap="none" lIns="92075" tIns="46038" rIns="92075" bIns="46038">
            <a:spAutoFit/>
          </a:bodyPr>
          <a:lstStyle/>
          <a:p>
            <a:pPr defTabSz="762000">
              <a:defRPr/>
            </a:pPr>
            <a:r>
              <a:rPr lang="en-GB" sz="1800" b="1" dirty="0">
                <a:solidFill>
                  <a:srgbClr val="00FF00"/>
                </a:solidFill>
                <a:effectLst>
                  <a:outerShdw blurRad="38100" dist="38100" dir="2700000" algn="tl">
                    <a:srgbClr val="000000"/>
                  </a:outerShdw>
                </a:effectLst>
                <a:latin typeface="Arial" charset="0"/>
              </a:rPr>
              <a:t>Units of food   Units of clothing</a:t>
            </a:r>
          </a:p>
          <a:p>
            <a:pPr defTabSz="762000">
              <a:defRPr/>
            </a:pPr>
            <a:endParaRPr lang="en-GB" sz="1800" b="1" dirty="0">
              <a:solidFill>
                <a:srgbClr val="00FF00"/>
              </a:solidFill>
              <a:effectLst>
                <a:outerShdw blurRad="38100" dist="38100" dir="2700000" algn="tl">
                  <a:srgbClr val="000000"/>
                </a:outerShdw>
              </a:effectLst>
              <a:latin typeface="Arial" charset="0"/>
            </a:endParaRPr>
          </a:p>
          <a:p>
            <a:pPr defTabSz="762000">
              <a:defRPr/>
            </a:pPr>
            <a:r>
              <a:rPr lang="en-GB" sz="1800" b="1" dirty="0">
                <a:solidFill>
                  <a:srgbClr val="FFFF00"/>
                </a:solidFill>
                <a:effectLst>
                  <a:outerShdw blurRad="38100" dist="38100" dir="2700000" algn="tl">
                    <a:srgbClr val="000000"/>
                  </a:outerShdw>
                </a:effectLst>
                <a:latin typeface="Arial" charset="0"/>
              </a:rPr>
              <a:t>a</a:t>
            </a:r>
            <a:r>
              <a:rPr lang="en-GB" sz="1800" b="1" dirty="0">
                <a:solidFill>
                  <a:srgbClr val="00FF00"/>
                </a:solidFill>
                <a:effectLst>
                  <a:outerShdw blurRad="38100" dist="38100" dir="2700000" algn="tl">
                    <a:srgbClr val="000000"/>
                  </a:outerShdw>
                </a:effectLst>
                <a:latin typeface="Arial" charset="0"/>
              </a:rPr>
              <a:t>       </a:t>
            </a:r>
            <a:r>
              <a:rPr lang="en-GB" sz="1800" b="1" dirty="0">
                <a:solidFill>
                  <a:srgbClr val="FFFF00"/>
                </a:solidFill>
                <a:effectLst>
                  <a:outerShdw blurRad="38100" dist="38100" dir="2700000" algn="tl">
                    <a:srgbClr val="000000"/>
                  </a:outerShdw>
                </a:effectLst>
                <a:latin typeface="Arial" charset="0"/>
              </a:rPr>
              <a:t>8m                   0.0</a:t>
            </a:r>
          </a:p>
          <a:p>
            <a:pPr defTabSz="762000">
              <a:defRPr/>
            </a:pPr>
            <a:r>
              <a:rPr lang="en-GB" sz="1800" b="1" dirty="0">
                <a:solidFill>
                  <a:srgbClr val="00FF00"/>
                </a:solidFill>
                <a:effectLst>
                  <a:outerShdw blurRad="38100" dist="38100" dir="2700000" algn="tl">
                    <a:srgbClr val="000000"/>
                  </a:outerShdw>
                </a:effectLst>
                <a:latin typeface="Arial" charset="0"/>
              </a:rPr>
              <a:t>         7m                   2.2m</a:t>
            </a:r>
          </a:p>
          <a:p>
            <a:pPr defTabSz="762000">
              <a:defRPr/>
            </a:pPr>
            <a:r>
              <a:rPr lang="en-GB" sz="1800" b="1" dirty="0">
                <a:solidFill>
                  <a:srgbClr val="00FF00"/>
                </a:solidFill>
                <a:effectLst>
                  <a:outerShdw blurRad="38100" dist="38100" dir="2700000" algn="tl">
                    <a:srgbClr val="000000"/>
                  </a:outerShdw>
                </a:effectLst>
                <a:latin typeface="Arial" charset="0"/>
              </a:rPr>
              <a:t>         6m                   4.0m</a:t>
            </a:r>
          </a:p>
          <a:p>
            <a:pPr defTabSz="762000">
              <a:defRPr/>
            </a:pPr>
            <a:r>
              <a:rPr lang="en-GB" sz="1800" b="1" dirty="0">
                <a:solidFill>
                  <a:srgbClr val="00FF00"/>
                </a:solidFill>
                <a:effectLst>
                  <a:outerShdw blurRad="38100" dist="38100" dir="2700000" algn="tl">
                    <a:srgbClr val="000000"/>
                  </a:outerShdw>
                </a:effectLst>
                <a:latin typeface="Arial" charset="0"/>
              </a:rPr>
              <a:t>         5m                   5.0m</a:t>
            </a:r>
          </a:p>
          <a:p>
            <a:pPr defTabSz="762000">
              <a:defRPr/>
            </a:pPr>
            <a:r>
              <a:rPr lang="en-GB" sz="1800" b="1" dirty="0">
                <a:solidFill>
                  <a:srgbClr val="00FF00"/>
                </a:solidFill>
                <a:effectLst>
                  <a:outerShdw blurRad="38100" dist="38100" dir="2700000" algn="tl">
                    <a:srgbClr val="000000"/>
                  </a:outerShdw>
                </a:effectLst>
                <a:latin typeface="Arial" charset="0"/>
              </a:rPr>
              <a:t>         4m                   5.6m</a:t>
            </a:r>
          </a:p>
          <a:p>
            <a:pPr defTabSz="762000">
              <a:defRPr/>
            </a:pPr>
            <a:r>
              <a:rPr lang="en-GB" sz="1800" b="1" dirty="0">
                <a:solidFill>
                  <a:srgbClr val="00FF00"/>
                </a:solidFill>
                <a:effectLst>
                  <a:outerShdw blurRad="38100" dist="38100" dir="2700000" algn="tl">
                    <a:srgbClr val="000000"/>
                  </a:outerShdw>
                </a:effectLst>
                <a:latin typeface="Arial" charset="0"/>
              </a:rPr>
              <a:t>         3m                   6.0m</a:t>
            </a:r>
          </a:p>
          <a:p>
            <a:pPr defTabSz="762000">
              <a:defRPr/>
            </a:pPr>
            <a:r>
              <a:rPr lang="en-GB" sz="1800" b="1" dirty="0">
                <a:solidFill>
                  <a:srgbClr val="00FF00"/>
                </a:solidFill>
                <a:effectLst>
                  <a:outerShdw blurRad="38100" dist="38100" dir="2700000" algn="tl">
                    <a:srgbClr val="000000"/>
                  </a:outerShdw>
                </a:effectLst>
                <a:latin typeface="Arial" charset="0"/>
              </a:rPr>
              <a:t>         2m                   6.4m</a:t>
            </a:r>
          </a:p>
          <a:p>
            <a:pPr defTabSz="762000">
              <a:defRPr/>
            </a:pPr>
            <a:r>
              <a:rPr lang="en-GB" sz="1800" b="1" dirty="0">
                <a:solidFill>
                  <a:srgbClr val="00FF00"/>
                </a:solidFill>
                <a:effectLst>
                  <a:outerShdw blurRad="38100" dist="38100" dir="2700000" algn="tl">
                    <a:srgbClr val="000000"/>
                  </a:outerShdw>
                </a:effectLst>
                <a:latin typeface="Arial" charset="0"/>
              </a:rPr>
              <a:t>         1m                   6.7m</a:t>
            </a:r>
          </a:p>
          <a:p>
            <a:pPr defTabSz="762000">
              <a:defRPr/>
            </a:pPr>
            <a:r>
              <a:rPr lang="en-GB" sz="1800" b="1" dirty="0">
                <a:solidFill>
                  <a:srgbClr val="00FF00"/>
                </a:solidFill>
                <a:effectLst>
                  <a:outerShdw blurRad="38100" dist="38100" dir="2700000" algn="tl">
                    <a:srgbClr val="000000"/>
                  </a:outerShdw>
                </a:effectLst>
                <a:latin typeface="Arial" charset="0"/>
              </a:rPr>
              <a:t>         0                      7.0m</a:t>
            </a:r>
          </a:p>
        </p:txBody>
      </p:sp>
      <p:sp>
        <p:nvSpPr>
          <p:cNvPr id="2070" name="Line 21"/>
          <p:cNvSpPr>
            <a:spLocks noChangeShapeType="1"/>
          </p:cNvSpPr>
          <p:nvPr/>
        </p:nvSpPr>
        <p:spPr bwMode="auto">
          <a:xfrm>
            <a:off x="1714500" y="3140075"/>
            <a:ext cx="3265488" cy="0"/>
          </a:xfrm>
          <a:prstGeom prst="line">
            <a:avLst/>
          </a:prstGeom>
          <a:noFill/>
          <a:ln w="12700">
            <a:solidFill>
              <a:srgbClr val="00FF00"/>
            </a:solidFill>
            <a:round/>
            <a:headEnd type="none" w="sm" len="sm"/>
            <a:tailEnd type="none" w="sm" len="sm"/>
          </a:ln>
        </p:spPr>
        <p:txBody>
          <a:bodyPr wrap="none" anchor="ctr"/>
          <a:lstStyle/>
          <a:p>
            <a:endParaRPr lang="en-US"/>
          </a:p>
        </p:txBody>
      </p:sp>
      <p:sp>
        <p:nvSpPr>
          <p:cNvPr id="59414" name="Rectangle 22"/>
          <p:cNvSpPr>
            <a:spLocks noChangeArrowheads="1"/>
          </p:cNvSpPr>
          <p:nvPr/>
        </p:nvSpPr>
        <p:spPr bwMode="auto">
          <a:xfrm>
            <a:off x="1108075" y="711200"/>
            <a:ext cx="354013" cy="457200"/>
          </a:xfrm>
          <a:prstGeom prst="rect">
            <a:avLst/>
          </a:prstGeom>
          <a:noFill/>
          <a:ln w="9525">
            <a:noFill/>
            <a:miter lim="800000"/>
            <a:headEnd/>
            <a:tailEnd/>
          </a:ln>
          <a:effectLst/>
        </p:spPr>
        <p:txBody>
          <a:bodyPr wrap="none" lIns="92075" tIns="46038" rIns="92075" bIns="46038">
            <a:spAutoFit/>
          </a:bodyPr>
          <a:lstStyle/>
          <a:p>
            <a:pPr defTabSz="762000">
              <a:defRPr/>
            </a:pPr>
            <a:r>
              <a:rPr lang="en-GB" dirty="0">
                <a:solidFill>
                  <a:srgbClr val="FFFF00"/>
                </a:solidFill>
                <a:effectLst>
                  <a:outerShdw blurRad="38100" dist="38100" dir="2700000" algn="tl">
                    <a:srgbClr val="000000"/>
                  </a:outerShdw>
                </a:effectLst>
                <a:latin typeface="Arial" charset="0"/>
              </a:rPr>
              <a:t>a</a:t>
            </a:r>
          </a:p>
        </p:txBody>
      </p:sp>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99"/>
            </a:gs>
            <a:gs pos="100000">
              <a:schemeClr val="tx2"/>
            </a:gs>
          </a:gsLst>
          <a:path path="rect">
            <a:fillToRect l="100000" b="100000"/>
          </a:path>
        </a:gradFill>
        <a:effectLst/>
      </p:bgPr>
    </p:bg>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3078" name="Rectangle 4"/>
          <p:cNvSpPr>
            <a:spLocks noChangeArrowheads="1"/>
          </p:cNvSpPr>
          <p:nvPr/>
        </p:nvSpPr>
        <p:spPr bwMode="auto">
          <a:xfrm>
            <a:off x="1066800" y="609600"/>
            <a:ext cx="7010400" cy="5334000"/>
          </a:xfrm>
          <a:prstGeom prst="rect">
            <a:avLst/>
          </a:prstGeom>
          <a:gradFill rotWithShape="0">
            <a:gsLst>
              <a:gs pos="0">
                <a:srgbClr val="000080"/>
              </a:gs>
              <a:gs pos="100000">
                <a:srgbClr val="000000"/>
              </a:gs>
            </a:gsLst>
            <a:path path="rect">
              <a:fillToRect t="100000" r="100000"/>
            </a:path>
          </a:gradFill>
          <a:ln w="9525">
            <a:noFill/>
            <a:miter lim="800000"/>
            <a:headEnd/>
            <a:tailEnd/>
          </a:ln>
        </p:spPr>
        <p:txBody>
          <a:bodyPr wrap="none" anchor="ctr"/>
          <a:lstStyle/>
          <a:p>
            <a:endParaRPr lang="en-US"/>
          </a:p>
        </p:txBody>
      </p:sp>
      <p:graphicFrame>
        <p:nvGraphicFramePr>
          <p:cNvPr id="3074" name="Object 5"/>
          <p:cNvGraphicFramePr>
            <a:graphicFrameLocks/>
          </p:cNvGraphicFramePr>
          <p:nvPr/>
        </p:nvGraphicFramePr>
        <p:xfrm>
          <a:off x="609600" y="303213"/>
          <a:ext cx="7620000" cy="6402387"/>
        </p:xfrm>
        <a:graphic>
          <a:graphicData uri="http://schemas.openxmlformats.org/presentationml/2006/ole">
            <p:oleObj spid="_x0000_s3075" name="Chart" r:id="rId4" imgW="6505651" imgH="5124602" progId="MSGraph.Chart.8">
              <p:embed followColorScheme="full"/>
            </p:oleObj>
          </a:graphicData>
        </a:graphic>
      </p:graphicFrame>
      <p:sp>
        <p:nvSpPr>
          <p:cNvPr id="3079" name="Freeform 6"/>
          <p:cNvSpPr>
            <a:spLocks/>
          </p:cNvSpPr>
          <p:nvPr/>
        </p:nvSpPr>
        <p:spPr bwMode="auto">
          <a:xfrm>
            <a:off x="1085850" y="606425"/>
            <a:ext cx="6124575" cy="5357813"/>
          </a:xfrm>
          <a:custGeom>
            <a:avLst/>
            <a:gdLst>
              <a:gd name="T0" fmla="*/ 0 w 3858"/>
              <a:gd name="T1" fmla="*/ 0 h 3375"/>
              <a:gd name="T2" fmla="*/ 2147483647 w 3858"/>
              <a:gd name="T3" fmla="*/ 2147483647 h 3375"/>
              <a:gd name="T4" fmla="*/ 2147483647 w 3858"/>
              <a:gd name="T5" fmla="*/ 2147483647 h 3375"/>
              <a:gd name="T6" fmla="*/ 2147483647 w 3858"/>
              <a:gd name="T7" fmla="*/ 2147483647 h 3375"/>
              <a:gd name="T8" fmla="*/ 2147483647 w 3858"/>
              <a:gd name="T9" fmla="*/ 2147483647 h 3375"/>
              <a:gd name="T10" fmla="*/ 2147483647 w 3858"/>
              <a:gd name="T11" fmla="*/ 2147483647 h 3375"/>
              <a:gd name="T12" fmla="*/ 2147483647 w 3858"/>
              <a:gd name="T13" fmla="*/ 2147483647 h 3375"/>
              <a:gd name="T14" fmla="*/ 2147483647 w 3858"/>
              <a:gd name="T15" fmla="*/ 2147483647 h 3375"/>
              <a:gd name="T16" fmla="*/ 2147483647 w 3858"/>
              <a:gd name="T17" fmla="*/ 2147483647 h 3375"/>
              <a:gd name="T18" fmla="*/ 2147483647 w 3858"/>
              <a:gd name="T19" fmla="*/ 2147483647 h 3375"/>
              <a:gd name="T20" fmla="*/ 2147483647 w 3858"/>
              <a:gd name="T21" fmla="*/ 2147483647 h 3375"/>
              <a:gd name="T22" fmla="*/ 2147483647 w 3858"/>
              <a:gd name="T23" fmla="*/ 2147483647 h 3375"/>
              <a:gd name="T24" fmla="*/ 2147483647 w 3858"/>
              <a:gd name="T25" fmla="*/ 2147483647 h 3375"/>
              <a:gd name="T26" fmla="*/ 2147483647 w 3858"/>
              <a:gd name="T27" fmla="*/ 2147483647 h 3375"/>
              <a:gd name="T28" fmla="*/ 2147483647 w 3858"/>
              <a:gd name="T29" fmla="*/ 2147483647 h 3375"/>
              <a:gd name="T30" fmla="*/ 2147483647 w 3858"/>
              <a:gd name="T31" fmla="*/ 2147483647 h 33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58"/>
              <a:gd name="T49" fmla="*/ 0 h 3375"/>
              <a:gd name="T50" fmla="*/ 3858 w 3858"/>
              <a:gd name="T51" fmla="*/ 3375 h 33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58" h="3375">
                <a:moveTo>
                  <a:pt x="0" y="0"/>
                </a:moveTo>
                <a:lnTo>
                  <a:pt x="675" y="214"/>
                </a:lnTo>
                <a:lnTo>
                  <a:pt x="1210" y="428"/>
                </a:lnTo>
                <a:lnTo>
                  <a:pt x="1478" y="536"/>
                </a:lnTo>
                <a:lnTo>
                  <a:pt x="1714" y="632"/>
                </a:lnTo>
                <a:lnTo>
                  <a:pt x="1950" y="728"/>
                </a:lnTo>
                <a:lnTo>
                  <a:pt x="2196" y="846"/>
                </a:lnTo>
                <a:lnTo>
                  <a:pt x="2485" y="1039"/>
                </a:lnTo>
                <a:lnTo>
                  <a:pt x="2753" y="1264"/>
                </a:lnTo>
                <a:lnTo>
                  <a:pt x="2935" y="1478"/>
                </a:lnTo>
                <a:lnTo>
                  <a:pt x="3085" y="1692"/>
                </a:lnTo>
                <a:lnTo>
                  <a:pt x="3192" y="1885"/>
                </a:lnTo>
                <a:lnTo>
                  <a:pt x="3310" y="2110"/>
                </a:lnTo>
                <a:lnTo>
                  <a:pt x="3524" y="2528"/>
                </a:lnTo>
                <a:lnTo>
                  <a:pt x="3696" y="2956"/>
                </a:lnTo>
                <a:lnTo>
                  <a:pt x="3857" y="3374"/>
                </a:lnTo>
              </a:path>
            </a:pathLst>
          </a:custGeom>
          <a:noFill/>
          <a:ln w="50800" cap="rnd">
            <a:solidFill>
              <a:srgbClr val="FF0000"/>
            </a:solidFill>
            <a:round/>
            <a:headEnd type="none" w="sm" len="sm"/>
            <a:tailEnd type="none" w="sm" len="sm"/>
          </a:ln>
        </p:spPr>
        <p:txBody>
          <a:bodyPr/>
          <a:lstStyle/>
          <a:p>
            <a:endParaRPr lang="en-US"/>
          </a:p>
        </p:txBody>
      </p:sp>
      <p:sp>
        <p:nvSpPr>
          <p:cNvPr id="3080" name="Oval 7"/>
          <p:cNvSpPr>
            <a:spLocks noChangeArrowheads="1"/>
          </p:cNvSpPr>
          <p:nvPr/>
        </p:nvSpPr>
        <p:spPr bwMode="auto">
          <a:xfrm>
            <a:off x="4483100" y="1860550"/>
            <a:ext cx="161925" cy="161925"/>
          </a:xfrm>
          <a:prstGeom prst="ellipse">
            <a:avLst/>
          </a:prstGeom>
          <a:solidFill>
            <a:srgbClr val="00FFFF"/>
          </a:solidFill>
          <a:ln w="25400">
            <a:solidFill>
              <a:schemeClr val="tx1"/>
            </a:solidFill>
            <a:round/>
            <a:headEnd/>
            <a:tailEnd/>
          </a:ln>
        </p:spPr>
        <p:txBody>
          <a:bodyPr wrap="none" anchor="ctr"/>
          <a:lstStyle/>
          <a:p>
            <a:endParaRPr lang="en-US"/>
          </a:p>
        </p:txBody>
      </p:sp>
      <p:sp>
        <p:nvSpPr>
          <p:cNvPr id="3081" name="Oval 8"/>
          <p:cNvSpPr>
            <a:spLocks noChangeArrowheads="1"/>
          </p:cNvSpPr>
          <p:nvPr/>
        </p:nvSpPr>
        <p:spPr bwMode="auto">
          <a:xfrm>
            <a:off x="5367338" y="2540000"/>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3082" name="Oval 9"/>
          <p:cNvSpPr>
            <a:spLocks noChangeArrowheads="1"/>
          </p:cNvSpPr>
          <p:nvPr/>
        </p:nvSpPr>
        <p:spPr bwMode="auto">
          <a:xfrm>
            <a:off x="5876925" y="320198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3083" name="Oval 10"/>
          <p:cNvSpPr>
            <a:spLocks noChangeArrowheads="1"/>
          </p:cNvSpPr>
          <p:nvPr/>
        </p:nvSpPr>
        <p:spPr bwMode="auto">
          <a:xfrm>
            <a:off x="6267450" y="388143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3084" name="Oval 11"/>
          <p:cNvSpPr>
            <a:spLocks noChangeArrowheads="1"/>
          </p:cNvSpPr>
          <p:nvPr/>
        </p:nvSpPr>
        <p:spPr bwMode="auto">
          <a:xfrm>
            <a:off x="6591300" y="4545013"/>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3085" name="Oval 12"/>
          <p:cNvSpPr>
            <a:spLocks noChangeArrowheads="1"/>
          </p:cNvSpPr>
          <p:nvPr/>
        </p:nvSpPr>
        <p:spPr bwMode="auto">
          <a:xfrm>
            <a:off x="6862763" y="520858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3086" name="Oval 13"/>
          <p:cNvSpPr>
            <a:spLocks noChangeArrowheads="1"/>
          </p:cNvSpPr>
          <p:nvPr/>
        </p:nvSpPr>
        <p:spPr bwMode="auto">
          <a:xfrm>
            <a:off x="7116763" y="5853113"/>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3087" name="Oval 14"/>
          <p:cNvSpPr>
            <a:spLocks noChangeArrowheads="1"/>
          </p:cNvSpPr>
          <p:nvPr/>
        </p:nvSpPr>
        <p:spPr bwMode="auto">
          <a:xfrm>
            <a:off x="2933700" y="1212850"/>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3088" name="Oval 15"/>
          <p:cNvSpPr>
            <a:spLocks noChangeArrowheads="1"/>
          </p:cNvSpPr>
          <p:nvPr/>
        </p:nvSpPr>
        <p:spPr bwMode="auto">
          <a:xfrm>
            <a:off x="1011238" y="549275"/>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3089" name="Rectangle 16"/>
          <p:cNvSpPr>
            <a:spLocks noChangeArrowheads="1"/>
          </p:cNvSpPr>
          <p:nvPr/>
        </p:nvSpPr>
        <p:spPr bwMode="auto">
          <a:xfrm>
            <a:off x="4632325" y="1492250"/>
            <a:ext cx="336550"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00FFFF"/>
                </a:solidFill>
                <a:latin typeface="Arial" charset="0"/>
              </a:rPr>
              <a:t>x</a:t>
            </a:r>
          </a:p>
        </p:txBody>
      </p:sp>
      <p:sp>
        <p:nvSpPr>
          <p:cNvPr id="3090" name="Rectangle 17"/>
          <p:cNvSpPr>
            <a:spLocks noChangeArrowheads="1"/>
          </p:cNvSpPr>
          <p:nvPr/>
        </p:nvSpPr>
        <p:spPr bwMode="auto">
          <a:xfrm rot="-5400000">
            <a:off x="-1030287" y="3067050"/>
            <a:ext cx="2724150" cy="400050"/>
          </a:xfrm>
          <a:prstGeom prst="rect">
            <a:avLst/>
          </a:prstGeom>
          <a:noFill/>
          <a:ln w="9525">
            <a:noFill/>
            <a:miter lim="800000"/>
            <a:headEnd/>
            <a:tailEnd/>
          </a:ln>
        </p:spPr>
        <p:txBody>
          <a:bodyPr lIns="92075" tIns="46038" rIns="92075" bIns="46038">
            <a:spAutoFit/>
          </a:bodyPr>
          <a:lstStyle/>
          <a:p>
            <a:pPr defTabSz="762000"/>
            <a:r>
              <a:rPr lang="en-GB" sz="2000">
                <a:latin typeface="Arial" charset="0"/>
              </a:rPr>
              <a:t>Units of food (millions)</a:t>
            </a:r>
          </a:p>
        </p:txBody>
      </p:sp>
      <p:sp>
        <p:nvSpPr>
          <p:cNvPr id="69650" name="Rectangle 18"/>
          <p:cNvSpPr>
            <a:spLocks noChangeArrowheads="1"/>
          </p:cNvSpPr>
          <p:nvPr/>
        </p:nvSpPr>
        <p:spPr bwMode="auto">
          <a:xfrm>
            <a:off x="3840163" y="36513"/>
            <a:ext cx="5302250" cy="519112"/>
          </a:xfrm>
          <a:prstGeom prst="rect">
            <a:avLst/>
          </a:prstGeom>
          <a:noFill/>
          <a:ln w="9525">
            <a:noFill/>
            <a:miter lim="800000"/>
            <a:headEnd/>
            <a:tailEnd/>
          </a:ln>
          <a:effectLst/>
        </p:spPr>
        <p:txBody>
          <a:bodyPr wrap="none" lIns="92075" tIns="46038" rIns="92075" bIns="46038">
            <a:spAutoFit/>
          </a:bodyPr>
          <a:lstStyle/>
          <a:p>
            <a:pPr defTabSz="762000">
              <a:defRPr/>
            </a:pPr>
            <a:r>
              <a:rPr lang="en-GB" sz="2800" b="1">
                <a:solidFill>
                  <a:srgbClr val="FFFF00"/>
                </a:solidFill>
                <a:effectLst>
                  <a:outerShdw blurRad="38100" dist="38100" dir="2700000" algn="tl">
                    <a:srgbClr val="000000"/>
                  </a:outerShdw>
                </a:effectLst>
                <a:latin typeface="Arial" charset="0"/>
              </a:rPr>
              <a:t>A production possibility curve</a:t>
            </a:r>
          </a:p>
        </p:txBody>
      </p:sp>
      <p:sp>
        <p:nvSpPr>
          <p:cNvPr id="3092" name="Rectangle 19"/>
          <p:cNvSpPr>
            <a:spLocks noChangeArrowheads="1"/>
          </p:cNvSpPr>
          <p:nvPr/>
        </p:nvSpPr>
        <p:spPr bwMode="auto">
          <a:xfrm>
            <a:off x="2998788" y="6503988"/>
            <a:ext cx="3108325" cy="400050"/>
          </a:xfrm>
          <a:prstGeom prst="rect">
            <a:avLst/>
          </a:prstGeom>
          <a:noFill/>
          <a:ln w="9525">
            <a:noFill/>
            <a:miter lim="800000"/>
            <a:headEnd/>
            <a:tailEnd/>
          </a:ln>
        </p:spPr>
        <p:txBody>
          <a:bodyPr wrap="none" lIns="92075" tIns="46038" rIns="92075" bIns="46038">
            <a:spAutoFit/>
          </a:bodyPr>
          <a:lstStyle/>
          <a:p>
            <a:pPr defTabSz="762000"/>
            <a:r>
              <a:rPr lang="en-GB" sz="2000">
                <a:latin typeface="Arial" charset="0"/>
              </a:rPr>
              <a:t>Units of clothing (millions)</a:t>
            </a: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381000" y="533400"/>
            <a:ext cx="8229600" cy="6172200"/>
          </a:xfrm>
        </p:spPr>
        <p:txBody>
          <a:bodyPr>
            <a:normAutofit fontScale="92500" lnSpcReduction="10000"/>
          </a:bodyPr>
          <a:lstStyle/>
          <a:p>
            <a:pPr marL="571500" indent="-571500" eaLnBrk="1" hangingPunct="1">
              <a:lnSpc>
                <a:spcPct val="80000"/>
              </a:lnSpc>
              <a:buFont typeface="Wingdings" pitchFamily="2" charset="2"/>
              <a:buNone/>
              <a:defRPr/>
            </a:pPr>
            <a:endParaRPr lang="en-US" sz="1700" b="1" dirty="0" smtClean="0">
              <a:latin typeface="+mj-lt"/>
            </a:endParaRPr>
          </a:p>
          <a:p>
            <a:pPr marL="571500" indent="-571500" eaLnBrk="1" hangingPunct="1">
              <a:lnSpc>
                <a:spcPct val="80000"/>
              </a:lnSpc>
              <a:buFont typeface="Wingdings" pitchFamily="2" charset="2"/>
              <a:buNone/>
              <a:defRPr/>
            </a:pPr>
            <a:r>
              <a:rPr lang="en-US" sz="2200" b="1" dirty="0" smtClean="0">
                <a:solidFill>
                  <a:srgbClr val="660033"/>
                </a:solidFill>
                <a:latin typeface="+mj-lt"/>
              </a:rPr>
              <a:t>Title: Economics		</a:t>
            </a:r>
          </a:p>
          <a:p>
            <a:pPr marL="571500" indent="-571500" eaLnBrk="1" hangingPunct="1">
              <a:lnSpc>
                <a:spcPct val="80000"/>
              </a:lnSpc>
              <a:buFont typeface="Wingdings" pitchFamily="2" charset="2"/>
              <a:buNone/>
              <a:defRPr/>
            </a:pPr>
            <a:r>
              <a:rPr lang="en-US" sz="2200" b="1" dirty="0" smtClean="0">
                <a:solidFill>
                  <a:srgbClr val="660033"/>
                </a:solidFill>
                <a:latin typeface="+mj-lt"/>
              </a:rPr>
              <a:t>Course Code: 15B11HS211 (2 – 1 – 0)</a:t>
            </a:r>
          </a:p>
          <a:p>
            <a:pPr marL="571500" indent="-571500" algn="just" eaLnBrk="1" hangingPunct="1">
              <a:lnSpc>
                <a:spcPct val="80000"/>
              </a:lnSpc>
              <a:buFont typeface="Wingdings" pitchFamily="2" charset="2"/>
              <a:buNone/>
              <a:defRPr/>
            </a:pPr>
            <a:endParaRPr lang="en-US" sz="2200" b="1" dirty="0" smtClean="0">
              <a:solidFill>
                <a:srgbClr val="660033"/>
              </a:solidFill>
              <a:latin typeface="+mj-lt"/>
            </a:endParaRPr>
          </a:p>
          <a:p>
            <a:pPr marL="571500" indent="-571500" algn="just" eaLnBrk="1" hangingPunct="1">
              <a:lnSpc>
                <a:spcPct val="80000"/>
              </a:lnSpc>
              <a:buFont typeface="Wingdings" pitchFamily="2" charset="2"/>
              <a:buNone/>
              <a:defRPr/>
            </a:pPr>
            <a:r>
              <a:rPr lang="en-US" sz="2200" b="1" dirty="0" smtClean="0">
                <a:solidFill>
                  <a:srgbClr val="660033"/>
                </a:solidFill>
                <a:latin typeface="+mj-lt"/>
              </a:rPr>
              <a:t>Objective</a:t>
            </a:r>
          </a:p>
          <a:p>
            <a:pPr marL="571500" indent="-571500" algn="just" eaLnBrk="1" hangingPunct="1">
              <a:lnSpc>
                <a:spcPct val="80000"/>
              </a:lnSpc>
              <a:buFont typeface="Georgia" pitchFamily="18" charset="0"/>
              <a:buNone/>
              <a:defRPr/>
            </a:pPr>
            <a:r>
              <a:rPr lang="en-US" sz="2200" dirty="0" smtClean="0">
                <a:latin typeface="+mj-lt"/>
              </a:rPr>
              <a:t>	</a:t>
            </a:r>
            <a:r>
              <a:rPr lang="en-US" sz="1800" dirty="0" smtClean="0">
                <a:latin typeface="+mj-lt"/>
              </a:rPr>
              <a:t>The </a:t>
            </a:r>
            <a:r>
              <a:rPr lang="en-US" sz="1800" dirty="0">
                <a:latin typeface="+mj-lt"/>
              </a:rPr>
              <a:t>course is designed to enable students to understand the concepts of economics and to appreciate the application of these concepts in the real world. It allows them to evaluate economics of business objectives, market structure, business forecasting, costs and make effective economic decisions. The course also aims to make the students understand the basic macro-economic concepts. </a:t>
            </a:r>
          </a:p>
          <a:p>
            <a:pPr marL="571500" indent="-571500" algn="just" eaLnBrk="1" hangingPunct="1">
              <a:lnSpc>
                <a:spcPct val="80000"/>
              </a:lnSpc>
              <a:buFont typeface="Wingdings" pitchFamily="2" charset="2"/>
              <a:buNone/>
              <a:defRPr/>
            </a:pPr>
            <a:endParaRPr lang="en-US" sz="1800" dirty="0" smtClean="0">
              <a:latin typeface="+mj-lt"/>
            </a:endParaRPr>
          </a:p>
          <a:p>
            <a:pPr marL="571500" indent="-571500" algn="just" eaLnBrk="1" hangingPunct="1">
              <a:lnSpc>
                <a:spcPct val="80000"/>
              </a:lnSpc>
              <a:defRPr/>
            </a:pPr>
            <a:endParaRPr lang="en-US" sz="1800" dirty="0" smtClean="0">
              <a:latin typeface="+mj-lt"/>
            </a:endParaRPr>
          </a:p>
          <a:p>
            <a:pPr marL="571500" indent="-571500" algn="just" eaLnBrk="1" hangingPunct="1">
              <a:lnSpc>
                <a:spcPct val="80000"/>
              </a:lnSpc>
              <a:buFont typeface="Wingdings" pitchFamily="2" charset="2"/>
              <a:buNone/>
              <a:defRPr/>
            </a:pPr>
            <a:r>
              <a:rPr lang="en-US" sz="2200" b="1" dirty="0" smtClean="0">
                <a:solidFill>
                  <a:srgbClr val="660033"/>
                </a:solidFill>
                <a:latin typeface="+mj-lt"/>
              </a:rPr>
              <a:t>Learning Outcomes</a:t>
            </a:r>
          </a:p>
          <a:p>
            <a:pPr eaLnBrk="1" hangingPunct="1">
              <a:defRPr/>
            </a:pPr>
            <a:r>
              <a:rPr lang="en-US" sz="1800" dirty="0" smtClean="0">
                <a:latin typeface="+mj-lt"/>
              </a:rPr>
              <a:t>Studying Economics will enable students to understand:</a:t>
            </a:r>
          </a:p>
          <a:p>
            <a:pPr eaLnBrk="1" hangingPunct="1">
              <a:defRPr/>
            </a:pPr>
            <a:r>
              <a:rPr lang="en-US" sz="1800" dirty="0" smtClean="0">
                <a:latin typeface="+mj-lt"/>
              </a:rPr>
              <a:t>How demand, supply and their </a:t>
            </a:r>
            <a:r>
              <a:rPr lang="en-US" sz="1800" dirty="0" err="1" smtClean="0">
                <a:latin typeface="+mj-lt"/>
              </a:rPr>
              <a:t>elasticities</a:t>
            </a:r>
            <a:r>
              <a:rPr lang="en-US" sz="1800" dirty="0" smtClean="0">
                <a:latin typeface="+mj-lt"/>
              </a:rPr>
              <a:t> interact in the market and determine price and quantity of a good.</a:t>
            </a:r>
          </a:p>
          <a:p>
            <a:pPr eaLnBrk="1" hangingPunct="1">
              <a:defRPr/>
            </a:pPr>
            <a:r>
              <a:rPr lang="en-US" sz="1800" dirty="0" smtClean="0">
                <a:latin typeface="+mj-lt"/>
              </a:rPr>
              <a:t>The links between production, cost, profit and break even analysis. </a:t>
            </a:r>
          </a:p>
          <a:p>
            <a:pPr eaLnBrk="1" hangingPunct="1">
              <a:defRPr/>
            </a:pPr>
            <a:r>
              <a:rPr lang="en-US" sz="1800" dirty="0" smtClean="0">
                <a:latin typeface="+mj-lt"/>
              </a:rPr>
              <a:t>The major characteristics of different market structures and the implications for the behavior of the firm. </a:t>
            </a:r>
          </a:p>
          <a:p>
            <a:pPr eaLnBrk="1" hangingPunct="1">
              <a:defRPr/>
            </a:pPr>
            <a:r>
              <a:rPr lang="en-US" sz="1800" dirty="0" smtClean="0">
                <a:latin typeface="+mj-lt"/>
              </a:rPr>
              <a:t>The basics of national income accounting.</a:t>
            </a:r>
          </a:p>
          <a:p>
            <a:pPr eaLnBrk="1" hangingPunct="1">
              <a:defRPr/>
            </a:pPr>
            <a:r>
              <a:rPr lang="en-US" sz="1800" dirty="0" smtClean="0">
                <a:latin typeface="+mj-lt"/>
              </a:rPr>
              <a:t>The causes and consequences of business cycles </a:t>
            </a:r>
          </a:p>
          <a:p>
            <a:pPr eaLnBrk="1" hangingPunct="1">
              <a:defRPr/>
            </a:pPr>
            <a:r>
              <a:rPr lang="en-US" sz="1800" dirty="0" smtClean="0">
                <a:latin typeface="+mj-lt"/>
              </a:rPr>
              <a:t>The roles of fiscal and monetary policy in fighting recessions and inflation </a:t>
            </a:r>
            <a:r>
              <a:rPr lang="en-US" sz="2200" dirty="0" smtClean="0">
                <a:latin typeface="+mj-lt"/>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99"/>
            </a:gs>
            <a:gs pos="100000">
              <a:schemeClr val="tx2"/>
            </a:gs>
          </a:gsLst>
          <a:path path="rect">
            <a:fillToRect l="100000" b="100000"/>
          </a:path>
        </a:gradFill>
        <a:effectLst/>
      </p:bgPr>
    </p:bg>
    <p:spTree>
      <p:nvGrpSpPr>
        <p:cNvPr id="1" name=""/>
        <p:cNvGrpSpPr/>
        <p:nvPr/>
      </p:nvGrpSpPr>
      <p:grpSpPr>
        <a:xfrm>
          <a:off x="0" y="0"/>
          <a:ext cx="0" cy="0"/>
          <a:chOff x="0" y="0"/>
          <a:chExt cx="0" cy="0"/>
        </a:xfrm>
      </p:grpSpPr>
      <p:sp>
        <p:nvSpPr>
          <p:cNvPr id="410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410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4102" name="Rectangle 4"/>
          <p:cNvSpPr>
            <a:spLocks noChangeArrowheads="1"/>
          </p:cNvSpPr>
          <p:nvPr/>
        </p:nvSpPr>
        <p:spPr bwMode="auto">
          <a:xfrm>
            <a:off x="1066800" y="609600"/>
            <a:ext cx="7010400" cy="5334000"/>
          </a:xfrm>
          <a:prstGeom prst="rect">
            <a:avLst/>
          </a:prstGeom>
          <a:gradFill rotWithShape="0">
            <a:gsLst>
              <a:gs pos="0">
                <a:srgbClr val="000080"/>
              </a:gs>
              <a:gs pos="100000">
                <a:srgbClr val="000000"/>
              </a:gs>
            </a:gsLst>
            <a:path path="rect">
              <a:fillToRect t="100000" r="100000"/>
            </a:path>
          </a:gradFill>
          <a:ln w="9525">
            <a:noFill/>
            <a:miter lim="800000"/>
            <a:headEnd/>
            <a:tailEnd/>
          </a:ln>
        </p:spPr>
        <p:txBody>
          <a:bodyPr wrap="none" anchor="ctr"/>
          <a:lstStyle/>
          <a:p>
            <a:endParaRPr lang="en-US"/>
          </a:p>
        </p:txBody>
      </p:sp>
      <p:graphicFrame>
        <p:nvGraphicFramePr>
          <p:cNvPr id="4098" name="Object 5"/>
          <p:cNvGraphicFramePr>
            <a:graphicFrameLocks/>
          </p:cNvGraphicFramePr>
          <p:nvPr/>
        </p:nvGraphicFramePr>
        <p:xfrm>
          <a:off x="609600" y="303213"/>
          <a:ext cx="7620000" cy="6402387"/>
        </p:xfrm>
        <a:graphic>
          <a:graphicData uri="http://schemas.openxmlformats.org/presentationml/2006/ole">
            <p:oleObj spid="_x0000_s4099" name="Chart" r:id="rId4" imgW="6505651" imgH="5124602" progId="MSGraph.Chart.8">
              <p:embed followColorScheme="full"/>
            </p:oleObj>
          </a:graphicData>
        </a:graphic>
      </p:graphicFrame>
      <p:sp>
        <p:nvSpPr>
          <p:cNvPr id="4103" name="Freeform 6"/>
          <p:cNvSpPr>
            <a:spLocks/>
          </p:cNvSpPr>
          <p:nvPr/>
        </p:nvSpPr>
        <p:spPr bwMode="auto">
          <a:xfrm>
            <a:off x="1085850" y="606425"/>
            <a:ext cx="6124575" cy="5357813"/>
          </a:xfrm>
          <a:custGeom>
            <a:avLst/>
            <a:gdLst>
              <a:gd name="T0" fmla="*/ 0 w 3858"/>
              <a:gd name="T1" fmla="*/ 0 h 3375"/>
              <a:gd name="T2" fmla="*/ 2147483647 w 3858"/>
              <a:gd name="T3" fmla="*/ 2147483647 h 3375"/>
              <a:gd name="T4" fmla="*/ 2147483647 w 3858"/>
              <a:gd name="T5" fmla="*/ 2147483647 h 3375"/>
              <a:gd name="T6" fmla="*/ 2147483647 w 3858"/>
              <a:gd name="T7" fmla="*/ 2147483647 h 3375"/>
              <a:gd name="T8" fmla="*/ 2147483647 w 3858"/>
              <a:gd name="T9" fmla="*/ 2147483647 h 3375"/>
              <a:gd name="T10" fmla="*/ 2147483647 w 3858"/>
              <a:gd name="T11" fmla="*/ 2147483647 h 3375"/>
              <a:gd name="T12" fmla="*/ 2147483647 w 3858"/>
              <a:gd name="T13" fmla="*/ 2147483647 h 3375"/>
              <a:gd name="T14" fmla="*/ 2147483647 w 3858"/>
              <a:gd name="T15" fmla="*/ 2147483647 h 3375"/>
              <a:gd name="T16" fmla="*/ 2147483647 w 3858"/>
              <a:gd name="T17" fmla="*/ 2147483647 h 3375"/>
              <a:gd name="T18" fmla="*/ 2147483647 w 3858"/>
              <a:gd name="T19" fmla="*/ 2147483647 h 3375"/>
              <a:gd name="T20" fmla="*/ 2147483647 w 3858"/>
              <a:gd name="T21" fmla="*/ 2147483647 h 3375"/>
              <a:gd name="T22" fmla="*/ 2147483647 w 3858"/>
              <a:gd name="T23" fmla="*/ 2147483647 h 3375"/>
              <a:gd name="T24" fmla="*/ 2147483647 w 3858"/>
              <a:gd name="T25" fmla="*/ 2147483647 h 3375"/>
              <a:gd name="T26" fmla="*/ 2147483647 w 3858"/>
              <a:gd name="T27" fmla="*/ 2147483647 h 3375"/>
              <a:gd name="T28" fmla="*/ 2147483647 w 3858"/>
              <a:gd name="T29" fmla="*/ 2147483647 h 3375"/>
              <a:gd name="T30" fmla="*/ 2147483647 w 3858"/>
              <a:gd name="T31" fmla="*/ 2147483647 h 33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58"/>
              <a:gd name="T49" fmla="*/ 0 h 3375"/>
              <a:gd name="T50" fmla="*/ 3858 w 3858"/>
              <a:gd name="T51" fmla="*/ 3375 h 33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58" h="3375">
                <a:moveTo>
                  <a:pt x="0" y="0"/>
                </a:moveTo>
                <a:lnTo>
                  <a:pt x="675" y="214"/>
                </a:lnTo>
                <a:lnTo>
                  <a:pt x="1210" y="428"/>
                </a:lnTo>
                <a:lnTo>
                  <a:pt x="1478" y="536"/>
                </a:lnTo>
                <a:lnTo>
                  <a:pt x="1714" y="632"/>
                </a:lnTo>
                <a:lnTo>
                  <a:pt x="1950" y="728"/>
                </a:lnTo>
                <a:lnTo>
                  <a:pt x="2196" y="846"/>
                </a:lnTo>
                <a:lnTo>
                  <a:pt x="2485" y="1039"/>
                </a:lnTo>
                <a:lnTo>
                  <a:pt x="2753" y="1264"/>
                </a:lnTo>
                <a:lnTo>
                  <a:pt x="2935" y="1478"/>
                </a:lnTo>
                <a:lnTo>
                  <a:pt x="3085" y="1692"/>
                </a:lnTo>
                <a:lnTo>
                  <a:pt x="3192" y="1885"/>
                </a:lnTo>
                <a:lnTo>
                  <a:pt x="3310" y="2110"/>
                </a:lnTo>
                <a:lnTo>
                  <a:pt x="3524" y="2528"/>
                </a:lnTo>
                <a:lnTo>
                  <a:pt x="3696" y="2956"/>
                </a:lnTo>
                <a:lnTo>
                  <a:pt x="3857" y="3374"/>
                </a:lnTo>
              </a:path>
            </a:pathLst>
          </a:custGeom>
          <a:noFill/>
          <a:ln w="50800" cap="rnd">
            <a:solidFill>
              <a:srgbClr val="FF0000"/>
            </a:solidFill>
            <a:round/>
            <a:headEnd type="none" w="sm" len="sm"/>
            <a:tailEnd type="none" w="sm" len="sm"/>
          </a:ln>
        </p:spPr>
        <p:txBody>
          <a:bodyPr/>
          <a:lstStyle/>
          <a:p>
            <a:endParaRPr lang="en-US"/>
          </a:p>
        </p:txBody>
      </p:sp>
      <p:sp>
        <p:nvSpPr>
          <p:cNvPr id="4104" name="Oval 7"/>
          <p:cNvSpPr>
            <a:spLocks noChangeArrowheads="1"/>
          </p:cNvSpPr>
          <p:nvPr/>
        </p:nvSpPr>
        <p:spPr bwMode="auto">
          <a:xfrm>
            <a:off x="4483100" y="1860550"/>
            <a:ext cx="161925" cy="161925"/>
          </a:xfrm>
          <a:prstGeom prst="ellipse">
            <a:avLst/>
          </a:prstGeom>
          <a:solidFill>
            <a:srgbClr val="00FFFF"/>
          </a:solidFill>
          <a:ln w="25400">
            <a:solidFill>
              <a:schemeClr val="tx1"/>
            </a:solidFill>
            <a:round/>
            <a:headEnd/>
            <a:tailEnd/>
          </a:ln>
        </p:spPr>
        <p:txBody>
          <a:bodyPr wrap="none" anchor="ctr"/>
          <a:lstStyle/>
          <a:p>
            <a:endParaRPr lang="en-US"/>
          </a:p>
        </p:txBody>
      </p:sp>
      <p:sp>
        <p:nvSpPr>
          <p:cNvPr id="4105" name="Oval 8"/>
          <p:cNvSpPr>
            <a:spLocks noChangeArrowheads="1"/>
          </p:cNvSpPr>
          <p:nvPr/>
        </p:nvSpPr>
        <p:spPr bwMode="auto">
          <a:xfrm>
            <a:off x="5367338" y="2540000"/>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4106" name="Oval 9"/>
          <p:cNvSpPr>
            <a:spLocks noChangeArrowheads="1"/>
          </p:cNvSpPr>
          <p:nvPr/>
        </p:nvSpPr>
        <p:spPr bwMode="auto">
          <a:xfrm>
            <a:off x="5876925" y="320198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4107" name="Oval 10"/>
          <p:cNvSpPr>
            <a:spLocks noChangeArrowheads="1"/>
          </p:cNvSpPr>
          <p:nvPr/>
        </p:nvSpPr>
        <p:spPr bwMode="auto">
          <a:xfrm>
            <a:off x="6267450" y="388143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4108" name="Oval 11"/>
          <p:cNvSpPr>
            <a:spLocks noChangeArrowheads="1"/>
          </p:cNvSpPr>
          <p:nvPr/>
        </p:nvSpPr>
        <p:spPr bwMode="auto">
          <a:xfrm>
            <a:off x="6591300" y="4545013"/>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4109" name="Oval 12"/>
          <p:cNvSpPr>
            <a:spLocks noChangeArrowheads="1"/>
          </p:cNvSpPr>
          <p:nvPr/>
        </p:nvSpPr>
        <p:spPr bwMode="auto">
          <a:xfrm>
            <a:off x="6862763" y="5208588"/>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4110" name="Oval 13"/>
          <p:cNvSpPr>
            <a:spLocks noChangeArrowheads="1"/>
          </p:cNvSpPr>
          <p:nvPr/>
        </p:nvSpPr>
        <p:spPr bwMode="auto">
          <a:xfrm>
            <a:off x="7116763" y="5853113"/>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4111" name="Oval 14"/>
          <p:cNvSpPr>
            <a:spLocks noChangeArrowheads="1"/>
          </p:cNvSpPr>
          <p:nvPr/>
        </p:nvSpPr>
        <p:spPr bwMode="auto">
          <a:xfrm>
            <a:off x="2933700" y="1212850"/>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4112" name="Oval 15"/>
          <p:cNvSpPr>
            <a:spLocks noChangeArrowheads="1"/>
          </p:cNvSpPr>
          <p:nvPr/>
        </p:nvSpPr>
        <p:spPr bwMode="auto">
          <a:xfrm>
            <a:off x="1011238" y="549275"/>
            <a:ext cx="161925" cy="161925"/>
          </a:xfrm>
          <a:prstGeom prst="ellipse">
            <a:avLst/>
          </a:prstGeom>
          <a:solidFill>
            <a:srgbClr val="FF0000"/>
          </a:solidFill>
          <a:ln w="25400">
            <a:solidFill>
              <a:schemeClr val="tx1"/>
            </a:solidFill>
            <a:round/>
            <a:headEnd/>
            <a:tailEnd/>
          </a:ln>
        </p:spPr>
        <p:txBody>
          <a:bodyPr wrap="none" anchor="ctr"/>
          <a:lstStyle/>
          <a:p>
            <a:endParaRPr lang="en-US"/>
          </a:p>
        </p:txBody>
      </p:sp>
      <p:sp>
        <p:nvSpPr>
          <p:cNvPr id="4113" name="Rectangle 16"/>
          <p:cNvSpPr>
            <a:spLocks noChangeArrowheads="1"/>
          </p:cNvSpPr>
          <p:nvPr/>
        </p:nvSpPr>
        <p:spPr bwMode="auto">
          <a:xfrm>
            <a:off x="4632325" y="1492250"/>
            <a:ext cx="336550"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00FFFF"/>
                </a:solidFill>
                <a:latin typeface="Arial" charset="0"/>
              </a:rPr>
              <a:t>x</a:t>
            </a:r>
          </a:p>
        </p:txBody>
      </p:sp>
      <p:sp>
        <p:nvSpPr>
          <p:cNvPr id="4114" name="Oval 17"/>
          <p:cNvSpPr>
            <a:spLocks noChangeArrowheads="1"/>
          </p:cNvSpPr>
          <p:nvPr/>
        </p:nvSpPr>
        <p:spPr bwMode="auto">
          <a:xfrm>
            <a:off x="5689600" y="1419225"/>
            <a:ext cx="161925" cy="161925"/>
          </a:xfrm>
          <a:prstGeom prst="ellipse">
            <a:avLst/>
          </a:prstGeom>
          <a:solidFill>
            <a:srgbClr val="FF00FF"/>
          </a:solidFill>
          <a:ln w="25400">
            <a:solidFill>
              <a:schemeClr val="tx1"/>
            </a:solidFill>
            <a:round/>
            <a:headEnd/>
            <a:tailEnd/>
          </a:ln>
        </p:spPr>
        <p:txBody>
          <a:bodyPr wrap="none" anchor="ctr"/>
          <a:lstStyle/>
          <a:p>
            <a:endParaRPr lang="en-US"/>
          </a:p>
        </p:txBody>
      </p:sp>
      <p:sp>
        <p:nvSpPr>
          <p:cNvPr id="71698" name="Rectangle 18"/>
          <p:cNvSpPr>
            <a:spLocks noChangeArrowheads="1"/>
          </p:cNvSpPr>
          <p:nvPr/>
        </p:nvSpPr>
        <p:spPr bwMode="auto">
          <a:xfrm>
            <a:off x="5857875" y="1169988"/>
            <a:ext cx="404813" cy="457200"/>
          </a:xfrm>
          <a:prstGeom prst="rect">
            <a:avLst/>
          </a:prstGeom>
          <a:noFill/>
          <a:ln w="9525">
            <a:noFill/>
            <a:miter lim="800000"/>
            <a:headEnd/>
            <a:tailEnd/>
          </a:ln>
          <a:effectLst/>
        </p:spPr>
        <p:txBody>
          <a:bodyPr wrap="none" lIns="92075" tIns="46038" rIns="92075" bIns="46038">
            <a:spAutoFit/>
          </a:bodyPr>
          <a:lstStyle/>
          <a:p>
            <a:pPr defTabSz="762000">
              <a:defRPr/>
            </a:pPr>
            <a:r>
              <a:rPr lang="en-GB">
                <a:solidFill>
                  <a:srgbClr val="FF00FF"/>
                </a:solidFill>
                <a:effectLst>
                  <a:outerShdw blurRad="38100" dist="38100" dir="2700000" algn="tl">
                    <a:srgbClr val="000000"/>
                  </a:outerShdw>
                </a:effectLst>
                <a:latin typeface="Arial" charset="0"/>
              </a:rPr>
              <a:t>w</a:t>
            </a:r>
          </a:p>
        </p:txBody>
      </p:sp>
      <p:sp>
        <p:nvSpPr>
          <p:cNvPr id="4116" name="Rectangle 19"/>
          <p:cNvSpPr>
            <a:spLocks noChangeArrowheads="1"/>
          </p:cNvSpPr>
          <p:nvPr/>
        </p:nvSpPr>
        <p:spPr bwMode="auto">
          <a:xfrm rot="-5400000">
            <a:off x="-1029493" y="3080544"/>
            <a:ext cx="2722562" cy="400050"/>
          </a:xfrm>
          <a:prstGeom prst="rect">
            <a:avLst/>
          </a:prstGeom>
          <a:noFill/>
          <a:ln w="9525">
            <a:noFill/>
            <a:miter lim="800000"/>
            <a:headEnd/>
            <a:tailEnd/>
          </a:ln>
        </p:spPr>
        <p:txBody>
          <a:bodyPr wrap="none" lIns="92075" tIns="46038" rIns="92075" bIns="46038">
            <a:spAutoFit/>
          </a:bodyPr>
          <a:lstStyle/>
          <a:p>
            <a:pPr defTabSz="762000"/>
            <a:r>
              <a:rPr lang="en-GB" sz="2000">
                <a:latin typeface="Arial" charset="0"/>
              </a:rPr>
              <a:t>Units of food (millions)</a:t>
            </a:r>
          </a:p>
        </p:txBody>
      </p:sp>
      <p:sp>
        <p:nvSpPr>
          <p:cNvPr id="71700" name="Rectangle 20"/>
          <p:cNvSpPr>
            <a:spLocks noChangeArrowheads="1"/>
          </p:cNvSpPr>
          <p:nvPr/>
        </p:nvSpPr>
        <p:spPr bwMode="auto">
          <a:xfrm>
            <a:off x="3840163" y="36513"/>
            <a:ext cx="5302250" cy="519112"/>
          </a:xfrm>
          <a:prstGeom prst="rect">
            <a:avLst/>
          </a:prstGeom>
          <a:noFill/>
          <a:ln w="9525">
            <a:noFill/>
            <a:miter lim="800000"/>
            <a:headEnd/>
            <a:tailEnd/>
          </a:ln>
          <a:effectLst/>
        </p:spPr>
        <p:txBody>
          <a:bodyPr wrap="none" lIns="92075" tIns="46038" rIns="92075" bIns="46038">
            <a:spAutoFit/>
          </a:bodyPr>
          <a:lstStyle/>
          <a:p>
            <a:pPr defTabSz="762000">
              <a:defRPr/>
            </a:pPr>
            <a:r>
              <a:rPr lang="en-GB" sz="2800" b="1">
                <a:solidFill>
                  <a:srgbClr val="FFFF00"/>
                </a:solidFill>
                <a:effectLst>
                  <a:outerShdw blurRad="38100" dist="38100" dir="2700000" algn="tl">
                    <a:srgbClr val="000000"/>
                  </a:outerShdw>
                </a:effectLst>
                <a:latin typeface="Arial" charset="0"/>
              </a:rPr>
              <a:t>A production possibility curve</a:t>
            </a:r>
          </a:p>
        </p:txBody>
      </p:sp>
      <p:sp>
        <p:nvSpPr>
          <p:cNvPr id="4118" name="Rectangle 21"/>
          <p:cNvSpPr>
            <a:spLocks noChangeArrowheads="1"/>
          </p:cNvSpPr>
          <p:nvPr/>
        </p:nvSpPr>
        <p:spPr bwMode="auto">
          <a:xfrm>
            <a:off x="2998788" y="6503988"/>
            <a:ext cx="3108325" cy="400050"/>
          </a:xfrm>
          <a:prstGeom prst="rect">
            <a:avLst/>
          </a:prstGeom>
          <a:noFill/>
          <a:ln w="9525">
            <a:noFill/>
            <a:miter lim="800000"/>
            <a:headEnd/>
            <a:tailEnd/>
          </a:ln>
        </p:spPr>
        <p:txBody>
          <a:bodyPr wrap="none" lIns="92075" tIns="46038" rIns="92075" bIns="46038">
            <a:spAutoFit/>
          </a:bodyPr>
          <a:lstStyle/>
          <a:p>
            <a:pPr defTabSz="762000"/>
            <a:r>
              <a:rPr lang="en-GB" sz="2000">
                <a:latin typeface="Arial" charset="0"/>
              </a:rPr>
              <a:t>Units of clothing (millions)</a:t>
            </a:r>
          </a:p>
        </p:txBody>
      </p:sp>
    </p:spTree>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0080"/>
            </a:gs>
            <a:gs pos="100000">
              <a:srgbClr val="000000"/>
            </a:gs>
          </a:gsLst>
          <a:path path="rect">
            <a:fillToRect l="100000" b="100000"/>
          </a:path>
        </a:gradFill>
        <a:effectLst/>
      </p:bgPr>
    </p:bg>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4915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49156" name="Rectangle 4"/>
          <p:cNvSpPr>
            <a:spLocks noChangeArrowheads="1"/>
          </p:cNvSpPr>
          <p:nvPr/>
        </p:nvSpPr>
        <p:spPr bwMode="auto">
          <a:xfrm>
            <a:off x="1066800" y="609600"/>
            <a:ext cx="7010400" cy="5334000"/>
          </a:xfrm>
          <a:prstGeom prst="rect">
            <a:avLst/>
          </a:prstGeom>
          <a:gradFill rotWithShape="0">
            <a:gsLst>
              <a:gs pos="0">
                <a:srgbClr val="000080"/>
              </a:gs>
              <a:gs pos="100000">
                <a:srgbClr val="000000"/>
              </a:gs>
            </a:gsLst>
            <a:path path="rect">
              <a:fillToRect t="100000" r="100000"/>
            </a:path>
          </a:gradFill>
          <a:ln w="9525">
            <a:noFill/>
            <a:miter lim="800000"/>
            <a:headEnd/>
            <a:tailEnd/>
          </a:ln>
        </p:spPr>
        <p:txBody>
          <a:bodyPr wrap="none" anchor="ctr"/>
          <a:lstStyle/>
          <a:p>
            <a:endParaRPr lang="en-US"/>
          </a:p>
        </p:txBody>
      </p:sp>
      <p:sp>
        <p:nvSpPr>
          <p:cNvPr id="49157" name="Arc 5"/>
          <p:cNvSpPr>
            <a:spLocks/>
          </p:cNvSpPr>
          <p:nvPr/>
        </p:nvSpPr>
        <p:spPr bwMode="auto">
          <a:xfrm>
            <a:off x="533400" y="1373188"/>
            <a:ext cx="6351588" cy="5484812"/>
          </a:xfrm>
          <a:custGeom>
            <a:avLst/>
            <a:gdLst>
              <a:gd name="T0" fmla="*/ 2147483647 w 21291"/>
              <a:gd name="T1" fmla="*/ 0 h 21528"/>
              <a:gd name="T2" fmla="*/ 2147483647 w 21291"/>
              <a:gd name="T3" fmla="*/ 2147483647 h 21528"/>
              <a:gd name="T4" fmla="*/ 0 w 21291"/>
              <a:gd name="T5" fmla="*/ 2147483647 h 21528"/>
              <a:gd name="T6" fmla="*/ 0 60000 65536"/>
              <a:gd name="T7" fmla="*/ 0 60000 65536"/>
              <a:gd name="T8" fmla="*/ 0 60000 65536"/>
              <a:gd name="T9" fmla="*/ 0 w 21291"/>
              <a:gd name="T10" fmla="*/ 0 h 21528"/>
              <a:gd name="T11" fmla="*/ 21291 w 21291"/>
              <a:gd name="T12" fmla="*/ 21528 h 21528"/>
            </a:gdLst>
            <a:ahLst/>
            <a:cxnLst>
              <a:cxn ang="T6">
                <a:pos x="T0" y="T1"/>
              </a:cxn>
              <a:cxn ang="T7">
                <a:pos x="T2" y="T3"/>
              </a:cxn>
              <a:cxn ang="T8">
                <a:pos x="T4" y="T5"/>
              </a:cxn>
            </a:cxnLst>
            <a:rect l="T9" t="T10" r="T11" b="T12"/>
            <a:pathLst>
              <a:path w="21291" h="21528" fill="none" extrusionOk="0">
                <a:moveTo>
                  <a:pt x="1761" y="-1"/>
                </a:moveTo>
                <a:cubicBezTo>
                  <a:pt x="11592" y="804"/>
                  <a:pt x="19629" y="8166"/>
                  <a:pt x="21291" y="17889"/>
                </a:cubicBezTo>
              </a:path>
              <a:path w="21291" h="21528" stroke="0" extrusionOk="0">
                <a:moveTo>
                  <a:pt x="1761" y="-1"/>
                </a:moveTo>
                <a:cubicBezTo>
                  <a:pt x="11592" y="804"/>
                  <a:pt x="19629" y="8166"/>
                  <a:pt x="21291" y="17889"/>
                </a:cubicBezTo>
                <a:lnTo>
                  <a:pt x="0" y="21528"/>
                </a:lnTo>
                <a:close/>
              </a:path>
            </a:pathLst>
          </a:custGeom>
          <a:noFill/>
          <a:ln w="50800" cap="rnd">
            <a:solidFill>
              <a:srgbClr val="FF0000"/>
            </a:solidFill>
            <a:round/>
            <a:headEnd type="none" w="sm" len="sm"/>
            <a:tailEnd type="none" w="sm" len="sm"/>
          </a:ln>
        </p:spPr>
        <p:txBody>
          <a:bodyPr wrap="none" anchor="ctr"/>
          <a:lstStyle/>
          <a:p>
            <a:endParaRPr lang="en-US"/>
          </a:p>
        </p:txBody>
      </p:sp>
      <p:sp>
        <p:nvSpPr>
          <p:cNvPr id="49158" name="Line 6"/>
          <p:cNvSpPr>
            <a:spLocks noChangeShapeType="1"/>
          </p:cNvSpPr>
          <p:nvPr/>
        </p:nvSpPr>
        <p:spPr bwMode="auto">
          <a:xfrm>
            <a:off x="1066800" y="609600"/>
            <a:ext cx="0" cy="5334000"/>
          </a:xfrm>
          <a:prstGeom prst="line">
            <a:avLst/>
          </a:prstGeom>
          <a:noFill/>
          <a:ln w="25400">
            <a:solidFill>
              <a:srgbClr val="FFFFFF"/>
            </a:solidFill>
            <a:round/>
            <a:headEnd type="stealth" w="med" len="lg"/>
            <a:tailEnd type="none" w="sm" len="sm"/>
          </a:ln>
        </p:spPr>
        <p:txBody>
          <a:bodyPr wrap="none" anchor="ctr"/>
          <a:lstStyle/>
          <a:p>
            <a:endParaRPr lang="en-US"/>
          </a:p>
        </p:txBody>
      </p:sp>
      <p:sp>
        <p:nvSpPr>
          <p:cNvPr id="49159" name="Line 7"/>
          <p:cNvSpPr>
            <a:spLocks noChangeShapeType="1"/>
          </p:cNvSpPr>
          <p:nvPr/>
        </p:nvSpPr>
        <p:spPr bwMode="auto">
          <a:xfrm>
            <a:off x="1066800" y="5943600"/>
            <a:ext cx="7010400" cy="0"/>
          </a:xfrm>
          <a:prstGeom prst="line">
            <a:avLst/>
          </a:prstGeom>
          <a:noFill/>
          <a:ln w="25400">
            <a:solidFill>
              <a:srgbClr val="FFFFFF"/>
            </a:solidFill>
            <a:round/>
            <a:headEnd type="none" w="sm" len="sm"/>
            <a:tailEnd type="stealth" w="med" len="lg"/>
          </a:ln>
        </p:spPr>
        <p:txBody>
          <a:bodyPr wrap="none" anchor="ctr"/>
          <a:lstStyle/>
          <a:p>
            <a:endParaRPr lang="en-US"/>
          </a:p>
        </p:txBody>
      </p:sp>
      <p:sp>
        <p:nvSpPr>
          <p:cNvPr id="49160" name="Oval 8"/>
          <p:cNvSpPr>
            <a:spLocks noChangeArrowheads="1"/>
          </p:cNvSpPr>
          <p:nvPr/>
        </p:nvSpPr>
        <p:spPr bwMode="auto">
          <a:xfrm>
            <a:off x="3559175" y="3757613"/>
            <a:ext cx="173038" cy="173037"/>
          </a:xfrm>
          <a:prstGeom prst="ellipse">
            <a:avLst/>
          </a:prstGeom>
          <a:solidFill>
            <a:srgbClr val="00FFFF"/>
          </a:solidFill>
          <a:ln w="12700">
            <a:solidFill>
              <a:schemeClr val="tx1"/>
            </a:solidFill>
            <a:round/>
            <a:headEnd/>
            <a:tailEnd/>
          </a:ln>
        </p:spPr>
        <p:txBody>
          <a:bodyPr wrap="none" anchor="ctr"/>
          <a:lstStyle/>
          <a:p>
            <a:endParaRPr lang="en-US"/>
          </a:p>
        </p:txBody>
      </p:sp>
      <p:sp>
        <p:nvSpPr>
          <p:cNvPr id="49161" name="Rectangle 9"/>
          <p:cNvSpPr>
            <a:spLocks noChangeArrowheads="1"/>
          </p:cNvSpPr>
          <p:nvPr/>
        </p:nvSpPr>
        <p:spPr bwMode="auto">
          <a:xfrm>
            <a:off x="3306763" y="3840163"/>
            <a:ext cx="336550"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00FFFF"/>
                </a:solidFill>
                <a:latin typeface="Arial" charset="0"/>
              </a:rPr>
              <a:t>v</a:t>
            </a:r>
          </a:p>
        </p:txBody>
      </p:sp>
      <p:sp>
        <p:nvSpPr>
          <p:cNvPr id="49162" name="Rectangle 10"/>
          <p:cNvSpPr>
            <a:spLocks noChangeArrowheads="1"/>
          </p:cNvSpPr>
          <p:nvPr/>
        </p:nvSpPr>
        <p:spPr bwMode="auto">
          <a:xfrm>
            <a:off x="654050" y="155575"/>
            <a:ext cx="184150" cy="519113"/>
          </a:xfrm>
          <a:prstGeom prst="rect">
            <a:avLst/>
          </a:prstGeom>
          <a:noFill/>
          <a:ln w="9525">
            <a:noFill/>
            <a:miter lim="800000"/>
            <a:headEnd/>
            <a:tailEnd/>
          </a:ln>
        </p:spPr>
        <p:txBody>
          <a:bodyPr wrap="none" anchor="ctr"/>
          <a:lstStyle/>
          <a:p>
            <a:endParaRPr lang="en-US"/>
          </a:p>
        </p:txBody>
      </p:sp>
      <p:sp>
        <p:nvSpPr>
          <p:cNvPr id="49163" name="AutoShape 11"/>
          <p:cNvSpPr>
            <a:spLocks noChangeArrowheads="1"/>
          </p:cNvSpPr>
          <p:nvPr/>
        </p:nvSpPr>
        <p:spPr bwMode="auto">
          <a:xfrm>
            <a:off x="1244600" y="2363788"/>
            <a:ext cx="2249488" cy="1076325"/>
          </a:xfrm>
          <a:prstGeom prst="roundRect">
            <a:avLst>
              <a:gd name="adj" fmla="val 12495"/>
            </a:avLst>
          </a:prstGeom>
          <a:solidFill>
            <a:srgbClr val="000080"/>
          </a:solidFill>
          <a:ln w="12700">
            <a:solidFill>
              <a:srgbClr val="FFFF00"/>
            </a:solidFill>
            <a:round/>
            <a:headEnd/>
            <a:tailEnd/>
          </a:ln>
        </p:spPr>
        <p:txBody>
          <a:bodyPr wrap="none" anchor="ctr"/>
          <a:lstStyle/>
          <a:p>
            <a:endParaRPr lang="en-US"/>
          </a:p>
        </p:txBody>
      </p:sp>
      <p:sp>
        <p:nvSpPr>
          <p:cNvPr id="49164" name="Rectangle 12"/>
          <p:cNvSpPr>
            <a:spLocks noChangeArrowheads="1"/>
          </p:cNvSpPr>
          <p:nvPr/>
        </p:nvSpPr>
        <p:spPr bwMode="auto">
          <a:xfrm>
            <a:off x="1328738" y="2406650"/>
            <a:ext cx="2132012" cy="1006475"/>
          </a:xfrm>
          <a:prstGeom prst="rect">
            <a:avLst/>
          </a:prstGeom>
          <a:noFill/>
          <a:ln w="9525">
            <a:noFill/>
            <a:miter lim="800000"/>
            <a:headEnd/>
            <a:tailEnd/>
          </a:ln>
        </p:spPr>
        <p:txBody>
          <a:bodyPr wrap="none" lIns="92075" tIns="46038" rIns="92075" bIns="46038">
            <a:spAutoFit/>
          </a:bodyPr>
          <a:lstStyle/>
          <a:p>
            <a:pPr algn="ctr" defTabSz="762000"/>
            <a:r>
              <a:rPr lang="en-GB" sz="2000">
                <a:solidFill>
                  <a:srgbClr val="FFFF00"/>
                </a:solidFill>
                <a:latin typeface="Arial" charset="0"/>
              </a:rPr>
              <a:t>Production inside</a:t>
            </a:r>
          </a:p>
          <a:p>
            <a:pPr algn="ctr" defTabSz="762000"/>
            <a:r>
              <a:rPr lang="en-GB" sz="2000">
                <a:solidFill>
                  <a:srgbClr val="FFFF00"/>
                </a:solidFill>
                <a:latin typeface="Arial" charset="0"/>
              </a:rPr>
              <a:t>the production</a:t>
            </a:r>
          </a:p>
          <a:p>
            <a:pPr algn="ctr" defTabSz="762000"/>
            <a:r>
              <a:rPr lang="en-GB" sz="2000">
                <a:solidFill>
                  <a:srgbClr val="FFFF00"/>
                </a:solidFill>
                <a:latin typeface="Arial" charset="0"/>
              </a:rPr>
              <a:t>possibility curve</a:t>
            </a:r>
          </a:p>
        </p:txBody>
      </p:sp>
      <p:sp>
        <p:nvSpPr>
          <p:cNvPr id="49165" name="Line 13"/>
          <p:cNvSpPr>
            <a:spLocks noChangeShapeType="1"/>
          </p:cNvSpPr>
          <p:nvPr/>
        </p:nvSpPr>
        <p:spPr bwMode="auto">
          <a:xfrm>
            <a:off x="3195638" y="3462338"/>
            <a:ext cx="339725" cy="238125"/>
          </a:xfrm>
          <a:prstGeom prst="line">
            <a:avLst/>
          </a:prstGeom>
          <a:noFill/>
          <a:ln w="12700">
            <a:solidFill>
              <a:srgbClr val="FFFF00"/>
            </a:solidFill>
            <a:round/>
            <a:headEnd type="none" w="sm" len="sm"/>
            <a:tailEnd type="stealth" w="med" len="lg"/>
          </a:ln>
        </p:spPr>
        <p:txBody>
          <a:bodyPr wrap="none" anchor="ctr"/>
          <a:lstStyle/>
          <a:p>
            <a:endParaRPr lang="en-US"/>
          </a:p>
        </p:txBody>
      </p:sp>
      <p:sp>
        <p:nvSpPr>
          <p:cNvPr id="49166" name="Rectangle 14"/>
          <p:cNvSpPr>
            <a:spLocks noChangeArrowheads="1"/>
          </p:cNvSpPr>
          <p:nvPr/>
        </p:nvSpPr>
        <p:spPr bwMode="auto">
          <a:xfrm>
            <a:off x="685800" y="5913438"/>
            <a:ext cx="420688" cy="457200"/>
          </a:xfrm>
          <a:prstGeom prst="rect">
            <a:avLst/>
          </a:prstGeom>
          <a:noFill/>
          <a:ln w="9525">
            <a:noFill/>
            <a:miter lim="800000"/>
            <a:headEnd/>
            <a:tailEnd/>
          </a:ln>
        </p:spPr>
        <p:txBody>
          <a:bodyPr wrap="none" lIns="92075" tIns="46038" rIns="92075" bIns="46038">
            <a:spAutoFit/>
          </a:bodyPr>
          <a:lstStyle/>
          <a:p>
            <a:pPr algn="ctr" defTabSz="762000"/>
            <a:r>
              <a:rPr lang="en-GB">
                <a:solidFill>
                  <a:srgbClr val="FFFFFF"/>
                </a:solidFill>
                <a:latin typeface="Arial" charset="0"/>
              </a:rPr>
              <a:t>O</a:t>
            </a:r>
          </a:p>
        </p:txBody>
      </p:sp>
      <p:sp>
        <p:nvSpPr>
          <p:cNvPr id="121871" name="Rectangle 15"/>
          <p:cNvSpPr>
            <a:spLocks noChangeArrowheads="1"/>
          </p:cNvSpPr>
          <p:nvPr/>
        </p:nvSpPr>
        <p:spPr bwMode="auto">
          <a:xfrm>
            <a:off x="3524250" y="0"/>
            <a:ext cx="5618163" cy="519113"/>
          </a:xfrm>
          <a:prstGeom prst="rect">
            <a:avLst/>
          </a:prstGeom>
          <a:noFill/>
          <a:ln w="9525">
            <a:noFill/>
            <a:miter lim="800000"/>
            <a:headEnd/>
            <a:tailEnd/>
          </a:ln>
          <a:effectLst/>
        </p:spPr>
        <p:txBody>
          <a:bodyPr wrap="none" lIns="92075" tIns="46038" rIns="92075" bIns="46038">
            <a:spAutoFit/>
          </a:bodyPr>
          <a:lstStyle/>
          <a:p>
            <a:pPr algn="ctr" defTabSz="762000">
              <a:defRPr/>
            </a:pPr>
            <a:r>
              <a:rPr lang="en-GB" sz="2800" b="1">
                <a:solidFill>
                  <a:srgbClr val="FFFF00"/>
                </a:solidFill>
                <a:effectLst>
                  <a:outerShdw blurRad="38100" dist="38100" dir="2700000" algn="tl">
                    <a:srgbClr val="000000"/>
                  </a:outerShdw>
                </a:effectLst>
                <a:latin typeface="Arial" charset="0"/>
              </a:rPr>
              <a:t>Making a fuller use of resources</a:t>
            </a:r>
          </a:p>
        </p:txBody>
      </p:sp>
      <p:sp>
        <p:nvSpPr>
          <p:cNvPr id="49168" name="Rectangle 16"/>
          <p:cNvSpPr>
            <a:spLocks noChangeArrowheads="1"/>
          </p:cNvSpPr>
          <p:nvPr/>
        </p:nvSpPr>
        <p:spPr bwMode="auto">
          <a:xfrm rot="-5400000">
            <a:off x="31750" y="2747963"/>
            <a:ext cx="879475" cy="457200"/>
          </a:xfrm>
          <a:prstGeom prst="rect">
            <a:avLst/>
          </a:prstGeom>
          <a:noFill/>
          <a:ln w="9525">
            <a:noFill/>
            <a:miter lim="800000"/>
            <a:headEnd/>
            <a:tailEnd/>
          </a:ln>
        </p:spPr>
        <p:txBody>
          <a:bodyPr wrap="none" lIns="92075" tIns="46038" rIns="92075" bIns="46038">
            <a:spAutoFit/>
          </a:bodyPr>
          <a:lstStyle/>
          <a:p>
            <a:pPr algn="ctr" defTabSz="762000"/>
            <a:r>
              <a:rPr lang="en-GB">
                <a:solidFill>
                  <a:srgbClr val="FFFFFF"/>
                </a:solidFill>
                <a:latin typeface="Arial" charset="0"/>
              </a:rPr>
              <a:t>Food</a:t>
            </a:r>
          </a:p>
        </p:txBody>
      </p:sp>
      <p:sp>
        <p:nvSpPr>
          <p:cNvPr id="49169" name="Rectangle 17"/>
          <p:cNvSpPr>
            <a:spLocks noChangeArrowheads="1"/>
          </p:cNvSpPr>
          <p:nvPr/>
        </p:nvSpPr>
        <p:spPr bwMode="auto">
          <a:xfrm>
            <a:off x="3938588" y="6215063"/>
            <a:ext cx="1301750" cy="457200"/>
          </a:xfrm>
          <a:prstGeom prst="rect">
            <a:avLst/>
          </a:prstGeom>
          <a:noFill/>
          <a:ln w="9525">
            <a:noFill/>
            <a:miter lim="800000"/>
            <a:headEnd/>
            <a:tailEnd/>
          </a:ln>
        </p:spPr>
        <p:txBody>
          <a:bodyPr wrap="none" lIns="92075" tIns="46038" rIns="92075" bIns="46038">
            <a:spAutoFit/>
          </a:bodyPr>
          <a:lstStyle/>
          <a:p>
            <a:pPr algn="ctr" defTabSz="762000"/>
            <a:r>
              <a:rPr lang="en-GB">
                <a:solidFill>
                  <a:srgbClr val="FFFFFF"/>
                </a:solidFill>
                <a:latin typeface="Arial" charset="0"/>
              </a:rPr>
              <a:t>Clothing</a:t>
            </a:r>
          </a:p>
        </p:txBody>
      </p:sp>
    </p:spTree>
  </p:cSld>
  <p:clrMapOvr>
    <a:masterClrMapping/>
  </p:clrMapOvr>
  <p:transition spd="slow">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0080"/>
            </a:gs>
            <a:gs pos="100000">
              <a:srgbClr val="000000"/>
            </a:gs>
          </a:gsLst>
          <a:path path="rect">
            <a:fillToRect l="100000" b="100000"/>
          </a:path>
        </a:gra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5120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1204" name="Rectangle 4"/>
          <p:cNvSpPr>
            <a:spLocks noChangeArrowheads="1"/>
          </p:cNvSpPr>
          <p:nvPr/>
        </p:nvSpPr>
        <p:spPr bwMode="auto">
          <a:xfrm>
            <a:off x="1066800" y="609600"/>
            <a:ext cx="7010400" cy="5334000"/>
          </a:xfrm>
          <a:prstGeom prst="rect">
            <a:avLst/>
          </a:prstGeom>
          <a:gradFill rotWithShape="0">
            <a:gsLst>
              <a:gs pos="0">
                <a:srgbClr val="000080"/>
              </a:gs>
              <a:gs pos="100000">
                <a:srgbClr val="000000"/>
              </a:gs>
            </a:gsLst>
            <a:path path="rect">
              <a:fillToRect t="100000" r="100000"/>
            </a:path>
          </a:gradFill>
          <a:ln w="9525">
            <a:noFill/>
            <a:miter lim="800000"/>
            <a:headEnd/>
            <a:tailEnd/>
          </a:ln>
        </p:spPr>
        <p:txBody>
          <a:bodyPr wrap="none" anchor="ctr"/>
          <a:lstStyle/>
          <a:p>
            <a:endParaRPr lang="en-US"/>
          </a:p>
        </p:txBody>
      </p:sp>
      <p:sp>
        <p:nvSpPr>
          <p:cNvPr id="51205" name="Arc 5"/>
          <p:cNvSpPr>
            <a:spLocks/>
          </p:cNvSpPr>
          <p:nvPr/>
        </p:nvSpPr>
        <p:spPr bwMode="auto">
          <a:xfrm>
            <a:off x="533400" y="1373188"/>
            <a:ext cx="6351588" cy="5484812"/>
          </a:xfrm>
          <a:custGeom>
            <a:avLst/>
            <a:gdLst>
              <a:gd name="T0" fmla="*/ 2147483647 w 21291"/>
              <a:gd name="T1" fmla="*/ 0 h 21528"/>
              <a:gd name="T2" fmla="*/ 2147483647 w 21291"/>
              <a:gd name="T3" fmla="*/ 2147483647 h 21528"/>
              <a:gd name="T4" fmla="*/ 0 w 21291"/>
              <a:gd name="T5" fmla="*/ 2147483647 h 21528"/>
              <a:gd name="T6" fmla="*/ 0 60000 65536"/>
              <a:gd name="T7" fmla="*/ 0 60000 65536"/>
              <a:gd name="T8" fmla="*/ 0 60000 65536"/>
              <a:gd name="T9" fmla="*/ 0 w 21291"/>
              <a:gd name="T10" fmla="*/ 0 h 21528"/>
              <a:gd name="T11" fmla="*/ 21291 w 21291"/>
              <a:gd name="T12" fmla="*/ 21528 h 21528"/>
            </a:gdLst>
            <a:ahLst/>
            <a:cxnLst>
              <a:cxn ang="T6">
                <a:pos x="T0" y="T1"/>
              </a:cxn>
              <a:cxn ang="T7">
                <a:pos x="T2" y="T3"/>
              </a:cxn>
              <a:cxn ang="T8">
                <a:pos x="T4" y="T5"/>
              </a:cxn>
            </a:cxnLst>
            <a:rect l="T9" t="T10" r="T11" b="T12"/>
            <a:pathLst>
              <a:path w="21291" h="21528" fill="none" extrusionOk="0">
                <a:moveTo>
                  <a:pt x="1761" y="-1"/>
                </a:moveTo>
                <a:cubicBezTo>
                  <a:pt x="11592" y="804"/>
                  <a:pt x="19629" y="8166"/>
                  <a:pt x="21291" y="17889"/>
                </a:cubicBezTo>
              </a:path>
              <a:path w="21291" h="21528" stroke="0" extrusionOk="0">
                <a:moveTo>
                  <a:pt x="1761" y="-1"/>
                </a:moveTo>
                <a:cubicBezTo>
                  <a:pt x="11592" y="804"/>
                  <a:pt x="19629" y="8166"/>
                  <a:pt x="21291" y="17889"/>
                </a:cubicBezTo>
                <a:lnTo>
                  <a:pt x="0" y="21528"/>
                </a:lnTo>
                <a:close/>
              </a:path>
            </a:pathLst>
          </a:custGeom>
          <a:noFill/>
          <a:ln w="50800" cap="rnd">
            <a:solidFill>
              <a:srgbClr val="FF0000"/>
            </a:solidFill>
            <a:round/>
            <a:headEnd type="none" w="sm" len="sm"/>
            <a:tailEnd type="none" w="sm" len="sm"/>
          </a:ln>
        </p:spPr>
        <p:txBody>
          <a:bodyPr wrap="none" anchor="ctr"/>
          <a:lstStyle/>
          <a:p>
            <a:endParaRPr lang="en-US"/>
          </a:p>
        </p:txBody>
      </p:sp>
      <p:sp>
        <p:nvSpPr>
          <p:cNvPr id="51206" name="Line 6"/>
          <p:cNvSpPr>
            <a:spLocks noChangeShapeType="1"/>
          </p:cNvSpPr>
          <p:nvPr/>
        </p:nvSpPr>
        <p:spPr bwMode="auto">
          <a:xfrm>
            <a:off x="1066800" y="609600"/>
            <a:ext cx="0" cy="5334000"/>
          </a:xfrm>
          <a:prstGeom prst="line">
            <a:avLst/>
          </a:prstGeom>
          <a:noFill/>
          <a:ln w="25400">
            <a:solidFill>
              <a:srgbClr val="FFFFFF"/>
            </a:solidFill>
            <a:round/>
            <a:headEnd type="stealth" w="med" len="lg"/>
            <a:tailEnd type="none" w="sm" len="sm"/>
          </a:ln>
        </p:spPr>
        <p:txBody>
          <a:bodyPr wrap="none" anchor="ctr"/>
          <a:lstStyle/>
          <a:p>
            <a:endParaRPr lang="en-US"/>
          </a:p>
        </p:txBody>
      </p:sp>
      <p:sp>
        <p:nvSpPr>
          <p:cNvPr id="51207" name="Line 7"/>
          <p:cNvSpPr>
            <a:spLocks noChangeShapeType="1"/>
          </p:cNvSpPr>
          <p:nvPr/>
        </p:nvSpPr>
        <p:spPr bwMode="auto">
          <a:xfrm>
            <a:off x="1066800" y="5943600"/>
            <a:ext cx="7010400" cy="0"/>
          </a:xfrm>
          <a:prstGeom prst="line">
            <a:avLst/>
          </a:prstGeom>
          <a:noFill/>
          <a:ln w="25400">
            <a:solidFill>
              <a:srgbClr val="FFFFFF"/>
            </a:solidFill>
            <a:round/>
            <a:headEnd type="none" w="sm" len="sm"/>
            <a:tailEnd type="stealth" w="med" len="lg"/>
          </a:ln>
        </p:spPr>
        <p:txBody>
          <a:bodyPr wrap="none" anchor="ctr"/>
          <a:lstStyle/>
          <a:p>
            <a:endParaRPr lang="en-US"/>
          </a:p>
        </p:txBody>
      </p:sp>
      <p:sp>
        <p:nvSpPr>
          <p:cNvPr id="51208" name="Oval 8"/>
          <p:cNvSpPr>
            <a:spLocks noChangeArrowheads="1"/>
          </p:cNvSpPr>
          <p:nvPr/>
        </p:nvSpPr>
        <p:spPr bwMode="auto">
          <a:xfrm>
            <a:off x="3881438" y="2127250"/>
            <a:ext cx="173037" cy="173038"/>
          </a:xfrm>
          <a:prstGeom prst="ellipse">
            <a:avLst/>
          </a:prstGeom>
          <a:solidFill>
            <a:srgbClr val="FFFF00"/>
          </a:solidFill>
          <a:ln w="12700">
            <a:solidFill>
              <a:schemeClr val="tx1"/>
            </a:solidFill>
            <a:round/>
            <a:headEnd/>
            <a:tailEnd/>
          </a:ln>
        </p:spPr>
        <p:txBody>
          <a:bodyPr wrap="none" anchor="ctr"/>
          <a:lstStyle/>
          <a:p>
            <a:endParaRPr lang="en-US"/>
          </a:p>
        </p:txBody>
      </p:sp>
      <p:sp>
        <p:nvSpPr>
          <p:cNvPr id="51209" name="Oval 9"/>
          <p:cNvSpPr>
            <a:spLocks noChangeArrowheads="1"/>
          </p:cNvSpPr>
          <p:nvPr/>
        </p:nvSpPr>
        <p:spPr bwMode="auto">
          <a:xfrm>
            <a:off x="5087938" y="2976563"/>
            <a:ext cx="173037" cy="173037"/>
          </a:xfrm>
          <a:prstGeom prst="ellipse">
            <a:avLst/>
          </a:prstGeom>
          <a:solidFill>
            <a:srgbClr val="00FF00"/>
          </a:solidFill>
          <a:ln w="12700">
            <a:solidFill>
              <a:schemeClr val="tx1"/>
            </a:solidFill>
            <a:round/>
            <a:headEnd/>
            <a:tailEnd/>
          </a:ln>
        </p:spPr>
        <p:txBody>
          <a:bodyPr wrap="none" anchor="ctr"/>
          <a:lstStyle/>
          <a:p>
            <a:endParaRPr lang="en-US"/>
          </a:p>
        </p:txBody>
      </p:sp>
      <p:sp>
        <p:nvSpPr>
          <p:cNvPr id="51210" name="Oval 10"/>
          <p:cNvSpPr>
            <a:spLocks noChangeArrowheads="1"/>
          </p:cNvSpPr>
          <p:nvPr/>
        </p:nvSpPr>
        <p:spPr bwMode="auto">
          <a:xfrm>
            <a:off x="3559175" y="3757613"/>
            <a:ext cx="173038" cy="173037"/>
          </a:xfrm>
          <a:prstGeom prst="ellipse">
            <a:avLst/>
          </a:prstGeom>
          <a:solidFill>
            <a:srgbClr val="00FFFF"/>
          </a:solidFill>
          <a:ln w="12700">
            <a:solidFill>
              <a:schemeClr val="tx1"/>
            </a:solidFill>
            <a:round/>
            <a:headEnd/>
            <a:tailEnd/>
          </a:ln>
        </p:spPr>
        <p:txBody>
          <a:bodyPr wrap="none" anchor="ctr"/>
          <a:lstStyle/>
          <a:p>
            <a:endParaRPr lang="en-US"/>
          </a:p>
        </p:txBody>
      </p:sp>
      <p:sp>
        <p:nvSpPr>
          <p:cNvPr id="51211" name="Line 11"/>
          <p:cNvSpPr>
            <a:spLocks noChangeShapeType="1"/>
          </p:cNvSpPr>
          <p:nvPr/>
        </p:nvSpPr>
        <p:spPr bwMode="auto">
          <a:xfrm flipV="1">
            <a:off x="3687763" y="2443163"/>
            <a:ext cx="238125" cy="1173162"/>
          </a:xfrm>
          <a:prstGeom prst="line">
            <a:avLst/>
          </a:prstGeom>
          <a:noFill/>
          <a:ln w="25400">
            <a:solidFill>
              <a:srgbClr val="FFFF00"/>
            </a:solidFill>
            <a:round/>
            <a:headEnd type="none" w="sm" len="sm"/>
            <a:tailEnd type="stealth" w="med" len="lg"/>
          </a:ln>
        </p:spPr>
        <p:txBody>
          <a:bodyPr wrap="none" anchor="ctr"/>
          <a:lstStyle/>
          <a:p>
            <a:endParaRPr lang="en-US"/>
          </a:p>
        </p:txBody>
      </p:sp>
      <p:sp>
        <p:nvSpPr>
          <p:cNvPr id="51212" name="Line 12"/>
          <p:cNvSpPr>
            <a:spLocks noChangeShapeType="1"/>
          </p:cNvSpPr>
          <p:nvPr/>
        </p:nvSpPr>
        <p:spPr bwMode="auto">
          <a:xfrm flipV="1">
            <a:off x="3840163" y="3190875"/>
            <a:ext cx="1157287" cy="561975"/>
          </a:xfrm>
          <a:prstGeom prst="line">
            <a:avLst/>
          </a:prstGeom>
          <a:noFill/>
          <a:ln w="25400">
            <a:solidFill>
              <a:srgbClr val="00FF00"/>
            </a:solidFill>
            <a:round/>
            <a:headEnd type="none" w="sm" len="sm"/>
            <a:tailEnd type="stealth" w="med" len="lg"/>
          </a:ln>
        </p:spPr>
        <p:txBody>
          <a:bodyPr wrap="none" anchor="ctr"/>
          <a:lstStyle/>
          <a:p>
            <a:endParaRPr lang="en-US"/>
          </a:p>
        </p:txBody>
      </p:sp>
      <p:sp>
        <p:nvSpPr>
          <p:cNvPr id="51213" name="Rectangle 13"/>
          <p:cNvSpPr>
            <a:spLocks noChangeArrowheads="1"/>
          </p:cNvSpPr>
          <p:nvPr/>
        </p:nvSpPr>
        <p:spPr bwMode="auto">
          <a:xfrm>
            <a:off x="3306763" y="3840163"/>
            <a:ext cx="336550"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00FFFF"/>
                </a:solidFill>
                <a:latin typeface="Arial" charset="0"/>
              </a:rPr>
              <a:t>v</a:t>
            </a:r>
          </a:p>
        </p:txBody>
      </p:sp>
      <p:sp>
        <p:nvSpPr>
          <p:cNvPr id="51214" name="Rectangle 14"/>
          <p:cNvSpPr>
            <a:spLocks noChangeArrowheads="1"/>
          </p:cNvSpPr>
          <p:nvPr/>
        </p:nvSpPr>
        <p:spPr bwMode="auto">
          <a:xfrm>
            <a:off x="3884613" y="1679575"/>
            <a:ext cx="336550"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FFFF00"/>
                </a:solidFill>
                <a:latin typeface="Arial" charset="0"/>
              </a:rPr>
              <a:t>x</a:t>
            </a:r>
          </a:p>
        </p:txBody>
      </p:sp>
      <p:sp>
        <p:nvSpPr>
          <p:cNvPr id="51215" name="Rectangle 15"/>
          <p:cNvSpPr>
            <a:spLocks noChangeArrowheads="1"/>
          </p:cNvSpPr>
          <p:nvPr/>
        </p:nvSpPr>
        <p:spPr bwMode="auto">
          <a:xfrm>
            <a:off x="5245100" y="2581275"/>
            <a:ext cx="336550"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00FF00"/>
                </a:solidFill>
                <a:latin typeface="Arial" charset="0"/>
              </a:rPr>
              <a:t>y</a:t>
            </a:r>
          </a:p>
        </p:txBody>
      </p:sp>
      <p:sp>
        <p:nvSpPr>
          <p:cNvPr id="51216" name="Rectangle 16"/>
          <p:cNvSpPr>
            <a:spLocks noChangeArrowheads="1"/>
          </p:cNvSpPr>
          <p:nvPr/>
        </p:nvSpPr>
        <p:spPr bwMode="auto">
          <a:xfrm>
            <a:off x="685800" y="5913438"/>
            <a:ext cx="420688" cy="457200"/>
          </a:xfrm>
          <a:prstGeom prst="rect">
            <a:avLst/>
          </a:prstGeom>
          <a:noFill/>
          <a:ln w="9525">
            <a:noFill/>
            <a:miter lim="800000"/>
            <a:headEnd/>
            <a:tailEnd/>
          </a:ln>
        </p:spPr>
        <p:txBody>
          <a:bodyPr wrap="none" lIns="92075" tIns="46038" rIns="92075" bIns="46038">
            <a:spAutoFit/>
          </a:bodyPr>
          <a:lstStyle/>
          <a:p>
            <a:pPr algn="ctr" defTabSz="762000"/>
            <a:r>
              <a:rPr lang="en-GB">
                <a:solidFill>
                  <a:srgbClr val="FFFFFF"/>
                </a:solidFill>
                <a:latin typeface="Arial" charset="0"/>
              </a:rPr>
              <a:t>O</a:t>
            </a:r>
          </a:p>
        </p:txBody>
      </p:sp>
      <p:sp>
        <p:nvSpPr>
          <p:cNvPr id="125969" name="Rectangle 17"/>
          <p:cNvSpPr>
            <a:spLocks noChangeArrowheads="1"/>
          </p:cNvSpPr>
          <p:nvPr/>
        </p:nvSpPr>
        <p:spPr bwMode="auto">
          <a:xfrm>
            <a:off x="3524250" y="0"/>
            <a:ext cx="5618163" cy="519113"/>
          </a:xfrm>
          <a:prstGeom prst="rect">
            <a:avLst/>
          </a:prstGeom>
          <a:noFill/>
          <a:ln w="9525">
            <a:noFill/>
            <a:miter lim="800000"/>
            <a:headEnd/>
            <a:tailEnd/>
          </a:ln>
          <a:effectLst/>
        </p:spPr>
        <p:txBody>
          <a:bodyPr wrap="none" lIns="92075" tIns="46038" rIns="92075" bIns="46038">
            <a:spAutoFit/>
          </a:bodyPr>
          <a:lstStyle/>
          <a:p>
            <a:pPr algn="ctr" defTabSz="762000">
              <a:defRPr/>
            </a:pPr>
            <a:r>
              <a:rPr lang="en-GB" sz="2800" b="1">
                <a:solidFill>
                  <a:srgbClr val="FFFF00"/>
                </a:solidFill>
                <a:effectLst>
                  <a:outerShdw blurRad="38100" dist="38100" dir="2700000" algn="tl">
                    <a:srgbClr val="000000"/>
                  </a:outerShdw>
                </a:effectLst>
                <a:latin typeface="Arial" charset="0"/>
              </a:rPr>
              <a:t>Making a fuller use of resources</a:t>
            </a:r>
          </a:p>
        </p:txBody>
      </p:sp>
      <p:sp>
        <p:nvSpPr>
          <p:cNvPr id="51218" name="Rectangle 18"/>
          <p:cNvSpPr>
            <a:spLocks noChangeArrowheads="1"/>
          </p:cNvSpPr>
          <p:nvPr/>
        </p:nvSpPr>
        <p:spPr bwMode="auto">
          <a:xfrm rot="-5400000">
            <a:off x="31750" y="2747963"/>
            <a:ext cx="879475" cy="457200"/>
          </a:xfrm>
          <a:prstGeom prst="rect">
            <a:avLst/>
          </a:prstGeom>
          <a:noFill/>
          <a:ln w="9525">
            <a:noFill/>
            <a:miter lim="800000"/>
            <a:headEnd/>
            <a:tailEnd/>
          </a:ln>
        </p:spPr>
        <p:txBody>
          <a:bodyPr wrap="none" lIns="92075" tIns="46038" rIns="92075" bIns="46038">
            <a:spAutoFit/>
          </a:bodyPr>
          <a:lstStyle/>
          <a:p>
            <a:pPr algn="ctr" defTabSz="762000"/>
            <a:r>
              <a:rPr lang="en-GB">
                <a:solidFill>
                  <a:srgbClr val="FFFFFF"/>
                </a:solidFill>
                <a:latin typeface="Arial" charset="0"/>
              </a:rPr>
              <a:t>Food</a:t>
            </a:r>
          </a:p>
        </p:txBody>
      </p:sp>
      <p:sp>
        <p:nvSpPr>
          <p:cNvPr id="51219" name="Rectangle 19"/>
          <p:cNvSpPr>
            <a:spLocks noChangeArrowheads="1"/>
          </p:cNvSpPr>
          <p:nvPr/>
        </p:nvSpPr>
        <p:spPr bwMode="auto">
          <a:xfrm>
            <a:off x="3938588" y="6215063"/>
            <a:ext cx="1301750" cy="457200"/>
          </a:xfrm>
          <a:prstGeom prst="rect">
            <a:avLst/>
          </a:prstGeom>
          <a:noFill/>
          <a:ln w="9525">
            <a:noFill/>
            <a:miter lim="800000"/>
            <a:headEnd/>
            <a:tailEnd/>
          </a:ln>
        </p:spPr>
        <p:txBody>
          <a:bodyPr wrap="none" lIns="92075" tIns="46038" rIns="92075" bIns="46038">
            <a:spAutoFit/>
          </a:bodyPr>
          <a:lstStyle/>
          <a:p>
            <a:pPr algn="ctr" defTabSz="762000"/>
            <a:r>
              <a:rPr lang="en-GB">
                <a:solidFill>
                  <a:srgbClr val="FFFFFF"/>
                </a:solidFill>
                <a:latin typeface="Arial" charset="0"/>
              </a:rPr>
              <a:t>Clothing</a:t>
            </a:r>
          </a:p>
        </p:txBody>
      </p:sp>
    </p:spTree>
  </p:cSld>
  <p:clrMapOvr>
    <a:masterClrMapping/>
  </p:clrMapOvr>
  <p:transition spd="slow">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0080"/>
            </a:gs>
            <a:gs pos="100000">
              <a:srgbClr val="000000"/>
            </a:gs>
          </a:gsLst>
          <a:path path="rect">
            <a:fillToRect l="100000" b="100000"/>
          </a:path>
        </a:gradFill>
        <a:effectLst/>
      </p:bgPr>
    </p:bg>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5222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2228" name="Rectangle 4"/>
          <p:cNvSpPr>
            <a:spLocks noChangeArrowheads="1"/>
          </p:cNvSpPr>
          <p:nvPr/>
        </p:nvSpPr>
        <p:spPr bwMode="auto">
          <a:xfrm>
            <a:off x="1066800" y="609600"/>
            <a:ext cx="7010400" cy="5334000"/>
          </a:xfrm>
          <a:prstGeom prst="rect">
            <a:avLst/>
          </a:prstGeom>
          <a:gradFill rotWithShape="0">
            <a:gsLst>
              <a:gs pos="0">
                <a:srgbClr val="000080"/>
              </a:gs>
              <a:gs pos="100000">
                <a:srgbClr val="000000"/>
              </a:gs>
            </a:gsLst>
            <a:path path="rect">
              <a:fillToRect t="100000" r="100000"/>
            </a:path>
          </a:gradFill>
          <a:ln w="9525">
            <a:noFill/>
            <a:miter lim="800000"/>
            <a:headEnd/>
            <a:tailEnd/>
          </a:ln>
        </p:spPr>
        <p:txBody>
          <a:bodyPr wrap="none" anchor="ctr"/>
          <a:lstStyle/>
          <a:p>
            <a:endParaRPr lang="en-US"/>
          </a:p>
        </p:txBody>
      </p:sp>
      <p:sp>
        <p:nvSpPr>
          <p:cNvPr id="52229" name="Line 5"/>
          <p:cNvSpPr>
            <a:spLocks noChangeShapeType="1"/>
          </p:cNvSpPr>
          <p:nvPr/>
        </p:nvSpPr>
        <p:spPr bwMode="auto">
          <a:xfrm>
            <a:off x="1066800" y="609600"/>
            <a:ext cx="0" cy="5334000"/>
          </a:xfrm>
          <a:prstGeom prst="line">
            <a:avLst/>
          </a:prstGeom>
          <a:noFill/>
          <a:ln w="25400">
            <a:solidFill>
              <a:srgbClr val="FFFFFF"/>
            </a:solidFill>
            <a:round/>
            <a:headEnd type="stealth" w="med" len="lg"/>
            <a:tailEnd type="none" w="sm" len="sm"/>
          </a:ln>
        </p:spPr>
        <p:txBody>
          <a:bodyPr wrap="none" anchor="ctr"/>
          <a:lstStyle/>
          <a:p>
            <a:endParaRPr lang="en-US"/>
          </a:p>
        </p:txBody>
      </p:sp>
      <p:sp>
        <p:nvSpPr>
          <p:cNvPr id="52230" name="Line 6"/>
          <p:cNvSpPr>
            <a:spLocks noChangeShapeType="1"/>
          </p:cNvSpPr>
          <p:nvPr/>
        </p:nvSpPr>
        <p:spPr bwMode="auto">
          <a:xfrm>
            <a:off x="1066800" y="5943600"/>
            <a:ext cx="7010400" cy="0"/>
          </a:xfrm>
          <a:prstGeom prst="line">
            <a:avLst/>
          </a:prstGeom>
          <a:noFill/>
          <a:ln w="25400">
            <a:solidFill>
              <a:srgbClr val="FFFFFF"/>
            </a:solidFill>
            <a:round/>
            <a:headEnd type="none" w="sm" len="sm"/>
            <a:tailEnd type="stealth" w="med" len="lg"/>
          </a:ln>
        </p:spPr>
        <p:txBody>
          <a:bodyPr wrap="none" anchor="ctr"/>
          <a:lstStyle/>
          <a:p>
            <a:endParaRPr lang="en-US"/>
          </a:p>
        </p:txBody>
      </p:sp>
      <p:sp>
        <p:nvSpPr>
          <p:cNvPr id="52231" name="Arc 7"/>
          <p:cNvSpPr>
            <a:spLocks/>
          </p:cNvSpPr>
          <p:nvPr/>
        </p:nvSpPr>
        <p:spPr bwMode="auto">
          <a:xfrm>
            <a:off x="184150" y="2106613"/>
            <a:ext cx="5848350" cy="4751387"/>
          </a:xfrm>
          <a:custGeom>
            <a:avLst/>
            <a:gdLst>
              <a:gd name="T0" fmla="*/ 2147483647 w 21166"/>
              <a:gd name="T1" fmla="*/ 0 h 21357"/>
              <a:gd name="T2" fmla="*/ 2147483647 w 21166"/>
              <a:gd name="T3" fmla="*/ 2147483647 h 21357"/>
              <a:gd name="T4" fmla="*/ 0 w 21166"/>
              <a:gd name="T5" fmla="*/ 2147483647 h 21357"/>
              <a:gd name="T6" fmla="*/ 0 60000 65536"/>
              <a:gd name="T7" fmla="*/ 0 60000 65536"/>
              <a:gd name="T8" fmla="*/ 0 60000 65536"/>
              <a:gd name="T9" fmla="*/ 0 w 21166"/>
              <a:gd name="T10" fmla="*/ 0 h 21357"/>
              <a:gd name="T11" fmla="*/ 21166 w 21166"/>
              <a:gd name="T12" fmla="*/ 21357 h 21357"/>
            </a:gdLst>
            <a:ahLst/>
            <a:cxnLst>
              <a:cxn ang="T6">
                <a:pos x="T0" y="T1"/>
              </a:cxn>
              <a:cxn ang="T7">
                <a:pos x="T2" y="T3"/>
              </a:cxn>
              <a:cxn ang="T8">
                <a:pos x="T4" y="T5"/>
              </a:cxn>
            </a:cxnLst>
            <a:rect l="T9" t="T10" r="T11" b="T12"/>
            <a:pathLst>
              <a:path w="21166" h="21357" fill="none" extrusionOk="0">
                <a:moveTo>
                  <a:pt x="3233" y="0"/>
                </a:moveTo>
                <a:cubicBezTo>
                  <a:pt x="12195" y="1357"/>
                  <a:pt x="19357" y="8165"/>
                  <a:pt x="21165" y="17047"/>
                </a:cubicBezTo>
              </a:path>
              <a:path w="21166" h="21357" stroke="0" extrusionOk="0">
                <a:moveTo>
                  <a:pt x="3233" y="0"/>
                </a:moveTo>
                <a:cubicBezTo>
                  <a:pt x="12195" y="1357"/>
                  <a:pt x="19357" y="8165"/>
                  <a:pt x="21165" y="17047"/>
                </a:cubicBezTo>
                <a:lnTo>
                  <a:pt x="0" y="21357"/>
                </a:lnTo>
                <a:close/>
              </a:path>
            </a:pathLst>
          </a:custGeom>
          <a:noFill/>
          <a:ln w="50800" cap="rnd">
            <a:solidFill>
              <a:srgbClr val="FF0000"/>
            </a:solidFill>
            <a:round/>
            <a:headEnd type="none" w="sm" len="sm"/>
            <a:tailEnd type="none" w="sm" len="sm"/>
          </a:ln>
        </p:spPr>
        <p:txBody>
          <a:bodyPr wrap="none" anchor="ctr"/>
          <a:lstStyle/>
          <a:p>
            <a:endParaRPr lang="en-US"/>
          </a:p>
        </p:txBody>
      </p:sp>
      <p:sp>
        <p:nvSpPr>
          <p:cNvPr id="52232" name="Line 8"/>
          <p:cNvSpPr>
            <a:spLocks noChangeShapeType="1"/>
          </p:cNvSpPr>
          <p:nvPr/>
        </p:nvSpPr>
        <p:spPr bwMode="auto">
          <a:xfrm flipH="1">
            <a:off x="4095750" y="3497263"/>
            <a:ext cx="271463" cy="492125"/>
          </a:xfrm>
          <a:prstGeom prst="line">
            <a:avLst/>
          </a:prstGeom>
          <a:noFill/>
          <a:ln w="25400">
            <a:solidFill>
              <a:srgbClr val="FF0000"/>
            </a:solidFill>
            <a:round/>
            <a:headEnd type="stealth" w="med" len="lg"/>
            <a:tailEnd type="none" w="sm" len="sm"/>
          </a:ln>
        </p:spPr>
        <p:txBody>
          <a:bodyPr wrap="none" anchor="ctr"/>
          <a:lstStyle/>
          <a:p>
            <a:endParaRPr lang="en-US"/>
          </a:p>
        </p:txBody>
      </p:sp>
      <p:sp>
        <p:nvSpPr>
          <p:cNvPr id="128009" name="Rectangle 9"/>
          <p:cNvSpPr>
            <a:spLocks noChangeArrowheads="1"/>
          </p:cNvSpPr>
          <p:nvPr/>
        </p:nvSpPr>
        <p:spPr bwMode="auto">
          <a:xfrm>
            <a:off x="3783013" y="3886200"/>
            <a:ext cx="720725" cy="396875"/>
          </a:xfrm>
          <a:prstGeom prst="rect">
            <a:avLst/>
          </a:prstGeom>
          <a:noFill/>
          <a:ln w="9525">
            <a:noFill/>
            <a:miter lim="800000"/>
            <a:headEnd/>
            <a:tailEnd/>
          </a:ln>
          <a:effectLst/>
        </p:spPr>
        <p:txBody>
          <a:bodyPr wrap="none" lIns="92075" tIns="46038" rIns="92075" bIns="46038">
            <a:spAutoFit/>
          </a:bodyPr>
          <a:lstStyle/>
          <a:p>
            <a:pPr defTabSz="762000">
              <a:defRPr/>
            </a:pPr>
            <a:r>
              <a:rPr lang="en-GB" sz="2000" b="1">
                <a:solidFill>
                  <a:srgbClr val="FF0000"/>
                </a:solidFill>
                <a:effectLst>
                  <a:outerShdw blurRad="38100" dist="38100" dir="2700000" algn="tl">
                    <a:srgbClr val="000000"/>
                  </a:outerShdw>
                </a:effectLst>
                <a:latin typeface="Arial" charset="0"/>
              </a:rPr>
              <a:t>Now</a:t>
            </a:r>
          </a:p>
        </p:txBody>
      </p:sp>
      <p:sp>
        <p:nvSpPr>
          <p:cNvPr id="52234" name="Rectangle 10"/>
          <p:cNvSpPr>
            <a:spLocks noChangeArrowheads="1"/>
          </p:cNvSpPr>
          <p:nvPr/>
        </p:nvSpPr>
        <p:spPr bwMode="auto">
          <a:xfrm rot="-5400000">
            <a:off x="141287" y="2900363"/>
            <a:ext cx="879475"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FFFFFF"/>
                </a:solidFill>
                <a:latin typeface="Arial" charset="0"/>
              </a:rPr>
              <a:t>Food</a:t>
            </a:r>
          </a:p>
        </p:txBody>
      </p:sp>
      <p:sp>
        <p:nvSpPr>
          <p:cNvPr id="52235" name="Rectangle 11"/>
          <p:cNvSpPr>
            <a:spLocks noChangeArrowheads="1"/>
          </p:cNvSpPr>
          <p:nvPr/>
        </p:nvSpPr>
        <p:spPr bwMode="auto">
          <a:xfrm>
            <a:off x="4043363" y="6246813"/>
            <a:ext cx="1301750"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FFFFFF"/>
                </a:solidFill>
                <a:latin typeface="Arial" charset="0"/>
              </a:rPr>
              <a:t>Clothing</a:t>
            </a:r>
          </a:p>
        </p:txBody>
      </p:sp>
      <p:sp>
        <p:nvSpPr>
          <p:cNvPr id="52236" name="Rectangle 12"/>
          <p:cNvSpPr>
            <a:spLocks noChangeArrowheads="1"/>
          </p:cNvSpPr>
          <p:nvPr/>
        </p:nvSpPr>
        <p:spPr bwMode="auto">
          <a:xfrm>
            <a:off x="704850" y="5981700"/>
            <a:ext cx="420688"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FFFFFF"/>
                </a:solidFill>
                <a:latin typeface="Arial" charset="0"/>
              </a:rPr>
              <a:t>O</a:t>
            </a:r>
          </a:p>
        </p:txBody>
      </p:sp>
      <p:sp>
        <p:nvSpPr>
          <p:cNvPr id="128013" name="Rectangle 13"/>
          <p:cNvSpPr>
            <a:spLocks noChangeArrowheads="1"/>
          </p:cNvSpPr>
          <p:nvPr/>
        </p:nvSpPr>
        <p:spPr bwMode="auto">
          <a:xfrm>
            <a:off x="4514850" y="0"/>
            <a:ext cx="4627563" cy="519113"/>
          </a:xfrm>
          <a:prstGeom prst="rect">
            <a:avLst/>
          </a:prstGeom>
          <a:noFill/>
          <a:ln w="9525">
            <a:noFill/>
            <a:miter lim="800000"/>
            <a:headEnd/>
            <a:tailEnd/>
          </a:ln>
          <a:effectLst/>
        </p:spPr>
        <p:txBody>
          <a:bodyPr wrap="none" lIns="92075" tIns="46038" rIns="92075" bIns="46038">
            <a:spAutoFit/>
          </a:bodyPr>
          <a:lstStyle/>
          <a:p>
            <a:pPr defTabSz="762000">
              <a:defRPr/>
            </a:pPr>
            <a:r>
              <a:rPr lang="en-GB" sz="2800" b="1">
                <a:solidFill>
                  <a:srgbClr val="FFFF00"/>
                </a:solidFill>
                <a:effectLst>
                  <a:outerShdw blurRad="38100" dist="38100" dir="2700000" algn="tl">
                    <a:srgbClr val="000000"/>
                  </a:outerShdw>
                </a:effectLst>
                <a:latin typeface="Arial" charset="0"/>
              </a:rPr>
              <a:t>Growth in potential output</a:t>
            </a:r>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0080"/>
            </a:gs>
            <a:gs pos="100000">
              <a:srgbClr val="000000"/>
            </a:gs>
          </a:gsLst>
          <a:path path="rect">
            <a:fillToRect l="100000" b="100000"/>
          </a:path>
        </a:gradFill>
        <a:effectLst/>
      </p:bgPr>
    </p:bg>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5325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3252" name="Rectangle 4"/>
          <p:cNvSpPr>
            <a:spLocks noChangeArrowheads="1"/>
          </p:cNvSpPr>
          <p:nvPr/>
        </p:nvSpPr>
        <p:spPr bwMode="auto">
          <a:xfrm>
            <a:off x="1066800" y="609600"/>
            <a:ext cx="7010400" cy="5334000"/>
          </a:xfrm>
          <a:prstGeom prst="rect">
            <a:avLst/>
          </a:prstGeom>
          <a:gradFill rotWithShape="0">
            <a:gsLst>
              <a:gs pos="0">
                <a:srgbClr val="000080"/>
              </a:gs>
              <a:gs pos="100000">
                <a:srgbClr val="000000"/>
              </a:gs>
            </a:gsLst>
            <a:path path="rect">
              <a:fillToRect t="100000" r="100000"/>
            </a:path>
          </a:gradFill>
          <a:ln w="9525">
            <a:noFill/>
            <a:miter lim="800000"/>
            <a:headEnd/>
            <a:tailEnd/>
          </a:ln>
        </p:spPr>
        <p:txBody>
          <a:bodyPr wrap="none" anchor="ctr"/>
          <a:lstStyle/>
          <a:p>
            <a:endParaRPr lang="en-US"/>
          </a:p>
        </p:txBody>
      </p:sp>
      <p:sp>
        <p:nvSpPr>
          <p:cNvPr id="53253" name="Arc 5"/>
          <p:cNvSpPr>
            <a:spLocks/>
          </p:cNvSpPr>
          <p:nvPr/>
        </p:nvSpPr>
        <p:spPr bwMode="auto">
          <a:xfrm>
            <a:off x="533400" y="1374775"/>
            <a:ext cx="6348413" cy="5483225"/>
          </a:xfrm>
          <a:custGeom>
            <a:avLst/>
            <a:gdLst>
              <a:gd name="T0" fmla="*/ 2147483647 w 21279"/>
              <a:gd name="T1" fmla="*/ 0 h 21518"/>
              <a:gd name="T2" fmla="*/ 2147483647 w 21279"/>
              <a:gd name="T3" fmla="*/ 2147483647 h 21518"/>
              <a:gd name="T4" fmla="*/ 0 w 21279"/>
              <a:gd name="T5" fmla="*/ 2147483647 h 21518"/>
              <a:gd name="T6" fmla="*/ 0 60000 65536"/>
              <a:gd name="T7" fmla="*/ 0 60000 65536"/>
              <a:gd name="T8" fmla="*/ 0 60000 65536"/>
              <a:gd name="T9" fmla="*/ 0 w 21279"/>
              <a:gd name="T10" fmla="*/ 0 h 21518"/>
              <a:gd name="T11" fmla="*/ 21279 w 21279"/>
              <a:gd name="T12" fmla="*/ 21518 h 21518"/>
            </a:gdLst>
            <a:ahLst/>
            <a:cxnLst>
              <a:cxn ang="T6">
                <a:pos x="T0" y="T1"/>
              </a:cxn>
              <a:cxn ang="T7">
                <a:pos x="T2" y="T3"/>
              </a:cxn>
              <a:cxn ang="T8">
                <a:pos x="T4" y="T5"/>
              </a:cxn>
            </a:cxnLst>
            <a:rect l="T9" t="T10" r="T11" b="T12"/>
            <a:pathLst>
              <a:path w="21279" h="21518" fill="none" extrusionOk="0">
                <a:moveTo>
                  <a:pt x="1878" y="-1"/>
                </a:moveTo>
                <a:cubicBezTo>
                  <a:pt x="11635" y="851"/>
                  <a:pt x="19597" y="8161"/>
                  <a:pt x="21279" y="17809"/>
                </a:cubicBezTo>
              </a:path>
              <a:path w="21279" h="21518" stroke="0" extrusionOk="0">
                <a:moveTo>
                  <a:pt x="1878" y="-1"/>
                </a:moveTo>
                <a:cubicBezTo>
                  <a:pt x="11635" y="851"/>
                  <a:pt x="19597" y="8161"/>
                  <a:pt x="21279" y="17809"/>
                </a:cubicBezTo>
                <a:lnTo>
                  <a:pt x="0" y="21518"/>
                </a:lnTo>
                <a:close/>
              </a:path>
            </a:pathLst>
          </a:custGeom>
          <a:noFill/>
          <a:ln w="50800" cap="rnd">
            <a:solidFill>
              <a:srgbClr val="00FFFF"/>
            </a:solidFill>
            <a:round/>
            <a:headEnd type="none" w="sm" len="sm"/>
            <a:tailEnd type="none" w="sm" len="sm"/>
          </a:ln>
        </p:spPr>
        <p:txBody>
          <a:bodyPr wrap="none" anchor="ctr"/>
          <a:lstStyle/>
          <a:p>
            <a:endParaRPr lang="en-US"/>
          </a:p>
        </p:txBody>
      </p:sp>
      <p:sp>
        <p:nvSpPr>
          <p:cNvPr id="53254" name="Line 6"/>
          <p:cNvSpPr>
            <a:spLocks noChangeShapeType="1"/>
          </p:cNvSpPr>
          <p:nvPr/>
        </p:nvSpPr>
        <p:spPr bwMode="auto">
          <a:xfrm>
            <a:off x="1066800" y="609600"/>
            <a:ext cx="0" cy="5334000"/>
          </a:xfrm>
          <a:prstGeom prst="line">
            <a:avLst/>
          </a:prstGeom>
          <a:noFill/>
          <a:ln w="25400">
            <a:solidFill>
              <a:srgbClr val="FFFFFF"/>
            </a:solidFill>
            <a:round/>
            <a:headEnd type="stealth" w="med" len="lg"/>
            <a:tailEnd type="none" w="sm" len="sm"/>
          </a:ln>
        </p:spPr>
        <p:txBody>
          <a:bodyPr wrap="none" anchor="ctr"/>
          <a:lstStyle/>
          <a:p>
            <a:endParaRPr lang="en-US"/>
          </a:p>
        </p:txBody>
      </p:sp>
      <p:sp>
        <p:nvSpPr>
          <p:cNvPr id="53255" name="Line 7"/>
          <p:cNvSpPr>
            <a:spLocks noChangeShapeType="1"/>
          </p:cNvSpPr>
          <p:nvPr/>
        </p:nvSpPr>
        <p:spPr bwMode="auto">
          <a:xfrm>
            <a:off x="1066800" y="5943600"/>
            <a:ext cx="7010400" cy="0"/>
          </a:xfrm>
          <a:prstGeom prst="line">
            <a:avLst/>
          </a:prstGeom>
          <a:noFill/>
          <a:ln w="25400">
            <a:solidFill>
              <a:srgbClr val="FFFFFF"/>
            </a:solidFill>
            <a:round/>
            <a:headEnd type="none" w="sm" len="sm"/>
            <a:tailEnd type="stealth" w="med" len="lg"/>
          </a:ln>
        </p:spPr>
        <p:txBody>
          <a:bodyPr wrap="none" anchor="ctr"/>
          <a:lstStyle/>
          <a:p>
            <a:endParaRPr lang="en-US"/>
          </a:p>
        </p:txBody>
      </p:sp>
      <p:sp>
        <p:nvSpPr>
          <p:cNvPr id="53256" name="Arc 8"/>
          <p:cNvSpPr>
            <a:spLocks/>
          </p:cNvSpPr>
          <p:nvPr/>
        </p:nvSpPr>
        <p:spPr bwMode="auto">
          <a:xfrm>
            <a:off x="184150" y="2106613"/>
            <a:ext cx="5848350" cy="4751387"/>
          </a:xfrm>
          <a:custGeom>
            <a:avLst/>
            <a:gdLst>
              <a:gd name="T0" fmla="*/ 2147483647 w 21166"/>
              <a:gd name="T1" fmla="*/ 0 h 21357"/>
              <a:gd name="T2" fmla="*/ 2147483647 w 21166"/>
              <a:gd name="T3" fmla="*/ 2147483647 h 21357"/>
              <a:gd name="T4" fmla="*/ 0 w 21166"/>
              <a:gd name="T5" fmla="*/ 2147483647 h 21357"/>
              <a:gd name="T6" fmla="*/ 0 60000 65536"/>
              <a:gd name="T7" fmla="*/ 0 60000 65536"/>
              <a:gd name="T8" fmla="*/ 0 60000 65536"/>
              <a:gd name="T9" fmla="*/ 0 w 21166"/>
              <a:gd name="T10" fmla="*/ 0 h 21357"/>
              <a:gd name="T11" fmla="*/ 21166 w 21166"/>
              <a:gd name="T12" fmla="*/ 21357 h 21357"/>
            </a:gdLst>
            <a:ahLst/>
            <a:cxnLst>
              <a:cxn ang="T6">
                <a:pos x="T0" y="T1"/>
              </a:cxn>
              <a:cxn ang="T7">
                <a:pos x="T2" y="T3"/>
              </a:cxn>
              <a:cxn ang="T8">
                <a:pos x="T4" y="T5"/>
              </a:cxn>
            </a:cxnLst>
            <a:rect l="T9" t="T10" r="T11" b="T12"/>
            <a:pathLst>
              <a:path w="21166" h="21357" fill="none" extrusionOk="0">
                <a:moveTo>
                  <a:pt x="3233" y="0"/>
                </a:moveTo>
                <a:cubicBezTo>
                  <a:pt x="12195" y="1357"/>
                  <a:pt x="19357" y="8165"/>
                  <a:pt x="21165" y="17047"/>
                </a:cubicBezTo>
              </a:path>
              <a:path w="21166" h="21357" stroke="0" extrusionOk="0">
                <a:moveTo>
                  <a:pt x="3233" y="0"/>
                </a:moveTo>
                <a:cubicBezTo>
                  <a:pt x="12195" y="1357"/>
                  <a:pt x="19357" y="8165"/>
                  <a:pt x="21165" y="17047"/>
                </a:cubicBezTo>
                <a:lnTo>
                  <a:pt x="0" y="21357"/>
                </a:lnTo>
                <a:close/>
              </a:path>
            </a:pathLst>
          </a:custGeom>
          <a:noFill/>
          <a:ln w="50800" cap="rnd">
            <a:solidFill>
              <a:srgbClr val="FF0000"/>
            </a:solidFill>
            <a:round/>
            <a:headEnd type="none" w="sm" len="sm"/>
            <a:tailEnd type="none" w="sm" len="sm"/>
          </a:ln>
        </p:spPr>
        <p:txBody>
          <a:bodyPr wrap="none" anchor="ctr"/>
          <a:lstStyle/>
          <a:p>
            <a:endParaRPr lang="en-US"/>
          </a:p>
        </p:txBody>
      </p:sp>
      <p:sp>
        <p:nvSpPr>
          <p:cNvPr id="53257" name="Line 9"/>
          <p:cNvSpPr>
            <a:spLocks noChangeShapeType="1"/>
          </p:cNvSpPr>
          <p:nvPr/>
        </p:nvSpPr>
        <p:spPr bwMode="auto">
          <a:xfrm flipH="1">
            <a:off x="4095750" y="3497263"/>
            <a:ext cx="271463" cy="492125"/>
          </a:xfrm>
          <a:prstGeom prst="line">
            <a:avLst/>
          </a:prstGeom>
          <a:noFill/>
          <a:ln w="25400">
            <a:solidFill>
              <a:srgbClr val="FF0000"/>
            </a:solidFill>
            <a:round/>
            <a:headEnd type="stealth" w="med" len="lg"/>
            <a:tailEnd type="none" w="sm" len="sm"/>
          </a:ln>
        </p:spPr>
        <p:txBody>
          <a:bodyPr wrap="none" anchor="ctr"/>
          <a:lstStyle/>
          <a:p>
            <a:endParaRPr lang="en-US"/>
          </a:p>
        </p:txBody>
      </p:sp>
      <p:sp>
        <p:nvSpPr>
          <p:cNvPr id="132106" name="Rectangle 10"/>
          <p:cNvSpPr>
            <a:spLocks noChangeArrowheads="1"/>
          </p:cNvSpPr>
          <p:nvPr/>
        </p:nvSpPr>
        <p:spPr bwMode="auto">
          <a:xfrm>
            <a:off x="3783013" y="3886200"/>
            <a:ext cx="720725" cy="396875"/>
          </a:xfrm>
          <a:prstGeom prst="rect">
            <a:avLst/>
          </a:prstGeom>
          <a:noFill/>
          <a:ln w="9525">
            <a:noFill/>
            <a:miter lim="800000"/>
            <a:headEnd/>
            <a:tailEnd/>
          </a:ln>
          <a:effectLst/>
        </p:spPr>
        <p:txBody>
          <a:bodyPr wrap="none" lIns="92075" tIns="46038" rIns="92075" bIns="46038">
            <a:spAutoFit/>
          </a:bodyPr>
          <a:lstStyle/>
          <a:p>
            <a:pPr defTabSz="762000">
              <a:defRPr/>
            </a:pPr>
            <a:r>
              <a:rPr lang="en-GB" sz="2000" b="1">
                <a:solidFill>
                  <a:srgbClr val="FF0000"/>
                </a:solidFill>
                <a:effectLst>
                  <a:outerShdw blurRad="38100" dist="38100" dir="2700000" algn="tl">
                    <a:srgbClr val="000000"/>
                  </a:outerShdw>
                </a:effectLst>
                <a:latin typeface="Arial" charset="0"/>
              </a:rPr>
              <a:t>Now</a:t>
            </a:r>
          </a:p>
        </p:txBody>
      </p:sp>
      <p:sp>
        <p:nvSpPr>
          <p:cNvPr id="53259" name="Line 11"/>
          <p:cNvSpPr>
            <a:spLocks noChangeShapeType="1"/>
          </p:cNvSpPr>
          <p:nvPr/>
        </p:nvSpPr>
        <p:spPr bwMode="auto">
          <a:xfrm flipV="1">
            <a:off x="5048250" y="2425700"/>
            <a:ext cx="985838" cy="407988"/>
          </a:xfrm>
          <a:prstGeom prst="line">
            <a:avLst/>
          </a:prstGeom>
          <a:noFill/>
          <a:ln w="25400">
            <a:solidFill>
              <a:srgbClr val="00FFFF"/>
            </a:solidFill>
            <a:round/>
            <a:headEnd type="stealth" w="med" len="lg"/>
            <a:tailEnd type="none" w="sm" len="sm"/>
          </a:ln>
        </p:spPr>
        <p:txBody>
          <a:bodyPr wrap="none" anchor="ctr"/>
          <a:lstStyle/>
          <a:p>
            <a:endParaRPr lang="en-US"/>
          </a:p>
        </p:txBody>
      </p:sp>
      <p:sp>
        <p:nvSpPr>
          <p:cNvPr id="132108" name="Rectangle 12"/>
          <p:cNvSpPr>
            <a:spLocks noChangeArrowheads="1"/>
          </p:cNvSpPr>
          <p:nvPr/>
        </p:nvSpPr>
        <p:spPr bwMode="auto">
          <a:xfrm>
            <a:off x="5465763" y="2082800"/>
            <a:ext cx="1624012" cy="396875"/>
          </a:xfrm>
          <a:prstGeom prst="rect">
            <a:avLst/>
          </a:prstGeom>
          <a:noFill/>
          <a:ln w="9525">
            <a:noFill/>
            <a:miter lim="800000"/>
            <a:headEnd/>
            <a:tailEnd/>
          </a:ln>
          <a:effectLst/>
        </p:spPr>
        <p:txBody>
          <a:bodyPr wrap="none" lIns="92075" tIns="46038" rIns="92075" bIns="46038">
            <a:spAutoFit/>
          </a:bodyPr>
          <a:lstStyle/>
          <a:p>
            <a:pPr defTabSz="762000">
              <a:defRPr/>
            </a:pPr>
            <a:r>
              <a:rPr lang="en-GB" sz="2000">
                <a:solidFill>
                  <a:srgbClr val="00FFFF"/>
                </a:solidFill>
                <a:effectLst>
                  <a:outerShdw blurRad="38100" dist="38100" dir="2700000" algn="tl">
                    <a:srgbClr val="000000"/>
                  </a:outerShdw>
                </a:effectLst>
                <a:latin typeface="Arial" charset="0"/>
              </a:rPr>
              <a:t>5 years’ time</a:t>
            </a:r>
          </a:p>
        </p:txBody>
      </p:sp>
      <p:sp>
        <p:nvSpPr>
          <p:cNvPr id="53261" name="Line 13"/>
          <p:cNvSpPr>
            <a:spLocks noChangeShapeType="1"/>
          </p:cNvSpPr>
          <p:nvPr/>
        </p:nvSpPr>
        <p:spPr bwMode="auto">
          <a:xfrm flipV="1">
            <a:off x="2206625" y="1762125"/>
            <a:ext cx="188913" cy="458788"/>
          </a:xfrm>
          <a:prstGeom prst="line">
            <a:avLst/>
          </a:prstGeom>
          <a:noFill/>
          <a:ln w="25400">
            <a:solidFill>
              <a:srgbClr val="00FFFF"/>
            </a:solidFill>
            <a:round/>
            <a:headEnd type="none" w="sm" len="sm"/>
            <a:tailEnd type="stealth" w="med" len="lg"/>
          </a:ln>
        </p:spPr>
        <p:txBody>
          <a:bodyPr wrap="none" anchor="ctr"/>
          <a:lstStyle/>
          <a:p>
            <a:endParaRPr lang="en-US"/>
          </a:p>
        </p:txBody>
      </p:sp>
      <p:sp>
        <p:nvSpPr>
          <p:cNvPr id="53262" name="Line 14"/>
          <p:cNvSpPr>
            <a:spLocks noChangeShapeType="1"/>
          </p:cNvSpPr>
          <p:nvPr/>
        </p:nvSpPr>
        <p:spPr bwMode="auto">
          <a:xfrm flipV="1">
            <a:off x="3941763" y="2595563"/>
            <a:ext cx="323850" cy="423862"/>
          </a:xfrm>
          <a:prstGeom prst="line">
            <a:avLst/>
          </a:prstGeom>
          <a:noFill/>
          <a:ln w="25400">
            <a:solidFill>
              <a:srgbClr val="00FFFF"/>
            </a:solidFill>
            <a:round/>
            <a:headEnd type="none" w="sm" len="sm"/>
            <a:tailEnd type="stealth" w="med" len="lg"/>
          </a:ln>
        </p:spPr>
        <p:txBody>
          <a:bodyPr wrap="none" anchor="ctr"/>
          <a:lstStyle/>
          <a:p>
            <a:endParaRPr lang="en-US"/>
          </a:p>
        </p:txBody>
      </p:sp>
      <p:sp>
        <p:nvSpPr>
          <p:cNvPr id="53263" name="Line 15"/>
          <p:cNvSpPr>
            <a:spLocks noChangeShapeType="1"/>
          </p:cNvSpPr>
          <p:nvPr/>
        </p:nvSpPr>
        <p:spPr bwMode="auto">
          <a:xfrm flipV="1">
            <a:off x="5199063" y="3768725"/>
            <a:ext cx="427037" cy="355600"/>
          </a:xfrm>
          <a:prstGeom prst="line">
            <a:avLst/>
          </a:prstGeom>
          <a:noFill/>
          <a:ln w="25400">
            <a:solidFill>
              <a:srgbClr val="00FFFF"/>
            </a:solidFill>
            <a:round/>
            <a:headEnd type="none" w="sm" len="sm"/>
            <a:tailEnd type="stealth" w="med" len="lg"/>
          </a:ln>
        </p:spPr>
        <p:txBody>
          <a:bodyPr wrap="none" anchor="ctr"/>
          <a:lstStyle/>
          <a:p>
            <a:endParaRPr lang="en-US"/>
          </a:p>
        </p:txBody>
      </p:sp>
      <p:sp>
        <p:nvSpPr>
          <p:cNvPr id="53264" name="Line 16"/>
          <p:cNvSpPr>
            <a:spLocks noChangeShapeType="1"/>
          </p:cNvSpPr>
          <p:nvPr/>
        </p:nvSpPr>
        <p:spPr bwMode="auto">
          <a:xfrm flipV="1">
            <a:off x="6032500" y="5435600"/>
            <a:ext cx="512763" cy="117475"/>
          </a:xfrm>
          <a:prstGeom prst="line">
            <a:avLst/>
          </a:prstGeom>
          <a:noFill/>
          <a:ln w="25400">
            <a:solidFill>
              <a:srgbClr val="00FFFF"/>
            </a:solidFill>
            <a:round/>
            <a:headEnd type="none" w="sm" len="sm"/>
            <a:tailEnd type="stealth" w="med" len="lg"/>
          </a:ln>
        </p:spPr>
        <p:txBody>
          <a:bodyPr wrap="none" anchor="ctr"/>
          <a:lstStyle/>
          <a:p>
            <a:endParaRPr lang="en-US"/>
          </a:p>
        </p:txBody>
      </p:sp>
      <p:sp>
        <p:nvSpPr>
          <p:cNvPr id="53265" name="Rectangle 17"/>
          <p:cNvSpPr>
            <a:spLocks noChangeArrowheads="1"/>
          </p:cNvSpPr>
          <p:nvPr/>
        </p:nvSpPr>
        <p:spPr bwMode="auto">
          <a:xfrm>
            <a:off x="704850" y="5981700"/>
            <a:ext cx="420688"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FFFFFF"/>
                </a:solidFill>
                <a:latin typeface="Arial" charset="0"/>
              </a:rPr>
              <a:t>O</a:t>
            </a:r>
          </a:p>
        </p:txBody>
      </p:sp>
      <p:sp>
        <p:nvSpPr>
          <p:cNvPr id="53266" name="Rectangle 18"/>
          <p:cNvSpPr>
            <a:spLocks noChangeArrowheads="1"/>
          </p:cNvSpPr>
          <p:nvPr/>
        </p:nvSpPr>
        <p:spPr bwMode="auto">
          <a:xfrm rot="-5400000">
            <a:off x="141287" y="2900363"/>
            <a:ext cx="879475"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FFFFFF"/>
                </a:solidFill>
                <a:latin typeface="Arial" charset="0"/>
              </a:rPr>
              <a:t>Food</a:t>
            </a:r>
          </a:p>
        </p:txBody>
      </p:sp>
      <p:sp>
        <p:nvSpPr>
          <p:cNvPr id="132115" name="Rectangle 19"/>
          <p:cNvSpPr>
            <a:spLocks noChangeArrowheads="1"/>
          </p:cNvSpPr>
          <p:nvPr/>
        </p:nvSpPr>
        <p:spPr bwMode="auto">
          <a:xfrm>
            <a:off x="4514850" y="0"/>
            <a:ext cx="4627563" cy="519113"/>
          </a:xfrm>
          <a:prstGeom prst="rect">
            <a:avLst/>
          </a:prstGeom>
          <a:noFill/>
          <a:ln w="9525">
            <a:noFill/>
            <a:miter lim="800000"/>
            <a:headEnd/>
            <a:tailEnd/>
          </a:ln>
          <a:effectLst/>
        </p:spPr>
        <p:txBody>
          <a:bodyPr wrap="none" lIns="92075" tIns="46038" rIns="92075" bIns="46038">
            <a:spAutoFit/>
          </a:bodyPr>
          <a:lstStyle/>
          <a:p>
            <a:pPr defTabSz="762000">
              <a:defRPr/>
            </a:pPr>
            <a:r>
              <a:rPr lang="en-GB" sz="2800" b="1">
                <a:solidFill>
                  <a:srgbClr val="FFFF00"/>
                </a:solidFill>
                <a:effectLst>
                  <a:outerShdw blurRad="38100" dist="38100" dir="2700000" algn="tl">
                    <a:srgbClr val="000000"/>
                  </a:outerShdw>
                </a:effectLst>
                <a:latin typeface="Arial" charset="0"/>
              </a:rPr>
              <a:t>Growth in potential output</a:t>
            </a:r>
          </a:p>
        </p:txBody>
      </p:sp>
      <p:sp>
        <p:nvSpPr>
          <p:cNvPr id="53268" name="Rectangle 20"/>
          <p:cNvSpPr>
            <a:spLocks noChangeArrowheads="1"/>
          </p:cNvSpPr>
          <p:nvPr/>
        </p:nvSpPr>
        <p:spPr bwMode="auto">
          <a:xfrm>
            <a:off x="4043363" y="6246813"/>
            <a:ext cx="1301750" cy="457200"/>
          </a:xfrm>
          <a:prstGeom prst="rect">
            <a:avLst/>
          </a:prstGeom>
          <a:noFill/>
          <a:ln w="9525">
            <a:noFill/>
            <a:miter lim="800000"/>
            <a:headEnd/>
            <a:tailEnd/>
          </a:ln>
        </p:spPr>
        <p:txBody>
          <a:bodyPr wrap="none" lIns="92075" tIns="46038" rIns="92075" bIns="46038">
            <a:spAutoFit/>
          </a:bodyPr>
          <a:lstStyle/>
          <a:p>
            <a:pPr defTabSz="762000"/>
            <a:r>
              <a:rPr lang="en-GB">
                <a:solidFill>
                  <a:srgbClr val="FFFFFF"/>
                </a:solidFill>
                <a:latin typeface="Arial" charset="0"/>
              </a:rPr>
              <a:t>Clothing</a:t>
            </a:r>
          </a:p>
        </p:txBody>
      </p:sp>
    </p:spTree>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838200"/>
            <a:ext cx="8229600" cy="1066800"/>
          </a:xfrm>
        </p:spPr>
        <p:txBody>
          <a:bodyPr/>
          <a:lstStyle/>
          <a:p>
            <a:pPr eaLnBrk="1" hangingPunct="1"/>
            <a:r>
              <a:rPr lang="en-US" sz="3000" smtClean="0"/>
              <a:t>CIRCULAR FLOW OF ECONOMIC ACTIVITY</a:t>
            </a:r>
          </a:p>
        </p:txBody>
      </p:sp>
      <p:sp>
        <p:nvSpPr>
          <p:cNvPr id="61443" name="Rectangle 3"/>
          <p:cNvSpPr>
            <a:spLocks noGrp="1" noChangeArrowheads="1"/>
          </p:cNvSpPr>
          <p:nvPr>
            <p:ph idx="1"/>
          </p:nvPr>
        </p:nvSpPr>
        <p:spPr>
          <a:xfrm>
            <a:off x="457200" y="1944688"/>
            <a:ext cx="8229600" cy="4324350"/>
          </a:xfrm>
        </p:spPr>
        <p:txBody>
          <a:bodyPr>
            <a:normAutofit lnSpcReduction="10000"/>
          </a:bodyPr>
          <a:lstStyle/>
          <a:p>
            <a:pPr marL="365760" indent="-256032" eaLnBrk="1" fontAlgn="auto" hangingPunct="1">
              <a:lnSpc>
                <a:spcPct val="80000"/>
              </a:lnSpc>
              <a:spcAft>
                <a:spcPts val="0"/>
              </a:spcAft>
              <a:buClr>
                <a:schemeClr val="accent3"/>
              </a:buClr>
              <a:buFont typeface="Georgia"/>
              <a:buChar char="•"/>
              <a:defRPr/>
            </a:pPr>
            <a:r>
              <a:rPr lang="en-US" sz="2400" b="1" dirty="0" smtClean="0">
                <a:solidFill>
                  <a:srgbClr val="660033"/>
                </a:solidFill>
                <a:latin typeface="+mj-lt"/>
              </a:rPr>
              <a:t>Households</a:t>
            </a:r>
            <a:endParaRPr lang="en-US" dirty="0" smtClean="0">
              <a:solidFill>
                <a:srgbClr val="660033"/>
              </a:solidFill>
              <a:latin typeface="+mj-lt"/>
            </a:endParaRPr>
          </a:p>
          <a:p>
            <a:pPr marL="658368" lvl="1" indent="-246888" eaLnBrk="1" fontAlgn="auto" hangingPunct="1">
              <a:lnSpc>
                <a:spcPct val="80000"/>
              </a:lnSpc>
              <a:spcAft>
                <a:spcPts val="0"/>
              </a:spcAft>
              <a:buFont typeface="Georgia"/>
              <a:buChar char="▫"/>
              <a:defRPr/>
            </a:pPr>
            <a:r>
              <a:rPr lang="en-US" sz="2400" dirty="0" smtClean="0">
                <a:latin typeface="+mj-lt"/>
              </a:rPr>
              <a:t>The consuming units in an economy</a:t>
            </a:r>
          </a:p>
          <a:p>
            <a:pPr marL="365760" indent="-256032" eaLnBrk="1" fontAlgn="auto" hangingPunct="1">
              <a:lnSpc>
                <a:spcPct val="80000"/>
              </a:lnSpc>
              <a:spcAft>
                <a:spcPts val="0"/>
              </a:spcAft>
              <a:buClr>
                <a:schemeClr val="accent3"/>
              </a:buClr>
              <a:buFont typeface="Georgia"/>
              <a:buChar char="•"/>
              <a:defRPr/>
            </a:pPr>
            <a:r>
              <a:rPr lang="en-US" sz="2400" b="1" dirty="0" smtClean="0">
                <a:solidFill>
                  <a:srgbClr val="660033"/>
                </a:solidFill>
                <a:latin typeface="+mj-lt"/>
              </a:rPr>
              <a:t>Firms</a:t>
            </a:r>
          </a:p>
          <a:p>
            <a:pPr marL="658368" lvl="1" indent="-246888" eaLnBrk="1" fontAlgn="auto" hangingPunct="1">
              <a:lnSpc>
                <a:spcPct val="80000"/>
              </a:lnSpc>
              <a:spcAft>
                <a:spcPts val="0"/>
              </a:spcAft>
              <a:buFont typeface="Georgia"/>
              <a:buChar char="▫"/>
              <a:defRPr/>
            </a:pPr>
            <a:r>
              <a:rPr lang="en-US" sz="2400" dirty="0" smtClean="0">
                <a:latin typeface="+mj-lt"/>
              </a:rPr>
              <a:t>The producing units in an economy</a:t>
            </a:r>
          </a:p>
          <a:p>
            <a:pPr marL="365760" indent="-256032" eaLnBrk="1" fontAlgn="auto" hangingPunct="1">
              <a:lnSpc>
                <a:spcPct val="80000"/>
              </a:lnSpc>
              <a:spcAft>
                <a:spcPts val="0"/>
              </a:spcAft>
              <a:buClr>
                <a:schemeClr val="accent3"/>
              </a:buClr>
              <a:buFont typeface="Georgia"/>
              <a:buChar char="•"/>
              <a:defRPr/>
            </a:pPr>
            <a:r>
              <a:rPr lang="en-US" sz="2400" b="1" dirty="0" smtClean="0">
                <a:solidFill>
                  <a:srgbClr val="660033"/>
                </a:solidFill>
                <a:latin typeface="+mj-lt"/>
              </a:rPr>
              <a:t>Product or Output markets</a:t>
            </a:r>
            <a:endParaRPr lang="en-US" dirty="0" smtClean="0">
              <a:solidFill>
                <a:srgbClr val="660033"/>
              </a:solidFill>
              <a:latin typeface="+mj-lt"/>
            </a:endParaRPr>
          </a:p>
          <a:p>
            <a:pPr marL="658368" lvl="1" indent="-246888" eaLnBrk="1" fontAlgn="auto" hangingPunct="1">
              <a:lnSpc>
                <a:spcPct val="80000"/>
              </a:lnSpc>
              <a:spcAft>
                <a:spcPts val="0"/>
              </a:spcAft>
              <a:buFont typeface="Georgia"/>
              <a:buChar char="▫"/>
              <a:defRPr/>
            </a:pPr>
            <a:r>
              <a:rPr lang="en-US" sz="2400" dirty="0" smtClean="0">
                <a:latin typeface="+mj-lt"/>
              </a:rPr>
              <a:t>The market in which goods and services are exchanged</a:t>
            </a:r>
          </a:p>
          <a:p>
            <a:pPr marL="365760" indent="-256032" eaLnBrk="1" fontAlgn="auto" hangingPunct="1">
              <a:lnSpc>
                <a:spcPct val="80000"/>
              </a:lnSpc>
              <a:spcAft>
                <a:spcPts val="0"/>
              </a:spcAft>
              <a:buClr>
                <a:schemeClr val="accent3"/>
              </a:buClr>
              <a:buFont typeface="Georgia"/>
              <a:buChar char="•"/>
              <a:defRPr/>
            </a:pPr>
            <a:r>
              <a:rPr lang="en-US" sz="2400" b="1" dirty="0" smtClean="0">
                <a:solidFill>
                  <a:srgbClr val="660033"/>
                </a:solidFill>
                <a:latin typeface="+mj-lt"/>
              </a:rPr>
              <a:t>Input or Factor markets</a:t>
            </a:r>
            <a:endParaRPr lang="en-US" dirty="0" smtClean="0">
              <a:solidFill>
                <a:srgbClr val="660033"/>
              </a:solidFill>
              <a:latin typeface="+mj-lt"/>
            </a:endParaRPr>
          </a:p>
          <a:p>
            <a:pPr marL="658368" lvl="1" indent="-246888" eaLnBrk="1" fontAlgn="auto" hangingPunct="1">
              <a:lnSpc>
                <a:spcPct val="80000"/>
              </a:lnSpc>
              <a:spcAft>
                <a:spcPts val="0"/>
              </a:spcAft>
              <a:buFont typeface="Georgia"/>
              <a:buChar char="▫"/>
              <a:defRPr/>
            </a:pPr>
            <a:r>
              <a:rPr lang="en-US" sz="2400" dirty="0" smtClean="0">
                <a:latin typeface="+mj-lt"/>
              </a:rPr>
              <a:t>The markets in which the resources used to produce products are exchanged</a:t>
            </a:r>
          </a:p>
          <a:p>
            <a:pPr marL="658368" lvl="1" indent="-246888" eaLnBrk="1" fontAlgn="auto" hangingPunct="1">
              <a:lnSpc>
                <a:spcPct val="80000"/>
              </a:lnSpc>
              <a:spcAft>
                <a:spcPts val="0"/>
              </a:spcAft>
              <a:buFont typeface="Georgia"/>
              <a:buChar char="▫"/>
              <a:defRPr/>
            </a:pPr>
            <a:r>
              <a:rPr lang="en-US" sz="2400" dirty="0" smtClean="0">
                <a:latin typeface="+mj-lt"/>
              </a:rPr>
              <a:t>Labor market</a:t>
            </a:r>
          </a:p>
          <a:p>
            <a:pPr marL="658368" lvl="1" indent="-246888" eaLnBrk="1" fontAlgn="auto" hangingPunct="1">
              <a:lnSpc>
                <a:spcPct val="80000"/>
              </a:lnSpc>
              <a:spcAft>
                <a:spcPts val="0"/>
              </a:spcAft>
              <a:buFont typeface="Georgia"/>
              <a:buChar char="▫"/>
              <a:defRPr/>
            </a:pPr>
            <a:r>
              <a:rPr lang="en-US" sz="2400" dirty="0" smtClean="0">
                <a:latin typeface="+mj-lt"/>
              </a:rPr>
              <a:t>Capital market</a:t>
            </a:r>
          </a:p>
          <a:p>
            <a:pPr marL="658368" lvl="1" indent="-246888" eaLnBrk="1" fontAlgn="auto" hangingPunct="1">
              <a:lnSpc>
                <a:spcPct val="80000"/>
              </a:lnSpc>
              <a:spcAft>
                <a:spcPts val="0"/>
              </a:spcAft>
              <a:buFont typeface="Georgia"/>
              <a:buChar char="▫"/>
              <a:defRPr/>
            </a:pPr>
            <a:r>
              <a:rPr lang="en-US" sz="2400" dirty="0" smtClean="0">
                <a:latin typeface="+mj-lt"/>
              </a:rPr>
              <a:t>Land market</a:t>
            </a:r>
          </a:p>
          <a:p>
            <a:pPr marL="365760" indent="-256032" eaLnBrk="1" fontAlgn="auto" hangingPunct="1">
              <a:lnSpc>
                <a:spcPct val="80000"/>
              </a:lnSpc>
              <a:spcAft>
                <a:spcPts val="0"/>
              </a:spcAft>
              <a:buClr>
                <a:schemeClr val="accent3"/>
              </a:buClr>
              <a:buFont typeface="Georgia"/>
              <a:buChar char="•"/>
              <a:defRPr/>
            </a:pPr>
            <a:endParaRPr lang="en-US" dirty="0" smtClean="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2293" name="Rectangle 3"/>
          <p:cNvSpPr>
            <a:spLocks noGrp="1" noChangeArrowheads="1"/>
          </p:cNvSpPr>
          <p:nvPr>
            <p:ph type="title"/>
          </p:nvPr>
        </p:nvSpPr>
        <p:spPr>
          <a:xfrm>
            <a:off x="533400" y="838200"/>
            <a:ext cx="8002588" cy="536575"/>
          </a:xfrm>
        </p:spPr>
        <p:txBody>
          <a:bodyPr lIns="92075" tIns="46038" rIns="92075" bIns="46038">
            <a:normAutofit fontScale="90000"/>
          </a:bodyPr>
          <a:lstStyle/>
          <a:p>
            <a:pPr eaLnBrk="1" fontAlgn="auto" hangingPunct="1">
              <a:spcAft>
                <a:spcPts val="0"/>
              </a:spcAft>
              <a:defRPr/>
            </a:pPr>
            <a:r>
              <a:rPr lang="en-GB" sz="3400" dirty="0" smtClean="0"/>
              <a:t>The circular flow of goods and incomes</a:t>
            </a:r>
          </a:p>
        </p:txBody>
      </p:sp>
      <p:graphicFrame>
        <p:nvGraphicFramePr>
          <p:cNvPr id="7170" name="Object 4"/>
          <p:cNvGraphicFramePr>
            <a:graphicFrameLocks noChangeAspect="1"/>
          </p:cNvGraphicFramePr>
          <p:nvPr/>
        </p:nvGraphicFramePr>
        <p:xfrm>
          <a:off x="6781800" y="3124200"/>
          <a:ext cx="2057400" cy="1676400"/>
        </p:xfrm>
        <a:graphic>
          <a:graphicData uri="http://schemas.openxmlformats.org/presentationml/2006/ole">
            <p:oleObj spid="_x0000_s7172" name="Clip" r:id="rId4" imgW="2278063" imgH="3421063" progId="">
              <p:embed/>
            </p:oleObj>
          </a:graphicData>
        </a:graphic>
      </p:graphicFrame>
      <p:graphicFrame>
        <p:nvGraphicFramePr>
          <p:cNvPr id="7171" name="Object 5"/>
          <p:cNvGraphicFramePr>
            <a:graphicFrameLocks noChangeAspect="1"/>
          </p:cNvGraphicFramePr>
          <p:nvPr/>
        </p:nvGraphicFramePr>
        <p:xfrm>
          <a:off x="76200" y="2590800"/>
          <a:ext cx="3657600" cy="2438400"/>
        </p:xfrm>
        <a:graphic>
          <a:graphicData uri="http://schemas.openxmlformats.org/presentationml/2006/ole">
            <p:oleObj spid="_x0000_s7173" name="Clip" r:id="rId5" imgW="5905500" imgH="3697288" progId="">
              <p:embed/>
            </p:oleObj>
          </a:graphicData>
        </a:graphic>
      </p:graphicFrame>
    </p:spTree>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685800" y="6629400"/>
            <a:ext cx="1905000" cy="457200"/>
          </a:xfrm>
          <a:prstGeom prst="rect">
            <a:avLst/>
          </a:prstGeom>
          <a:noFill/>
          <a:ln w="9525">
            <a:noFill/>
            <a:miter lim="800000"/>
            <a:headEnd/>
            <a:tailEnd/>
          </a:ln>
        </p:spPr>
        <p:txBody>
          <a:bodyPr wrap="none" anchor="ctr"/>
          <a:lstStyle/>
          <a:p>
            <a:endParaRPr lang="en-US"/>
          </a:p>
        </p:txBody>
      </p:sp>
      <p:sp>
        <p:nvSpPr>
          <p:cNvPr id="8197" name="Rectangle 3"/>
          <p:cNvSpPr>
            <a:spLocks noChangeArrowheads="1"/>
          </p:cNvSpPr>
          <p:nvPr/>
        </p:nvSpPr>
        <p:spPr bwMode="auto">
          <a:xfrm>
            <a:off x="3124200" y="1584325"/>
            <a:ext cx="3048000" cy="400752"/>
          </a:xfrm>
          <a:prstGeom prst="rect">
            <a:avLst/>
          </a:prstGeom>
          <a:noFill/>
          <a:ln w="9525">
            <a:noFill/>
            <a:miter lim="800000"/>
            <a:headEnd/>
            <a:tailEnd/>
          </a:ln>
        </p:spPr>
        <p:txBody>
          <a:bodyPr lIns="92075" tIns="46038" rIns="92075" bIns="46038">
            <a:spAutoFit/>
          </a:bodyPr>
          <a:lstStyle/>
          <a:p>
            <a:pPr algn="ctr" defTabSz="762000"/>
            <a:r>
              <a:rPr lang="en-GB" sz="2000" dirty="0">
                <a:latin typeface="Arial" charset="0"/>
              </a:rPr>
              <a:t>Goods and services</a:t>
            </a:r>
          </a:p>
        </p:txBody>
      </p:sp>
      <p:sp>
        <p:nvSpPr>
          <p:cNvPr id="8198" name="Arc 4"/>
          <p:cNvSpPr>
            <a:spLocks/>
          </p:cNvSpPr>
          <p:nvPr/>
        </p:nvSpPr>
        <p:spPr bwMode="auto">
          <a:xfrm rot="-720000">
            <a:off x="1309688" y="1468438"/>
            <a:ext cx="6213475" cy="2924175"/>
          </a:xfrm>
          <a:custGeom>
            <a:avLst/>
            <a:gdLst>
              <a:gd name="T0" fmla="*/ 0 w 37381"/>
              <a:gd name="T1" fmla="*/ 2147483647 h 21600"/>
              <a:gd name="T2" fmla="*/ 2147483647 w 37381"/>
              <a:gd name="T3" fmla="*/ 2147483647 h 21600"/>
              <a:gd name="T4" fmla="*/ 2147483647 w 37381"/>
              <a:gd name="T5" fmla="*/ 2147483647 h 21600"/>
              <a:gd name="T6" fmla="*/ 0 60000 65536"/>
              <a:gd name="T7" fmla="*/ 0 60000 65536"/>
              <a:gd name="T8" fmla="*/ 0 60000 65536"/>
              <a:gd name="T9" fmla="*/ 0 w 37381"/>
              <a:gd name="T10" fmla="*/ 0 h 21600"/>
              <a:gd name="T11" fmla="*/ 37381 w 37381"/>
              <a:gd name="T12" fmla="*/ 21600 h 21600"/>
            </a:gdLst>
            <a:ahLst/>
            <a:cxnLst>
              <a:cxn ang="T6">
                <a:pos x="T0" y="T1"/>
              </a:cxn>
              <a:cxn ang="T7">
                <a:pos x="T2" y="T3"/>
              </a:cxn>
              <a:cxn ang="T8">
                <a:pos x="T4" y="T5"/>
              </a:cxn>
            </a:cxnLst>
            <a:rect l="T9" t="T10" r="T11" b="T12"/>
            <a:pathLst>
              <a:path w="37381" h="21600" fill="none" extrusionOk="0">
                <a:moveTo>
                  <a:pt x="-1" y="6979"/>
                </a:moveTo>
                <a:cubicBezTo>
                  <a:pt x="4090" y="2531"/>
                  <a:pt x="9856" y="-1"/>
                  <a:pt x="15900" y="0"/>
                </a:cubicBezTo>
                <a:cubicBezTo>
                  <a:pt x="26952" y="0"/>
                  <a:pt x="36222" y="8343"/>
                  <a:pt x="37381" y="19335"/>
                </a:cubicBezTo>
              </a:path>
              <a:path w="37381" h="21600" stroke="0" extrusionOk="0">
                <a:moveTo>
                  <a:pt x="-1" y="6979"/>
                </a:moveTo>
                <a:cubicBezTo>
                  <a:pt x="4090" y="2531"/>
                  <a:pt x="9856" y="-1"/>
                  <a:pt x="15900" y="0"/>
                </a:cubicBezTo>
                <a:cubicBezTo>
                  <a:pt x="26952" y="0"/>
                  <a:pt x="36222" y="8343"/>
                  <a:pt x="37381" y="19335"/>
                </a:cubicBezTo>
                <a:lnTo>
                  <a:pt x="15900" y="21600"/>
                </a:lnTo>
                <a:close/>
              </a:path>
            </a:pathLst>
          </a:custGeom>
          <a:noFill/>
          <a:ln w="38100" cap="rnd">
            <a:solidFill>
              <a:schemeClr val="tx2"/>
            </a:solidFill>
            <a:round/>
            <a:headEnd type="none" w="sm" len="sm"/>
            <a:tailEnd type="stealth" w="med" len="lg"/>
          </a:ln>
        </p:spPr>
        <p:txBody>
          <a:bodyPr wrap="none" anchor="ctr"/>
          <a:lstStyle/>
          <a:p>
            <a:endParaRPr lang="en-US"/>
          </a:p>
        </p:txBody>
      </p:sp>
      <p:graphicFrame>
        <p:nvGraphicFramePr>
          <p:cNvPr id="8194" name="Object 5"/>
          <p:cNvGraphicFramePr>
            <a:graphicFrameLocks noChangeAspect="1"/>
          </p:cNvGraphicFramePr>
          <p:nvPr/>
        </p:nvGraphicFramePr>
        <p:xfrm>
          <a:off x="6781800" y="3505200"/>
          <a:ext cx="2057400" cy="1676400"/>
        </p:xfrm>
        <a:graphic>
          <a:graphicData uri="http://schemas.openxmlformats.org/presentationml/2006/ole">
            <p:oleObj spid="_x0000_s8196" name="Clip" r:id="rId4" imgW="2278063" imgH="3421063" progId="">
              <p:embed/>
            </p:oleObj>
          </a:graphicData>
        </a:graphic>
      </p:graphicFrame>
      <p:graphicFrame>
        <p:nvGraphicFramePr>
          <p:cNvPr id="8195" name="Object 6"/>
          <p:cNvGraphicFramePr>
            <a:graphicFrameLocks noChangeAspect="1"/>
          </p:cNvGraphicFramePr>
          <p:nvPr/>
        </p:nvGraphicFramePr>
        <p:xfrm>
          <a:off x="0" y="2971800"/>
          <a:ext cx="3657600" cy="2438400"/>
        </p:xfrm>
        <a:graphic>
          <a:graphicData uri="http://schemas.openxmlformats.org/presentationml/2006/ole">
            <p:oleObj spid="_x0000_s8197" name="Clip" r:id="rId5" imgW="5905500" imgH="3697288" progId="">
              <p:embed/>
            </p:oleObj>
          </a:graphicData>
        </a:graphic>
      </p:graphicFrame>
      <p:sp>
        <p:nvSpPr>
          <p:cNvPr id="8199" name="Rectangle 7"/>
          <p:cNvSpPr>
            <a:spLocks noGrp="1" noChangeArrowheads="1"/>
          </p:cNvSpPr>
          <p:nvPr>
            <p:ph type="title"/>
          </p:nvPr>
        </p:nvSpPr>
        <p:spPr>
          <a:xfrm>
            <a:off x="762000" y="304800"/>
            <a:ext cx="7772400" cy="1143000"/>
          </a:xfrm>
        </p:spPr>
        <p:txBody>
          <a:bodyPr lIns="92075" tIns="46038" rIns="92075" bIns="46038"/>
          <a:lstStyle/>
          <a:p>
            <a:pPr eaLnBrk="1" hangingPunct="1"/>
            <a:r>
              <a:rPr lang="en-GB" sz="3200" smtClean="0"/>
              <a:t>The circular flow of goods and incomes</a:t>
            </a:r>
          </a:p>
        </p:txBody>
      </p:sp>
    </p:spTree>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9221" name="Rectangle 3"/>
          <p:cNvSpPr>
            <a:spLocks noChangeArrowheads="1"/>
          </p:cNvSpPr>
          <p:nvPr/>
        </p:nvSpPr>
        <p:spPr bwMode="auto">
          <a:xfrm>
            <a:off x="3435350" y="661988"/>
            <a:ext cx="2427288" cy="396875"/>
          </a:xfrm>
          <a:prstGeom prst="rect">
            <a:avLst/>
          </a:prstGeom>
          <a:noFill/>
          <a:ln w="9525">
            <a:noFill/>
            <a:miter lim="800000"/>
            <a:headEnd/>
            <a:tailEnd/>
          </a:ln>
        </p:spPr>
        <p:txBody>
          <a:bodyPr wrap="none" lIns="92075" tIns="46038" rIns="92075" bIns="46038">
            <a:spAutoFit/>
          </a:bodyPr>
          <a:lstStyle/>
          <a:p>
            <a:pPr algn="ctr" defTabSz="762000"/>
            <a:r>
              <a:rPr lang="en-GB" sz="2000" dirty="0">
                <a:solidFill>
                  <a:schemeClr val="tx2"/>
                </a:solidFill>
                <a:latin typeface="Arial" charset="0"/>
              </a:rPr>
              <a:t>Goods and services</a:t>
            </a:r>
          </a:p>
        </p:txBody>
      </p:sp>
      <p:sp>
        <p:nvSpPr>
          <p:cNvPr id="9222" name="Arc 4"/>
          <p:cNvSpPr>
            <a:spLocks/>
          </p:cNvSpPr>
          <p:nvPr/>
        </p:nvSpPr>
        <p:spPr bwMode="auto">
          <a:xfrm rot="-720000">
            <a:off x="1309688" y="1087438"/>
            <a:ext cx="6213475" cy="2924175"/>
          </a:xfrm>
          <a:custGeom>
            <a:avLst/>
            <a:gdLst>
              <a:gd name="T0" fmla="*/ 0 w 37381"/>
              <a:gd name="T1" fmla="*/ 2147483647 h 21600"/>
              <a:gd name="T2" fmla="*/ 2147483647 w 37381"/>
              <a:gd name="T3" fmla="*/ 2147483647 h 21600"/>
              <a:gd name="T4" fmla="*/ 2147483647 w 37381"/>
              <a:gd name="T5" fmla="*/ 2147483647 h 21600"/>
              <a:gd name="T6" fmla="*/ 0 60000 65536"/>
              <a:gd name="T7" fmla="*/ 0 60000 65536"/>
              <a:gd name="T8" fmla="*/ 0 60000 65536"/>
              <a:gd name="T9" fmla="*/ 0 w 37381"/>
              <a:gd name="T10" fmla="*/ 0 h 21600"/>
              <a:gd name="T11" fmla="*/ 37381 w 37381"/>
              <a:gd name="T12" fmla="*/ 21600 h 21600"/>
            </a:gdLst>
            <a:ahLst/>
            <a:cxnLst>
              <a:cxn ang="T6">
                <a:pos x="T0" y="T1"/>
              </a:cxn>
              <a:cxn ang="T7">
                <a:pos x="T2" y="T3"/>
              </a:cxn>
              <a:cxn ang="T8">
                <a:pos x="T4" y="T5"/>
              </a:cxn>
            </a:cxnLst>
            <a:rect l="T9" t="T10" r="T11" b="T12"/>
            <a:pathLst>
              <a:path w="37381" h="21600" fill="none" extrusionOk="0">
                <a:moveTo>
                  <a:pt x="-1" y="6979"/>
                </a:moveTo>
                <a:cubicBezTo>
                  <a:pt x="4090" y="2531"/>
                  <a:pt x="9856" y="-1"/>
                  <a:pt x="15900" y="0"/>
                </a:cubicBezTo>
                <a:cubicBezTo>
                  <a:pt x="26952" y="0"/>
                  <a:pt x="36222" y="8343"/>
                  <a:pt x="37381" y="19335"/>
                </a:cubicBezTo>
              </a:path>
              <a:path w="37381" h="21600" stroke="0" extrusionOk="0">
                <a:moveTo>
                  <a:pt x="-1" y="6979"/>
                </a:moveTo>
                <a:cubicBezTo>
                  <a:pt x="4090" y="2531"/>
                  <a:pt x="9856" y="-1"/>
                  <a:pt x="15900" y="0"/>
                </a:cubicBezTo>
                <a:cubicBezTo>
                  <a:pt x="26952" y="0"/>
                  <a:pt x="36222" y="8343"/>
                  <a:pt x="37381" y="19335"/>
                </a:cubicBezTo>
                <a:lnTo>
                  <a:pt x="15900" y="21600"/>
                </a:lnTo>
                <a:close/>
              </a:path>
            </a:pathLst>
          </a:custGeom>
          <a:noFill/>
          <a:ln w="38100" cap="rnd">
            <a:solidFill>
              <a:schemeClr val="tx2"/>
            </a:solidFill>
            <a:round/>
            <a:headEnd type="none" w="sm" len="sm"/>
            <a:tailEnd type="stealth" w="med" len="lg"/>
          </a:ln>
        </p:spPr>
        <p:txBody>
          <a:bodyPr wrap="none" anchor="ctr"/>
          <a:lstStyle/>
          <a:p>
            <a:endParaRPr lang="en-US"/>
          </a:p>
        </p:txBody>
      </p:sp>
      <p:graphicFrame>
        <p:nvGraphicFramePr>
          <p:cNvPr id="9218" name="Object 5"/>
          <p:cNvGraphicFramePr>
            <a:graphicFrameLocks noChangeAspect="1"/>
          </p:cNvGraphicFramePr>
          <p:nvPr/>
        </p:nvGraphicFramePr>
        <p:xfrm>
          <a:off x="6781800" y="3124200"/>
          <a:ext cx="2057400" cy="1676400"/>
        </p:xfrm>
        <a:graphic>
          <a:graphicData uri="http://schemas.openxmlformats.org/presentationml/2006/ole">
            <p:oleObj spid="_x0000_s9220" name="Clip" r:id="rId4" imgW="2278063" imgH="3421063" progId="">
              <p:embed/>
            </p:oleObj>
          </a:graphicData>
        </a:graphic>
      </p:graphicFrame>
      <p:graphicFrame>
        <p:nvGraphicFramePr>
          <p:cNvPr id="9219" name="Object 6"/>
          <p:cNvGraphicFramePr>
            <a:graphicFrameLocks noChangeAspect="1"/>
          </p:cNvGraphicFramePr>
          <p:nvPr/>
        </p:nvGraphicFramePr>
        <p:xfrm>
          <a:off x="0" y="2590800"/>
          <a:ext cx="3657600" cy="2438400"/>
        </p:xfrm>
        <a:graphic>
          <a:graphicData uri="http://schemas.openxmlformats.org/presentationml/2006/ole">
            <p:oleObj spid="_x0000_s9221" name="Clip" r:id="rId5" imgW="5905500" imgH="3697288" progId="">
              <p:embed/>
            </p:oleObj>
          </a:graphicData>
        </a:graphic>
      </p:graphicFrame>
      <p:sp>
        <p:nvSpPr>
          <p:cNvPr id="9223" name="Rectangle 7"/>
          <p:cNvSpPr>
            <a:spLocks noChangeArrowheads="1"/>
          </p:cNvSpPr>
          <p:nvPr/>
        </p:nvSpPr>
        <p:spPr bwMode="auto">
          <a:xfrm>
            <a:off x="3892550" y="1660525"/>
            <a:ext cx="1511300" cy="701675"/>
          </a:xfrm>
          <a:prstGeom prst="rect">
            <a:avLst/>
          </a:prstGeom>
          <a:noFill/>
          <a:ln w="9525">
            <a:noFill/>
            <a:miter lim="800000"/>
            <a:headEnd/>
            <a:tailEnd/>
          </a:ln>
        </p:spPr>
        <p:txBody>
          <a:bodyPr wrap="none" lIns="92075" tIns="46038" rIns="92075" bIns="46038">
            <a:spAutoFit/>
          </a:bodyPr>
          <a:lstStyle/>
          <a:p>
            <a:pPr algn="ctr" defTabSz="762000"/>
            <a:r>
              <a:rPr lang="en-GB" sz="2000">
                <a:solidFill>
                  <a:srgbClr val="FF3300"/>
                </a:solidFill>
                <a:latin typeface="Arial" charset="0"/>
              </a:rPr>
              <a:t>Consumer</a:t>
            </a:r>
          </a:p>
          <a:p>
            <a:pPr algn="ctr" defTabSz="762000"/>
            <a:r>
              <a:rPr lang="en-GB" sz="2000">
                <a:solidFill>
                  <a:srgbClr val="FF3300"/>
                </a:solidFill>
                <a:latin typeface="Arial" charset="0"/>
              </a:rPr>
              <a:t>expenditure</a:t>
            </a:r>
          </a:p>
        </p:txBody>
      </p:sp>
      <p:sp>
        <p:nvSpPr>
          <p:cNvPr id="9224" name="Arc 8"/>
          <p:cNvSpPr>
            <a:spLocks/>
          </p:cNvSpPr>
          <p:nvPr/>
        </p:nvSpPr>
        <p:spPr bwMode="auto">
          <a:xfrm rot="-720000">
            <a:off x="1673225" y="1447800"/>
            <a:ext cx="5686425" cy="2924175"/>
          </a:xfrm>
          <a:custGeom>
            <a:avLst/>
            <a:gdLst>
              <a:gd name="T0" fmla="*/ 0 w 34210"/>
              <a:gd name="T1" fmla="*/ 2147483647 h 21600"/>
              <a:gd name="T2" fmla="*/ 2147483647 w 34210"/>
              <a:gd name="T3" fmla="*/ 2147483647 h 21600"/>
              <a:gd name="T4" fmla="*/ 2147483647 w 34210"/>
              <a:gd name="T5" fmla="*/ 2147483647 h 21600"/>
              <a:gd name="T6" fmla="*/ 0 60000 65536"/>
              <a:gd name="T7" fmla="*/ 0 60000 65536"/>
              <a:gd name="T8" fmla="*/ 0 60000 65536"/>
              <a:gd name="T9" fmla="*/ 0 w 34210"/>
              <a:gd name="T10" fmla="*/ 0 h 21600"/>
              <a:gd name="T11" fmla="*/ 34210 w 34210"/>
              <a:gd name="T12" fmla="*/ 21600 h 21600"/>
            </a:gdLst>
            <a:ahLst/>
            <a:cxnLst>
              <a:cxn ang="T6">
                <a:pos x="T0" y="T1"/>
              </a:cxn>
              <a:cxn ang="T7">
                <a:pos x="T2" y="T3"/>
              </a:cxn>
              <a:cxn ang="T8">
                <a:pos x="T4" y="T5"/>
              </a:cxn>
            </a:cxnLst>
            <a:rect l="T9" t="T10" r="T11" b="T12"/>
            <a:pathLst>
              <a:path w="34210" h="21600" fill="none" extrusionOk="0">
                <a:moveTo>
                  <a:pt x="0" y="4902"/>
                </a:moveTo>
                <a:cubicBezTo>
                  <a:pt x="3862" y="1732"/>
                  <a:pt x="8705" y="-1"/>
                  <a:pt x="13702" y="0"/>
                </a:cubicBezTo>
                <a:cubicBezTo>
                  <a:pt x="23018" y="0"/>
                  <a:pt x="31285" y="5973"/>
                  <a:pt x="34209" y="14819"/>
                </a:cubicBezTo>
              </a:path>
              <a:path w="34210" h="21600" stroke="0" extrusionOk="0">
                <a:moveTo>
                  <a:pt x="0" y="4902"/>
                </a:moveTo>
                <a:cubicBezTo>
                  <a:pt x="3862" y="1732"/>
                  <a:pt x="8705" y="-1"/>
                  <a:pt x="13702" y="0"/>
                </a:cubicBezTo>
                <a:cubicBezTo>
                  <a:pt x="23018" y="0"/>
                  <a:pt x="31285" y="5973"/>
                  <a:pt x="34209" y="14819"/>
                </a:cubicBezTo>
                <a:lnTo>
                  <a:pt x="13702" y="21600"/>
                </a:lnTo>
                <a:close/>
              </a:path>
            </a:pathLst>
          </a:custGeom>
          <a:noFill/>
          <a:ln w="38100" cap="rnd">
            <a:solidFill>
              <a:srgbClr val="FF3300"/>
            </a:solidFill>
            <a:round/>
            <a:headEnd type="stealth" w="med" len="lg"/>
            <a:tailEnd type="none" w="sm" len="sm"/>
          </a:ln>
        </p:spPr>
        <p:txBody>
          <a:bodyPr wrap="none" anchor="ctr"/>
          <a:lstStyle/>
          <a:p>
            <a:endParaRPr lang="en-US"/>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ChangeArrowheads="1"/>
          </p:cNvSpPr>
          <p:nvPr/>
        </p:nvSpPr>
        <p:spPr bwMode="auto">
          <a:xfrm>
            <a:off x="685800" y="5967413"/>
            <a:ext cx="1905000" cy="457200"/>
          </a:xfrm>
          <a:prstGeom prst="rect">
            <a:avLst/>
          </a:prstGeom>
          <a:noFill/>
          <a:ln w="9525">
            <a:noFill/>
            <a:miter lim="800000"/>
            <a:headEnd/>
            <a:tailEnd/>
          </a:ln>
        </p:spPr>
        <p:txBody>
          <a:bodyPr wrap="none" anchor="ctr"/>
          <a:lstStyle/>
          <a:p>
            <a:endParaRPr lang="en-US"/>
          </a:p>
        </p:txBody>
      </p:sp>
      <p:sp>
        <p:nvSpPr>
          <p:cNvPr id="11269" name="Rectangle 3"/>
          <p:cNvSpPr>
            <a:spLocks noChangeArrowheads="1"/>
          </p:cNvSpPr>
          <p:nvPr/>
        </p:nvSpPr>
        <p:spPr bwMode="auto">
          <a:xfrm>
            <a:off x="3435350" y="381000"/>
            <a:ext cx="2427288" cy="396875"/>
          </a:xfrm>
          <a:prstGeom prst="rect">
            <a:avLst/>
          </a:prstGeom>
          <a:noFill/>
          <a:ln w="9525">
            <a:noFill/>
            <a:miter lim="800000"/>
            <a:headEnd/>
            <a:tailEnd/>
          </a:ln>
        </p:spPr>
        <p:txBody>
          <a:bodyPr wrap="none" lIns="92075" tIns="46038" rIns="92075" bIns="46038">
            <a:spAutoFit/>
          </a:bodyPr>
          <a:lstStyle/>
          <a:p>
            <a:pPr algn="ctr" defTabSz="762000"/>
            <a:r>
              <a:rPr lang="en-GB" sz="2000">
                <a:solidFill>
                  <a:schemeClr val="tx2"/>
                </a:solidFill>
                <a:latin typeface="Arial" charset="0"/>
              </a:rPr>
              <a:t>Goods and services</a:t>
            </a:r>
          </a:p>
        </p:txBody>
      </p:sp>
      <p:sp>
        <p:nvSpPr>
          <p:cNvPr id="11270" name="Arc 4"/>
          <p:cNvSpPr>
            <a:spLocks/>
          </p:cNvSpPr>
          <p:nvPr/>
        </p:nvSpPr>
        <p:spPr bwMode="auto">
          <a:xfrm rot="-720000">
            <a:off x="1309688" y="806450"/>
            <a:ext cx="6213475" cy="2924175"/>
          </a:xfrm>
          <a:custGeom>
            <a:avLst/>
            <a:gdLst>
              <a:gd name="T0" fmla="*/ 0 w 37381"/>
              <a:gd name="T1" fmla="*/ 2147483647 h 21600"/>
              <a:gd name="T2" fmla="*/ 2147483647 w 37381"/>
              <a:gd name="T3" fmla="*/ 2147483647 h 21600"/>
              <a:gd name="T4" fmla="*/ 2147483647 w 37381"/>
              <a:gd name="T5" fmla="*/ 2147483647 h 21600"/>
              <a:gd name="T6" fmla="*/ 0 60000 65536"/>
              <a:gd name="T7" fmla="*/ 0 60000 65536"/>
              <a:gd name="T8" fmla="*/ 0 60000 65536"/>
              <a:gd name="T9" fmla="*/ 0 w 37381"/>
              <a:gd name="T10" fmla="*/ 0 h 21600"/>
              <a:gd name="T11" fmla="*/ 37381 w 37381"/>
              <a:gd name="T12" fmla="*/ 21600 h 21600"/>
            </a:gdLst>
            <a:ahLst/>
            <a:cxnLst>
              <a:cxn ang="T6">
                <a:pos x="T0" y="T1"/>
              </a:cxn>
              <a:cxn ang="T7">
                <a:pos x="T2" y="T3"/>
              </a:cxn>
              <a:cxn ang="T8">
                <a:pos x="T4" y="T5"/>
              </a:cxn>
            </a:cxnLst>
            <a:rect l="T9" t="T10" r="T11" b="T12"/>
            <a:pathLst>
              <a:path w="37381" h="21600" fill="none" extrusionOk="0">
                <a:moveTo>
                  <a:pt x="-1" y="6979"/>
                </a:moveTo>
                <a:cubicBezTo>
                  <a:pt x="4090" y="2531"/>
                  <a:pt x="9856" y="-1"/>
                  <a:pt x="15900" y="0"/>
                </a:cubicBezTo>
                <a:cubicBezTo>
                  <a:pt x="26952" y="0"/>
                  <a:pt x="36222" y="8343"/>
                  <a:pt x="37381" y="19335"/>
                </a:cubicBezTo>
              </a:path>
              <a:path w="37381" h="21600" stroke="0" extrusionOk="0">
                <a:moveTo>
                  <a:pt x="-1" y="6979"/>
                </a:moveTo>
                <a:cubicBezTo>
                  <a:pt x="4090" y="2531"/>
                  <a:pt x="9856" y="-1"/>
                  <a:pt x="15900" y="0"/>
                </a:cubicBezTo>
                <a:cubicBezTo>
                  <a:pt x="26952" y="0"/>
                  <a:pt x="36222" y="8343"/>
                  <a:pt x="37381" y="19335"/>
                </a:cubicBezTo>
                <a:lnTo>
                  <a:pt x="15900" y="21600"/>
                </a:lnTo>
                <a:close/>
              </a:path>
            </a:pathLst>
          </a:custGeom>
          <a:noFill/>
          <a:ln w="38100" cap="rnd">
            <a:solidFill>
              <a:schemeClr val="tx2"/>
            </a:solidFill>
            <a:round/>
            <a:headEnd type="none" w="sm" len="sm"/>
            <a:tailEnd type="stealth" w="med" len="lg"/>
          </a:ln>
        </p:spPr>
        <p:txBody>
          <a:bodyPr wrap="none" anchor="ctr"/>
          <a:lstStyle/>
          <a:p>
            <a:endParaRPr lang="en-US"/>
          </a:p>
        </p:txBody>
      </p:sp>
      <p:graphicFrame>
        <p:nvGraphicFramePr>
          <p:cNvPr id="11266" name="Object 5"/>
          <p:cNvGraphicFramePr>
            <a:graphicFrameLocks noChangeAspect="1"/>
          </p:cNvGraphicFramePr>
          <p:nvPr/>
        </p:nvGraphicFramePr>
        <p:xfrm>
          <a:off x="6781800" y="2843213"/>
          <a:ext cx="2057400" cy="1676400"/>
        </p:xfrm>
        <a:graphic>
          <a:graphicData uri="http://schemas.openxmlformats.org/presentationml/2006/ole">
            <p:oleObj spid="_x0000_s11268" name="Clip" r:id="rId4" imgW="2278063" imgH="3421063" progId="">
              <p:embed/>
            </p:oleObj>
          </a:graphicData>
        </a:graphic>
      </p:graphicFrame>
      <p:graphicFrame>
        <p:nvGraphicFramePr>
          <p:cNvPr id="11267" name="Object 6"/>
          <p:cNvGraphicFramePr>
            <a:graphicFrameLocks noChangeAspect="1"/>
          </p:cNvGraphicFramePr>
          <p:nvPr/>
        </p:nvGraphicFramePr>
        <p:xfrm>
          <a:off x="0" y="2309813"/>
          <a:ext cx="3657600" cy="2438400"/>
        </p:xfrm>
        <a:graphic>
          <a:graphicData uri="http://schemas.openxmlformats.org/presentationml/2006/ole">
            <p:oleObj spid="_x0000_s11269" name="Clip" r:id="rId5" imgW="5905500" imgH="3697288" progId="">
              <p:embed/>
            </p:oleObj>
          </a:graphicData>
        </a:graphic>
      </p:graphicFrame>
      <p:sp>
        <p:nvSpPr>
          <p:cNvPr id="11271" name="Rectangle 7"/>
          <p:cNvSpPr>
            <a:spLocks noChangeArrowheads="1"/>
          </p:cNvSpPr>
          <p:nvPr/>
        </p:nvSpPr>
        <p:spPr bwMode="auto">
          <a:xfrm>
            <a:off x="3892550" y="1227138"/>
            <a:ext cx="1511300" cy="701675"/>
          </a:xfrm>
          <a:prstGeom prst="rect">
            <a:avLst/>
          </a:prstGeom>
          <a:noFill/>
          <a:ln w="9525">
            <a:noFill/>
            <a:miter lim="800000"/>
            <a:headEnd/>
            <a:tailEnd/>
          </a:ln>
        </p:spPr>
        <p:txBody>
          <a:bodyPr wrap="none" lIns="92075" tIns="46038" rIns="92075" bIns="46038">
            <a:spAutoFit/>
          </a:bodyPr>
          <a:lstStyle/>
          <a:p>
            <a:pPr algn="ctr" defTabSz="762000"/>
            <a:r>
              <a:rPr lang="en-GB" sz="2000">
                <a:solidFill>
                  <a:srgbClr val="FF3300"/>
                </a:solidFill>
                <a:latin typeface="Arial" charset="0"/>
              </a:rPr>
              <a:t>Consumer</a:t>
            </a:r>
          </a:p>
          <a:p>
            <a:pPr algn="ctr" defTabSz="762000"/>
            <a:r>
              <a:rPr lang="en-GB" sz="2000">
                <a:solidFill>
                  <a:srgbClr val="FF3300"/>
                </a:solidFill>
                <a:latin typeface="Arial" charset="0"/>
              </a:rPr>
              <a:t>expenditure</a:t>
            </a:r>
          </a:p>
        </p:txBody>
      </p:sp>
      <p:sp>
        <p:nvSpPr>
          <p:cNvPr id="11272" name="Arc 8"/>
          <p:cNvSpPr>
            <a:spLocks/>
          </p:cNvSpPr>
          <p:nvPr/>
        </p:nvSpPr>
        <p:spPr bwMode="auto">
          <a:xfrm rot="10800000">
            <a:off x="1522413" y="3146425"/>
            <a:ext cx="6091237" cy="2982913"/>
          </a:xfrm>
          <a:custGeom>
            <a:avLst/>
            <a:gdLst>
              <a:gd name="T0" fmla="*/ 0 w 36663"/>
              <a:gd name="T1" fmla="*/ 2147483647 h 21600"/>
              <a:gd name="T2" fmla="*/ 2147483647 w 36663"/>
              <a:gd name="T3" fmla="*/ 2147483647 h 21600"/>
              <a:gd name="T4" fmla="*/ 2147483647 w 36663"/>
              <a:gd name="T5" fmla="*/ 2147483647 h 21600"/>
              <a:gd name="T6" fmla="*/ 0 60000 65536"/>
              <a:gd name="T7" fmla="*/ 0 60000 65536"/>
              <a:gd name="T8" fmla="*/ 0 60000 65536"/>
              <a:gd name="T9" fmla="*/ 0 w 36663"/>
              <a:gd name="T10" fmla="*/ 0 h 21600"/>
              <a:gd name="T11" fmla="*/ 36663 w 36663"/>
              <a:gd name="T12" fmla="*/ 21600 h 21600"/>
            </a:gdLst>
            <a:ahLst/>
            <a:cxnLst>
              <a:cxn ang="T6">
                <a:pos x="T0" y="T1"/>
              </a:cxn>
              <a:cxn ang="T7">
                <a:pos x="T2" y="T3"/>
              </a:cxn>
              <a:cxn ang="T8">
                <a:pos x="T4" y="T5"/>
              </a:cxn>
            </a:cxnLst>
            <a:rect l="T9" t="T10" r="T11" b="T12"/>
            <a:pathLst>
              <a:path w="36663" h="21600" fill="none" extrusionOk="0">
                <a:moveTo>
                  <a:pt x="-1" y="10760"/>
                </a:moveTo>
                <a:cubicBezTo>
                  <a:pt x="3863" y="4099"/>
                  <a:pt x="10982" y="-1"/>
                  <a:pt x="18683" y="0"/>
                </a:cubicBezTo>
                <a:cubicBezTo>
                  <a:pt x="25909" y="0"/>
                  <a:pt x="32657" y="3613"/>
                  <a:pt x="36662" y="9629"/>
                </a:cubicBezTo>
              </a:path>
              <a:path w="36663" h="21600" stroke="0" extrusionOk="0">
                <a:moveTo>
                  <a:pt x="-1" y="10760"/>
                </a:moveTo>
                <a:cubicBezTo>
                  <a:pt x="3863" y="4099"/>
                  <a:pt x="10982" y="-1"/>
                  <a:pt x="18683" y="0"/>
                </a:cubicBezTo>
                <a:cubicBezTo>
                  <a:pt x="25909" y="0"/>
                  <a:pt x="32657" y="3613"/>
                  <a:pt x="36662" y="9629"/>
                </a:cubicBezTo>
                <a:lnTo>
                  <a:pt x="18683" y="21600"/>
                </a:lnTo>
                <a:close/>
              </a:path>
            </a:pathLst>
          </a:custGeom>
          <a:noFill/>
          <a:ln w="38100" cap="rnd">
            <a:solidFill>
              <a:schemeClr val="tx2"/>
            </a:solidFill>
            <a:round/>
            <a:headEnd type="none" w="sm" len="sm"/>
            <a:tailEnd type="stealth" w="med" len="lg"/>
          </a:ln>
        </p:spPr>
        <p:txBody>
          <a:bodyPr wrap="none" anchor="ctr"/>
          <a:lstStyle/>
          <a:p>
            <a:endParaRPr lang="en-US"/>
          </a:p>
        </p:txBody>
      </p:sp>
      <p:sp>
        <p:nvSpPr>
          <p:cNvPr id="11273" name="Rectangle 9"/>
          <p:cNvSpPr>
            <a:spLocks noChangeArrowheads="1"/>
          </p:cNvSpPr>
          <p:nvPr/>
        </p:nvSpPr>
        <p:spPr bwMode="auto">
          <a:xfrm>
            <a:off x="2057400" y="6180138"/>
            <a:ext cx="5229225" cy="396875"/>
          </a:xfrm>
          <a:prstGeom prst="rect">
            <a:avLst/>
          </a:prstGeom>
          <a:noFill/>
          <a:ln w="9525">
            <a:noFill/>
            <a:miter lim="800000"/>
            <a:headEnd/>
            <a:tailEnd/>
          </a:ln>
        </p:spPr>
        <p:txBody>
          <a:bodyPr wrap="none" lIns="92075" tIns="46038" rIns="92075" bIns="46038">
            <a:spAutoFit/>
          </a:bodyPr>
          <a:lstStyle/>
          <a:p>
            <a:pPr algn="ctr" defTabSz="762000"/>
            <a:r>
              <a:rPr lang="en-GB" sz="2000">
                <a:solidFill>
                  <a:schemeClr val="tx2"/>
                </a:solidFill>
                <a:latin typeface="Arial" charset="0"/>
              </a:rPr>
              <a:t>Services of factors of production (labour, etc)</a:t>
            </a:r>
          </a:p>
        </p:txBody>
      </p:sp>
      <p:sp>
        <p:nvSpPr>
          <p:cNvPr id="11274" name="Arc 10"/>
          <p:cNvSpPr>
            <a:spLocks/>
          </p:cNvSpPr>
          <p:nvPr/>
        </p:nvSpPr>
        <p:spPr bwMode="auto">
          <a:xfrm rot="10680000">
            <a:off x="1928813" y="2911475"/>
            <a:ext cx="5305425" cy="2825750"/>
          </a:xfrm>
          <a:custGeom>
            <a:avLst/>
            <a:gdLst>
              <a:gd name="T0" fmla="*/ 0 w 32912"/>
              <a:gd name="T1" fmla="*/ 2147483647 h 21600"/>
              <a:gd name="T2" fmla="*/ 2147483647 w 32912"/>
              <a:gd name="T3" fmla="*/ 2147483647 h 21600"/>
              <a:gd name="T4" fmla="*/ 2147483647 w 32912"/>
              <a:gd name="T5" fmla="*/ 2147483647 h 21600"/>
              <a:gd name="T6" fmla="*/ 0 60000 65536"/>
              <a:gd name="T7" fmla="*/ 0 60000 65536"/>
              <a:gd name="T8" fmla="*/ 0 60000 65536"/>
              <a:gd name="T9" fmla="*/ 0 w 32912"/>
              <a:gd name="T10" fmla="*/ 0 h 21600"/>
              <a:gd name="T11" fmla="*/ 32912 w 32912"/>
              <a:gd name="T12" fmla="*/ 21600 h 21600"/>
            </a:gdLst>
            <a:ahLst/>
            <a:cxnLst>
              <a:cxn ang="T6">
                <a:pos x="T0" y="T1"/>
              </a:cxn>
              <a:cxn ang="T7">
                <a:pos x="T2" y="T3"/>
              </a:cxn>
              <a:cxn ang="T8">
                <a:pos x="T4" y="T5"/>
              </a:cxn>
            </a:cxnLst>
            <a:rect l="T9" t="T10" r="T11" b="T12"/>
            <a:pathLst>
              <a:path w="32912" h="21600" fill="none" extrusionOk="0">
                <a:moveTo>
                  <a:pt x="-1" y="7572"/>
                </a:moveTo>
                <a:cubicBezTo>
                  <a:pt x="4103" y="2767"/>
                  <a:pt x="10105" y="-1"/>
                  <a:pt x="16425" y="0"/>
                </a:cubicBezTo>
                <a:cubicBezTo>
                  <a:pt x="22777" y="0"/>
                  <a:pt x="28807" y="2796"/>
                  <a:pt x="32911" y="7645"/>
                </a:cubicBezTo>
              </a:path>
              <a:path w="32912" h="21600" stroke="0" extrusionOk="0">
                <a:moveTo>
                  <a:pt x="-1" y="7572"/>
                </a:moveTo>
                <a:cubicBezTo>
                  <a:pt x="4103" y="2767"/>
                  <a:pt x="10105" y="-1"/>
                  <a:pt x="16425" y="0"/>
                </a:cubicBezTo>
                <a:cubicBezTo>
                  <a:pt x="22777" y="0"/>
                  <a:pt x="28807" y="2796"/>
                  <a:pt x="32911" y="7645"/>
                </a:cubicBezTo>
                <a:lnTo>
                  <a:pt x="16425" y="21600"/>
                </a:lnTo>
                <a:close/>
              </a:path>
            </a:pathLst>
          </a:custGeom>
          <a:noFill/>
          <a:ln w="38100" cap="rnd">
            <a:solidFill>
              <a:srgbClr val="FF3300"/>
            </a:solidFill>
            <a:round/>
            <a:headEnd type="stealth" w="med" len="lg"/>
            <a:tailEnd type="none" w="sm" len="sm"/>
          </a:ln>
        </p:spPr>
        <p:txBody>
          <a:bodyPr wrap="none" anchor="ctr"/>
          <a:lstStyle/>
          <a:p>
            <a:endParaRPr lang="en-US"/>
          </a:p>
        </p:txBody>
      </p:sp>
      <p:sp>
        <p:nvSpPr>
          <p:cNvPr id="11275" name="Rectangle 11"/>
          <p:cNvSpPr>
            <a:spLocks noChangeArrowheads="1"/>
          </p:cNvSpPr>
          <p:nvPr/>
        </p:nvSpPr>
        <p:spPr bwMode="auto">
          <a:xfrm>
            <a:off x="3668713" y="4884738"/>
            <a:ext cx="1806575" cy="701675"/>
          </a:xfrm>
          <a:prstGeom prst="rect">
            <a:avLst/>
          </a:prstGeom>
          <a:noFill/>
          <a:ln w="9525">
            <a:noFill/>
            <a:miter lim="800000"/>
            <a:headEnd/>
            <a:tailEnd/>
          </a:ln>
        </p:spPr>
        <p:txBody>
          <a:bodyPr wrap="none" lIns="92075" tIns="46038" rIns="92075" bIns="46038">
            <a:spAutoFit/>
          </a:bodyPr>
          <a:lstStyle/>
          <a:p>
            <a:pPr algn="ctr" defTabSz="762000"/>
            <a:r>
              <a:rPr lang="en-GB" sz="2000">
                <a:solidFill>
                  <a:srgbClr val="FF3300"/>
                </a:solidFill>
                <a:latin typeface="Arial" charset="0"/>
              </a:rPr>
              <a:t>Wages, rent</a:t>
            </a:r>
          </a:p>
          <a:p>
            <a:pPr algn="ctr" defTabSz="762000"/>
            <a:r>
              <a:rPr lang="en-GB" sz="2000">
                <a:solidFill>
                  <a:srgbClr val="FF3300"/>
                </a:solidFill>
                <a:latin typeface="Arial" charset="0"/>
              </a:rPr>
              <a:t>dividends, etc.</a:t>
            </a:r>
            <a:endParaRPr lang="en-GB" sz="2800">
              <a:solidFill>
                <a:srgbClr val="FF3300"/>
              </a:solidFill>
              <a:latin typeface="Arial" charset="0"/>
            </a:endParaRPr>
          </a:p>
        </p:txBody>
      </p:sp>
      <p:sp>
        <p:nvSpPr>
          <p:cNvPr id="11276" name="Arc 12"/>
          <p:cNvSpPr>
            <a:spLocks/>
          </p:cNvSpPr>
          <p:nvPr/>
        </p:nvSpPr>
        <p:spPr bwMode="auto">
          <a:xfrm rot="-720000">
            <a:off x="1673225" y="1166813"/>
            <a:ext cx="5686425" cy="2924175"/>
          </a:xfrm>
          <a:custGeom>
            <a:avLst/>
            <a:gdLst>
              <a:gd name="T0" fmla="*/ 0 w 34210"/>
              <a:gd name="T1" fmla="*/ 2147483647 h 21600"/>
              <a:gd name="T2" fmla="*/ 2147483647 w 34210"/>
              <a:gd name="T3" fmla="*/ 2147483647 h 21600"/>
              <a:gd name="T4" fmla="*/ 2147483647 w 34210"/>
              <a:gd name="T5" fmla="*/ 2147483647 h 21600"/>
              <a:gd name="T6" fmla="*/ 0 60000 65536"/>
              <a:gd name="T7" fmla="*/ 0 60000 65536"/>
              <a:gd name="T8" fmla="*/ 0 60000 65536"/>
              <a:gd name="T9" fmla="*/ 0 w 34210"/>
              <a:gd name="T10" fmla="*/ 0 h 21600"/>
              <a:gd name="T11" fmla="*/ 34210 w 34210"/>
              <a:gd name="T12" fmla="*/ 21600 h 21600"/>
            </a:gdLst>
            <a:ahLst/>
            <a:cxnLst>
              <a:cxn ang="T6">
                <a:pos x="T0" y="T1"/>
              </a:cxn>
              <a:cxn ang="T7">
                <a:pos x="T2" y="T3"/>
              </a:cxn>
              <a:cxn ang="T8">
                <a:pos x="T4" y="T5"/>
              </a:cxn>
            </a:cxnLst>
            <a:rect l="T9" t="T10" r="T11" b="T12"/>
            <a:pathLst>
              <a:path w="34210" h="21600" fill="none" extrusionOk="0">
                <a:moveTo>
                  <a:pt x="0" y="4902"/>
                </a:moveTo>
                <a:cubicBezTo>
                  <a:pt x="3862" y="1732"/>
                  <a:pt x="8705" y="-1"/>
                  <a:pt x="13702" y="0"/>
                </a:cubicBezTo>
                <a:cubicBezTo>
                  <a:pt x="23018" y="0"/>
                  <a:pt x="31285" y="5973"/>
                  <a:pt x="34209" y="14819"/>
                </a:cubicBezTo>
              </a:path>
              <a:path w="34210" h="21600" stroke="0" extrusionOk="0">
                <a:moveTo>
                  <a:pt x="0" y="4902"/>
                </a:moveTo>
                <a:cubicBezTo>
                  <a:pt x="3862" y="1732"/>
                  <a:pt x="8705" y="-1"/>
                  <a:pt x="13702" y="0"/>
                </a:cubicBezTo>
                <a:cubicBezTo>
                  <a:pt x="23018" y="0"/>
                  <a:pt x="31285" y="5973"/>
                  <a:pt x="34209" y="14819"/>
                </a:cubicBezTo>
                <a:lnTo>
                  <a:pt x="13702" y="21600"/>
                </a:lnTo>
                <a:close/>
              </a:path>
            </a:pathLst>
          </a:custGeom>
          <a:noFill/>
          <a:ln w="38100" cap="rnd">
            <a:solidFill>
              <a:srgbClr val="FF3300"/>
            </a:solidFill>
            <a:round/>
            <a:headEnd type="stealth" w="med" len="lg"/>
            <a:tailEnd type="none" w="sm" len="sm"/>
          </a:ln>
        </p:spPr>
        <p:txBody>
          <a:bodyPr wrap="none" anchor="ctr"/>
          <a:lstStyle/>
          <a:p>
            <a:endParaRPr lang="en-US"/>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990600"/>
            <a:ext cx="8458200" cy="5638800"/>
          </a:xfrm>
        </p:spPr>
        <p:txBody>
          <a:bodyPr>
            <a:normAutofit fontScale="32500" lnSpcReduction="20000"/>
          </a:bodyPr>
          <a:lstStyle/>
          <a:p>
            <a:pPr marL="571500" indent="-571500" algn="just" eaLnBrk="1" hangingPunct="1">
              <a:lnSpc>
                <a:spcPct val="80000"/>
              </a:lnSpc>
              <a:buFont typeface="Wingdings" pitchFamily="2" charset="2"/>
              <a:buNone/>
              <a:defRPr/>
            </a:pPr>
            <a:r>
              <a:rPr lang="en-US" sz="5900" b="1" dirty="0" smtClean="0">
                <a:solidFill>
                  <a:srgbClr val="660033"/>
                </a:solidFill>
                <a:latin typeface="+mj-lt"/>
              </a:rPr>
              <a:t>Methodology</a:t>
            </a:r>
          </a:p>
          <a:p>
            <a:pPr marL="571500" indent="-571500" algn="just" eaLnBrk="1" hangingPunct="1">
              <a:lnSpc>
                <a:spcPct val="80000"/>
              </a:lnSpc>
              <a:buFont typeface="Wingdings" pitchFamily="2" charset="2"/>
              <a:buNone/>
              <a:defRPr/>
            </a:pPr>
            <a:endParaRPr lang="en-US" sz="3200" b="1" dirty="0" smtClean="0">
              <a:solidFill>
                <a:srgbClr val="660033"/>
              </a:solidFill>
              <a:latin typeface="+mj-lt"/>
            </a:endParaRPr>
          </a:p>
          <a:p>
            <a:pPr marL="571500" indent="-571500" algn="just" eaLnBrk="1" hangingPunct="1">
              <a:lnSpc>
                <a:spcPct val="120000"/>
              </a:lnSpc>
              <a:buFont typeface="Wingdings" pitchFamily="2" charset="2"/>
              <a:buNone/>
              <a:defRPr/>
            </a:pPr>
            <a:r>
              <a:rPr lang="en-US" sz="3200" dirty="0" smtClean="0">
                <a:latin typeface="+mj-lt"/>
              </a:rPr>
              <a:t>	</a:t>
            </a:r>
            <a:r>
              <a:rPr lang="en-US" sz="5200" dirty="0" smtClean="0">
                <a:latin typeface="+mj-lt"/>
              </a:rPr>
              <a:t>The course will commence with making the students understand the basic economic theories and subsequently learn about practices followed by the organizations. The tutorials focus on the core topics, articles on these topics and make use of IT tools.</a:t>
            </a:r>
          </a:p>
          <a:p>
            <a:pPr marL="571500" indent="-571500" algn="just" eaLnBrk="1" hangingPunct="1">
              <a:lnSpc>
                <a:spcPct val="80000"/>
              </a:lnSpc>
              <a:buFont typeface="Wingdings" pitchFamily="2" charset="2"/>
              <a:buNone/>
              <a:defRPr/>
            </a:pPr>
            <a:endParaRPr lang="en-US" sz="2400" dirty="0" smtClean="0">
              <a:latin typeface="+mj-lt"/>
            </a:endParaRPr>
          </a:p>
          <a:p>
            <a:pPr marL="571500" indent="-571500" algn="just" eaLnBrk="1" hangingPunct="1">
              <a:buFont typeface="Georgia" pitchFamily="18" charset="0"/>
              <a:buNone/>
              <a:defRPr/>
            </a:pPr>
            <a:endParaRPr lang="en-US" sz="3300" b="1" dirty="0" smtClean="0">
              <a:solidFill>
                <a:srgbClr val="660033"/>
              </a:solidFill>
              <a:latin typeface="+mj-lt"/>
            </a:endParaRPr>
          </a:p>
          <a:p>
            <a:pPr marL="571500" indent="-571500" algn="just" eaLnBrk="1" hangingPunct="1">
              <a:buFont typeface="Georgia" pitchFamily="18" charset="0"/>
              <a:buNone/>
              <a:defRPr/>
            </a:pPr>
            <a:r>
              <a:rPr lang="en-US" sz="7000" b="1" dirty="0" smtClean="0">
                <a:solidFill>
                  <a:srgbClr val="660033"/>
                </a:solidFill>
                <a:latin typeface="+mj-lt"/>
              </a:rPr>
              <a:t>Books</a:t>
            </a:r>
          </a:p>
          <a:p>
            <a:pPr marL="571500" indent="-571500" algn="just" eaLnBrk="1" hangingPunct="1">
              <a:buFont typeface="Georgia" pitchFamily="18" charset="0"/>
              <a:buNone/>
              <a:defRPr/>
            </a:pPr>
            <a:endParaRPr lang="en-US" sz="3300" b="1" dirty="0" smtClean="0">
              <a:solidFill>
                <a:srgbClr val="660033"/>
              </a:solidFill>
              <a:latin typeface="+mj-lt"/>
            </a:endParaRPr>
          </a:p>
          <a:p>
            <a:pPr marL="571500" indent="-571500" algn="just" eaLnBrk="1" hangingPunct="1">
              <a:buFont typeface="Georgia" pitchFamily="18" charset="0"/>
              <a:buNone/>
              <a:defRPr/>
            </a:pPr>
            <a:r>
              <a:rPr lang="en-US" sz="4900" b="1" dirty="0" smtClean="0">
                <a:solidFill>
                  <a:srgbClr val="660033"/>
                </a:solidFill>
                <a:latin typeface="+mj-lt"/>
              </a:rPr>
              <a:t>Text Book</a:t>
            </a:r>
          </a:p>
          <a:p>
            <a:pPr marL="571500" indent="-571500" algn="just" eaLnBrk="1" hangingPunct="1">
              <a:buFont typeface="Georgia" pitchFamily="18" charset="0"/>
              <a:buNone/>
              <a:defRPr/>
            </a:pPr>
            <a:r>
              <a:rPr lang="en-US" sz="4900" dirty="0" smtClean="0">
                <a:latin typeface="+mj-lt"/>
              </a:rPr>
              <a:t>Managerial Economics, (Fourth edition) </a:t>
            </a:r>
            <a:r>
              <a:rPr lang="en-US" sz="4900" dirty="0" err="1" smtClean="0">
                <a:latin typeface="+mj-lt"/>
              </a:rPr>
              <a:t>H.Craig</a:t>
            </a:r>
            <a:r>
              <a:rPr lang="en-US" sz="4900" dirty="0" smtClean="0">
                <a:latin typeface="+mj-lt"/>
              </a:rPr>
              <a:t> Petersen, W. </a:t>
            </a:r>
            <a:r>
              <a:rPr lang="en-US" sz="4900" dirty="0" err="1" smtClean="0">
                <a:latin typeface="+mj-lt"/>
              </a:rPr>
              <a:t>Cris</a:t>
            </a:r>
            <a:r>
              <a:rPr lang="en-US" sz="4900" dirty="0" smtClean="0">
                <a:latin typeface="+mj-lt"/>
              </a:rPr>
              <a:t> Lewis</a:t>
            </a:r>
          </a:p>
          <a:p>
            <a:pPr marL="571500" indent="-571500" algn="just" eaLnBrk="1" hangingPunct="1">
              <a:buFont typeface="Georgia" pitchFamily="18" charset="0"/>
              <a:buNone/>
              <a:defRPr/>
            </a:pPr>
            <a:endParaRPr lang="en-US" sz="4900" b="1" dirty="0" smtClean="0">
              <a:solidFill>
                <a:srgbClr val="660033"/>
              </a:solidFill>
              <a:latin typeface="+mj-lt"/>
            </a:endParaRPr>
          </a:p>
          <a:p>
            <a:pPr marL="571500" indent="-571500" algn="just" eaLnBrk="1" hangingPunct="1">
              <a:buFont typeface="Georgia" pitchFamily="18" charset="0"/>
              <a:buNone/>
              <a:defRPr/>
            </a:pPr>
            <a:r>
              <a:rPr lang="en-US" sz="4900" b="1" dirty="0" smtClean="0">
                <a:solidFill>
                  <a:srgbClr val="660033"/>
                </a:solidFill>
                <a:latin typeface="+mj-lt"/>
              </a:rPr>
              <a:t>Reference books</a:t>
            </a:r>
          </a:p>
          <a:p>
            <a:pPr marL="571500" indent="-571500" algn="just" eaLnBrk="1" hangingPunct="1">
              <a:buFont typeface="Georgia" pitchFamily="18" charset="0"/>
              <a:buNone/>
              <a:defRPr/>
            </a:pPr>
            <a:r>
              <a:rPr lang="en-US" sz="4900" dirty="0" smtClean="0">
                <a:latin typeface="+mj-lt"/>
              </a:rPr>
              <a:t>Managerial economics in a global economy, Dominick Salvatore</a:t>
            </a:r>
          </a:p>
          <a:p>
            <a:pPr marL="571500" indent="-571500" algn="just" eaLnBrk="1" hangingPunct="1">
              <a:buFont typeface="Georgia" pitchFamily="18" charset="0"/>
              <a:buNone/>
              <a:defRPr/>
            </a:pPr>
            <a:r>
              <a:rPr lang="en-US" sz="4900" dirty="0" smtClean="0">
                <a:latin typeface="+mj-lt"/>
              </a:rPr>
              <a:t>Managerial economics, </a:t>
            </a:r>
            <a:r>
              <a:rPr lang="en-US" sz="4900" dirty="0" err="1" smtClean="0">
                <a:latin typeface="+mj-lt"/>
              </a:rPr>
              <a:t>Damodaran</a:t>
            </a:r>
            <a:r>
              <a:rPr lang="en-US" sz="4900" dirty="0" smtClean="0">
                <a:latin typeface="+mj-lt"/>
              </a:rPr>
              <a:t>, Suma </a:t>
            </a:r>
          </a:p>
          <a:p>
            <a:pPr marL="571500" indent="-571500" algn="just" eaLnBrk="1" hangingPunct="1">
              <a:buFont typeface="Georgia" pitchFamily="18" charset="0"/>
              <a:buNone/>
              <a:defRPr/>
            </a:pPr>
            <a:r>
              <a:rPr lang="en-US" sz="4900" dirty="0" smtClean="0">
                <a:latin typeface="+mj-lt"/>
              </a:rPr>
              <a:t>Managerial economics, </a:t>
            </a:r>
            <a:r>
              <a:rPr lang="en-US" sz="4900" dirty="0" err="1" smtClean="0">
                <a:latin typeface="+mj-lt"/>
              </a:rPr>
              <a:t>Dwivedi</a:t>
            </a:r>
            <a:r>
              <a:rPr lang="en-US" sz="4900" dirty="0" smtClean="0">
                <a:latin typeface="+mj-lt"/>
              </a:rPr>
              <a:t>, D.N. </a:t>
            </a:r>
          </a:p>
          <a:p>
            <a:pPr marL="571500" indent="-571500" algn="just" eaLnBrk="1" hangingPunct="1">
              <a:buFont typeface="Georgia" pitchFamily="18" charset="0"/>
              <a:buNone/>
              <a:defRPr/>
            </a:pPr>
            <a:r>
              <a:rPr lang="en-US" sz="4900" dirty="0" smtClean="0">
                <a:latin typeface="+mj-lt"/>
              </a:rPr>
              <a:t>Managerial economics, </a:t>
            </a:r>
            <a:r>
              <a:rPr lang="en-US" sz="4900" dirty="0" err="1" smtClean="0">
                <a:latin typeface="+mj-lt"/>
              </a:rPr>
              <a:t>H.L.Ahuja</a:t>
            </a:r>
            <a:endParaRPr lang="en-US" sz="4900" dirty="0" smtClean="0">
              <a:latin typeface="+mj-lt"/>
            </a:endParaRPr>
          </a:p>
          <a:p>
            <a:pPr marL="571500" indent="-571500" algn="just" eaLnBrk="1" hangingPunct="1">
              <a:buFont typeface="Georgia" pitchFamily="18" charset="0"/>
              <a:buNone/>
              <a:defRPr/>
            </a:pPr>
            <a:r>
              <a:rPr lang="en-US" sz="4900" dirty="0" smtClean="0">
                <a:latin typeface="+mj-lt"/>
              </a:rPr>
              <a:t>Managerial economics, </a:t>
            </a:r>
            <a:r>
              <a:rPr lang="en-US" sz="4900" dirty="0" err="1" smtClean="0">
                <a:latin typeface="+mj-lt"/>
              </a:rPr>
              <a:t>Truett</a:t>
            </a:r>
            <a:r>
              <a:rPr lang="en-US" sz="4900" dirty="0" smtClean="0">
                <a:latin typeface="+mj-lt"/>
              </a:rPr>
              <a:t> Lila J. </a:t>
            </a:r>
          </a:p>
          <a:p>
            <a:pPr marL="571500" indent="-571500" algn="just" eaLnBrk="1" hangingPunct="1">
              <a:buFont typeface="Georgia" pitchFamily="18" charset="0"/>
              <a:buNone/>
              <a:defRPr/>
            </a:pPr>
            <a:r>
              <a:rPr lang="en-US" sz="4900" dirty="0" smtClean="0">
                <a:latin typeface="+mj-lt"/>
              </a:rPr>
              <a:t>Managerial economics, </a:t>
            </a:r>
            <a:r>
              <a:rPr lang="en-US" sz="4900" dirty="0" err="1" smtClean="0">
                <a:latin typeface="+mj-lt"/>
              </a:rPr>
              <a:t>Hirschey</a:t>
            </a:r>
            <a:r>
              <a:rPr lang="en-US" sz="4900" dirty="0" smtClean="0">
                <a:latin typeface="+mj-lt"/>
              </a:rPr>
              <a:t>, Mark </a:t>
            </a:r>
          </a:p>
          <a:p>
            <a:pPr marL="571500" indent="-571500" algn="just" eaLnBrk="1" hangingPunct="1">
              <a:buFont typeface="Georgia" pitchFamily="18" charset="0"/>
              <a:buNone/>
              <a:defRPr/>
            </a:pPr>
            <a:r>
              <a:rPr lang="en-US" sz="4900" dirty="0" smtClean="0">
                <a:latin typeface="+mj-lt"/>
              </a:rPr>
              <a:t>Modern Economic Theory, </a:t>
            </a:r>
            <a:r>
              <a:rPr lang="en-US" sz="4900" dirty="0" err="1" smtClean="0">
                <a:latin typeface="+mj-lt"/>
              </a:rPr>
              <a:t>K.K.Dewitt</a:t>
            </a:r>
            <a:r>
              <a:rPr lang="en-US" sz="4900" dirty="0" smtClean="0">
                <a:latin typeface="+mj-lt"/>
              </a:rPr>
              <a:t> &amp; </a:t>
            </a:r>
            <a:r>
              <a:rPr lang="en-US" sz="4900" dirty="0" err="1" smtClean="0">
                <a:latin typeface="+mj-lt"/>
              </a:rPr>
              <a:t>Navalkur</a:t>
            </a:r>
            <a:endParaRPr lang="en-US" sz="4900" dirty="0" smtClean="0">
              <a:latin typeface="+mj-lt"/>
            </a:endParaRPr>
          </a:p>
          <a:p>
            <a:pPr marL="571500" indent="-571500" algn="just" eaLnBrk="1" hangingPunct="1">
              <a:buFont typeface="Georgia" pitchFamily="18" charset="0"/>
              <a:buNone/>
              <a:defRPr/>
            </a:pPr>
            <a:r>
              <a:rPr lang="en-US" sz="4900" dirty="0" smtClean="0">
                <a:latin typeface="+mj-lt"/>
              </a:rPr>
              <a:t>S.K. </a:t>
            </a:r>
            <a:r>
              <a:rPr lang="en-US" sz="4900" dirty="0" err="1" smtClean="0">
                <a:latin typeface="+mj-lt"/>
              </a:rPr>
              <a:t>Misra</a:t>
            </a:r>
            <a:r>
              <a:rPr lang="en-US" sz="4900" dirty="0" smtClean="0">
                <a:latin typeface="+mj-lt"/>
              </a:rPr>
              <a:t> &amp; V. K. </a:t>
            </a:r>
            <a:r>
              <a:rPr lang="en-US" sz="4900" dirty="0" err="1" smtClean="0">
                <a:latin typeface="+mj-lt"/>
              </a:rPr>
              <a:t>Puri</a:t>
            </a:r>
            <a:r>
              <a:rPr lang="en-US" sz="4900" dirty="0" smtClean="0">
                <a:latin typeface="+mj-lt"/>
              </a:rPr>
              <a:t>, Indian Economy, Himalaya Publishing House, 2011.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a:p>
        </p:txBody>
      </p:sp>
      <p:sp>
        <p:nvSpPr>
          <p:cNvPr id="12293" name="Rectangle 3"/>
          <p:cNvSpPr>
            <a:spLocks noChangeArrowheads="1"/>
          </p:cNvSpPr>
          <p:nvPr/>
        </p:nvSpPr>
        <p:spPr bwMode="auto">
          <a:xfrm>
            <a:off x="3435350" y="814388"/>
            <a:ext cx="2427288" cy="396875"/>
          </a:xfrm>
          <a:prstGeom prst="rect">
            <a:avLst/>
          </a:prstGeom>
          <a:noFill/>
          <a:ln w="9525">
            <a:noFill/>
            <a:miter lim="800000"/>
            <a:headEnd/>
            <a:tailEnd/>
          </a:ln>
        </p:spPr>
        <p:txBody>
          <a:bodyPr wrap="none" lIns="92075" tIns="46038" rIns="92075" bIns="46038">
            <a:spAutoFit/>
          </a:bodyPr>
          <a:lstStyle/>
          <a:p>
            <a:pPr algn="ctr" defTabSz="762000"/>
            <a:r>
              <a:rPr lang="en-GB" sz="2000">
                <a:solidFill>
                  <a:schemeClr val="tx2"/>
                </a:solidFill>
                <a:latin typeface="Arial" charset="0"/>
              </a:rPr>
              <a:t>Goods and services</a:t>
            </a:r>
          </a:p>
        </p:txBody>
      </p:sp>
      <p:sp>
        <p:nvSpPr>
          <p:cNvPr id="12294" name="Arc 4"/>
          <p:cNvSpPr>
            <a:spLocks/>
          </p:cNvSpPr>
          <p:nvPr/>
        </p:nvSpPr>
        <p:spPr bwMode="auto">
          <a:xfrm rot="-720000">
            <a:off x="1309688" y="1239838"/>
            <a:ext cx="6213475" cy="2924175"/>
          </a:xfrm>
          <a:custGeom>
            <a:avLst/>
            <a:gdLst>
              <a:gd name="T0" fmla="*/ 0 w 37381"/>
              <a:gd name="T1" fmla="*/ 2147483647 h 21600"/>
              <a:gd name="T2" fmla="*/ 2147483647 w 37381"/>
              <a:gd name="T3" fmla="*/ 2147483647 h 21600"/>
              <a:gd name="T4" fmla="*/ 2147483647 w 37381"/>
              <a:gd name="T5" fmla="*/ 2147483647 h 21600"/>
              <a:gd name="T6" fmla="*/ 0 60000 65536"/>
              <a:gd name="T7" fmla="*/ 0 60000 65536"/>
              <a:gd name="T8" fmla="*/ 0 60000 65536"/>
              <a:gd name="T9" fmla="*/ 0 w 37381"/>
              <a:gd name="T10" fmla="*/ 0 h 21600"/>
              <a:gd name="T11" fmla="*/ 37381 w 37381"/>
              <a:gd name="T12" fmla="*/ 21600 h 21600"/>
            </a:gdLst>
            <a:ahLst/>
            <a:cxnLst>
              <a:cxn ang="T6">
                <a:pos x="T0" y="T1"/>
              </a:cxn>
              <a:cxn ang="T7">
                <a:pos x="T2" y="T3"/>
              </a:cxn>
              <a:cxn ang="T8">
                <a:pos x="T4" y="T5"/>
              </a:cxn>
            </a:cxnLst>
            <a:rect l="T9" t="T10" r="T11" b="T12"/>
            <a:pathLst>
              <a:path w="37381" h="21600" fill="none" extrusionOk="0">
                <a:moveTo>
                  <a:pt x="-1" y="6979"/>
                </a:moveTo>
                <a:cubicBezTo>
                  <a:pt x="4090" y="2531"/>
                  <a:pt x="9856" y="-1"/>
                  <a:pt x="15900" y="0"/>
                </a:cubicBezTo>
                <a:cubicBezTo>
                  <a:pt x="26952" y="0"/>
                  <a:pt x="36222" y="8343"/>
                  <a:pt x="37381" y="19335"/>
                </a:cubicBezTo>
              </a:path>
              <a:path w="37381" h="21600" stroke="0" extrusionOk="0">
                <a:moveTo>
                  <a:pt x="-1" y="6979"/>
                </a:moveTo>
                <a:cubicBezTo>
                  <a:pt x="4090" y="2531"/>
                  <a:pt x="9856" y="-1"/>
                  <a:pt x="15900" y="0"/>
                </a:cubicBezTo>
                <a:cubicBezTo>
                  <a:pt x="26952" y="0"/>
                  <a:pt x="36222" y="8343"/>
                  <a:pt x="37381" y="19335"/>
                </a:cubicBezTo>
                <a:lnTo>
                  <a:pt x="15900" y="21600"/>
                </a:lnTo>
                <a:close/>
              </a:path>
            </a:pathLst>
          </a:custGeom>
          <a:noFill/>
          <a:ln w="38100" cap="rnd">
            <a:solidFill>
              <a:schemeClr val="tx2"/>
            </a:solidFill>
            <a:round/>
            <a:headEnd type="none" w="sm" len="sm"/>
            <a:tailEnd type="stealth" w="med" len="lg"/>
          </a:ln>
        </p:spPr>
        <p:txBody>
          <a:bodyPr wrap="none" anchor="ctr"/>
          <a:lstStyle/>
          <a:p>
            <a:endParaRPr lang="en-US"/>
          </a:p>
        </p:txBody>
      </p:sp>
      <p:graphicFrame>
        <p:nvGraphicFramePr>
          <p:cNvPr id="12290" name="Object 5"/>
          <p:cNvGraphicFramePr>
            <a:graphicFrameLocks noChangeAspect="1"/>
          </p:cNvGraphicFramePr>
          <p:nvPr/>
        </p:nvGraphicFramePr>
        <p:xfrm>
          <a:off x="6781800" y="3276600"/>
          <a:ext cx="2057400" cy="1676400"/>
        </p:xfrm>
        <a:graphic>
          <a:graphicData uri="http://schemas.openxmlformats.org/presentationml/2006/ole">
            <p:oleObj spid="_x0000_s12292" name="Clip" r:id="rId4" imgW="2278063" imgH="3421063" progId="">
              <p:embed/>
            </p:oleObj>
          </a:graphicData>
        </a:graphic>
      </p:graphicFrame>
      <p:graphicFrame>
        <p:nvGraphicFramePr>
          <p:cNvPr id="12291" name="Object 6"/>
          <p:cNvGraphicFramePr>
            <a:graphicFrameLocks noChangeAspect="1"/>
          </p:cNvGraphicFramePr>
          <p:nvPr/>
        </p:nvGraphicFramePr>
        <p:xfrm>
          <a:off x="0" y="2743200"/>
          <a:ext cx="3657600" cy="2438400"/>
        </p:xfrm>
        <a:graphic>
          <a:graphicData uri="http://schemas.openxmlformats.org/presentationml/2006/ole">
            <p:oleObj spid="_x0000_s12293" name="Clip" r:id="rId5" imgW="5905500" imgH="3697288" progId="">
              <p:embed/>
            </p:oleObj>
          </a:graphicData>
        </a:graphic>
      </p:graphicFrame>
      <p:sp>
        <p:nvSpPr>
          <p:cNvPr id="12295" name="Rectangle 7"/>
          <p:cNvSpPr>
            <a:spLocks noChangeArrowheads="1"/>
          </p:cNvSpPr>
          <p:nvPr/>
        </p:nvSpPr>
        <p:spPr bwMode="auto">
          <a:xfrm>
            <a:off x="3892550" y="1660525"/>
            <a:ext cx="1511300" cy="701675"/>
          </a:xfrm>
          <a:prstGeom prst="rect">
            <a:avLst/>
          </a:prstGeom>
          <a:noFill/>
          <a:ln w="9525">
            <a:noFill/>
            <a:miter lim="800000"/>
            <a:headEnd/>
            <a:tailEnd/>
          </a:ln>
        </p:spPr>
        <p:txBody>
          <a:bodyPr wrap="none" lIns="92075" tIns="46038" rIns="92075" bIns="46038">
            <a:spAutoFit/>
          </a:bodyPr>
          <a:lstStyle/>
          <a:p>
            <a:pPr algn="ctr" defTabSz="762000"/>
            <a:r>
              <a:rPr lang="en-GB" sz="2000">
                <a:solidFill>
                  <a:srgbClr val="FF3300"/>
                </a:solidFill>
                <a:latin typeface="Arial" charset="0"/>
              </a:rPr>
              <a:t>Consumer</a:t>
            </a:r>
          </a:p>
          <a:p>
            <a:pPr algn="ctr" defTabSz="762000"/>
            <a:r>
              <a:rPr lang="en-GB" sz="2000">
                <a:solidFill>
                  <a:srgbClr val="FF3300"/>
                </a:solidFill>
                <a:latin typeface="Arial" charset="0"/>
              </a:rPr>
              <a:t>expenditure</a:t>
            </a:r>
          </a:p>
        </p:txBody>
      </p:sp>
      <p:sp>
        <p:nvSpPr>
          <p:cNvPr id="12296" name="Arc 8"/>
          <p:cNvSpPr>
            <a:spLocks/>
          </p:cNvSpPr>
          <p:nvPr/>
        </p:nvSpPr>
        <p:spPr bwMode="auto">
          <a:xfrm rot="10800000">
            <a:off x="1522413" y="3429000"/>
            <a:ext cx="6091237" cy="2982913"/>
          </a:xfrm>
          <a:custGeom>
            <a:avLst/>
            <a:gdLst>
              <a:gd name="T0" fmla="*/ 0 w 36663"/>
              <a:gd name="T1" fmla="*/ 2147483647 h 21600"/>
              <a:gd name="T2" fmla="*/ 2147483647 w 36663"/>
              <a:gd name="T3" fmla="*/ 2147483647 h 21600"/>
              <a:gd name="T4" fmla="*/ 2147483647 w 36663"/>
              <a:gd name="T5" fmla="*/ 2147483647 h 21600"/>
              <a:gd name="T6" fmla="*/ 0 60000 65536"/>
              <a:gd name="T7" fmla="*/ 0 60000 65536"/>
              <a:gd name="T8" fmla="*/ 0 60000 65536"/>
              <a:gd name="T9" fmla="*/ 0 w 36663"/>
              <a:gd name="T10" fmla="*/ 0 h 21600"/>
              <a:gd name="T11" fmla="*/ 36663 w 36663"/>
              <a:gd name="T12" fmla="*/ 21600 h 21600"/>
            </a:gdLst>
            <a:ahLst/>
            <a:cxnLst>
              <a:cxn ang="T6">
                <a:pos x="T0" y="T1"/>
              </a:cxn>
              <a:cxn ang="T7">
                <a:pos x="T2" y="T3"/>
              </a:cxn>
              <a:cxn ang="T8">
                <a:pos x="T4" y="T5"/>
              </a:cxn>
            </a:cxnLst>
            <a:rect l="T9" t="T10" r="T11" b="T12"/>
            <a:pathLst>
              <a:path w="36663" h="21600" fill="none" extrusionOk="0">
                <a:moveTo>
                  <a:pt x="-1" y="10760"/>
                </a:moveTo>
                <a:cubicBezTo>
                  <a:pt x="3863" y="4099"/>
                  <a:pt x="10982" y="-1"/>
                  <a:pt x="18683" y="0"/>
                </a:cubicBezTo>
                <a:cubicBezTo>
                  <a:pt x="25909" y="0"/>
                  <a:pt x="32657" y="3613"/>
                  <a:pt x="36662" y="9629"/>
                </a:cubicBezTo>
              </a:path>
              <a:path w="36663" h="21600" stroke="0" extrusionOk="0">
                <a:moveTo>
                  <a:pt x="-1" y="10760"/>
                </a:moveTo>
                <a:cubicBezTo>
                  <a:pt x="3863" y="4099"/>
                  <a:pt x="10982" y="-1"/>
                  <a:pt x="18683" y="0"/>
                </a:cubicBezTo>
                <a:cubicBezTo>
                  <a:pt x="25909" y="0"/>
                  <a:pt x="32657" y="3613"/>
                  <a:pt x="36662" y="9629"/>
                </a:cubicBezTo>
                <a:lnTo>
                  <a:pt x="18683" y="21600"/>
                </a:lnTo>
                <a:close/>
              </a:path>
            </a:pathLst>
          </a:custGeom>
          <a:noFill/>
          <a:ln w="38100" cap="rnd">
            <a:solidFill>
              <a:schemeClr val="tx2"/>
            </a:solidFill>
            <a:round/>
            <a:headEnd type="none" w="sm" len="sm"/>
            <a:tailEnd type="stealth" w="med" len="lg"/>
          </a:ln>
        </p:spPr>
        <p:txBody>
          <a:bodyPr wrap="none" anchor="ctr"/>
          <a:lstStyle/>
          <a:p>
            <a:endParaRPr lang="en-US"/>
          </a:p>
        </p:txBody>
      </p:sp>
      <p:sp>
        <p:nvSpPr>
          <p:cNvPr id="12297" name="Rectangle 9"/>
          <p:cNvSpPr>
            <a:spLocks noChangeArrowheads="1"/>
          </p:cNvSpPr>
          <p:nvPr/>
        </p:nvSpPr>
        <p:spPr bwMode="auto">
          <a:xfrm>
            <a:off x="2057400" y="6477000"/>
            <a:ext cx="5229225" cy="396875"/>
          </a:xfrm>
          <a:prstGeom prst="rect">
            <a:avLst/>
          </a:prstGeom>
          <a:noFill/>
          <a:ln w="9525">
            <a:noFill/>
            <a:miter lim="800000"/>
            <a:headEnd/>
            <a:tailEnd/>
          </a:ln>
        </p:spPr>
        <p:txBody>
          <a:bodyPr wrap="none" lIns="92075" tIns="46038" rIns="92075" bIns="46038">
            <a:spAutoFit/>
          </a:bodyPr>
          <a:lstStyle/>
          <a:p>
            <a:pPr algn="ctr" defTabSz="762000"/>
            <a:r>
              <a:rPr lang="en-GB" sz="2000">
                <a:solidFill>
                  <a:schemeClr val="tx2"/>
                </a:solidFill>
                <a:latin typeface="Arial" charset="0"/>
              </a:rPr>
              <a:t>Services of factors of production (labour, etc)</a:t>
            </a:r>
          </a:p>
        </p:txBody>
      </p:sp>
      <p:sp>
        <p:nvSpPr>
          <p:cNvPr id="12298" name="Arc 10"/>
          <p:cNvSpPr>
            <a:spLocks/>
          </p:cNvSpPr>
          <p:nvPr/>
        </p:nvSpPr>
        <p:spPr bwMode="auto">
          <a:xfrm rot="10680000">
            <a:off x="1928813" y="3292475"/>
            <a:ext cx="5305425" cy="2825750"/>
          </a:xfrm>
          <a:custGeom>
            <a:avLst/>
            <a:gdLst>
              <a:gd name="T0" fmla="*/ 0 w 32912"/>
              <a:gd name="T1" fmla="*/ 2147483647 h 21600"/>
              <a:gd name="T2" fmla="*/ 2147483647 w 32912"/>
              <a:gd name="T3" fmla="*/ 2147483647 h 21600"/>
              <a:gd name="T4" fmla="*/ 2147483647 w 32912"/>
              <a:gd name="T5" fmla="*/ 2147483647 h 21600"/>
              <a:gd name="T6" fmla="*/ 0 60000 65536"/>
              <a:gd name="T7" fmla="*/ 0 60000 65536"/>
              <a:gd name="T8" fmla="*/ 0 60000 65536"/>
              <a:gd name="T9" fmla="*/ 0 w 32912"/>
              <a:gd name="T10" fmla="*/ 0 h 21600"/>
              <a:gd name="T11" fmla="*/ 32912 w 32912"/>
              <a:gd name="T12" fmla="*/ 21600 h 21600"/>
            </a:gdLst>
            <a:ahLst/>
            <a:cxnLst>
              <a:cxn ang="T6">
                <a:pos x="T0" y="T1"/>
              </a:cxn>
              <a:cxn ang="T7">
                <a:pos x="T2" y="T3"/>
              </a:cxn>
              <a:cxn ang="T8">
                <a:pos x="T4" y="T5"/>
              </a:cxn>
            </a:cxnLst>
            <a:rect l="T9" t="T10" r="T11" b="T12"/>
            <a:pathLst>
              <a:path w="32912" h="21600" fill="none" extrusionOk="0">
                <a:moveTo>
                  <a:pt x="-1" y="7572"/>
                </a:moveTo>
                <a:cubicBezTo>
                  <a:pt x="4103" y="2767"/>
                  <a:pt x="10105" y="-1"/>
                  <a:pt x="16425" y="0"/>
                </a:cubicBezTo>
                <a:cubicBezTo>
                  <a:pt x="22777" y="0"/>
                  <a:pt x="28807" y="2796"/>
                  <a:pt x="32911" y="7645"/>
                </a:cubicBezTo>
              </a:path>
              <a:path w="32912" h="21600" stroke="0" extrusionOk="0">
                <a:moveTo>
                  <a:pt x="-1" y="7572"/>
                </a:moveTo>
                <a:cubicBezTo>
                  <a:pt x="4103" y="2767"/>
                  <a:pt x="10105" y="-1"/>
                  <a:pt x="16425" y="0"/>
                </a:cubicBezTo>
                <a:cubicBezTo>
                  <a:pt x="22777" y="0"/>
                  <a:pt x="28807" y="2796"/>
                  <a:pt x="32911" y="7645"/>
                </a:cubicBezTo>
                <a:lnTo>
                  <a:pt x="16425" y="21600"/>
                </a:lnTo>
                <a:close/>
              </a:path>
            </a:pathLst>
          </a:custGeom>
          <a:noFill/>
          <a:ln w="38100" cap="rnd">
            <a:solidFill>
              <a:srgbClr val="FF3300"/>
            </a:solidFill>
            <a:round/>
            <a:headEnd type="stealth" w="med" len="lg"/>
            <a:tailEnd type="none" w="sm" len="sm"/>
          </a:ln>
        </p:spPr>
        <p:txBody>
          <a:bodyPr wrap="none" anchor="ctr"/>
          <a:lstStyle/>
          <a:p>
            <a:endParaRPr lang="en-US"/>
          </a:p>
        </p:txBody>
      </p:sp>
      <p:sp>
        <p:nvSpPr>
          <p:cNvPr id="12299" name="Rectangle 11"/>
          <p:cNvSpPr>
            <a:spLocks noChangeArrowheads="1"/>
          </p:cNvSpPr>
          <p:nvPr/>
        </p:nvSpPr>
        <p:spPr bwMode="auto">
          <a:xfrm>
            <a:off x="3668713" y="5341938"/>
            <a:ext cx="1806575" cy="701675"/>
          </a:xfrm>
          <a:prstGeom prst="rect">
            <a:avLst/>
          </a:prstGeom>
          <a:noFill/>
          <a:ln w="9525">
            <a:noFill/>
            <a:miter lim="800000"/>
            <a:headEnd/>
            <a:tailEnd/>
          </a:ln>
        </p:spPr>
        <p:txBody>
          <a:bodyPr wrap="none" lIns="92075" tIns="46038" rIns="92075" bIns="46038">
            <a:spAutoFit/>
          </a:bodyPr>
          <a:lstStyle/>
          <a:p>
            <a:pPr algn="ctr" defTabSz="762000"/>
            <a:r>
              <a:rPr lang="en-GB" sz="2000">
                <a:solidFill>
                  <a:srgbClr val="FF3300"/>
                </a:solidFill>
                <a:latin typeface="Arial" charset="0"/>
              </a:rPr>
              <a:t>Wages, rent</a:t>
            </a:r>
          </a:p>
          <a:p>
            <a:pPr algn="ctr" defTabSz="762000"/>
            <a:r>
              <a:rPr lang="en-GB" sz="2000">
                <a:solidFill>
                  <a:srgbClr val="FF3300"/>
                </a:solidFill>
                <a:latin typeface="Arial" charset="0"/>
              </a:rPr>
              <a:t>dividends, etc.</a:t>
            </a:r>
            <a:endParaRPr lang="en-GB" sz="2800">
              <a:solidFill>
                <a:srgbClr val="FF3300"/>
              </a:solidFill>
              <a:latin typeface="Arial" charset="0"/>
            </a:endParaRPr>
          </a:p>
        </p:txBody>
      </p:sp>
      <p:sp>
        <p:nvSpPr>
          <p:cNvPr id="12300" name="Arc 12"/>
          <p:cNvSpPr>
            <a:spLocks/>
          </p:cNvSpPr>
          <p:nvPr/>
        </p:nvSpPr>
        <p:spPr bwMode="auto">
          <a:xfrm rot="-720000">
            <a:off x="1673225" y="1600200"/>
            <a:ext cx="5686425" cy="2924175"/>
          </a:xfrm>
          <a:custGeom>
            <a:avLst/>
            <a:gdLst>
              <a:gd name="T0" fmla="*/ 0 w 34210"/>
              <a:gd name="T1" fmla="*/ 2147483647 h 21600"/>
              <a:gd name="T2" fmla="*/ 2147483647 w 34210"/>
              <a:gd name="T3" fmla="*/ 2147483647 h 21600"/>
              <a:gd name="T4" fmla="*/ 2147483647 w 34210"/>
              <a:gd name="T5" fmla="*/ 2147483647 h 21600"/>
              <a:gd name="T6" fmla="*/ 0 60000 65536"/>
              <a:gd name="T7" fmla="*/ 0 60000 65536"/>
              <a:gd name="T8" fmla="*/ 0 60000 65536"/>
              <a:gd name="T9" fmla="*/ 0 w 34210"/>
              <a:gd name="T10" fmla="*/ 0 h 21600"/>
              <a:gd name="T11" fmla="*/ 34210 w 34210"/>
              <a:gd name="T12" fmla="*/ 21600 h 21600"/>
            </a:gdLst>
            <a:ahLst/>
            <a:cxnLst>
              <a:cxn ang="T6">
                <a:pos x="T0" y="T1"/>
              </a:cxn>
              <a:cxn ang="T7">
                <a:pos x="T2" y="T3"/>
              </a:cxn>
              <a:cxn ang="T8">
                <a:pos x="T4" y="T5"/>
              </a:cxn>
            </a:cxnLst>
            <a:rect l="T9" t="T10" r="T11" b="T12"/>
            <a:pathLst>
              <a:path w="34210" h="21600" fill="none" extrusionOk="0">
                <a:moveTo>
                  <a:pt x="0" y="4902"/>
                </a:moveTo>
                <a:cubicBezTo>
                  <a:pt x="3862" y="1732"/>
                  <a:pt x="8705" y="-1"/>
                  <a:pt x="13702" y="0"/>
                </a:cubicBezTo>
                <a:cubicBezTo>
                  <a:pt x="23018" y="0"/>
                  <a:pt x="31285" y="5973"/>
                  <a:pt x="34209" y="14819"/>
                </a:cubicBezTo>
              </a:path>
              <a:path w="34210" h="21600" stroke="0" extrusionOk="0">
                <a:moveTo>
                  <a:pt x="0" y="4902"/>
                </a:moveTo>
                <a:cubicBezTo>
                  <a:pt x="3862" y="1732"/>
                  <a:pt x="8705" y="-1"/>
                  <a:pt x="13702" y="0"/>
                </a:cubicBezTo>
                <a:cubicBezTo>
                  <a:pt x="23018" y="0"/>
                  <a:pt x="31285" y="5973"/>
                  <a:pt x="34209" y="14819"/>
                </a:cubicBezTo>
                <a:lnTo>
                  <a:pt x="13702" y="21600"/>
                </a:lnTo>
                <a:close/>
              </a:path>
            </a:pathLst>
          </a:custGeom>
          <a:noFill/>
          <a:ln w="38100" cap="rnd">
            <a:solidFill>
              <a:srgbClr val="FF3300"/>
            </a:solidFill>
            <a:round/>
            <a:headEnd type="stealth" w="med" len="lg"/>
            <a:tailEnd type="none" w="sm" len="sm"/>
          </a:ln>
        </p:spPr>
        <p:txBody>
          <a:bodyPr wrap="none" anchor="ctr"/>
          <a:lstStyle/>
          <a:p>
            <a:endParaRPr lang="en-US"/>
          </a:p>
        </p:txBody>
      </p:sp>
      <p:sp>
        <p:nvSpPr>
          <p:cNvPr id="12301" name="Rectangle 13"/>
          <p:cNvSpPr>
            <a:spLocks noGrp="1" noChangeArrowheads="1"/>
          </p:cNvSpPr>
          <p:nvPr>
            <p:ph type="title"/>
          </p:nvPr>
        </p:nvSpPr>
        <p:spPr>
          <a:xfrm>
            <a:off x="0" y="152400"/>
            <a:ext cx="9144000" cy="838200"/>
          </a:xfrm>
        </p:spPr>
        <p:txBody>
          <a:bodyPr lIns="92075" tIns="46038" rIns="92075" bIns="46038"/>
          <a:lstStyle/>
          <a:p>
            <a:pPr eaLnBrk="1" hangingPunct="1"/>
            <a:r>
              <a:rPr lang="en-GB" sz="2800" smtClean="0"/>
              <a:t>The circular flow of goods and incomes</a:t>
            </a:r>
          </a:p>
        </p:txBody>
      </p:sp>
      <p:sp>
        <p:nvSpPr>
          <p:cNvPr id="12303" name="Rectangle 14"/>
          <p:cNvSpPr>
            <a:spLocks noChangeArrowheads="1"/>
          </p:cNvSpPr>
          <p:nvPr/>
        </p:nvSpPr>
        <p:spPr bwMode="auto">
          <a:xfrm>
            <a:off x="3184525" y="2720975"/>
            <a:ext cx="2874963" cy="457200"/>
          </a:xfrm>
          <a:prstGeom prst="rect">
            <a:avLst/>
          </a:prstGeom>
          <a:noFill/>
          <a:ln w="9525">
            <a:noFill/>
            <a:miter lim="800000"/>
            <a:headEnd/>
            <a:tailEnd/>
          </a:ln>
        </p:spPr>
        <p:txBody>
          <a:bodyPr wrap="none" lIns="92075" tIns="46038" rIns="92075" bIns="46038">
            <a:spAutoFit/>
          </a:bodyPr>
          <a:lstStyle/>
          <a:p>
            <a:pPr defTabSz="762000"/>
            <a:r>
              <a:rPr lang="en-GB">
                <a:solidFill>
                  <a:schemeClr val="accent2"/>
                </a:solidFill>
                <a:latin typeface="Arial" charset="0"/>
              </a:rPr>
              <a:t>GOODS MARKETS</a:t>
            </a:r>
          </a:p>
        </p:txBody>
      </p:sp>
      <p:sp>
        <p:nvSpPr>
          <p:cNvPr id="12304" name="Rectangle 15"/>
          <p:cNvSpPr>
            <a:spLocks noChangeArrowheads="1"/>
          </p:cNvSpPr>
          <p:nvPr/>
        </p:nvSpPr>
        <p:spPr bwMode="auto">
          <a:xfrm>
            <a:off x="3201988" y="4673600"/>
            <a:ext cx="2994025" cy="457200"/>
          </a:xfrm>
          <a:prstGeom prst="rect">
            <a:avLst/>
          </a:prstGeom>
          <a:noFill/>
          <a:ln w="9525">
            <a:noFill/>
            <a:miter lim="800000"/>
            <a:headEnd/>
            <a:tailEnd/>
          </a:ln>
        </p:spPr>
        <p:txBody>
          <a:bodyPr lIns="92075" tIns="46038" rIns="92075" bIns="46038">
            <a:spAutoFit/>
          </a:bodyPr>
          <a:lstStyle/>
          <a:p>
            <a:pPr algn="ctr" defTabSz="762000"/>
            <a:r>
              <a:rPr lang="en-GB">
                <a:solidFill>
                  <a:schemeClr val="accent2"/>
                </a:solidFill>
                <a:latin typeface="Arial" charset="0"/>
              </a:rPr>
              <a:t>FACTOR MARKETS</a:t>
            </a:r>
          </a:p>
        </p:txBody>
      </p:sp>
    </p:spTree>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609600" y="838200"/>
            <a:ext cx="8229600" cy="1066800"/>
          </a:xfrm>
          <a:noFill/>
        </p:spPr>
        <p:txBody>
          <a:bodyPr/>
          <a:lstStyle/>
          <a:p>
            <a:pPr eaLnBrk="1" hangingPunct="1"/>
            <a:r>
              <a:rPr lang="en-US" sz="2500" b="1" smtClean="0">
                <a:solidFill>
                  <a:srgbClr val="660066"/>
                </a:solidFill>
              </a:rPr>
              <a:t>NATURE AND FUNCTION OF PROFIT</a:t>
            </a:r>
            <a:endParaRPr lang="en-US" b="1" smtClean="0">
              <a:solidFill>
                <a:srgbClr val="660066"/>
              </a:solidFill>
            </a:endParaRPr>
          </a:p>
        </p:txBody>
      </p:sp>
      <p:sp>
        <p:nvSpPr>
          <p:cNvPr id="146435" name="Rectangle 3"/>
          <p:cNvSpPr>
            <a:spLocks noGrp="1"/>
          </p:cNvSpPr>
          <p:nvPr>
            <p:ph idx="1"/>
          </p:nvPr>
        </p:nvSpPr>
        <p:spPr>
          <a:xfrm>
            <a:off x="152400" y="1752600"/>
            <a:ext cx="8077200" cy="4114800"/>
          </a:xfrm>
        </p:spPr>
        <p:txBody>
          <a:bodyPr/>
          <a:lstStyle/>
          <a:p>
            <a:pPr eaLnBrk="1" hangingPunct="1">
              <a:defRPr/>
            </a:pPr>
            <a:r>
              <a:rPr lang="en-US" dirty="0" smtClean="0">
                <a:solidFill>
                  <a:srgbClr val="000066"/>
                </a:solidFill>
                <a:latin typeface="+mj-lt"/>
              </a:rPr>
              <a:t>Difference between the revenues earned from the sale of goods and services and the costs incurred in earning these revenues</a:t>
            </a:r>
          </a:p>
          <a:p>
            <a:pPr eaLnBrk="1" hangingPunct="1">
              <a:defRPr/>
            </a:pPr>
            <a:endParaRPr lang="en-US" dirty="0" smtClean="0">
              <a:solidFill>
                <a:srgbClr val="000066"/>
              </a:solidFill>
              <a:latin typeface="+mj-lt"/>
            </a:endParaRPr>
          </a:p>
          <a:p>
            <a:pPr algn="ctr" eaLnBrk="1" hangingPunct="1">
              <a:buFont typeface="Wingdings 2" pitchFamily="18" charset="2"/>
              <a:buNone/>
              <a:defRPr/>
            </a:pPr>
            <a:r>
              <a:rPr lang="en-US" sz="2200" dirty="0" smtClean="0">
                <a:solidFill>
                  <a:srgbClr val="000000"/>
                </a:solidFill>
                <a:latin typeface="+mj-lt"/>
              </a:rPr>
              <a:t> </a:t>
            </a:r>
            <a:r>
              <a:rPr lang="en-US" b="1" dirty="0" smtClean="0">
                <a:solidFill>
                  <a:srgbClr val="660066"/>
                </a:solidFill>
                <a:latin typeface="+mj-lt"/>
              </a:rPr>
              <a:t>Profit = Revenues – Costs</a:t>
            </a:r>
            <a:endParaRPr lang="en-US" dirty="0" smtClean="0">
              <a:solidFill>
                <a:srgbClr val="660066"/>
              </a:solidFill>
              <a:latin typeface="+mj-lt"/>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381000" y="304800"/>
            <a:ext cx="8229600" cy="1066800"/>
          </a:xfrm>
          <a:noFill/>
        </p:spPr>
        <p:txBody>
          <a:bodyPr/>
          <a:lstStyle/>
          <a:p>
            <a:pPr eaLnBrk="1" hangingPunct="1"/>
            <a:r>
              <a:rPr lang="en-US" dirty="0" smtClean="0"/>
              <a:t>Revenues, Costs, Profit</a:t>
            </a:r>
          </a:p>
        </p:txBody>
      </p:sp>
      <p:sp>
        <p:nvSpPr>
          <p:cNvPr id="147459" name="Rectangle 3"/>
          <p:cNvSpPr>
            <a:spLocks noGrp="1"/>
          </p:cNvSpPr>
          <p:nvPr>
            <p:ph idx="1"/>
          </p:nvPr>
        </p:nvSpPr>
        <p:spPr>
          <a:xfrm>
            <a:off x="457200" y="1676400"/>
            <a:ext cx="8229600" cy="4668838"/>
          </a:xfrm>
        </p:spPr>
        <p:txBody>
          <a:bodyPr>
            <a:normAutofit fontScale="70000" lnSpcReduction="20000"/>
          </a:bodyPr>
          <a:lstStyle/>
          <a:p>
            <a:pPr algn="just" eaLnBrk="1" hangingPunct="1">
              <a:lnSpc>
                <a:spcPct val="90000"/>
              </a:lnSpc>
              <a:defRPr/>
            </a:pPr>
            <a:r>
              <a:rPr lang="en-US" b="1" dirty="0" smtClean="0"/>
              <a:t>Revenue</a:t>
            </a:r>
            <a:r>
              <a:rPr lang="en-US" dirty="0" smtClean="0"/>
              <a:t> is the income earned by a firm through its normal course of business</a:t>
            </a:r>
          </a:p>
          <a:p>
            <a:pPr algn="just" eaLnBrk="1" hangingPunct="1">
              <a:lnSpc>
                <a:spcPct val="90000"/>
              </a:lnSpc>
              <a:defRPr/>
            </a:pPr>
            <a:endParaRPr lang="en-US" b="1" dirty="0" smtClean="0"/>
          </a:p>
          <a:p>
            <a:pPr algn="just" eaLnBrk="1" hangingPunct="1">
              <a:lnSpc>
                <a:spcPct val="90000"/>
              </a:lnSpc>
              <a:defRPr/>
            </a:pPr>
            <a:r>
              <a:rPr lang="en-US" b="1" dirty="0" smtClean="0"/>
              <a:t>Costs –</a:t>
            </a:r>
          </a:p>
          <a:p>
            <a:pPr lvl="1" algn="just" eaLnBrk="1" hangingPunct="1">
              <a:lnSpc>
                <a:spcPct val="90000"/>
              </a:lnSpc>
              <a:defRPr/>
            </a:pPr>
            <a:r>
              <a:rPr lang="en-US" sz="2800" b="1" dirty="0" smtClean="0"/>
              <a:t>Explicit costs</a:t>
            </a:r>
            <a:r>
              <a:rPr lang="en-US" sz="2800" dirty="0" smtClean="0"/>
              <a:t> </a:t>
            </a:r>
            <a:r>
              <a:rPr lang="en-US" dirty="0" smtClean="0"/>
              <a:t>are the actual out of pocket expenditures of the firm to purchase/ hire the inputs it requires in production</a:t>
            </a:r>
          </a:p>
          <a:p>
            <a:pPr lvl="1" algn="just" eaLnBrk="1" hangingPunct="1">
              <a:lnSpc>
                <a:spcPct val="90000"/>
              </a:lnSpc>
              <a:defRPr/>
            </a:pPr>
            <a:endParaRPr lang="en-US" dirty="0" smtClean="0"/>
          </a:p>
          <a:p>
            <a:pPr lvl="1" algn="just" eaLnBrk="1" hangingPunct="1">
              <a:lnSpc>
                <a:spcPct val="90000"/>
              </a:lnSpc>
              <a:defRPr/>
            </a:pPr>
            <a:r>
              <a:rPr lang="en-US" sz="2800" b="1" dirty="0" smtClean="0"/>
              <a:t>Implicit costs</a:t>
            </a:r>
            <a:r>
              <a:rPr lang="en-US" sz="2800" dirty="0" smtClean="0"/>
              <a:t> </a:t>
            </a:r>
            <a:r>
              <a:rPr lang="en-US" dirty="0" smtClean="0"/>
              <a:t>refer to the value of the inputs owned and used by the firm in its own production processes</a:t>
            </a:r>
          </a:p>
          <a:p>
            <a:pPr lvl="1" algn="just" eaLnBrk="1" hangingPunct="1">
              <a:lnSpc>
                <a:spcPct val="90000"/>
              </a:lnSpc>
              <a:defRPr/>
            </a:pPr>
            <a:endParaRPr lang="en-US" dirty="0" smtClean="0"/>
          </a:p>
          <a:p>
            <a:pPr algn="just">
              <a:defRPr/>
            </a:pPr>
            <a:r>
              <a:rPr lang="en-US" b="1" dirty="0" smtClean="0"/>
              <a:t>Accounting/Business Profit:</a:t>
            </a:r>
            <a:r>
              <a:rPr lang="en-US" dirty="0" smtClean="0"/>
              <a:t> Total revenue minus the explicit or accounting costs of production.</a:t>
            </a:r>
          </a:p>
          <a:p>
            <a:pPr algn="just">
              <a:defRPr/>
            </a:pPr>
            <a:endParaRPr lang="en-US" dirty="0" smtClean="0"/>
          </a:p>
          <a:p>
            <a:pPr algn="just">
              <a:defRPr/>
            </a:pPr>
            <a:r>
              <a:rPr lang="en-US" b="1" dirty="0" smtClean="0"/>
              <a:t>Economic Profit:</a:t>
            </a:r>
            <a:r>
              <a:rPr lang="en-US" dirty="0" smtClean="0"/>
              <a:t> Total revenue minus the explicit and implicit costs of production.</a:t>
            </a:r>
          </a:p>
          <a:p>
            <a:pPr lvl="1" algn="just" eaLnBrk="1" hangingPunct="1">
              <a:lnSpc>
                <a:spcPct val="90000"/>
              </a:lnSpc>
              <a:defRPr/>
            </a:pPr>
            <a:endParaRPr lang="en-US" dirty="0" smtClean="0">
              <a:latin typeface="+mj-lt"/>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blinds(horizontal)">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12" dur="500"/>
                                        <p:tgtEl>
                                          <p:spTgt spid="147459">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animEffect transition="in" filter="blinds(horizontal)">
                                      <p:cBhvr>
                                        <p:cTn id="15" dur="500"/>
                                        <p:tgtEl>
                                          <p:spTgt spid="147459">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18" dur="500"/>
                                        <p:tgtEl>
                                          <p:spTgt spid="14745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animEffect transition="in" filter="blinds(horizontal)">
                                      <p:cBhvr>
                                        <p:cTn id="23" dur="500"/>
                                        <p:tgtEl>
                                          <p:spTgt spid="147459">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7459">
                                            <p:txEl>
                                              <p:pRg st="9" end="9"/>
                                            </p:txEl>
                                          </p:spTgt>
                                        </p:tgtEl>
                                        <p:attrNameLst>
                                          <p:attrName>style.visibility</p:attrName>
                                        </p:attrNameLst>
                                      </p:cBhvr>
                                      <p:to>
                                        <p:strVal val="visible"/>
                                      </p:to>
                                    </p:set>
                                    <p:animEffect transition="in" filter="blinds(horizontal)">
                                      <p:cBhvr>
                                        <p:cTn id="28" dur="5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228600" y="533400"/>
            <a:ext cx="8458200" cy="1828800"/>
          </a:xfrm>
          <a:noFill/>
        </p:spPr>
        <p:txBody>
          <a:bodyPr>
            <a:normAutofit lnSpcReduction="10000"/>
          </a:bodyPr>
          <a:lstStyle/>
          <a:p>
            <a:pPr eaLnBrk="1" hangingPunct="1">
              <a:lnSpc>
                <a:spcPct val="90000"/>
              </a:lnSpc>
              <a:buFont typeface="Wingdings" pitchFamily="2" charset="2"/>
              <a:buNone/>
              <a:defRPr/>
            </a:pPr>
            <a:r>
              <a:rPr lang="en-US" sz="2100" dirty="0" smtClean="0">
                <a:solidFill>
                  <a:srgbClr val="660066"/>
                </a:solidFill>
                <a:latin typeface="+mj-lt"/>
              </a:rPr>
              <a:t>Example:</a:t>
            </a:r>
          </a:p>
          <a:p>
            <a:pPr algn="just" eaLnBrk="1" hangingPunct="1">
              <a:lnSpc>
                <a:spcPct val="90000"/>
              </a:lnSpc>
              <a:defRPr/>
            </a:pPr>
            <a:r>
              <a:rPr lang="en-US" sz="2100" dirty="0" smtClean="0">
                <a:latin typeface="+mj-lt"/>
              </a:rPr>
              <a:t>A graduate turns down a  job offer at Rs. 60,000 per year to start his own venture. He is considering investing Rs. 200000 of his own money, which has been in a bank account earning 5% per year. The projected income statement for the year as prepared by an accountant is:</a:t>
            </a:r>
          </a:p>
        </p:txBody>
      </p:sp>
      <p:sp>
        <p:nvSpPr>
          <p:cNvPr id="108547" name="Rectangle 3"/>
          <p:cNvSpPr>
            <a:spLocks noChangeArrowheads="1"/>
          </p:cNvSpPr>
          <p:nvPr/>
        </p:nvSpPr>
        <p:spPr bwMode="auto">
          <a:xfrm>
            <a:off x="381000" y="2438400"/>
            <a:ext cx="8382000" cy="4191000"/>
          </a:xfrm>
          <a:prstGeom prst="rect">
            <a:avLst/>
          </a:prstGeom>
          <a:noFill/>
          <a:ln w="9525">
            <a:noFill/>
            <a:miter lim="800000"/>
            <a:headEnd/>
            <a:tailEnd/>
          </a:ln>
        </p:spPr>
        <p:txBody>
          <a:bodyPr/>
          <a:lstStyle/>
          <a:p>
            <a:pPr marL="342900" indent="-342900">
              <a:spcBef>
                <a:spcPct val="20000"/>
              </a:spcBef>
              <a:defRPr/>
            </a:pPr>
            <a:r>
              <a:rPr lang="en-US" sz="2000" b="1" dirty="0">
                <a:solidFill>
                  <a:srgbClr val="660066"/>
                </a:solidFill>
                <a:latin typeface="+mj-lt"/>
              </a:rPr>
              <a:t>Income statement prepared by an accountant:</a:t>
            </a:r>
          </a:p>
          <a:p>
            <a:pPr marL="342900" indent="-342900">
              <a:spcBef>
                <a:spcPct val="20000"/>
              </a:spcBef>
              <a:defRPr/>
            </a:pPr>
            <a:r>
              <a:rPr lang="en-US" sz="2000" b="1" dirty="0">
                <a:solidFill>
                  <a:srgbClr val="000066"/>
                </a:solidFill>
                <a:latin typeface="+mj-lt"/>
              </a:rPr>
              <a:t>				</a:t>
            </a:r>
            <a:r>
              <a:rPr lang="en-US" sz="2000" b="1" dirty="0">
                <a:latin typeface="+mj-lt"/>
              </a:rPr>
              <a:t>			(in Rs)</a:t>
            </a:r>
          </a:p>
          <a:p>
            <a:pPr marL="342900" indent="-342900">
              <a:spcBef>
                <a:spcPct val="20000"/>
              </a:spcBef>
              <a:defRPr/>
            </a:pPr>
            <a:r>
              <a:rPr lang="en-US" sz="2000" b="1" dirty="0">
                <a:latin typeface="+mj-lt"/>
              </a:rPr>
              <a:t>Sales						90,000</a:t>
            </a:r>
          </a:p>
          <a:p>
            <a:pPr marL="342900" indent="-342900">
              <a:spcBef>
                <a:spcPct val="20000"/>
              </a:spcBef>
              <a:defRPr/>
            </a:pPr>
            <a:r>
              <a:rPr lang="en-US" sz="2000" b="1" dirty="0">
                <a:latin typeface="+mj-lt"/>
              </a:rPr>
              <a:t>Less cost of goods sold			40,000</a:t>
            </a:r>
          </a:p>
          <a:p>
            <a:pPr marL="342900" indent="-342900">
              <a:spcBef>
                <a:spcPct val="20000"/>
              </a:spcBef>
              <a:defRPr/>
            </a:pPr>
            <a:r>
              <a:rPr lang="en-US" sz="2000" b="1" dirty="0">
                <a:latin typeface="+mj-lt"/>
              </a:rPr>
              <a:t>Gross Profit					50,000</a:t>
            </a:r>
          </a:p>
          <a:p>
            <a:pPr marL="342900" indent="-342900">
              <a:spcBef>
                <a:spcPct val="20000"/>
              </a:spcBef>
              <a:defRPr/>
            </a:pPr>
            <a:r>
              <a:rPr lang="en-US" sz="2000" b="1" dirty="0">
                <a:latin typeface="+mj-lt"/>
              </a:rPr>
              <a:t>Less: 	Advertising		10,000</a:t>
            </a:r>
          </a:p>
          <a:p>
            <a:pPr marL="342900" indent="-342900">
              <a:spcBef>
                <a:spcPct val="20000"/>
              </a:spcBef>
              <a:defRPr/>
            </a:pPr>
            <a:r>
              <a:rPr lang="en-US" sz="2000" b="1" dirty="0">
                <a:latin typeface="+mj-lt"/>
              </a:rPr>
              <a:t>		Depreciation		10,000</a:t>
            </a:r>
          </a:p>
          <a:p>
            <a:pPr marL="342900" indent="-342900">
              <a:spcBef>
                <a:spcPct val="20000"/>
              </a:spcBef>
              <a:defRPr/>
            </a:pPr>
            <a:r>
              <a:rPr lang="en-US" sz="2000" b="1" dirty="0">
                <a:latin typeface="+mj-lt"/>
              </a:rPr>
              <a:t>		Utilities		  3,000</a:t>
            </a:r>
          </a:p>
          <a:p>
            <a:pPr marL="342900" indent="-342900">
              <a:spcBef>
                <a:spcPct val="20000"/>
              </a:spcBef>
              <a:defRPr/>
            </a:pPr>
            <a:r>
              <a:rPr lang="en-US" sz="2000" b="1" dirty="0">
                <a:latin typeface="+mj-lt"/>
              </a:rPr>
              <a:t>		Property Tax		  2,000</a:t>
            </a:r>
          </a:p>
          <a:p>
            <a:pPr marL="342900" indent="-342900">
              <a:spcBef>
                <a:spcPct val="20000"/>
              </a:spcBef>
              <a:defRPr/>
            </a:pPr>
            <a:r>
              <a:rPr lang="en-US" sz="2000" b="1" dirty="0">
                <a:latin typeface="+mj-lt"/>
              </a:rPr>
              <a:t>		Misc. expenses	  5,000	30,000</a:t>
            </a:r>
          </a:p>
          <a:p>
            <a:pPr marL="342900" indent="-342900">
              <a:spcBef>
                <a:spcPct val="20000"/>
              </a:spcBef>
              <a:defRPr/>
            </a:pPr>
            <a:r>
              <a:rPr lang="en-US" sz="2000" b="1" dirty="0">
                <a:solidFill>
                  <a:srgbClr val="660066"/>
                </a:solidFill>
                <a:latin typeface="+mj-lt"/>
              </a:rPr>
              <a:t>Net accounting profit			20,000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txBox="1">
            <a:spLocks noChangeArrowheads="1"/>
          </p:cNvSpPr>
          <p:nvPr/>
        </p:nvSpPr>
        <p:spPr>
          <a:xfrm>
            <a:off x="228600" y="533400"/>
            <a:ext cx="8458200" cy="5943600"/>
          </a:xfrm>
          <a:prstGeom prst="rect">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0" scaled="1"/>
            <a:tileRect/>
          </a:gra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dirty="0" smtClean="0">
                <a:ln>
                  <a:noFill/>
                </a:ln>
                <a:solidFill>
                  <a:srgbClr val="660066"/>
                </a:solidFill>
                <a:effectLst/>
                <a:uLnTx/>
                <a:uFillTx/>
                <a:latin typeface="+mj-lt"/>
                <a:ea typeface="+mn-ea"/>
                <a:cs typeface="+mn-cs"/>
              </a:rPr>
              <a:t>Implicit costs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3200" b="0" i="0" u="none" strike="noStrike" kern="1200" cap="none" spc="0" normalizeH="0" baseline="0" noProof="0" dirty="0" smtClean="0">
              <a:ln>
                <a:noFill/>
              </a:ln>
              <a:solidFill>
                <a:srgbClr val="660066"/>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mj-lt"/>
                <a:ea typeface="+mn-ea"/>
                <a:cs typeface="+mn-cs"/>
              </a:rPr>
              <a:t>Rs.200000 invested in business can earn interest in the bank account @ 5% per year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000066"/>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mj-lt"/>
                <a:ea typeface="+mn-ea"/>
                <a:cs typeface="+mn-cs"/>
              </a:rPr>
              <a:t>Annual wage of a graduate being Rs.60000 per year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04800" y="228601"/>
            <a:ext cx="8686800" cy="1524000"/>
          </a:xfrm>
        </p:spPr>
        <p:txBody>
          <a:bodyPr/>
          <a:lstStyle/>
          <a:p>
            <a:pPr eaLnBrk="1" hangingPunct="1"/>
            <a:r>
              <a:rPr lang="en-US" sz="3200" dirty="0" smtClean="0"/>
              <a:t>Why should engineers study economics?</a:t>
            </a:r>
            <a:br>
              <a:rPr lang="en-US" sz="3200" dirty="0" smtClean="0"/>
            </a:br>
            <a:endParaRPr lang="en-US" sz="3200" dirty="0" smtClean="0"/>
          </a:p>
        </p:txBody>
      </p:sp>
      <p:sp>
        <p:nvSpPr>
          <p:cNvPr id="61444" name="Rectangle 3"/>
          <p:cNvSpPr>
            <a:spLocks noChangeArrowheads="1"/>
          </p:cNvSpPr>
          <p:nvPr/>
        </p:nvSpPr>
        <p:spPr bwMode="auto">
          <a:xfrm>
            <a:off x="228600" y="1600200"/>
            <a:ext cx="8610600" cy="5139869"/>
          </a:xfrm>
          <a:prstGeom prst="rect">
            <a:avLst/>
          </a:prstGeom>
          <a:noFill/>
          <a:ln w="9525">
            <a:noFill/>
            <a:miter lim="800000"/>
            <a:headEnd/>
            <a:tailEnd/>
          </a:ln>
        </p:spPr>
        <p:txBody>
          <a:bodyPr wrap="square">
            <a:spAutoFit/>
          </a:bodyPr>
          <a:lstStyle/>
          <a:p>
            <a:pPr>
              <a:lnSpc>
                <a:spcPct val="150000"/>
              </a:lnSpc>
            </a:pPr>
            <a:r>
              <a:rPr lang="en-US" dirty="0">
                <a:latin typeface="+mn-lt"/>
              </a:rPr>
              <a:t>Engineering is a great applied science that studies how to make solutions to practical scientific problems. </a:t>
            </a:r>
            <a:endParaRPr lang="en-US" dirty="0" smtClean="0">
              <a:latin typeface="+mn-lt"/>
            </a:endParaRPr>
          </a:p>
          <a:p>
            <a:pPr>
              <a:lnSpc>
                <a:spcPct val="150000"/>
              </a:lnSpc>
            </a:pPr>
            <a:endParaRPr lang="en-US" dirty="0" smtClean="0">
              <a:latin typeface="+mn-lt"/>
            </a:endParaRPr>
          </a:p>
          <a:p>
            <a:pPr lvl="1" algn="just">
              <a:buFont typeface="Arial" charset="0"/>
              <a:buChar char="•"/>
            </a:pPr>
            <a:r>
              <a:rPr lang="en-US" sz="2200" dirty="0" smtClean="0">
                <a:latin typeface="+mn-lt"/>
              </a:rPr>
              <a:t>While </a:t>
            </a:r>
            <a:r>
              <a:rPr lang="en-US" sz="2200" dirty="0">
                <a:latin typeface="+mn-lt"/>
              </a:rPr>
              <a:t>engineering deals with </a:t>
            </a:r>
            <a:r>
              <a:rPr lang="en-US" sz="2200" b="1" dirty="0">
                <a:solidFill>
                  <a:srgbClr val="FF0000"/>
                </a:solidFill>
                <a:latin typeface="+mn-lt"/>
              </a:rPr>
              <a:t>how to solve these problems</a:t>
            </a:r>
            <a:r>
              <a:rPr lang="en-US" sz="2200" dirty="0">
                <a:latin typeface="+mn-lt"/>
              </a:rPr>
              <a:t>, economics is the complementary science of </a:t>
            </a:r>
            <a:r>
              <a:rPr lang="en-US" sz="2200" b="1" dirty="0">
                <a:solidFill>
                  <a:srgbClr val="FF0000"/>
                </a:solidFill>
                <a:latin typeface="+mn-lt"/>
              </a:rPr>
              <a:t>how to optimize </a:t>
            </a:r>
            <a:r>
              <a:rPr lang="en-US" sz="2200" dirty="0">
                <a:latin typeface="+mn-lt"/>
              </a:rPr>
              <a:t>these solutions. </a:t>
            </a:r>
          </a:p>
          <a:p>
            <a:pPr lvl="1" algn="just">
              <a:buFont typeface="Arial" charset="0"/>
              <a:buChar char="•"/>
            </a:pPr>
            <a:r>
              <a:rPr lang="en-US" sz="2200" dirty="0">
                <a:latin typeface="+mn-lt"/>
              </a:rPr>
              <a:t>Economics analyses production mathematically and statistically. For engineering, microeconomics is the invaluable tool to determine optimization with given resource constraints </a:t>
            </a:r>
          </a:p>
          <a:p>
            <a:pPr lvl="1" algn="just">
              <a:buFont typeface="Arial" charset="0"/>
              <a:buChar char="•"/>
            </a:pPr>
            <a:r>
              <a:rPr lang="en-US" sz="2200" dirty="0">
                <a:latin typeface="+mn-lt"/>
              </a:rPr>
              <a:t>The best solutions in engineering are not always the </a:t>
            </a:r>
            <a:r>
              <a:rPr lang="en-US" sz="2200" b="1" dirty="0">
                <a:solidFill>
                  <a:srgbClr val="FF0000"/>
                </a:solidFill>
                <a:latin typeface="+mn-lt"/>
              </a:rPr>
              <a:t>best-designed</a:t>
            </a:r>
            <a:r>
              <a:rPr lang="en-US" sz="2200" dirty="0">
                <a:latin typeface="+mn-lt"/>
              </a:rPr>
              <a:t> or the ones of highest quality but also the ones which are </a:t>
            </a:r>
            <a:r>
              <a:rPr lang="en-US" sz="2200" b="1" dirty="0">
                <a:solidFill>
                  <a:srgbClr val="FF0000"/>
                </a:solidFill>
                <a:latin typeface="+mn-lt"/>
              </a:rPr>
              <a:t>cost-effective</a:t>
            </a:r>
            <a:r>
              <a:rPr lang="en-US" sz="2200" dirty="0">
                <a:latin typeface="+mn-lt"/>
              </a:rPr>
              <a:t> and efficient given constraints. Economics can master these concepts.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76238"/>
            <a:ext cx="7772400" cy="766762"/>
          </a:xfrm>
        </p:spPr>
        <p:txBody>
          <a:bodyPr/>
          <a:lstStyle/>
          <a:p>
            <a:pPr eaLnBrk="1" hangingPunct="1"/>
            <a:r>
              <a:rPr lang="en-US" smtClean="0">
                <a:solidFill>
                  <a:srgbClr val="660033"/>
                </a:solidFill>
              </a:rPr>
              <a:t>Course Content</a:t>
            </a:r>
            <a:r>
              <a:rPr lang="en-US" smtClean="0"/>
              <a:t> </a:t>
            </a:r>
          </a:p>
        </p:txBody>
      </p:sp>
      <p:graphicFrame>
        <p:nvGraphicFramePr>
          <p:cNvPr id="5" name="Table 4"/>
          <p:cNvGraphicFramePr>
            <a:graphicFrameLocks noGrp="1"/>
          </p:cNvGraphicFramePr>
          <p:nvPr/>
        </p:nvGraphicFramePr>
        <p:xfrm>
          <a:off x="609600" y="1600200"/>
          <a:ext cx="7924800" cy="4724397"/>
        </p:xfrm>
        <a:graphic>
          <a:graphicData uri="http://schemas.openxmlformats.org/drawingml/2006/table">
            <a:tbl>
              <a:tblPr>
                <a:tableStyleId>{69CF1AB2-1976-4502-BF36-3FF5EA218861}</a:tableStyleId>
              </a:tblPr>
              <a:tblGrid>
                <a:gridCol w="693420"/>
                <a:gridCol w="7231380"/>
              </a:tblGrid>
              <a:tr h="524933">
                <a:tc>
                  <a:txBody>
                    <a:bodyPr/>
                    <a:lstStyle/>
                    <a:p>
                      <a:pPr marL="0" marR="0" algn="l">
                        <a:spcBef>
                          <a:spcPts val="0"/>
                        </a:spcBef>
                        <a:spcAft>
                          <a:spcPts val="0"/>
                        </a:spcAft>
                      </a:pPr>
                      <a:r>
                        <a:rPr lang="en-US" sz="2400" dirty="0"/>
                        <a:t>1.</a:t>
                      </a:r>
                      <a:endParaRPr lang="en-US" sz="2800" dirty="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dirty="0"/>
                        <a:t>Introduction </a:t>
                      </a:r>
                      <a:endParaRPr lang="en-US" sz="2800" dirty="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r h="524933">
                <a:tc>
                  <a:txBody>
                    <a:bodyPr/>
                    <a:lstStyle/>
                    <a:p>
                      <a:pPr marL="0" marR="0" algn="l">
                        <a:spcBef>
                          <a:spcPts val="0"/>
                        </a:spcBef>
                        <a:spcAft>
                          <a:spcPts val="0"/>
                        </a:spcAft>
                      </a:pPr>
                      <a:r>
                        <a:rPr lang="en-US" sz="2400"/>
                        <a:t>2</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a:t>Basics of Demand, Supply and Equilibrium</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r h="524933">
                <a:tc>
                  <a:txBody>
                    <a:bodyPr/>
                    <a:lstStyle/>
                    <a:p>
                      <a:pPr marL="0" marR="0" algn="l">
                        <a:spcBef>
                          <a:spcPts val="0"/>
                        </a:spcBef>
                        <a:spcAft>
                          <a:spcPts val="0"/>
                        </a:spcAft>
                      </a:pPr>
                      <a:r>
                        <a:rPr lang="en-US" sz="2400"/>
                        <a:t>3</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a:t>Theory of Consumer Choice</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r h="524933">
                <a:tc>
                  <a:txBody>
                    <a:bodyPr/>
                    <a:lstStyle/>
                    <a:p>
                      <a:pPr marL="0" marR="0" algn="l">
                        <a:spcBef>
                          <a:spcPts val="0"/>
                        </a:spcBef>
                        <a:spcAft>
                          <a:spcPts val="0"/>
                        </a:spcAft>
                      </a:pPr>
                      <a:r>
                        <a:rPr lang="en-US" sz="2400"/>
                        <a:t>4</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dirty="0"/>
                        <a:t>Demand forecasting</a:t>
                      </a:r>
                      <a:endParaRPr lang="en-US" sz="2800" dirty="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r h="524933">
                <a:tc>
                  <a:txBody>
                    <a:bodyPr/>
                    <a:lstStyle/>
                    <a:p>
                      <a:pPr marL="0" marR="0" algn="l">
                        <a:spcBef>
                          <a:spcPts val="0"/>
                        </a:spcBef>
                        <a:spcAft>
                          <a:spcPts val="0"/>
                        </a:spcAft>
                      </a:pPr>
                      <a:r>
                        <a:rPr lang="en-US" sz="2400"/>
                        <a:t>5</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a:t>Production theory and analysis</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r h="524933">
                <a:tc>
                  <a:txBody>
                    <a:bodyPr/>
                    <a:lstStyle/>
                    <a:p>
                      <a:pPr marL="0" marR="0" algn="l">
                        <a:spcBef>
                          <a:spcPts val="0"/>
                        </a:spcBef>
                        <a:spcAft>
                          <a:spcPts val="0"/>
                        </a:spcAft>
                      </a:pPr>
                      <a:r>
                        <a:rPr lang="en-US" sz="2400"/>
                        <a:t>6</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dirty="0"/>
                        <a:t>Cost Theory and Analysis</a:t>
                      </a:r>
                      <a:endParaRPr lang="en-US" sz="2800" dirty="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r h="524933">
                <a:tc>
                  <a:txBody>
                    <a:bodyPr/>
                    <a:lstStyle/>
                    <a:p>
                      <a:pPr marL="0" marR="0" algn="l">
                        <a:spcBef>
                          <a:spcPts val="0"/>
                        </a:spcBef>
                        <a:spcAft>
                          <a:spcPts val="0"/>
                        </a:spcAft>
                      </a:pPr>
                      <a:r>
                        <a:rPr lang="en-US" sz="2400"/>
                        <a:t>7</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a:t>Market Structure</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r h="524933">
                <a:tc>
                  <a:txBody>
                    <a:bodyPr/>
                    <a:lstStyle/>
                    <a:p>
                      <a:pPr marL="0" marR="0" algn="l">
                        <a:spcBef>
                          <a:spcPts val="0"/>
                        </a:spcBef>
                        <a:spcAft>
                          <a:spcPts val="0"/>
                        </a:spcAft>
                      </a:pPr>
                      <a:r>
                        <a:rPr lang="en-US" sz="2400"/>
                        <a:t>8</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a:t>National Income Accounting</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r h="524933">
                <a:tc>
                  <a:txBody>
                    <a:bodyPr/>
                    <a:lstStyle/>
                    <a:p>
                      <a:pPr marL="0" marR="0" algn="l">
                        <a:spcBef>
                          <a:spcPts val="0"/>
                        </a:spcBef>
                        <a:spcAft>
                          <a:spcPts val="0"/>
                        </a:spcAft>
                      </a:pPr>
                      <a:r>
                        <a:rPr lang="en-US" sz="2400"/>
                        <a:t>9</a:t>
                      </a:r>
                      <a:endParaRPr lang="en-US" sz="280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algn="l">
                        <a:spcBef>
                          <a:spcPts val="0"/>
                        </a:spcBef>
                        <a:spcAft>
                          <a:spcPts val="0"/>
                        </a:spcAft>
                      </a:pPr>
                      <a:r>
                        <a:rPr lang="en-US" sz="2400" dirty="0"/>
                        <a:t>Macro Economics Issues</a:t>
                      </a:r>
                      <a:endParaRPr lang="en-US" sz="2800" dirty="0">
                        <a:latin typeface="+mj-lt"/>
                        <a:ea typeface="Times New Roman"/>
                      </a:endParaRPr>
                    </a:p>
                  </a:txBody>
                  <a:tcPr marL="68239" marR="68239" marT="0" marB="0" anchor="ctr">
                    <a:gradFill>
                      <a:gsLst>
                        <a:gs pos="0">
                          <a:srgbClr val="FFFF66"/>
                        </a:gs>
                        <a:gs pos="50000">
                          <a:schemeClr val="accent1">
                            <a:tint val="44500"/>
                            <a:satMod val="160000"/>
                          </a:schemeClr>
                        </a:gs>
                        <a:gs pos="100000">
                          <a:schemeClr val="accent1">
                            <a:tint val="23500"/>
                            <a:satMod val="160000"/>
                          </a:schemeClr>
                        </a:gs>
                      </a:gsLst>
                      <a:lin ang="16200000" scaled="1"/>
                    </a:gra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387350"/>
            <a:ext cx="7772400" cy="565150"/>
          </a:xfrm>
        </p:spPr>
        <p:txBody>
          <a:bodyPr>
            <a:normAutofit fontScale="90000"/>
          </a:bodyPr>
          <a:lstStyle/>
          <a:p>
            <a:pPr eaLnBrk="1" fontAlgn="auto" hangingPunct="1">
              <a:spcAft>
                <a:spcPts val="0"/>
              </a:spcAft>
              <a:defRPr/>
            </a:pPr>
            <a:r>
              <a:rPr lang="en-US" sz="3400" smtClean="0">
                <a:solidFill>
                  <a:srgbClr val="660033"/>
                </a:solidFill>
              </a:rPr>
              <a:t>Evaluation Scheme</a:t>
            </a:r>
          </a:p>
        </p:txBody>
      </p:sp>
      <p:graphicFrame>
        <p:nvGraphicFramePr>
          <p:cNvPr id="32807" name="Group 39"/>
          <p:cNvGraphicFramePr>
            <a:graphicFrameLocks noGrp="1"/>
          </p:cNvGraphicFramePr>
          <p:nvPr>
            <p:ph type="tbl" idx="1"/>
          </p:nvPr>
        </p:nvGraphicFramePr>
        <p:xfrm>
          <a:off x="228600" y="914400"/>
          <a:ext cx="8458199" cy="5022852"/>
        </p:xfrm>
        <a:graphic>
          <a:graphicData uri="http://schemas.openxmlformats.org/drawingml/2006/table">
            <a:tbl>
              <a:tblPr>
                <a:tableStyleId>{69CF1AB2-1976-4502-BF36-3FF5EA218861}</a:tableStyleId>
              </a:tblPr>
              <a:tblGrid>
                <a:gridCol w="1951892"/>
                <a:gridCol w="1870563"/>
                <a:gridCol w="1707906"/>
                <a:gridCol w="2927838"/>
              </a:tblGrid>
              <a:tr h="450368">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Exam</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smtClean="0"/>
                        <a:t>% of Marks</a:t>
                      </a:r>
                      <a:endParaRPr lang="en-US" sz="1800" kern="120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smtClean="0"/>
                        <a:t>Duration</a:t>
                      </a:r>
                      <a:endParaRPr lang="en-US" sz="1800" kern="120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smtClean="0"/>
                        <a:t>Coverage</a:t>
                      </a:r>
                      <a:endParaRPr lang="en-US" sz="1800" kern="120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r>
              <a:tr h="750613">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T-1</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20</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1 hr</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Syllabi covered up-to T-1.</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r>
              <a:tr h="1139994">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smtClean="0"/>
                        <a:t>T-2</a:t>
                      </a:r>
                      <a:endParaRPr lang="en-US" sz="1800" kern="120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20</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1hr</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Syllabi covered between T-1 &amp; T-2.</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r>
              <a:tr h="1030529">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smtClean="0"/>
                        <a:t>End Sem. Exam</a:t>
                      </a:r>
                      <a:endParaRPr lang="en-US" sz="1800" kern="120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35</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2 hr</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t" latinLnBrk="0" hangingPunct="1">
                        <a:lnSpc>
                          <a:spcPct val="100000"/>
                        </a:lnSpc>
                        <a:spcBef>
                          <a:spcPts val="0"/>
                        </a:spcBef>
                        <a:spcAft>
                          <a:spcPts val="0"/>
                        </a:spcAft>
                        <a:buClr>
                          <a:schemeClr val="accent2"/>
                        </a:buClr>
                        <a:buSzTx/>
                        <a:buFont typeface="Wingdings" pitchFamily="2" charset="2"/>
                        <a:buNone/>
                        <a:tabLst/>
                      </a:pPr>
                      <a:endParaRPr lang="en-US" sz="1800" kern="1200" dirty="0" smtClean="0"/>
                    </a:p>
                    <a:p>
                      <a:pPr marL="0" marR="0" lvl="0" indent="0" algn="l" defTabSz="914400" rtl="0" eaLnBrk="1" fontAlgn="t"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t>Full Syllabi</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r>
              <a:tr h="1651348">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dirty="0" smtClean="0">
                          <a:solidFill>
                            <a:schemeClr val="dk1"/>
                          </a:solidFill>
                          <a:latin typeface="+mn-lt"/>
                          <a:ea typeface="+mn-ea"/>
                          <a:cs typeface="+mn-cs"/>
                        </a:rPr>
                        <a:t>TA</a:t>
                      </a: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smtClean="0"/>
                        <a:t>25</a:t>
                      </a:r>
                      <a:endParaRPr lang="en-US" sz="1800" kern="120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pPr>
                      <a:r>
                        <a:rPr lang="en-US" sz="1800" kern="1200" smtClean="0"/>
                        <a:t>Entire Semester</a:t>
                      </a:r>
                      <a:endParaRPr lang="en-US" sz="1800" kern="120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c>
                  <a:txBody>
                    <a:bodyPr/>
                    <a:lstStyle/>
                    <a:p>
                      <a:pPr marL="0" marR="0" lvl="0" indent="0" algn="l" defTabSz="914400" rtl="0" eaLnBrk="1" fontAlgn="b" latinLnBrk="0" hangingPunct="1">
                        <a:lnSpc>
                          <a:spcPct val="100000"/>
                        </a:lnSpc>
                        <a:spcBef>
                          <a:spcPts val="0"/>
                        </a:spcBef>
                        <a:spcAft>
                          <a:spcPts val="0"/>
                        </a:spcAft>
                        <a:buClr>
                          <a:schemeClr val="accent2"/>
                        </a:buClr>
                        <a:buSzTx/>
                        <a:buFont typeface="Wingdings" pitchFamily="2" charset="2"/>
                        <a:buNone/>
                        <a:tabLst/>
                        <a:defRPr/>
                      </a:pPr>
                      <a:r>
                        <a:rPr lang="en-US" sz="1800" kern="1200" dirty="0" smtClean="0"/>
                        <a:t>Assignments Tutorials, Projects, Quizzes,</a:t>
                      </a:r>
                      <a:r>
                        <a:rPr lang="en-US" sz="1800" kern="1200" baseline="0" dirty="0" smtClean="0"/>
                        <a:t> </a:t>
                      </a:r>
                      <a:r>
                        <a:rPr lang="en-US" sz="1800" kern="1200" dirty="0" smtClean="0"/>
                        <a:t>Regularity in attendance</a:t>
                      </a:r>
                      <a:r>
                        <a:rPr lang="en-US" sz="1800" kern="1200" baseline="0" dirty="0" smtClean="0"/>
                        <a:t> and discipline.</a:t>
                      </a:r>
                      <a:r>
                        <a:rPr lang="en-US" sz="1800" kern="1200" dirty="0" smtClean="0"/>
                        <a:t> </a:t>
                      </a:r>
                      <a:endParaRPr lang="en-US" sz="1800" kern="1200" dirty="0" smtClean="0">
                        <a:solidFill>
                          <a:schemeClr val="dk1"/>
                        </a:solidFill>
                        <a:latin typeface="+mn-lt"/>
                        <a:ea typeface="+mn-ea"/>
                        <a:cs typeface="+mn-cs"/>
                      </a:endParaRPr>
                    </a:p>
                  </a:txBody>
                  <a:tcPr anchor="ctr" horzOverflow="overflow">
                    <a:gradFill>
                      <a:gsLst>
                        <a:gs pos="0">
                          <a:srgbClr val="FFFF66"/>
                        </a:gs>
                        <a:gs pos="50000">
                          <a:schemeClr val="accent1">
                            <a:tint val="44500"/>
                            <a:satMod val="160000"/>
                          </a:schemeClr>
                        </a:gs>
                        <a:gs pos="100000">
                          <a:schemeClr val="accent1">
                            <a:tint val="23500"/>
                            <a:satMod val="160000"/>
                          </a:schemeClr>
                        </a:gs>
                      </a:gsLst>
                      <a:lin ang="16200000" scaled="1"/>
                    </a:gra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796925" y="371475"/>
            <a:ext cx="7556500" cy="1014413"/>
          </a:xfrm>
        </p:spPr>
        <p:txBody>
          <a:bodyPr/>
          <a:lstStyle/>
          <a:p>
            <a:pPr eaLnBrk="1" hangingPunct="1"/>
            <a:r>
              <a:rPr lang="en-US" sz="3400" smtClean="0"/>
              <a:t>Economics</a:t>
            </a:r>
          </a:p>
        </p:txBody>
      </p:sp>
      <p:sp>
        <p:nvSpPr>
          <p:cNvPr id="32770" name="Rectangle 3"/>
          <p:cNvSpPr>
            <a:spLocks noGrp="1" noChangeArrowheads="1"/>
          </p:cNvSpPr>
          <p:nvPr>
            <p:ph idx="1"/>
          </p:nvPr>
        </p:nvSpPr>
        <p:spPr>
          <a:xfrm>
            <a:off x="228600" y="990600"/>
            <a:ext cx="8610600" cy="5410200"/>
          </a:xfrm>
        </p:spPr>
        <p:txBody>
          <a:bodyPr>
            <a:normAutofit/>
          </a:bodyPr>
          <a:lstStyle/>
          <a:p>
            <a:pPr eaLnBrk="1" hangingPunct="1">
              <a:defRPr/>
            </a:pPr>
            <a:endParaRPr lang="en-US" sz="2800" b="1" dirty="0" smtClean="0">
              <a:latin typeface="+mj-lt"/>
            </a:endParaRPr>
          </a:p>
          <a:p>
            <a:pPr eaLnBrk="1" hangingPunct="1">
              <a:defRPr/>
            </a:pPr>
            <a:r>
              <a:rPr lang="en-US" sz="2800" b="1" dirty="0" smtClean="0">
                <a:solidFill>
                  <a:srgbClr val="660033"/>
                </a:solidFill>
                <a:latin typeface="+mj-lt"/>
              </a:rPr>
              <a:t>Economy </a:t>
            </a:r>
            <a:r>
              <a:rPr lang="en-US" sz="2800" b="1" dirty="0" smtClean="0">
                <a:latin typeface="+mj-lt"/>
              </a:rPr>
              <a:t>– </a:t>
            </a:r>
            <a:r>
              <a:rPr lang="en-US" sz="2800" dirty="0" smtClean="0">
                <a:latin typeface="+mj-lt"/>
              </a:rPr>
              <a:t>A system that provides living to the people.</a:t>
            </a:r>
          </a:p>
          <a:p>
            <a:pPr eaLnBrk="1" hangingPunct="1">
              <a:defRPr/>
            </a:pPr>
            <a:endParaRPr lang="en-US" sz="2800" dirty="0" smtClean="0">
              <a:latin typeface="+mj-lt"/>
            </a:endParaRPr>
          </a:p>
          <a:p>
            <a:pPr eaLnBrk="1" hangingPunct="1">
              <a:defRPr/>
            </a:pPr>
            <a:r>
              <a:rPr lang="en-US" sz="2800" b="1" dirty="0" smtClean="0">
                <a:solidFill>
                  <a:srgbClr val="660033"/>
                </a:solidFill>
                <a:latin typeface="+mj-lt"/>
              </a:rPr>
              <a:t>Economic activity</a:t>
            </a:r>
            <a:r>
              <a:rPr lang="en-US" sz="2800" b="1" dirty="0" smtClean="0">
                <a:latin typeface="+mj-lt"/>
              </a:rPr>
              <a:t> – </a:t>
            </a:r>
            <a:r>
              <a:rPr lang="en-US" sz="2800" dirty="0" smtClean="0">
                <a:latin typeface="+mj-lt"/>
              </a:rPr>
              <a:t>any activity performed for earning money for the satisfaction of human wants.</a:t>
            </a:r>
          </a:p>
          <a:p>
            <a:pPr eaLnBrk="1" hangingPunct="1">
              <a:defRPr/>
            </a:pPr>
            <a:endParaRPr lang="en-US" sz="2800" dirty="0" smtClean="0">
              <a:latin typeface="+mj-lt"/>
            </a:endParaRPr>
          </a:p>
          <a:p>
            <a:pPr eaLnBrk="1" hangingPunct="1">
              <a:defRPr/>
            </a:pPr>
            <a:r>
              <a:rPr lang="en-US" sz="2800" b="1" dirty="0" smtClean="0">
                <a:solidFill>
                  <a:srgbClr val="660066"/>
                </a:solidFill>
                <a:latin typeface="+mj-lt"/>
              </a:rPr>
              <a:t>Economics </a:t>
            </a:r>
            <a:r>
              <a:rPr lang="en-US" sz="2800" dirty="0" smtClean="0">
                <a:latin typeface="+mj-lt"/>
              </a:rPr>
              <a:t>is the </a:t>
            </a:r>
            <a:r>
              <a:rPr lang="en-US" sz="2800" u="sng" dirty="0" smtClean="0">
                <a:latin typeface="+mj-lt"/>
              </a:rPr>
              <a:t>social science</a:t>
            </a:r>
            <a:r>
              <a:rPr lang="en-US" sz="2800" dirty="0" smtClean="0">
                <a:latin typeface="+mj-lt"/>
              </a:rPr>
              <a:t> that seeks to describe the factors which determine the </a:t>
            </a:r>
            <a:r>
              <a:rPr lang="en-US" sz="2800" u="sng" dirty="0" smtClean="0">
                <a:latin typeface="+mj-lt"/>
              </a:rPr>
              <a:t>production, distribution</a:t>
            </a:r>
            <a:r>
              <a:rPr lang="en-US" sz="2800" dirty="0" smtClean="0">
                <a:latin typeface="+mj-lt"/>
              </a:rPr>
              <a:t> and </a:t>
            </a:r>
            <a:r>
              <a:rPr lang="en-US" sz="2800" u="sng" dirty="0" smtClean="0">
                <a:latin typeface="+mj-lt"/>
              </a:rPr>
              <a:t>consumption </a:t>
            </a:r>
            <a:r>
              <a:rPr lang="en-US" sz="2800" dirty="0" smtClean="0">
                <a:latin typeface="+mj-lt"/>
              </a:rPr>
              <a:t>of      goods and services.</a:t>
            </a:r>
          </a:p>
          <a:p>
            <a:pPr eaLnBrk="1" hangingPunct="1">
              <a:defRPr/>
            </a:pPr>
            <a:endParaRPr lang="en-US" sz="2800" dirty="0" smtClean="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96925" y="371475"/>
            <a:ext cx="7556500" cy="1014413"/>
          </a:xfrm>
        </p:spPr>
        <p:txBody>
          <a:bodyPr/>
          <a:lstStyle/>
          <a:p>
            <a:pPr eaLnBrk="1" hangingPunct="1"/>
            <a:r>
              <a:rPr lang="en-US" sz="3400" smtClean="0"/>
              <a:t>Economics</a:t>
            </a:r>
          </a:p>
        </p:txBody>
      </p:sp>
      <p:sp>
        <p:nvSpPr>
          <p:cNvPr id="34819" name="Rectangle 3"/>
          <p:cNvSpPr>
            <a:spLocks noGrp="1" noChangeArrowheads="1"/>
          </p:cNvSpPr>
          <p:nvPr>
            <p:ph idx="1"/>
          </p:nvPr>
        </p:nvSpPr>
        <p:spPr>
          <a:xfrm>
            <a:off x="228600" y="1600200"/>
            <a:ext cx="7772400" cy="4114800"/>
          </a:xfrm>
        </p:spPr>
        <p:txBody>
          <a:bodyPr>
            <a:normAutofit/>
          </a:bodyPr>
          <a:lstStyle/>
          <a:p>
            <a:pPr marL="365760" indent="-256032" algn="just" eaLnBrk="1" fontAlgn="auto" hangingPunct="1">
              <a:spcAft>
                <a:spcPts val="0"/>
              </a:spcAft>
              <a:buClr>
                <a:schemeClr val="accent3"/>
              </a:buClr>
              <a:buFont typeface="Georgia"/>
              <a:buChar char="•"/>
              <a:defRPr/>
            </a:pPr>
            <a:r>
              <a:rPr lang="en-US" sz="2000" dirty="0" smtClean="0">
                <a:latin typeface="+mj-lt"/>
              </a:rPr>
              <a:t>A social science concerned with those aspects of social behavior and those institutions which involve the allocation of scarce resources among unlimited and competing uses, to produce and distribute goods and services in the satisfaction of human wants, which are innumerable and insatiable.</a:t>
            </a:r>
          </a:p>
        </p:txBody>
      </p:sp>
      <p:sp>
        <p:nvSpPr>
          <p:cNvPr id="34820" name="Text Box 4"/>
          <p:cNvSpPr txBox="1">
            <a:spLocks noChangeArrowheads="1"/>
          </p:cNvSpPr>
          <p:nvPr/>
        </p:nvSpPr>
        <p:spPr bwMode="auto">
          <a:xfrm>
            <a:off x="990600" y="4038600"/>
            <a:ext cx="1752600" cy="830997"/>
          </a:xfrm>
          <a:prstGeom prst="rect">
            <a:avLst/>
          </a:prstGeom>
          <a:solidFill>
            <a:schemeClr val="bg1"/>
          </a:solidFill>
          <a:ln w="44450">
            <a:solidFill>
              <a:schemeClr val="accent2"/>
            </a:solidFill>
            <a:miter lim="800000"/>
            <a:headEnd/>
            <a:tailEnd/>
          </a:ln>
        </p:spPr>
        <p:txBody>
          <a:bodyPr wrap="square">
            <a:spAutoFit/>
          </a:bodyPr>
          <a:lstStyle/>
          <a:p>
            <a:pPr>
              <a:spcBef>
                <a:spcPct val="50000"/>
              </a:spcBef>
              <a:defRPr/>
            </a:pPr>
            <a:r>
              <a:rPr lang="en-US" dirty="0">
                <a:latin typeface="+mj-lt"/>
              </a:rPr>
              <a:t>Scarce Resources</a:t>
            </a:r>
          </a:p>
        </p:txBody>
      </p:sp>
      <p:sp>
        <p:nvSpPr>
          <p:cNvPr id="34821" name="Text Box 5"/>
          <p:cNvSpPr txBox="1">
            <a:spLocks noChangeArrowheads="1"/>
          </p:cNvSpPr>
          <p:nvPr/>
        </p:nvSpPr>
        <p:spPr bwMode="auto">
          <a:xfrm>
            <a:off x="3200400" y="4038600"/>
            <a:ext cx="1524000" cy="830263"/>
          </a:xfrm>
          <a:prstGeom prst="rect">
            <a:avLst/>
          </a:prstGeom>
          <a:solidFill>
            <a:schemeClr val="bg1"/>
          </a:solidFill>
          <a:ln w="44450">
            <a:solidFill>
              <a:schemeClr val="accent2"/>
            </a:solidFill>
            <a:miter lim="800000"/>
            <a:headEnd/>
            <a:tailEnd/>
          </a:ln>
        </p:spPr>
        <p:txBody>
          <a:bodyPr>
            <a:spAutoFit/>
          </a:bodyPr>
          <a:lstStyle/>
          <a:p>
            <a:pPr>
              <a:spcBef>
                <a:spcPct val="50000"/>
              </a:spcBef>
              <a:defRPr/>
            </a:pPr>
            <a:r>
              <a:rPr lang="en-US">
                <a:latin typeface="+mj-lt"/>
              </a:rPr>
              <a:t>Unlimited Wants</a:t>
            </a:r>
          </a:p>
        </p:txBody>
      </p:sp>
      <p:sp>
        <p:nvSpPr>
          <p:cNvPr id="34822" name="Text Box 6"/>
          <p:cNvSpPr txBox="1">
            <a:spLocks noChangeArrowheads="1"/>
          </p:cNvSpPr>
          <p:nvPr/>
        </p:nvSpPr>
        <p:spPr bwMode="auto">
          <a:xfrm>
            <a:off x="5105400" y="4038600"/>
            <a:ext cx="3124200" cy="830263"/>
          </a:xfrm>
          <a:prstGeom prst="rect">
            <a:avLst/>
          </a:prstGeom>
          <a:solidFill>
            <a:schemeClr val="bg1"/>
          </a:solidFill>
          <a:ln w="44450">
            <a:solidFill>
              <a:schemeClr val="accent2"/>
            </a:solidFill>
            <a:miter lim="800000"/>
            <a:headEnd/>
            <a:tailEnd/>
          </a:ln>
        </p:spPr>
        <p:txBody>
          <a:bodyPr>
            <a:spAutoFit/>
          </a:bodyPr>
          <a:lstStyle/>
          <a:p>
            <a:pPr>
              <a:spcBef>
                <a:spcPct val="50000"/>
              </a:spcBef>
              <a:defRPr/>
            </a:pPr>
            <a:r>
              <a:rPr lang="en-US">
                <a:latin typeface="+mj-lt"/>
              </a:rPr>
              <a:t>Alternative uses of resources</a:t>
            </a:r>
          </a:p>
        </p:txBody>
      </p:sp>
      <p:sp>
        <p:nvSpPr>
          <p:cNvPr id="34823" name="AutoShape 7"/>
          <p:cNvSpPr>
            <a:spLocks/>
          </p:cNvSpPr>
          <p:nvPr/>
        </p:nvSpPr>
        <p:spPr bwMode="auto">
          <a:xfrm rot="5400000">
            <a:off x="4152900" y="2476500"/>
            <a:ext cx="457200" cy="5562600"/>
          </a:xfrm>
          <a:prstGeom prst="rightBrace">
            <a:avLst>
              <a:gd name="adj1" fmla="val 101389"/>
              <a:gd name="adj2" fmla="val 50000"/>
            </a:avLst>
          </a:prstGeom>
          <a:noFill/>
          <a:ln w="44450">
            <a:solidFill>
              <a:schemeClr val="accent2"/>
            </a:solidFill>
            <a:round/>
            <a:headEnd/>
            <a:tailEnd/>
          </a:ln>
        </p:spPr>
        <p:txBody>
          <a:bodyPr wrap="none" anchor="ctr"/>
          <a:lstStyle/>
          <a:p>
            <a:pPr>
              <a:defRPr/>
            </a:pPr>
            <a:endParaRPr lang="en-US">
              <a:latin typeface="+mj-lt"/>
            </a:endParaRPr>
          </a:p>
        </p:txBody>
      </p:sp>
      <p:sp>
        <p:nvSpPr>
          <p:cNvPr id="34824" name="Text Box 8"/>
          <p:cNvSpPr txBox="1">
            <a:spLocks noChangeArrowheads="1"/>
          </p:cNvSpPr>
          <p:nvPr/>
        </p:nvSpPr>
        <p:spPr bwMode="auto">
          <a:xfrm>
            <a:off x="1905000" y="5562600"/>
            <a:ext cx="4953000" cy="830263"/>
          </a:xfrm>
          <a:prstGeom prst="rect">
            <a:avLst/>
          </a:prstGeom>
          <a:solidFill>
            <a:schemeClr val="bg1"/>
          </a:solidFill>
          <a:ln w="44450">
            <a:solidFill>
              <a:schemeClr val="accent2"/>
            </a:solidFill>
            <a:miter lim="800000"/>
            <a:headEnd/>
            <a:tailEnd/>
          </a:ln>
        </p:spPr>
        <p:txBody>
          <a:bodyPr>
            <a:spAutoFit/>
          </a:bodyPr>
          <a:lstStyle/>
          <a:p>
            <a:pPr algn="ctr">
              <a:spcBef>
                <a:spcPct val="50000"/>
              </a:spcBef>
              <a:defRPr/>
            </a:pPr>
            <a:r>
              <a:rPr lang="en-US">
                <a:latin typeface="+mj-lt"/>
              </a:rPr>
              <a:t>Produce &amp; distribute goods &amp; services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4"/>
          <p:cNvSpPr>
            <a:spLocks noGrp="1" noChangeArrowheads="1"/>
          </p:cNvSpPr>
          <p:nvPr>
            <p:ph type="title"/>
          </p:nvPr>
        </p:nvSpPr>
        <p:spPr/>
        <p:txBody>
          <a:bodyPr>
            <a:normAutofit fontScale="90000"/>
          </a:bodyPr>
          <a:lstStyle/>
          <a:p>
            <a:pPr eaLnBrk="1" hangingPunct="1"/>
            <a:r>
              <a:rPr lang="en-US" smtClean="0"/>
              <a:t>Origin and Scope of Economics</a:t>
            </a:r>
          </a:p>
        </p:txBody>
      </p:sp>
      <p:graphicFrame>
        <p:nvGraphicFramePr>
          <p:cNvPr id="5" name="Diagram 4"/>
          <p:cNvGraphicFramePr/>
          <p:nvPr/>
        </p:nvGraphicFramePr>
        <p:xfrm>
          <a:off x="566738" y="1752600"/>
          <a:ext cx="800100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pPr eaLnBrk="1" hangingPunct="1"/>
            <a:endParaRPr lang="en-US" smtClean="0"/>
          </a:p>
        </p:txBody>
      </p:sp>
      <p:sp>
        <p:nvSpPr>
          <p:cNvPr id="4099" name="Rectangle 3"/>
          <p:cNvSpPr>
            <a:spLocks noGrp="1" noChangeArrowheads="1"/>
          </p:cNvSpPr>
          <p:nvPr>
            <p:ph idx="1"/>
          </p:nvPr>
        </p:nvSpPr>
        <p:spPr>
          <a:xfrm>
            <a:off x="609600" y="1905000"/>
            <a:ext cx="8001000" cy="4267200"/>
          </a:xfrm>
        </p:spPr>
        <p:txBody>
          <a:bodyPr>
            <a:normAutofit/>
          </a:bodyPr>
          <a:lstStyle/>
          <a:p>
            <a:pPr marL="365760" indent="-256032" eaLnBrk="1" fontAlgn="auto" hangingPunct="1">
              <a:spcAft>
                <a:spcPts val="0"/>
              </a:spcAft>
              <a:buClr>
                <a:schemeClr val="accent3"/>
              </a:buClr>
              <a:buFont typeface="Georgia"/>
              <a:buChar char="•"/>
              <a:defRPr/>
            </a:pPr>
            <a:r>
              <a:rPr lang="en-US" b="1" dirty="0" smtClean="0">
                <a:solidFill>
                  <a:srgbClr val="660033"/>
                </a:solidFill>
                <a:latin typeface="+mj-lt"/>
              </a:rPr>
              <a:t>Wealth Definition by Adam Smith </a:t>
            </a:r>
          </a:p>
          <a:p>
            <a:pPr marL="658368" lvl="1" indent="-246888" eaLnBrk="1" fontAlgn="auto" hangingPunct="1">
              <a:spcAft>
                <a:spcPts val="0"/>
              </a:spcAft>
              <a:buFont typeface="Georgia"/>
              <a:buChar char="▫"/>
              <a:defRPr/>
            </a:pPr>
            <a:r>
              <a:rPr lang="en-US" sz="2200" dirty="0" smtClean="0">
                <a:latin typeface="+mj-lt"/>
              </a:rPr>
              <a:t>a science which studies the nature, causes and growth of the wealth of nations</a:t>
            </a:r>
          </a:p>
          <a:p>
            <a:pPr marL="658368" lvl="1" indent="-246888" eaLnBrk="1" fontAlgn="auto" hangingPunct="1">
              <a:spcAft>
                <a:spcPts val="0"/>
              </a:spcAft>
              <a:buFont typeface="Georgia"/>
              <a:buChar char="▫"/>
              <a:defRPr/>
            </a:pPr>
            <a:r>
              <a:rPr lang="en-US" sz="2200" dirty="0" smtClean="0">
                <a:latin typeface="+mj-lt"/>
              </a:rPr>
              <a:t>Adam Smith – Father of economics</a:t>
            </a:r>
          </a:p>
          <a:p>
            <a:pPr marL="658368" lvl="1" indent="-246888" algn="just" eaLnBrk="1" fontAlgn="auto" hangingPunct="1">
              <a:spcAft>
                <a:spcPts val="0"/>
              </a:spcAft>
              <a:buFont typeface="Wingdings" pitchFamily="2" charset="2"/>
              <a:buNone/>
              <a:defRPr/>
            </a:pPr>
            <a:endParaRPr lang="en-US" sz="2200" dirty="0" smtClean="0">
              <a:latin typeface="+mj-lt"/>
            </a:endParaRPr>
          </a:p>
          <a:p>
            <a:pPr marL="365760" indent="-256032" algn="just" eaLnBrk="1" fontAlgn="auto" hangingPunct="1">
              <a:spcAft>
                <a:spcPts val="0"/>
              </a:spcAft>
              <a:buClr>
                <a:schemeClr val="accent3"/>
              </a:buClr>
              <a:buFont typeface="Georgia"/>
              <a:buChar char="•"/>
              <a:defRPr/>
            </a:pPr>
            <a:r>
              <a:rPr lang="en-US" b="1" dirty="0" smtClean="0">
                <a:solidFill>
                  <a:srgbClr val="660033"/>
                </a:solidFill>
                <a:latin typeface="+mj-lt"/>
              </a:rPr>
              <a:t>Criticism</a:t>
            </a:r>
          </a:p>
          <a:p>
            <a:pPr marL="658368" lvl="1" indent="-246888" algn="just" eaLnBrk="1" fontAlgn="auto" hangingPunct="1">
              <a:spcAft>
                <a:spcPts val="0"/>
              </a:spcAft>
              <a:buFont typeface="Georgia"/>
              <a:buChar char="▫"/>
              <a:defRPr/>
            </a:pPr>
            <a:r>
              <a:rPr lang="en-US" sz="2200" dirty="0" smtClean="0">
                <a:latin typeface="+mj-lt"/>
              </a:rPr>
              <a:t>No attention was paid to man for whom wealth is really meant.</a:t>
            </a:r>
          </a:p>
          <a:p>
            <a:pPr marL="658368" lvl="1" indent="-246888" eaLnBrk="1" fontAlgn="auto" hangingPunct="1">
              <a:spcAft>
                <a:spcPts val="0"/>
              </a:spcAft>
              <a:buFont typeface="Wingdings" pitchFamily="2" charset="2"/>
              <a:buNone/>
              <a:defRPr/>
            </a:pPr>
            <a:endParaRPr lang="en-US" sz="2200" dirty="0" smtClean="0">
              <a:solidFill>
                <a:srgbClr val="000066"/>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928</TotalTime>
  <Words>1427</Words>
  <Application>Microsoft Office PowerPoint</Application>
  <PresentationFormat>On-screen Show (4:3)</PresentationFormat>
  <Paragraphs>344</Paragraphs>
  <Slides>35</Slides>
  <Notes>13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Chart</vt:lpstr>
      <vt:lpstr>Clip</vt:lpstr>
      <vt:lpstr>ECONOMICS 15B11HS211</vt:lpstr>
      <vt:lpstr>Slide 2</vt:lpstr>
      <vt:lpstr>Slide 3</vt:lpstr>
      <vt:lpstr>Course Content </vt:lpstr>
      <vt:lpstr>Evaluation Scheme</vt:lpstr>
      <vt:lpstr>Economics</vt:lpstr>
      <vt:lpstr>Economics</vt:lpstr>
      <vt:lpstr>Origin and Scope of Economics</vt:lpstr>
      <vt:lpstr>Slide 9</vt:lpstr>
      <vt:lpstr>Slide 10</vt:lpstr>
      <vt:lpstr>Slide 11</vt:lpstr>
      <vt:lpstr>Slide 12</vt:lpstr>
      <vt:lpstr>Slide 13</vt:lpstr>
      <vt:lpstr>Micro Economics</vt:lpstr>
      <vt:lpstr>Macro Economics</vt:lpstr>
      <vt:lpstr>Slide 16</vt:lpstr>
      <vt:lpstr>Production Possibility Curve</vt:lpstr>
      <vt:lpstr>Slide 18</vt:lpstr>
      <vt:lpstr>Slide 19</vt:lpstr>
      <vt:lpstr>Slide 20</vt:lpstr>
      <vt:lpstr>Slide 21</vt:lpstr>
      <vt:lpstr>Slide 22</vt:lpstr>
      <vt:lpstr>Slide 23</vt:lpstr>
      <vt:lpstr>Slide 24</vt:lpstr>
      <vt:lpstr>CIRCULAR FLOW OF ECONOMIC ACTIVITY</vt:lpstr>
      <vt:lpstr>The circular flow of goods and incomes</vt:lpstr>
      <vt:lpstr>The circular flow of goods and incomes</vt:lpstr>
      <vt:lpstr>Slide 28</vt:lpstr>
      <vt:lpstr>Slide 29</vt:lpstr>
      <vt:lpstr>The circular flow of goods and incomes</vt:lpstr>
      <vt:lpstr>NATURE AND FUNCTION OF PROFIT</vt:lpstr>
      <vt:lpstr>Revenues, Costs, Profit</vt:lpstr>
      <vt:lpstr>Slide 33</vt:lpstr>
      <vt:lpstr>Slide 34</vt:lpstr>
      <vt:lpstr>Why should engineers study economics? </vt:lpstr>
    </vt:vector>
  </TitlesOfParts>
  <Company>jiit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Monica Chaudhary</dc:creator>
  <cp:lastModifiedBy>mr.behera</cp:lastModifiedBy>
  <cp:revision>95</cp:revision>
  <dcterms:created xsi:type="dcterms:W3CDTF">2002-07-01T04:10:53Z</dcterms:created>
  <dcterms:modified xsi:type="dcterms:W3CDTF">2019-07-16T10:56:48Z</dcterms:modified>
</cp:coreProperties>
</file>