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15AFB-88DC-4DD3-A2CB-5E864C5621E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40481-1D6F-4F12-B5A4-5EDF0A80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40481-1D6F-4F12-B5A4-5EDF0A80DE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F51B-67FC-4E31-A8B4-C0FC3DB15817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96B-928E-43A9-B3B7-06FEE9CA6AF3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0944-AACC-45FA-AEB0-46125D42F3BB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78A5-7169-4938-8DC2-C291471ED793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B104-7297-4166-B10D-BE9BE16083D7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FDAA-0C82-4B63-A7E9-4409F33C4B09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4276-50C2-44E4-B60C-7E820C845B0E}" type="datetime1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75D-2B4A-42CD-B250-1640917E602F}" type="datetime1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2F33-5092-4748-A6C3-ED132CC63A6E}" type="datetime1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9CE4-199D-4839-BD00-9B91CAB94C8F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6DC3-87BE-424E-9CB8-00730A85C187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3505CB3-BF61-4CC1-B84C-90F77DAE95F6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the optimal location for opening </a:t>
            </a:r>
            <a:r>
              <a:rPr lang="en-US" b="1" dirty="0" smtClean="0"/>
              <a:t>a new </a:t>
            </a:r>
            <a:r>
              <a:rPr lang="en-US" b="1" dirty="0"/>
              <a:t>restaurant in the city of Pune India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449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Pooja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endParaRPr lang="en-US" dirty="0" smtClean="0"/>
          </a:p>
          <a:p>
            <a:r>
              <a:rPr lang="en-US" dirty="0" smtClean="0"/>
              <a:t>6th March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7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49673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Our analysis shows that </a:t>
            </a:r>
            <a:r>
              <a:rPr lang="en-US" dirty="0" smtClean="0"/>
              <a:t>the </a:t>
            </a:r>
            <a:r>
              <a:rPr lang="en-US" dirty="0"/>
              <a:t>areas </a:t>
            </a:r>
            <a:r>
              <a:rPr lang="en-US" dirty="0" smtClean="0"/>
              <a:t>identified in the </a:t>
            </a:r>
            <a:r>
              <a:rPr lang="en-US" dirty="0" err="1" smtClean="0"/>
              <a:t>dataframe</a:t>
            </a:r>
            <a:r>
              <a:rPr lang="en-US" dirty="0" smtClean="0"/>
              <a:t> are with </a:t>
            </a:r>
            <a:r>
              <a:rPr lang="en-US" dirty="0"/>
              <a:t>low density of venues as compared to other areas of the city. Interesting to note that three of these areas are not very far from the city center.</a:t>
            </a:r>
          </a:p>
          <a:p>
            <a:pPr lvl="0"/>
            <a:r>
              <a:rPr lang="en-US" dirty="0"/>
              <a:t>On further analyzing these areas on factors like population density, and other major attractions in the area, we see that the area '</a:t>
            </a:r>
            <a:r>
              <a:rPr lang="en-US" dirty="0" err="1"/>
              <a:t>Yerwada</a:t>
            </a:r>
            <a:r>
              <a:rPr lang="en-US" dirty="0"/>
              <a:t>' contains a lot of Business Parks, big Hotels, golf course ground and more. Even though property rates are a nit high but this area also has least distance from city </a:t>
            </a:r>
            <a:r>
              <a:rPr lang="en-US" dirty="0" smtClean="0"/>
              <a:t>center.</a:t>
            </a:r>
            <a:endParaRPr lang="en-US" dirty="0"/>
          </a:p>
          <a:p>
            <a:pPr lvl="0"/>
            <a:r>
              <a:rPr lang="en-US" dirty="0"/>
              <a:t>Another location that looks promising is '</a:t>
            </a:r>
            <a:r>
              <a:rPr lang="en-US" dirty="0" err="1"/>
              <a:t>Hadapsar</a:t>
            </a:r>
            <a:r>
              <a:rPr lang="en-US" dirty="0"/>
              <a:t>' where on further analysis we found that a lot of new construction is going on in this area. And it is nearby to international airport.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Results and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0153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purpose of this project was to identify an optimal location to open a new restaurant in the city of Pune India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Using our analysis, we have come up with a couple of suitable neighborhoods</a:t>
            </a:r>
            <a:endParaRPr lang="en-US" dirty="0"/>
          </a:p>
          <a:p>
            <a:pPr lvl="0"/>
            <a:r>
              <a:rPr lang="en-US" dirty="0" smtClean="0"/>
              <a:t>The results </a:t>
            </a:r>
            <a:r>
              <a:rPr lang="en-US" dirty="0"/>
              <a:t>can help an interested audience to take an informed decision. As there is no limitation to data, more factors can be taken into account along with above information to finalize a location. Details like new/ongoing projects, Business Parks or Cineplex in the area, connectivity of metro lines to the area, population of the area etc. are few factors that can add value to take a decision.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Google </a:t>
            </a:r>
            <a:r>
              <a:rPr lang="en-US" dirty="0" err="1"/>
              <a:t>geocoder</a:t>
            </a:r>
            <a:r>
              <a:rPr lang="en-US" dirty="0"/>
              <a:t> API</a:t>
            </a:r>
          </a:p>
          <a:p>
            <a:pPr lvl="0"/>
            <a:r>
              <a:rPr lang="en-US" dirty="0"/>
              <a:t>Foursquare API</a:t>
            </a:r>
          </a:p>
          <a:p>
            <a:pPr lvl="0"/>
            <a:r>
              <a:rPr lang="en-US" dirty="0"/>
              <a:t>https://www.99acres.com/property-rates-and-price-trends-in-pune</a:t>
            </a:r>
          </a:p>
          <a:p>
            <a:pPr lvl="0"/>
            <a:r>
              <a:rPr lang="en-US" dirty="0"/>
              <a:t>https://en.wikipedia.org/wiki/List_of_neighbourhoods_in_Pune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success of a restaurant is affected by its location, area population and other attractions in the </a:t>
            </a:r>
            <a:r>
              <a:rPr lang="en-US" dirty="0" smtClean="0"/>
              <a:t>area</a:t>
            </a:r>
          </a:p>
          <a:p>
            <a:r>
              <a:rPr lang="en-US" dirty="0"/>
              <a:t>The city </a:t>
            </a:r>
            <a:r>
              <a:rPr lang="en-US" dirty="0" smtClean="0"/>
              <a:t>of Pune has </a:t>
            </a:r>
            <a:r>
              <a:rPr lang="en-US" dirty="0"/>
              <a:t>seen a major growth in population as it is moving ahead in its path of being a hub for IT and Education </a:t>
            </a:r>
            <a:r>
              <a:rPr lang="en-US" dirty="0" smtClean="0"/>
              <a:t>services</a:t>
            </a:r>
          </a:p>
          <a:p>
            <a:r>
              <a:rPr lang="en-US" dirty="0"/>
              <a:t>The property costs in Pune are not as high as other major cities of India. But with good average income, this city is a good candidate for business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best location for a new business is valuable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</a:t>
            </a:r>
            <a:r>
              <a:rPr lang="en-US" dirty="0"/>
              <a:t>taken below </a:t>
            </a:r>
            <a:r>
              <a:rPr lang="en-US" b="1" dirty="0"/>
              <a:t>data</a:t>
            </a:r>
            <a:r>
              <a:rPr lang="en-US" dirty="0"/>
              <a:t> for the city of Pune, India:</a:t>
            </a:r>
          </a:p>
          <a:p>
            <a:pPr lvl="1"/>
            <a:r>
              <a:rPr lang="en-US" dirty="0"/>
              <a:t>Neighborhoods of the city</a:t>
            </a:r>
          </a:p>
          <a:p>
            <a:pPr lvl="1"/>
            <a:r>
              <a:rPr lang="en-US" dirty="0"/>
              <a:t>Map coordinates of the neighborhoods</a:t>
            </a:r>
          </a:p>
          <a:p>
            <a:pPr lvl="1"/>
            <a:r>
              <a:rPr lang="en-US" dirty="0"/>
              <a:t>Various types of venues in 500m of the neighborhoods</a:t>
            </a:r>
          </a:p>
          <a:p>
            <a:pPr lvl="1"/>
            <a:r>
              <a:rPr lang="en-US" dirty="0"/>
              <a:t>Current attraction - a new/undergoing project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Sources of data:</a:t>
            </a:r>
            <a:endParaRPr lang="en-US" dirty="0"/>
          </a:p>
          <a:p>
            <a:pPr lvl="1"/>
            <a:r>
              <a:rPr lang="en-US" dirty="0"/>
              <a:t>Neighborhoods data is taken from Wikipedia</a:t>
            </a:r>
          </a:p>
          <a:p>
            <a:pPr lvl="1"/>
            <a:r>
              <a:rPr lang="en-US" dirty="0"/>
              <a:t>Coordinates are taken using Google Maps API </a:t>
            </a:r>
            <a:r>
              <a:rPr lang="en-US" dirty="0" err="1"/>
              <a:t>geocoders</a:t>
            </a:r>
            <a:endParaRPr lang="en-US" dirty="0"/>
          </a:p>
          <a:p>
            <a:pPr lvl="1"/>
            <a:r>
              <a:rPr lang="en-US" dirty="0"/>
              <a:t>Venues data is taken from Foursquare API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Data Acquisition and Cleaning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venues </a:t>
            </a:r>
            <a:r>
              <a:rPr lang="en-US" dirty="0"/>
              <a:t>in restaurants/food category in the neighborhoods</a:t>
            </a:r>
          </a:p>
          <a:p>
            <a:pPr lvl="0"/>
            <a:r>
              <a:rPr lang="en-US" dirty="0" smtClean="0"/>
              <a:t>Neighborhoods </a:t>
            </a:r>
            <a:r>
              <a:rPr lang="en-US" dirty="0"/>
              <a:t>with nearby venues like IT Center, Malls, Multiplexes or Cineplex, Education </a:t>
            </a:r>
            <a:r>
              <a:rPr lang="en-US" dirty="0" smtClean="0"/>
              <a:t>centers, Airport </a:t>
            </a:r>
            <a:r>
              <a:rPr lang="en-US" dirty="0"/>
              <a:t>will be given preference in selection</a:t>
            </a:r>
          </a:p>
          <a:p>
            <a:pPr lvl="0"/>
            <a:r>
              <a:rPr lang="en-US" dirty="0" smtClean="0"/>
              <a:t>Neighborhoods </a:t>
            </a:r>
            <a:r>
              <a:rPr lang="en-US" dirty="0"/>
              <a:t>with high rate of </a:t>
            </a:r>
            <a:r>
              <a:rPr lang="en-US" dirty="0" smtClean="0"/>
              <a:t>property sales </a:t>
            </a:r>
            <a:r>
              <a:rPr lang="en-US" dirty="0"/>
              <a:t>will be further given preference</a:t>
            </a:r>
          </a:p>
          <a:p>
            <a:r>
              <a:rPr lang="en-US" dirty="0" smtClean="0"/>
              <a:t>Distance of neighborhood from city’s center is also important factor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data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Highlight areas with </a:t>
            </a:r>
            <a:r>
              <a:rPr lang="en-US" b="1" dirty="0"/>
              <a:t>fewer numbers of restaurants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Location coordinates can be fetched using </a:t>
            </a:r>
            <a:r>
              <a:rPr lang="en-US" b="1" dirty="0" smtClean="0"/>
              <a:t>Foursquare API</a:t>
            </a:r>
          </a:p>
          <a:p>
            <a:r>
              <a:rPr lang="en-US" dirty="0" smtClean="0"/>
              <a:t>Get data of top 10 trending most famous venues in each neighborhood</a:t>
            </a:r>
          </a:p>
          <a:p>
            <a:r>
              <a:rPr lang="en-US" dirty="0" smtClean="0"/>
              <a:t>Use this data to create </a:t>
            </a:r>
            <a:r>
              <a:rPr lang="en-US" b="1" dirty="0" smtClean="0"/>
              <a:t>K-mean</a:t>
            </a:r>
            <a:r>
              <a:rPr lang="en-US" dirty="0" smtClean="0"/>
              <a:t> clusters and plot using folium</a:t>
            </a:r>
          </a:p>
          <a:p>
            <a:r>
              <a:rPr lang="en-US" dirty="0" smtClean="0"/>
              <a:t>Consider additional factors like property tax and distance from city’s center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Exploratory Data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sz="2000" b="1" dirty="0" smtClean="0"/>
              <a:t>Data with 10 most famous venues data for each neighborhood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4676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Neighborhoods with 5 most and least venue count</a:t>
            </a:r>
            <a:endParaRPr lang="en-US" dirty="0"/>
          </a:p>
        </p:txBody>
      </p:sp>
      <p:pic>
        <p:nvPicPr>
          <p:cNvPr id="5" name="Content Placeholder 4" descr="C:\Users\user\Desktop\Coursera_Assignment\Project\Project\Most_Venues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053188"/>
            <a:ext cx="3822700" cy="269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C:\Users\user\Desktop\Coursera_Assignment\Project\Project\Least_Venues.png"/>
          <p:cNvPicPr>
            <a:picLocks noGrp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053188"/>
            <a:ext cx="3822700" cy="26994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Neighborhood Clusters</a:t>
            </a:r>
            <a:br>
              <a:rPr lang="en-US" dirty="0" smtClean="0"/>
            </a:br>
            <a:r>
              <a:rPr lang="en-US" sz="2000" dirty="0" smtClean="0"/>
              <a:t>based on top 10 most famous venues</a:t>
            </a:r>
            <a:endParaRPr lang="en-US" sz="2000" dirty="0"/>
          </a:p>
        </p:txBody>
      </p:sp>
      <p:pic>
        <p:nvPicPr>
          <p:cNvPr id="4" name="Content Placeholder 3" descr="C:\Users\user\Desktop\Coursera_Assignment\Project\Project\Cluster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06" y="2795364"/>
            <a:ext cx="6087325" cy="32103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Options</a:t>
            </a:r>
            <a:br>
              <a:rPr lang="en-US" dirty="0" smtClean="0"/>
            </a:br>
            <a:r>
              <a:rPr lang="en-US" sz="2000" dirty="0" smtClean="0"/>
              <a:t>Final data output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7724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</TotalTime>
  <Words>574</Words>
  <Application>Microsoft Office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Predicting the optimal location for opening a new restaurant in the city of Pune India </vt:lpstr>
      <vt:lpstr>Predicting best location for a new business is valuable</vt:lpstr>
      <vt:lpstr>Data Acquisition and Cleaning</vt:lpstr>
      <vt:lpstr>Additional data points</vt:lpstr>
      <vt:lpstr>Methodology</vt:lpstr>
      <vt:lpstr>Exploratory Data Analysis Data with 10 most famous venues data for each neighborhood</vt:lpstr>
      <vt:lpstr>Neighborhoods with 5 most and least venue count</vt:lpstr>
      <vt:lpstr>Neighborhood Clusters based on top 10 most famous venues</vt:lpstr>
      <vt:lpstr>Optimal Options Final data output</vt:lpstr>
      <vt:lpstr>Results and Discussion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optimal location for opening a new restaurant in the city of Pune India </dc:title>
  <dc:creator>user</dc:creator>
  <cp:lastModifiedBy>user</cp:lastModifiedBy>
  <cp:revision>7</cp:revision>
  <dcterms:created xsi:type="dcterms:W3CDTF">2006-08-16T00:00:00Z</dcterms:created>
  <dcterms:modified xsi:type="dcterms:W3CDTF">2020-03-06T18:45:17Z</dcterms:modified>
</cp:coreProperties>
</file>