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F4EF5-9E9F-8CFE-167C-8F4F09C11A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F40DB-0343-11A0-FC2D-C062DE0D3F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95EE53-53E2-4EFA-EEAF-51660A523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41A3D-1023-55B8-0CFC-7A48A14CB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783D43-DDB5-AE70-1005-5B982393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1098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D9D6F-7EC2-63F4-E171-65386C11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6F8E9-8983-E4FE-8574-893C8DE2AA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1A1FDF-4F2C-AF78-6F9C-DC3D26C0C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CC126-AFE1-357E-8BA6-0BDAAADA8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A189E-B49A-F8A4-DD5D-F24E18E6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8578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FA71D-CFB1-270E-4AB6-26B13A5F14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16D2E-03C5-3D2E-3D16-56660161C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DD1A4-F480-0828-0264-EA5BF903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FF026A-BC96-6D79-6414-3A207608B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FE231-725E-8E35-219B-29AD52CE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2251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3C1C0-3556-BE74-F2E7-26CB372F1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35F64-D753-432C-CD1D-05FB63C5E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CA9D4-6171-9E19-83DF-9D8E21BD7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F268D-5D2A-A76B-A784-9C2CA984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7DF2A-C491-6D5A-BA53-1A4C9B795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7136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DD2D-7C24-83C1-4C08-802544011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26CC6-B07A-A9F2-2120-A48F08C729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51613-7221-C7F3-2699-ADDC95883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EEB5C5-4ADA-16AE-1FA4-08C8508B8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85A1C-987F-F998-C1F1-B0BBC319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3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A89F-3434-25FB-258C-BE99421ED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DCB00-C47A-047F-9E39-0BABB2038E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877043-9450-DB9D-33D2-1916AC2DC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867A3-F72A-C239-2E03-2CE8A980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6830F-7E98-CF96-4B0F-63E0C402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E9BF45-8AE1-2527-0704-B6C635CB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676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61B5-2517-B9AF-590C-6F4D3CF9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4541-E377-8925-F101-AA70F5C17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6C9054-AD3F-019A-CE65-B974D362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743774-8209-C423-AA97-F52D13EA4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96B096-D120-495D-99FE-0BB1DEB7E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FFF3A3-298F-633C-B9A2-2C2F89E13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0CCB79-B889-BEEA-4DEA-B7856D3C2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4A10B7-4041-34A9-FC8E-37265B978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404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75594-2E71-28EE-EA9C-FF674A291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B2D5-6C01-2CCF-9704-50F5EA97A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407478-99BC-EC55-BDA8-2B1B8C98B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DC7CC-E211-77A3-33F0-01678CDC3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1509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23C11-4D7D-6159-AF2A-EE2508D5E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352D5-EFAD-7DB2-4E41-324819B29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1F6E7-8B4C-5F17-E66E-82B9123FE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0893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0848B-94D2-0B49-226D-E7B2A8701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5DE41-9237-9A24-76C7-02EFCFF85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991011-2251-F21D-C0AD-22B98398C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F55FD5-AC2F-BA8E-67F6-C8825124E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0D407-0F2A-BD63-9DF3-EC02352C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9C38C6-AB35-BB4E-D4C1-23549BF6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7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3FB2-9D9B-2DBC-BB08-651BF1408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A2EDF-81F3-D1D5-62BA-C3E6110C0E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F07AC-E140-60AC-093A-D35CCD1E4F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B43B4-0B36-31AC-D9AA-F07CC122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E4860F-3434-2BBA-4329-1AC27C014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EFF0D-8FD2-27F0-6F88-BA808842A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01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FDCA8-CF03-4908-00EC-0865AE798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F992F-5ED3-2700-322D-8E0CE2C766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E48925-5935-91F2-3DF9-91ACF0BA80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27377-B7AA-4E69-9E3D-090918D87A48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F9D99-DEA3-C110-F99F-1D6618D09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7547C-8126-4ACC-05A9-ABD2019D6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1E98C3-8169-4837-8A9A-93C1DA469E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426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651B-FDFF-D126-675D-950BE36C9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123532"/>
          </a:xfrm>
        </p:spPr>
        <p:txBody>
          <a:bodyPr/>
          <a:lstStyle/>
          <a:p>
            <a:r>
              <a:rPr lang="en-IN" dirty="0"/>
              <a:t>Siemens Energy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67D824-0FD6-FA07-32A1-C91704EAF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100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N" dirty="0"/>
              <a:t>Take-home Assignment</a:t>
            </a:r>
          </a:p>
          <a:p>
            <a:r>
              <a:rPr lang="en-IN" i="1" dirty="0"/>
              <a:t>Task-2 – </a:t>
            </a:r>
            <a:r>
              <a:rPr lang="en-US" i="1" dirty="0"/>
              <a:t>Synthetic Defect Image Generation with Stable Diffusion</a:t>
            </a:r>
          </a:p>
          <a:p>
            <a:endParaRPr lang="en-IN" i="1" dirty="0"/>
          </a:p>
          <a:p>
            <a:r>
              <a:rPr lang="en-IN" i="1" dirty="0"/>
              <a:t>								</a:t>
            </a:r>
            <a:r>
              <a:rPr lang="en-IN" sz="1600" i="1" dirty="0"/>
              <a:t>Date: </a:t>
            </a:r>
            <a:r>
              <a:rPr lang="en-IN" sz="1600" dirty="0"/>
              <a:t>02-05-2025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3736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4C34-58DB-40A6-3E64-88F444F31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68"/>
            <a:ext cx="10515600" cy="408323"/>
          </a:xfrm>
        </p:spPr>
        <p:txBody>
          <a:bodyPr>
            <a:noAutofit/>
          </a:bodyPr>
          <a:lstStyle/>
          <a:p>
            <a:r>
              <a:rPr lang="en-IN" sz="1800" dirty="0"/>
              <a:t>Objective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2DF4D-617E-D582-6BF4-ADF7AF182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>
            <a:normAutofit/>
          </a:bodyPr>
          <a:lstStyle/>
          <a:p>
            <a:r>
              <a:rPr lang="en-IN" sz="1400" dirty="0"/>
              <a:t>Generate synthetic defect images using Stable Diffusion.</a:t>
            </a:r>
          </a:p>
          <a:p>
            <a:r>
              <a:rPr lang="en-US" sz="1400" dirty="0"/>
              <a:t>Condition generation on textual prompts (e.g., "a pill with a vertical scratch") and binary masks (e.g., defect regions).</a:t>
            </a:r>
            <a:endParaRPr lang="en-IN" sz="1400" dirty="0"/>
          </a:p>
          <a:p>
            <a:r>
              <a:rPr lang="en-US" sz="1400" dirty="0"/>
              <a:t>Real-world defect datasets are often limited, imbalanced, or expensive to collect.</a:t>
            </a:r>
          </a:p>
          <a:p>
            <a:r>
              <a:rPr lang="en-US" sz="1400" dirty="0"/>
              <a:t>Synthetic data can augment datasets for training robust defect detection models.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Benefits:</a:t>
            </a:r>
          </a:p>
          <a:p>
            <a:pPr lvl="1"/>
            <a:r>
              <a:rPr lang="en-US" sz="1400" dirty="0"/>
              <a:t>Cost-effective and scalable data generation.</a:t>
            </a:r>
          </a:p>
          <a:p>
            <a:pPr lvl="1"/>
            <a:r>
              <a:rPr lang="en-US" sz="1400" dirty="0"/>
              <a:t>Improved performance of defect detection algorithms.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0351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22A7B-FA2A-CFBA-E087-6CA248F85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F32FC-DEDC-87AB-4666-FA8006A3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68"/>
            <a:ext cx="10515600" cy="408323"/>
          </a:xfrm>
        </p:spPr>
        <p:txBody>
          <a:bodyPr>
            <a:noAutofit/>
          </a:bodyPr>
          <a:lstStyle/>
          <a:p>
            <a:r>
              <a:rPr lang="en-IN" sz="1800" dirty="0"/>
              <a:t>Sample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6322B-D7C3-6976-4801-A204D23AA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625642"/>
            <a:ext cx="11582400" cy="6031832"/>
          </a:xfrm>
        </p:spPr>
        <p:txBody>
          <a:bodyPr>
            <a:normAutofit/>
          </a:bodyPr>
          <a:lstStyle/>
          <a:p>
            <a:r>
              <a:rPr lang="en-IN" sz="1400" dirty="0"/>
              <a:t>The dataset consist of images and an excel file, which further bifurcates to:</a:t>
            </a:r>
          </a:p>
          <a:p>
            <a:pPr lvl="1"/>
            <a:r>
              <a:rPr lang="en-IN" sz="1000" dirty="0"/>
              <a:t>Images </a:t>
            </a:r>
          </a:p>
          <a:p>
            <a:pPr lvl="1"/>
            <a:r>
              <a:rPr lang="en-IN" sz="1000" dirty="0"/>
              <a:t>Grayscale masks (all images are black, unused data)</a:t>
            </a:r>
          </a:p>
          <a:p>
            <a:pPr lvl="1"/>
            <a:r>
              <a:rPr lang="en-IN" sz="1000" dirty="0"/>
              <a:t>RGB masks</a:t>
            </a:r>
          </a:p>
          <a:p>
            <a:pPr lvl="1"/>
            <a:r>
              <a:rPr lang="en-IN" sz="1000" dirty="0"/>
              <a:t>Excel file with defect description and object description for each image </a:t>
            </a:r>
          </a:p>
          <a:p>
            <a:pPr marL="0" indent="0">
              <a:buNone/>
            </a:pPr>
            <a:r>
              <a:rPr lang="en-IN" sz="1400" dirty="0"/>
              <a:t>Sample Images and Captions</a:t>
            </a:r>
          </a:p>
          <a:p>
            <a:pPr marL="0" indent="0">
              <a:buNone/>
            </a:pPr>
            <a:endParaRPr lang="en-IN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FAE4B-2C4E-1354-3FE3-C7FED9673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7378" y="3262383"/>
            <a:ext cx="3260558" cy="3260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07A673-79E2-37F5-1456-2B7100E546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8763" y="3452061"/>
            <a:ext cx="2884571" cy="28845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9C39FF4-8932-AC5F-917E-7E387F44C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092859"/>
            <a:ext cx="12192000" cy="12198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094F71-1869-37E1-4CD7-621F3F47D8E0}"/>
              </a:ext>
            </a:extLst>
          </p:cNvPr>
          <p:cNvSpPr txBox="1"/>
          <p:nvPr/>
        </p:nvSpPr>
        <p:spPr>
          <a:xfrm>
            <a:off x="1861833" y="6424500"/>
            <a:ext cx="208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Broken bottle image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71B37-5056-D844-2FFC-CC6CD8559EC1}"/>
              </a:ext>
            </a:extLst>
          </p:cNvPr>
          <p:cNvSpPr txBox="1"/>
          <p:nvPr/>
        </p:nvSpPr>
        <p:spPr>
          <a:xfrm>
            <a:off x="6927387" y="6448563"/>
            <a:ext cx="3327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RGB Mask of Broken bottle image</a:t>
            </a:r>
          </a:p>
        </p:txBody>
      </p:sp>
    </p:spTree>
    <p:extLst>
      <p:ext uri="{BB962C8B-B14F-4D97-AF65-F5344CB8AC3E}">
        <p14:creationId xmlns:p14="http://schemas.microsoft.com/office/powerpoint/2010/main" val="1716881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A543E-1449-E0EF-B262-99B128BF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7829-80D4-5453-53D4-485977AC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68"/>
            <a:ext cx="10515600" cy="408323"/>
          </a:xfrm>
        </p:spPr>
        <p:txBody>
          <a:bodyPr>
            <a:noAutofit/>
          </a:bodyPr>
          <a:lstStyle/>
          <a:p>
            <a:r>
              <a:rPr lang="en-IN" sz="1800" dirty="0"/>
              <a:t>Objective and 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3CE-2A78-D2AB-8C87-15AF8AC0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>
            <a:normAutofit/>
          </a:bodyPr>
          <a:lstStyle/>
          <a:p>
            <a:r>
              <a:rPr lang="en-IN" sz="1400" dirty="0"/>
              <a:t>Generate synthetic defect images using Stable Diffusion.</a:t>
            </a:r>
          </a:p>
          <a:p>
            <a:r>
              <a:rPr lang="en-US" sz="1400" dirty="0"/>
              <a:t>Condition generation on textual prompts (e.g., "a pill with a vertical scratch") and binary masks (e.g., defect regions).</a:t>
            </a:r>
            <a:endParaRPr lang="en-IN" sz="1400" dirty="0"/>
          </a:p>
          <a:p>
            <a:r>
              <a:rPr lang="en-US" sz="1400" dirty="0"/>
              <a:t>Real-world defect datasets are often limited, imbalanced, or expensive to collect.</a:t>
            </a:r>
          </a:p>
          <a:p>
            <a:r>
              <a:rPr lang="en-US" sz="1400" dirty="0"/>
              <a:t>Synthetic data can augment datasets for training robust defect detection models.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Benefits:</a:t>
            </a:r>
          </a:p>
          <a:p>
            <a:pPr lvl="1"/>
            <a:r>
              <a:rPr lang="en-US" sz="1400" dirty="0"/>
              <a:t>Cost-effective and scalable data generation.</a:t>
            </a:r>
          </a:p>
          <a:p>
            <a:pPr lvl="1"/>
            <a:r>
              <a:rPr lang="en-US" sz="1400" dirty="0"/>
              <a:t>Improved performance of defect detection algorithms.</a:t>
            </a:r>
          </a:p>
          <a:p>
            <a:pPr marL="457200" lvl="1" indent="0">
              <a:buNone/>
            </a:pPr>
            <a:endParaRPr lang="en-US" sz="1400" dirty="0"/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69288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A543E-1449-E0EF-B262-99B128BF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7829-80D4-5453-53D4-485977AC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68"/>
            <a:ext cx="10515600" cy="408323"/>
          </a:xfrm>
        </p:spPr>
        <p:txBody>
          <a:bodyPr>
            <a:noAutofit/>
          </a:bodyPr>
          <a:lstStyle/>
          <a:p>
            <a:r>
              <a:rPr lang="en-IN" sz="1800" dirty="0"/>
              <a:t> Why Stable Diffusion?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3CE-2A78-D2AB-8C87-15AF8AC0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>
            <a:normAutofit/>
          </a:bodyPr>
          <a:lstStyle/>
          <a:p>
            <a:r>
              <a:rPr lang="en-IN" sz="1400" dirty="0"/>
              <a:t>Advantages of Stable Diffusion :</a:t>
            </a:r>
          </a:p>
          <a:p>
            <a:pPr lvl="1"/>
            <a:r>
              <a:rPr lang="en-US" sz="1200" dirty="0"/>
              <a:t>High-quality, photorealistic image generation.</a:t>
            </a:r>
          </a:p>
          <a:p>
            <a:pPr lvl="1"/>
            <a:r>
              <a:rPr lang="en-US" sz="1200" dirty="0"/>
              <a:t>Flexibility to condition on multiple inputs (text, masks, etc.).</a:t>
            </a:r>
          </a:p>
          <a:p>
            <a:pPr lvl="1"/>
            <a:r>
              <a:rPr lang="en-US" sz="1200" dirty="0"/>
              <a:t>Open-source and widely supported by libraries like Hugging Face's diffusers</a:t>
            </a:r>
          </a:p>
          <a:p>
            <a:pPr lvl="1"/>
            <a:endParaRPr lang="en-US" sz="1200" dirty="0"/>
          </a:p>
          <a:p>
            <a:r>
              <a:rPr lang="en-US" sz="1600" dirty="0"/>
              <a:t>Why Fine-Tuning?</a:t>
            </a:r>
          </a:p>
          <a:p>
            <a:pPr lvl="1"/>
            <a:r>
              <a:rPr lang="en-US" sz="1200" dirty="0"/>
              <a:t>Pre-trained Stable Diffusion models may not generate domain-specific defects.</a:t>
            </a:r>
          </a:p>
          <a:p>
            <a:pPr lvl="1"/>
            <a:r>
              <a:rPr lang="en-US" sz="1200" dirty="0"/>
              <a:t>Fine-tuning adapts the model to industrial defect generation tasks.</a:t>
            </a:r>
          </a:p>
          <a:p>
            <a:pPr marL="0" indent="0"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530290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A543E-1449-E0EF-B262-99B128BF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7829-80D4-5453-53D4-485977AC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68"/>
            <a:ext cx="10515600" cy="408323"/>
          </a:xfrm>
        </p:spPr>
        <p:txBody>
          <a:bodyPr>
            <a:noAutofit/>
          </a:bodyPr>
          <a:lstStyle/>
          <a:p>
            <a:r>
              <a:rPr lang="en-IN" sz="1800" dirty="0"/>
              <a:t>Technical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3CE-2A78-D2AB-8C87-15AF8AC0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>
            <a:normAutofit/>
          </a:bodyPr>
          <a:lstStyle/>
          <a:p>
            <a:r>
              <a:rPr lang="en-IN" sz="1400" dirty="0"/>
              <a:t>Training:</a:t>
            </a:r>
          </a:p>
          <a:p>
            <a:pPr lvl="1"/>
            <a:r>
              <a:rPr lang="en-US" sz="1200" dirty="0"/>
              <a:t>High-quality, photorealistic image generation.</a:t>
            </a:r>
          </a:p>
          <a:p>
            <a:pPr lvl="1"/>
            <a:r>
              <a:rPr lang="en-US" sz="1200" dirty="0"/>
              <a:t>Flexibility to condition on multiple inputs (text, masks, etc.).</a:t>
            </a:r>
          </a:p>
          <a:p>
            <a:pPr lvl="1"/>
            <a:r>
              <a:rPr lang="en-US" sz="1200" dirty="0"/>
              <a:t>Open-source and widely supported by libraries like Hugging Face's diffusers</a:t>
            </a:r>
          </a:p>
          <a:p>
            <a:pPr lvl="1"/>
            <a:endParaRPr lang="en-US" sz="1200" dirty="0"/>
          </a:p>
          <a:p>
            <a:r>
              <a:rPr lang="en-US" sz="1600" dirty="0"/>
              <a:t>Inference:</a:t>
            </a:r>
          </a:p>
          <a:p>
            <a:pPr lvl="1"/>
            <a:r>
              <a:rPr lang="en-US" sz="1200" dirty="0"/>
              <a:t>Pre-trained Stable Diffusion models may not generate domain-specific defects.</a:t>
            </a:r>
          </a:p>
          <a:p>
            <a:pPr lvl="1"/>
            <a:r>
              <a:rPr lang="en-US" sz="1200" dirty="0"/>
              <a:t>Fine-tuning adapts the model to industrial defect generation tasks.</a:t>
            </a:r>
            <a:endParaRPr lang="en-IN" sz="1400" dirty="0"/>
          </a:p>
          <a:p>
            <a:pPr lvl="1"/>
            <a:endParaRPr lang="en-IN" sz="1400" dirty="0"/>
          </a:p>
          <a:p>
            <a:r>
              <a:rPr lang="en-US" sz="1600" dirty="0"/>
              <a:t>Key Components :</a:t>
            </a:r>
          </a:p>
          <a:p>
            <a:pPr lvl="1"/>
            <a:r>
              <a:rPr lang="en-US" sz="1200" dirty="0"/>
              <a:t>Modified </a:t>
            </a:r>
            <a:r>
              <a:rPr lang="en-US" sz="1200" dirty="0" err="1"/>
              <a:t>UNet</a:t>
            </a:r>
            <a:r>
              <a:rPr lang="en-US" sz="1200" dirty="0"/>
              <a:t> to handle masks as additional conditioning.</a:t>
            </a:r>
          </a:p>
          <a:p>
            <a:pPr lvl="1"/>
            <a:r>
              <a:rPr lang="en-US" sz="1200" dirty="0" err="1"/>
              <a:t>LoRA</a:t>
            </a:r>
            <a:r>
              <a:rPr lang="en-US" sz="1200" dirty="0"/>
              <a:t> for efficient fine-tuning.</a:t>
            </a:r>
          </a:p>
          <a:p>
            <a:pPr lvl="1"/>
            <a:r>
              <a:rPr lang="en-US" sz="1200" dirty="0"/>
              <a:t>Mixed precision (FP16) for faster training and inference.</a:t>
            </a:r>
          </a:p>
        </p:txBody>
      </p:sp>
    </p:spTree>
    <p:extLst>
      <p:ext uri="{BB962C8B-B14F-4D97-AF65-F5344CB8AC3E}">
        <p14:creationId xmlns:p14="http://schemas.microsoft.com/office/powerpoint/2010/main" val="109005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A543E-1449-E0EF-B262-99B128BF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7829-80D4-5453-53D4-485977AC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68"/>
            <a:ext cx="10515600" cy="408323"/>
          </a:xfrm>
        </p:spPr>
        <p:txBody>
          <a:bodyPr>
            <a:noAutofit/>
          </a:bodyPr>
          <a:lstStyle/>
          <a:p>
            <a:r>
              <a:rPr lang="en-IN" sz="1800" dirty="0"/>
              <a:t>Implementation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3CE-2A78-D2AB-8C87-15AF8AC0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>
            <a:normAutofit/>
          </a:bodyPr>
          <a:lstStyle/>
          <a:p>
            <a:r>
              <a:rPr lang="en-IN" sz="1400" dirty="0"/>
              <a:t>Model Architecture :</a:t>
            </a:r>
          </a:p>
          <a:p>
            <a:pPr lvl="1"/>
            <a:r>
              <a:rPr lang="en-US" sz="1200" dirty="0"/>
              <a:t>Base Model: Stable Diffusion (e.g. </a:t>
            </a:r>
            <a:r>
              <a:rPr lang="en-US" sz="1200" dirty="0" err="1"/>
              <a:t>runwayml</a:t>
            </a:r>
            <a:r>
              <a:rPr lang="en-US" sz="1200" dirty="0"/>
              <a:t>/stable-diffusion-</a:t>
            </a:r>
            <a:r>
              <a:rPr lang="en-US" sz="1200" dirty="0" err="1"/>
              <a:t>v1</a:t>
            </a:r>
            <a:r>
              <a:rPr lang="en-US" sz="1200" dirty="0"/>
              <a:t>-5).</a:t>
            </a:r>
          </a:p>
          <a:p>
            <a:pPr lvl="1"/>
            <a:r>
              <a:rPr lang="en-US" sz="1200" dirty="0"/>
              <a:t>Modifications:</a:t>
            </a:r>
          </a:p>
          <a:p>
            <a:pPr lvl="2"/>
            <a:r>
              <a:rPr lang="en-US" sz="1200" dirty="0"/>
              <a:t>Added support for binary masks in the </a:t>
            </a:r>
            <a:r>
              <a:rPr lang="en-US" sz="1200" dirty="0" err="1"/>
              <a:t>UNet</a:t>
            </a:r>
            <a:r>
              <a:rPr lang="en-US" sz="1200" dirty="0"/>
              <a:t>.</a:t>
            </a:r>
          </a:p>
          <a:p>
            <a:pPr lvl="2"/>
            <a:r>
              <a:rPr lang="en-US" sz="1200" dirty="0"/>
              <a:t>Applied </a:t>
            </a:r>
            <a:r>
              <a:rPr lang="en-US" sz="1200" dirty="0" err="1"/>
              <a:t>LoRA</a:t>
            </a:r>
            <a:r>
              <a:rPr lang="en-US" sz="1200" dirty="0"/>
              <a:t> for parameter-efficient fine-tuning.</a:t>
            </a:r>
          </a:p>
          <a:p>
            <a:r>
              <a:rPr lang="en-US" sz="1600" dirty="0"/>
              <a:t>Training Setup :</a:t>
            </a:r>
          </a:p>
          <a:p>
            <a:pPr lvl="1"/>
            <a:r>
              <a:rPr lang="en-US" sz="1200" dirty="0"/>
              <a:t>Dataset: Custom dataset with images and corresponding masks.</a:t>
            </a:r>
          </a:p>
          <a:p>
            <a:pPr lvl="1"/>
            <a:r>
              <a:rPr lang="en-US" sz="1200" dirty="0"/>
              <a:t>Framework: </a:t>
            </a:r>
            <a:r>
              <a:rPr lang="en-US" sz="1200" dirty="0" err="1"/>
              <a:t>PyTorch</a:t>
            </a:r>
            <a:r>
              <a:rPr lang="en-US" sz="1200" dirty="0"/>
              <a:t>, CUDA, and mixed precision.</a:t>
            </a:r>
          </a:p>
          <a:p>
            <a:pPr lvl="1"/>
            <a:r>
              <a:rPr lang="en-US" sz="1200" dirty="0"/>
              <a:t>Tools: Hugging Face diffusers, </a:t>
            </a:r>
            <a:r>
              <a:rPr lang="en-US" sz="1200" dirty="0" err="1"/>
              <a:t>peft</a:t>
            </a:r>
            <a:r>
              <a:rPr lang="en-US" sz="1200" dirty="0"/>
              <a:t> for </a:t>
            </a:r>
            <a:r>
              <a:rPr lang="en-US" sz="1200" dirty="0" err="1"/>
              <a:t>LoRA</a:t>
            </a:r>
            <a:r>
              <a:rPr lang="en-US" sz="1200" dirty="0"/>
              <a:t>.</a:t>
            </a:r>
            <a:endParaRPr lang="en-IN" sz="1400" dirty="0"/>
          </a:p>
          <a:p>
            <a:r>
              <a:rPr lang="en-US" sz="1600" dirty="0"/>
              <a:t>Inference Workflow :</a:t>
            </a:r>
          </a:p>
          <a:p>
            <a:pPr lvl="1"/>
            <a:r>
              <a:rPr lang="en-US" sz="1200" dirty="0"/>
              <a:t>Encode prompt into text embeddings.</a:t>
            </a:r>
          </a:p>
          <a:p>
            <a:pPr lvl="1"/>
            <a:r>
              <a:rPr lang="en-US" sz="1200" dirty="0"/>
              <a:t>Process masks to match latent dimensions.</a:t>
            </a:r>
          </a:p>
          <a:p>
            <a:pPr lvl="1"/>
            <a:r>
              <a:rPr lang="en-US" sz="1200" dirty="0"/>
              <a:t>Generate images using diffusion steps.</a:t>
            </a:r>
          </a:p>
        </p:txBody>
      </p:sp>
    </p:spTree>
    <p:extLst>
      <p:ext uri="{BB962C8B-B14F-4D97-AF65-F5344CB8AC3E}">
        <p14:creationId xmlns:p14="http://schemas.microsoft.com/office/powerpoint/2010/main" val="44628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A543E-1449-E0EF-B262-99B128BF1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87829-80D4-5453-53D4-485977ACE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168"/>
            <a:ext cx="10515600" cy="408323"/>
          </a:xfrm>
        </p:spPr>
        <p:txBody>
          <a:bodyPr>
            <a:noAutofit/>
          </a:bodyPr>
          <a:lstStyle/>
          <a:p>
            <a:r>
              <a:rPr lang="en-IN" sz="1800" dirty="0"/>
              <a:t> 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E33CE-2A78-D2AB-8C87-15AF8AC05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5642"/>
            <a:ext cx="10515600" cy="5551321"/>
          </a:xfrm>
        </p:spPr>
        <p:txBody>
          <a:bodyPr>
            <a:normAutofit/>
          </a:bodyPr>
          <a:lstStyle/>
          <a:p>
            <a:r>
              <a:rPr lang="en-IN" sz="1400" dirty="0"/>
              <a:t>Challenges :</a:t>
            </a:r>
          </a:p>
          <a:p>
            <a:pPr lvl="1"/>
            <a:r>
              <a:rPr lang="en-US" sz="1200" dirty="0"/>
              <a:t>Ensuring compatibility between prompts, masks, and latent dimensions.</a:t>
            </a:r>
          </a:p>
          <a:p>
            <a:pPr lvl="1"/>
            <a:r>
              <a:rPr lang="en-US" sz="1200" dirty="0"/>
              <a:t>Handling mixed precision issues during training and inference.</a:t>
            </a:r>
          </a:p>
          <a:p>
            <a:pPr lvl="1"/>
            <a:r>
              <a:rPr lang="en-US" sz="1200" dirty="0"/>
              <a:t>Balancing realism and diversity in generated images.</a:t>
            </a:r>
          </a:p>
          <a:p>
            <a:r>
              <a:rPr lang="en-US" sz="1600" dirty="0"/>
              <a:t>Solutions:</a:t>
            </a:r>
          </a:p>
          <a:p>
            <a:pPr lvl="1"/>
            <a:r>
              <a:rPr lang="en-US" sz="1200" dirty="0"/>
              <a:t>Modified </a:t>
            </a:r>
            <a:r>
              <a:rPr lang="en-US" sz="1200" dirty="0" err="1"/>
              <a:t>UNet</a:t>
            </a:r>
            <a:r>
              <a:rPr lang="en-US" sz="1200" dirty="0"/>
              <a:t> to handle masks as additional conditioning.</a:t>
            </a:r>
          </a:p>
          <a:p>
            <a:pPr lvl="1"/>
            <a:r>
              <a:rPr lang="en-US" sz="1200" dirty="0"/>
              <a:t>Used </a:t>
            </a:r>
            <a:r>
              <a:rPr lang="en-US" sz="1200" dirty="0" err="1"/>
              <a:t>LoRA</a:t>
            </a:r>
            <a:r>
              <a:rPr lang="en-US" sz="1200" dirty="0"/>
              <a:t> for efficient fine-tuning without overfitting.</a:t>
            </a:r>
          </a:p>
          <a:p>
            <a:pPr lvl="1"/>
            <a:r>
              <a:rPr lang="en-US" sz="1200" dirty="0"/>
              <a:t>Debugged runtime errors related to precision </a:t>
            </a:r>
            <a:r>
              <a:rPr lang="en-US" sz="1200"/>
              <a:t>mismatches.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48110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420</TotalTime>
  <Words>540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Siemens Energy</vt:lpstr>
      <vt:lpstr>Objective and Problem Statement</vt:lpstr>
      <vt:lpstr>Sample Dataset</vt:lpstr>
      <vt:lpstr>Objective and Problem Statement</vt:lpstr>
      <vt:lpstr> Why Stable Diffusion?</vt:lpstr>
      <vt:lpstr>Technical Approach</vt:lpstr>
      <vt:lpstr>Implementation Details</vt:lpstr>
      <vt:lpstr> Challenges and Solutions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Agashe</dc:creator>
  <cp:lastModifiedBy>Agashe, Aditya</cp:lastModifiedBy>
  <cp:revision>14</cp:revision>
  <dcterms:created xsi:type="dcterms:W3CDTF">2025-05-03T10:45:52Z</dcterms:created>
  <dcterms:modified xsi:type="dcterms:W3CDTF">2025-05-08T08:10:40Z</dcterms:modified>
</cp:coreProperties>
</file>