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3" r:id="rId5"/>
    <p:sldId id="265" r:id="rId6"/>
    <p:sldId id="280" r:id="rId7"/>
    <p:sldId id="282" r:id="rId8"/>
    <p:sldId id="283" r:id="rId9"/>
    <p:sldId id="285" r:id="rId10"/>
    <p:sldId id="276" r:id="rId11"/>
    <p:sldId id="277" r:id="rId12"/>
    <p:sldId id="27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B7C0"/>
    <a:srgbClr val="FDFDFD"/>
    <a:srgbClr val="595859"/>
    <a:srgbClr val="595959"/>
    <a:srgbClr val="F6A500"/>
    <a:srgbClr val="FD710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2214" y="102"/>
      </p:cViewPr>
      <p:guideLst>
        <p:guide orient="horz" pos="219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8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F0D81-2E85-45D7-94AC-49D32410D99E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F24FA-5702-4324-A3AD-5152590C3E2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5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991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亮亮图文旗舰店</a:t>
            </a:r>
            <a:r>
              <a:rPr lang="en-US" altLang="zh-CN" dirty="0" smtClean="0"/>
              <a:t>https://liangliangtuwen.tmall.com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48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01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24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67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55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1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58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081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7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BF24FA-5702-4324-A3AD-5152590C3E26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15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advTm="2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6E560-ADEC-41E6-854E-DAC06D5AFEC8}" type="datetimeFigureOut">
              <a:rPr lang="zh-CN" altLang="en-US" smtClean="0"/>
              <a:pPr/>
              <a:t>2019/7/1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4D1AA-1B48-4F17-8DC6-3D113FDD2C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20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0" y="4087002"/>
            <a:ext cx="12192000" cy="1552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5"/>
          <p:cNvSpPr/>
          <p:nvPr/>
        </p:nvSpPr>
        <p:spPr>
          <a:xfrm>
            <a:off x="318502" y="4665266"/>
            <a:ext cx="1111084" cy="111108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6"/>
          <p:cNvSpPr/>
          <p:nvPr/>
        </p:nvSpPr>
        <p:spPr>
          <a:xfrm>
            <a:off x="2047054" y="4338962"/>
            <a:ext cx="1060122" cy="106012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7"/>
          <p:cNvSpPr/>
          <p:nvPr/>
        </p:nvSpPr>
        <p:spPr>
          <a:xfrm>
            <a:off x="1300182" y="3978403"/>
            <a:ext cx="798226" cy="7982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8"/>
          <p:cNvSpPr/>
          <p:nvPr/>
        </p:nvSpPr>
        <p:spPr>
          <a:xfrm>
            <a:off x="1588568" y="5114428"/>
            <a:ext cx="329326" cy="329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2"/>
          <p:cNvSpPr txBox="1"/>
          <p:nvPr/>
        </p:nvSpPr>
        <p:spPr>
          <a:xfrm>
            <a:off x="19366" y="4451509"/>
            <a:ext cx="42191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OA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组工作汇报</a:t>
            </a:r>
            <a:endParaRPr lang="zh-CN" sz="4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Diamond 34"/>
          <p:cNvSpPr/>
          <p:nvPr/>
        </p:nvSpPr>
        <p:spPr>
          <a:xfrm>
            <a:off x="8059473" y="3901074"/>
            <a:ext cx="1247219" cy="124721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amond 35"/>
          <p:cNvSpPr/>
          <p:nvPr/>
        </p:nvSpPr>
        <p:spPr>
          <a:xfrm>
            <a:off x="9472885" y="4764438"/>
            <a:ext cx="782639" cy="78263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36"/>
          <p:cNvSpPr/>
          <p:nvPr/>
        </p:nvSpPr>
        <p:spPr>
          <a:xfrm>
            <a:off x="10375419" y="4159544"/>
            <a:ext cx="531998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37"/>
          <p:cNvSpPr/>
          <p:nvPr/>
        </p:nvSpPr>
        <p:spPr>
          <a:xfrm>
            <a:off x="11618933" y="5103369"/>
            <a:ext cx="531998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38"/>
          <p:cNvSpPr/>
          <p:nvPr/>
        </p:nvSpPr>
        <p:spPr>
          <a:xfrm>
            <a:off x="11411330" y="4942829"/>
            <a:ext cx="434626" cy="434626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组合 79"/>
          <p:cNvGrpSpPr/>
          <p:nvPr/>
        </p:nvGrpSpPr>
        <p:grpSpPr bwMode="auto">
          <a:xfrm>
            <a:off x="2574602" y="823891"/>
            <a:ext cx="2340698" cy="2345431"/>
            <a:chOff x="6379729" y="2488774"/>
            <a:chExt cx="2513016" cy="2513016"/>
          </a:xfrm>
        </p:grpSpPr>
        <p:sp>
          <p:nvSpPr>
            <p:cNvPr id="10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1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" name="椭圆 80"/>
          <p:cNvSpPr/>
          <p:nvPr/>
        </p:nvSpPr>
        <p:spPr bwMode="auto">
          <a:xfrm>
            <a:off x="2917725" y="1155175"/>
            <a:ext cx="1691508" cy="1694936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9" name="组合 79"/>
          <p:cNvGrpSpPr/>
          <p:nvPr/>
        </p:nvGrpSpPr>
        <p:grpSpPr bwMode="auto">
          <a:xfrm>
            <a:off x="4615935" y="614117"/>
            <a:ext cx="2180135" cy="2184543"/>
            <a:chOff x="6379729" y="2488774"/>
            <a:chExt cx="2513016" cy="2513016"/>
          </a:xfrm>
        </p:grpSpPr>
        <p:sp>
          <p:nvSpPr>
            <p:cNvPr id="31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32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" name="椭圆 80"/>
          <p:cNvSpPr/>
          <p:nvPr/>
        </p:nvSpPr>
        <p:spPr bwMode="auto">
          <a:xfrm>
            <a:off x="4935521" y="922676"/>
            <a:ext cx="1575477" cy="1578669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0" lang="zh-CN" altLang="en-US" sz="1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8" name="组合 79"/>
          <p:cNvGrpSpPr/>
          <p:nvPr/>
        </p:nvGrpSpPr>
        <p:grpSpPr bwMode="auto">
          <a:xfrm>
            <a:off x="7494318" y="809767"/>
            <a:ext cx="2354638" cy="2359399"/>
            <a:chOff x="6379729" y="2488774"/>
            <a:chExt cx="2513016" cy="2513016"/>
          </a:xfrm>
        </p:grpSpPr>
        <p:sp>
          <p:nvSpPr>
            <p:cNvPr id="40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1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9" name="椭圆 80"/>
          <p:cNvSpPr/>
          <p:nvPr/>
        </p:nvSpPr>
        <p:spPr bwMode="auto">
          <a:xfrm>
            <a:off x="7839485" y="1143023"/>
            <a:ext cx="1701582" cy="1705030"/>
          </a:xfrm>
          <a:prstGeom prst="ellips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1500" kern="0" dirty="0">
                <a:solidFill>
                  <a:srgbClr val="FFFFFF"/>
                </a:solidFill>
              </a:rPr>
              <a:t>9</a:t>
            </a:r>
            <a:endParaRPr kumimoji="0" lang="zh-CN" altLang="en-US" sz="1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7" name="组合 79"/>
          <p:cNvGrpSpPr/>
          <p:nvPr/>
        </p:nvGrpSpPr>
        <p:grpSpPr bwMode="auto">
          <a:xfrm>
            <a:off x="6004912" y="1958737"/>
            <a:ext cx="1920483" cy="1924366"/>
            <a:chOff x="6379729" y="2488774"/>
            <a:chExt cx="2513016" cy="2513016"/>
          </a:xfrm>
        </p:grpSpPr>
        <p:sp>
          <p:nvSpPr>
            <p:cNvPr id="49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50" name="任意多边形 83"/>
            <p:cNvSpPr/>
            <p:nvPr/>
          </p:nvSpPr>
          <p:spPr>
            <a:xfrm rot="16377237">
              <a:off x="6409519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8" name="椭圆 80"/>
          <p:cNvSpPr/>
          <p:nvPr/>
        </p:nvSpPr>
        <p:spPr bwMode="auto">
          <a:xfrm>
            <a:off x="6286436" y="2230547"/>
            <a:ext cx="1387840" cy="1390651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pic>
        <p:nvPicPr>
          <p:cNvPr id="2" name="【Audiojungle】because-we-are-young.mp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5842544" y="-797167"/>
            <a:ext cx="668454" cy="668454"/>
          </a:xfrm>
          <a:prstGeom prst="rect">
            <a:avLst/>
          </a:prstGeom>
        </p:spPr>
      </p:pic>
      <p:sp>
        <p:nvSpPr>
          <p:cNvPr id="33" name="TextBox 12"/>
          <p:cNvSpPr txBox="1"/>
          <p:nvPr/>
        </p:nvSpPr>
        <p:spPr>
          <a:xfrm>
            <a:off x="9794929" y="5158254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日期：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2019.07.01</a:t>
            </a:r>
            <a:endParaRPr lang="zh-CN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6023">
        <p:blinds dir="vert"/>
      </p:transition>
    </mc:Choice>
    <mc:Fallback xmlns="">
      <p:transition spd="slow" advTm="6023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30">
                <p:cTn id="6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  <p:bldP spid="30" grpId="0" animBg="1"/>
      <p:bldP spid="39" grpId="0" animBg="1"/>
      <p:bldP spid="48" grpId="0" animBg="1"/>
      <p:bldP spid="33" grpId="0"/>
    </p:bldLst>
  </p:timing>
  <p:extLst mod="1">
    <p:ext uri="{E180D4A7-C9FB-4DFB-919C-405C955672EB}">
      <p14:showEvtLst xmlns:p14="http://schemas.microsoft.com/office/powerpoint/2010/main">
        <p14:playEvt time="532" objId="2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-52252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5080340" y="37772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j-lt"/>
              </a:rPr>
              <a:t>系统架构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479425" y="5433895"/>
            <a:ext cx="11233150" cy="8140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高性能：访问快，用户体验好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高并发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：支持多个请求同时访问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高可用：抵御不确定性，保证系统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7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24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小时健康服务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5" name="Group 7"/>
          <p:cNvGrpSpPr/>
          <p:nvPr/>
        </p:nvGrpSpPr>
        <p:grpSpPr>
          <a:xfrm>
            <a:off x="2187231" y="1358180"/>
            <a:ext cx="9525344" cy="3774142"/>
            <a:chOff x="891983" y="1061088"/>
            <a:chExt cx="7144008" cy="2830606"/>
          </a:xfrm>
        </p:grpSpPr>
        <p:sp>
          <p:nvSpPr>
            <p:cNvPr id="6" name="L-Shape 8"/>
            <p:cNvSpPr/>
            <p:nvPr/>
          </p:nvSpPr>
          <p:spPr>
            <a:xfrm rot="5400000">
              <a:off x="1222103" y="2087926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 9"/>
            <p:cNvSpPr/>
            <p:nvPr/>
          </p:nvSpPr>
          <p:spPr>
            <a:xfrm>
              <a:off x="1056118" y="2582298"/>
              <a:ext cx="1493792" cy="1309396"/>
            </a:xfrm>
            <a:custGeom>
              <a:avLst/>
              <a:gdLst>
                <a:gd name="connsiteX0" fmla="*/ 0 w 1493792"/>
                <a:gd name="connsiteY0" fmla="*/ 0 h 1309396"/>
                <a:gd name="connsiteX1" fmla="*/ 1493792 w 1493792"/>
                <a:gd name="connsiteY1" fmla="*/ 0 h 1309396"/>
                <a:gd name="connsiteX2" fmla="*/ 1493792 w 1493792"/>
                <a:gd name="connsiteY2" fmla="*/ 1309396 h 1309396"/>
                <a:gd name="connsiteX3" fmla="*/ 0 w 1493792"/>
                <a:gd name="connsiteY3" fmla="*/ 1309396 h 1309396"/>
                <a:gd name="connsiteX4" fmla="*/ 0 w 1493792"/>
                <a:gd name="connsiteY4" fmla="*/ 0 h 13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792" h="1309396">
                  <a:moveTo>
                    <a:pt x="0" y="0"/>
                  </a:moveTo>
                  <a:lnTo>
                    <a:pt x="1493792" y="0"/>
                  </a:lnTo>
                  <a:lnTo>
                    <a:pt x="1493792" y="1309396"/>
                  </a:lnTo>
                  <a:lnTo>
                    <a:pt x="0" y="13093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algn="ctr" defTabSz="7105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defTabSz="7105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Isosceles Triangle 10"/>
            <p:cNvSpPr/>
            <p:nvPr/>
          </p:nvSpPr>
          <p:spPr>
            <a:xfrm>
              <a:off x="2268063" y="1966112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L-Shape 11"/>
            <p:cNvSpPr/>
            <p:nvPr/>
          </p:nvSpPr>
          <p:spPr>
            <a:xfrm rot="5400000">
              <a:off x="3050797" y="1635414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Freeform 12"/>
            <p:cNvSpPr/>
            <p:nvPr/>
          </p:nvSpPr>
          <p:spPr>
            <a:xfrm>
              <a:off x="2884812" y="2129786"/>
              <a:ext cx="1493792" cy="1309396"/>
            </a:xfrm>
            <a:custGeom>
              <a:avLst/>
              <a:gdLst>
                <a:gd name="connsiteX0" fmla="*/ 0 w 1493792"/>
                <a:gd name="connsiteY0" fmla="*/ 0 h 1309396"/>
                <a:gd name="connsiteX1" fmla="*/ 1493792 w 1493792"/>
                <a:gd name="connsiteY1" fmla="*/ 0 h 1309396"/>
                <a:gd name="connsiteX2" fmla="*/ 1493792 w 1493792"/>
                <a:gd name="connsiteY2" fmla="*/ 1309396 h 1309396"/>
                <a:gd name="connsiteX3" fmla="*/ 0 w 1493792"/>
                <a:gd name="connsiteY3" fmla="*/ 1309396 h 1309396"/>
                <a:gd name="connsiteX4" fmla="*/ 0 w 1493792"/>
                <a:gd name="connsiteY4" fmla="*/ 0 h 13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792" h="1309396">
                  <a:moveTo>
                    <a:pt x="0" y="0"/>
                  </a:moveTo>
                  <a:lnTo>
                    <a:pt x="1493792" y="0"/>
                  </a:lnTo>
                  <a:lnTo>
                    <a:pt x="1493792" y="1309396"/>
                  </a:lnTo>
                  <a:lnTo>
                    <a:pt x="0" y="13093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algn="ctr" defTabSz="7105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defTabSz="7105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Isosceles Triangle 13"/>
            <p:cNvSpPr/>
            <p:nvPr/>
          </p:nvSpPr>
          <p:spPr>
            <a:xfrm>
              <a:off x="4096757" y="1513600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L-Shape 14"/>
            <p:cNvSpPr/>
            <p:nvPr/>
          </p:nvSpPr>
          <p:spPr>
            <a:xfrm rot="5400000">
              <a:off x="4879491" y="1182902"/>
              <a:ext cx="994371" cy="1654611"/>
            </a:xfrm>
            <a:prstGeom prst="corner">
              <a:avLst>
                <a:gd name="adj1" fmla="val 16120"/>
                <a:gd name="adj2" fmla="val 1611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6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 15"/>
            <p:cNvSpPr/>
            <p:nvPr/>
          </p:nvSpPr>
          <p:spPr>
            <a:xfrm>
              <a:off x="4713506" y="1677274"/>
              <a:ext cx="1493792" cy="1309396"/>
            </a:xfrm>
            <a:custGeom>
              <a:avLst/>
              <a:gdLst>
                <a:gd name="connsiteX0" fmla="*/ 0 w 1493792"/>
                <a:gd name="connsiteY0" fmla="*/ 0 h 1309396"/>
                <a:gd name="connsiteX1" fmla="*/ 1493792 w 1493792"/>
                <a:gd name="connsiteY1" fmla="*/ 0 h 1309396"/>
                <a:gd name="connsiteX2" fmla="*/ 1493792 w 1493792"/>
                <a:gd name="connsiteY2" fmla="*/ 1309396 h 1309396"/>
                <a:gd name="connsiteX3" fmla="*/ 0 w 1493792"/>
                <a:gd name="connsiteY3" fmla="*/ 1309396 h 1309396"/>
                <a:gd name="connsiteX4" fmla="*/ 0 w 1493792"/>
                <a:gd name="connsiteY4" fmla="*/ 0 h 13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792" h="1309396">
                  <a:moveTo>
                    <a:pt x="0" y="0"/>
                  </a:moveTo>
                  <a:lnTo>
                    <a:pt x="1493792" y="0"/>
                  </a:lnTo>
                  <a:lnTo>
                    <a:pt x="1493792" y="1309396"/>
                  </a:lnTo>
                  <a:lnTo>
                    <a:pt x="0" y="13093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algn="ctr" defTabSz="7105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defTabSz="7105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Isosceles Triangle 16"/>
            <p:cNvSpPr/>
            <p:nvPr/>
          </p:nvSpPr>
          <p:spPr>
            <a:xfrm>
              <a:off x="5925450" y="1061088"/>
              <a:ext cx="281847" cy="281847"/>
            </a:xfrm>
            <a:prstGeom prst="triangle">
              <a:avLst>
                <a:gd name="adj" fmla="val 100000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 18"/>
            <p:cNvSpPr/>
            <p:nvPr/>
          </p:nvSpPr>
          <p:spPr>
            <a:xfrm>
              <a:off x="6542199" y="1224762"/>
              <a:ext cx="1493792" cy="1309396"/>
            </a:xfrm>
            <a:custGeom>
              <a:avLst/>
              <a:gdLst>
                <a:gd name="connsiteX0" fmla="*/ 0 w 1493792"/>
                <a:gd name="connsiteY0" fmla="*/ 0 h 1309396"/>
                <a:gd name="connsiteX1" fmla="*/ 1493792 w 1493792"/>
                <a:gd name="connsiteY1" fmla="*/ 0 h 1309396"/>
                <a:gd name="connsiteX2" fmla="*/ 1493792 w 1493792"/>
                <a:gd name="connsiteY2" fmla="*/ 1309396 h 1309396"/>
                <a:gd name="connsiteX3" fmla="*/ 0 w 1493792"/>
                <a:gd name="connsiteY3" fmla="*/ 1309396 h 1309396"/>
                <a:gd name="connsiteX4" fmla="*/ 0 w 1493792"/>
                <a:gd name="connsiteY4" fmla="*/ 0 h 130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792" h="1309396">
                  <a:moveTo>
                    <a:pt x="0" y="0"/>
                  </a:moveTo>
                  <a:lnTo>
                    <a:pt x="1493792" y="0"/>
                  </a:lnTo>
                  <a:lnTo>
                    <a:pt x="1493792" y="1309396"/>
                  </a:lnTo>
                  <a:lnTo>
                    <a:pt x="0" y="1309396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algn="ctr" defTabSz="7105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 defTabSz="71056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6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" name="Rectangle 31"/>
          <p:cNvSpPr/>
          <p:nvPr/>
        </p:nvSpPr>
        <p:spPr>
          <a:xfrm>
            <a:off x="1837315" y="458895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1"/>
                </a:solidFill>
              </a:rPr>
              <a:t>高性能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8" name="Rectangle 32"/>
          <p:cNvSpPr/>
          <p:nvPr/>
        </p:nvSpPr>
        <p:spPr>
          <a:xfrm>
            <a:off x="4403697" y="40051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2"/>
                </a:solidFill>
              </a:rPr>
              <a:t>高并发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9" name="Rectangle 33"/>
          <p:cNvSpPr/>
          <p:nvPr/>
        </p:nvSpPr>
        <p:spPr>
          <a:xfrm>
            <a:off x="6841955" y="34193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accent3"/>
                </a:solidFill>
              </a:rPr>
              <a:t>高可用</a:t>
            </a:r>
            <a:endParaRPr lang="en-US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advTm="41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4485499" y="377727"/>
            <a:ext cx="3221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j-lt"/>
              </a:rPr>
              <a:t>旧</a:t>
            </a:r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OA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</a:rPr>
              <a:t>系统架构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4782448" y="1900422"/>
            <a:ext cx="7422742" cy="4032448"/>
            <a:chOff x="3937441" y="1178069"/>
            <a:chExt cx="8247063" cy="4394994"/>
          </a:xfrm>
        </p:grpSpPr>
        <p:sp>
          <p:nvSpPr>
            <p:cNvPr id="5" name="AutoShape 2"/>
            <p:cNvSpPr/>
            <p:nvPr/>
          </p:nvSpPr>
          <p:spPr bwMode="auto">
            <a:xfrm>
              <a:off x="4851841" y="1178069"/>
              <a:ext cx="6407150" cy="42791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0453"/>
                  </a:moveTo>
                  <a:cubicBezTo>
                    <a:pt x="21600" y="21086"/>
                    <a:pt x="21251" y="21599"/>
                    <a:pt x="20820" y="21599"/>
                  </a:cubicBezTo>
                  <a:lnTo>
                    <a:pt x="779" y="21599"/>
                  </a:lnTo>
                  <a:cubicBezTo>
                    <a:pt x="348" y="21599"/>
                    <a:pt x="0" y="21086"/>
                    <a:pt x="0" y="20453"/>
                  </a:cubicBezTo>
                  <a:lnTo>
                    <a:pt x="0" y="1146"/>
                  </a:lnTo>
                  <a:cubicBezTo>
                    <a:pt x="0" y="513"/>
                    <a:pt x="348" y="0"/>
                    <a:pt x="779" y="0"/>
                  </a:cubicBezTo>
                  <a:lnTo>
                    <a:pt x="20820" y="0"/>
                  </a:lnTo>
                  <a:cubicBezTo>
                    <a:pt x="21251" y="0"/>
                    <a:pt x="21600" y="513"/>
                    <a:pt x="21600" y="1146"/>
                  </a:cubicBezTo>
                  <a:cubicBezTo>
                    <a:pt x="21600" y="1146"/>
                    <a:pt x="21600" y="20453"/>
                    <a:pt x="21600" y="20453"/>
                  </a:cubicBezTo>
                  <a:close/>
                </a:path>
              </a:pathLst>
            </a:custGeom>
            <a:solidFill>
              <a:srgbClr val="484849"/>
            </a:solidFill>
            <a:ln w="38100" cap="flat" cmpd="sng">
              <a:solidFill>
                <a:srgbClr val="6E6D6E"/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" name="AutoShape 3"/>
            <p:cNvSpPr/>
            <p:nvPr/>
          </p:nvSpPr>
          <p:spPr bwMode="auto">
            <a:xfrm>
              <a:off x="4870891" y="1190769"/>
              <a:ext cx="5091907" cy="427910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21599"/>
                  </a:moveTo>
                  <a:lnTo>
                    <a:pt x="980" y="21599"/>
                  </a:lnTo>
                  <a:cubicBezTo>
                    <a:pt x="438" y="21599"/>
                    <a:pt x="0" y="21086"/>
                    <a:pt x="0" y="20453"/>
                  </a:cubicBezTo>
                  <a:lnTo>
                    <a:pt x="0" y="1146"/>
                  </a:lnTo>
                  <a:cubicBezTo>
                    <a:pt x="0" y="513"/>
                    <a:pt x="438" y="0"/>
                    <a:pt x="980" y="0"/>
                  </a:cubicBezTo>
                  <a:lnTo>
                    <a:pt x="15217" y="0"/>
                  </a:lnTo>
                  <a:cubicBezTo>
                    <a:pt x="15217" y="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" name="AutoShape 4"/>
            <p:cNvSpPr/>
            <p:nvPr/>
          </p:nvSpPr>
          <p:spPr bwMode="auto">
            <a:xfrm>
              <a:off x="8058591" y="1214928"/>
              <a:ext cx="108744" cy="10715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600" y="10794"/>
                  </a:moveTo>
                  <a:cubicBezTo>
                    <a:pt x="21600" y="16761"/>
                    <a:pt x="16755" y="21599"/>
                    <a:pt x="10791" y="21599"/>
                  </a:cubicBezTo>
                  <a:cubicBezTo>
                    <a:pt x="4831" y="21599"/>
                    <a:pt x="0" y="16761"/>
                    <a:pt x="0" y="10794"/>
                  </a:cubicBezTo>
                  <a:cubicBezTo>
                    <a:pt x="0" y="4832"/>
                    <a:pt x="4831" y="0"/>
                    <a:pt x="10791" y="0"/>
                  </a:cubicBezTo>
                  <a:cubicBezTo>
                    <a:pt x="16755" y="0"/>
                    <a:pt x="21600" y="4832"/>
                    <a:pt x="21600" y="10794"/>
                  </a:cubicBezTo>
                  <a:close/>
                </a:path>
              </a:pathLst>
            </a:custGeom>
            <a:solidFill>
              <a:srgbClr val="232323"/>
            </a:solidFill>
            <a:ln w="12700" cap="flat" cmpd="sng">
              <a:solidFill>
                <a:srgbClr val="232323"/>
              </a:solidFill>
              <a:prstDash val="solid"/>
              <a:miter lim="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8" name="AutoShape 5"/>
            <p:cNvSpPr/>
            <p:nvPr/>
          </p:nvSpPr>
          <p:spPr bwMode="auto">
            <a:xfrm>
              <a:off x="5118541" y="1374919"/>
              <a:ext cx="5899150" cy="37504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599" y="0"/>
                  </a:lnTo>
                  <a:cubicBezTo>
                    <a:pt x="21599" y="0"/>
                    <a:pt x="21599" y="21599"/>
                    <a:pt x="21599" y="2159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DCDEE0"/>
                  </a:outerShdw>
                </a:effectLst>
              </a:endParaRPr>
            </a:p>
          </p:txBody>
        </p:sp>
        <p:sp>
          <p:nvSpPr>
            <p:cNvPr id="9" name="AutoShape 6"/>
            <p:cNvSpPr/>
            <p:nvPr/>
          </p:nvSpPr>
          <p:spPr bwMode="auto">
            <a:xfrm>
              <a:off x="3937441" y="5330969"/>
              <a:ext cx="8247063" cy="2420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999" y="0"/>
                  </a:moveTo>
                  <a:lnTo>
                    <a:pt x="20988" y="0"/>
                  </a:lnTo>
                  <a:lnTo>
                    <a:pt x="611" y="0"/>
                  </a:lnTo>
                  <a:lnTo>
                    <a:pt x="600" y="0"/>
                  </a:lnTo>
                  <a:cubicBezTo>
                    <a:pt x="268" y="0"/>
                    <a:pt x="0" y="4463"/>
                    <a:pt x="0" y="9970"/>
                  </a:cubicBezTo>
                  <a:lnTo>
                    <a:pt x="0" y="11632"/>
                  </a:lnTo>
                  <a:cubicBezTo>
                    <a:pt x="0" y="17137"/>
                    <a:pt x="268" y="21599"/>
                    <a:pt x="600" y="21599"/>
                  </a:cubicBezTo>
                  <a:lnTo>
                    <a:pt x="611" y="21599"/>
                  </a:lnTo>
                  <a:lnTo>
                    <a:pt x="20988" y="21599"/>
                  </a:lnTo>
                  <a:lnTo>
                    <a:pt x="20999" y="21599"/>
                  </a:lnTo>
                  <a:cubicBezTo>
                    <a:pt x="21331" y="21599"/>
                    <a:pt x="21600" y="17137"/>
                    <a:pt x="21600" y="11632"/>
                  </a:cubicBezTo>
                  <a:lnTo>
                    <a:pt x="21600" y="9970"/>
                  </a:lnTo>
                  <a:cubicBezTo>
                    <a:pt x="21600" y="4463"/>
                    <a:pt x="21331" y="0"/>
                    <a:pt x="20999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" name="AutoShape 7"/>
            <p:cNvSpPr/>
            <p:nvPr/>
          </p:nvSpPr>
          <p:spPr bwMode="auto">
            <a:xfrm>
              <a:off x="3937441" y="5330969"/>
              <a:ext cx="8247063" cy="13017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ubicBezTo>
                    <a:pt x="0" y="2159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>
              <a:lvl1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1pPr>
              <a:lvl2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2pPr>
              <a:lvl3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3pPr>
              <a:lvl4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4pPr>
              <a:lvl5pPr defTabSz="457200"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5pPr>
              <a:lvl6pPr marL="18288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6pPr>
              <a:lvl7pPr marL="22860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7pPr>
              <a:lvl8pPr marL="27432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8pPr>
              <a:lvl9pPr marL="3200400" algn="ctr" defTabSz="457200" fontAlgn="base" hangingPunct="0">
                <a:spcBef>
                  <a:spcPct val="0"/>
                </a:spcBef>
                <a:spcAft>
                  <a:spcPct val="0"/>
                </a:spcAft>
                <a:defRPr sz="5600">
                  <a:solidFill>
                    <a:srgbClr val="000000"/>
                  </a:solidFill>
                  <a:latin typeface="Gill Sans" charset="0"/>
                  <a:ea typeface="Gill Sans" charset="0"/>
                  <a:cs typeface="Gill Sans" charset="0"/>
                  <a:sym typeface="Gill Sans" charset="0"/>
                </a:defRPr>
              </a:lvl9pPr>
            </a:lstStyle>
            <a:p>
              <a:pPr algn="ctr" eaLnBrk="1">
                <a:defRPr/>
              </a:pPr>
              <a:endParaRPr lang="en-US" sz="15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404389" y="2276872"/>
            <a:ext cx="5093766" cy="1086629"/>
            <a:chOff x="5880306" y="1817018"/>
            <a:chExt cx="5093766" cy="1086629"/>
          </a:xfrm>
        </p:grpSpPr>
        <p:sp>
          <p:nvSpPr>
            <p:cNvPr id="12" name="TextBox 14"/>
            <p:cNvSpPr txBox="1"/>
            <p:nvPr/>
          </p:nvSpPr>
          <p:spPr bwMode="auto">
            <a:xfrm>
              <a:off x="5883829" y="1817018"/>
              <a:ext cx="190658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问题分析：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Straight Connector 15"/>
            <p:cNvCxnSpPr/>
            <p:nvPr/>
          </p:nvCxnSpPr>
          <p:spPr>
            <a:xfrm>
              <a:off x="5883829" y="2159669"/>
              <a:ext cx="190658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6"/>
            <p:cNvSpPr/>
            <p:nvPr/>
          </p:nvSpPr>
          <p:spPr>
            <a:xfrm>
              <a:off x="5880306" y="2164983"/>
              <a:ext cx="50937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、旧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OA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系统使用的架构技术比较旧，虽然简单实用，便于维护，成本也低，但随着用户量增加，无法满足三高；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、旧</a:t>
              </a:r>
              <a:r>
                <a:rPr lang="en-US" altLang="zh-CN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OA</a:t>
              </a:r>
              <a:r>
                <a:rPr lang="zh-CN" altLang="en-US" sz="14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代码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耦合度高，不利于扩展。</a:t>
              </a:r>
              <a:endParaRPr lang="en-US" sz="1400" dirty="0"/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407912" y="3541849"/>
            <a:ext cx="5093766" cy="631283"/>
            <a:chOff x="5883829" y="3081995"/>
            <a:chExt cx="5093766" cy="631283"/>
          </a:xfrm>
        </p:grpSpPr>
        <p:sp>
          <p:nvSpPr>
            <p:cNvPr id="16" name="TextBox 18"/>
            <p:cNvSpPr txBox="1"/>
            <p:nvPr/>
          </p:nvSpPr>
          <p:spPr bwMode="auto">
            <a:xfrm>
              <a:off x="5883829" y="3081995"/>
              <a:ext cx="1911350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解决方案</a:t>
              </a:r>
              <a:r>
                <a:rPr lang="zh-CN" altLang="en-US" sz="1600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：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7" name="Straight Connector 19"/>
            <p:cNvCxnSpPr/>
            <p:nvPr/>
          </p:nvCxnSpPr>
          <p:spPr>
            <a:xfrm>
              <a:off x="5934921" y="3420133"/>
              <a:ext cx="137273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0"/>
            <p:cNvSpPr/>
            <p:nvPr/>
          </p:nvSpPr>
          <p:spPr>
            <a:xfrm>
              <a:off x="5883829" y="3405501"/>
              <a:ext cx="509376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通过业务拆分，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OA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系统微服务化</a:t>
              </a:r>
              <a:endParaRPr lang="en-US" sz="1400" dirty="0"/>
            </a:p>
          </p:txBody>
        </p:sp>
      </p:grpSp>
      <p:sp>
        <p:nvSpPr>
          <p:cNvPr id="23" name="Rectangle 26"/>
          <p:cNvSpPr/>
          <p:nvPr/>
        </p:nvSpPr>
        <p:spPr>
          <a:xfrm>
            <a:off x="5845492" y="2081034"/>
            <a:ext cx="5309511" cy="34410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</p:cSld>
  <p:clrMapOvr>
    <a:masterClrMapping/>
  </p:clrMapOvr>
  <p:transition advTm="24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/>
        </p:nvSpPr>
        <p:spPr>
          <a:xfrm>
            <a:off x="0" y="4087002"/>
            <a:ext cx="12192000" cy="1552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5"/>
          <p:cNvSpPr/>
          <p:nvPr/>
        </p:nvSpPr>
        <p:spPr>
          <a:xfrm>
            <a:off x="318502" y="4665266"/>
            <a:ext cx="1111084" cy="1111084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6"/>
          <p:cNvSpPr/>
          <p:nvPr/>
        </p:nvSpPr>
        <p:spPr>
          <a:xfrm>
            <a:off x="2047054" y="4338962"/>
            <a:ext cx="1060122" cy="1060122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7"/>
          <p:cNvSpPr/>
          <p:nvPr/>
        </p:nvSpPr>
        <p:spPr>
          <a:xfrm>
            <a:off x="1300182" y="3978403"/>
            <a:ext cx="798226" cy="7982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8"/>
          <p:cNvSpPr/>
          <p:nvPr/>
        </p:nvSpPr>
        <p:spPr>
          <a:xfrm>
            <a:off x="1588568" y="5114428"/>
            <a:ext cx="329326" cy="32932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2"/>
          <p:cNvSpPr txBox="1"/>
          <p:nvPr/>
        </p:nvSpPr>
        <p:spPr>
          <a:xfrm>
            <a:off x="3069675" y="4118767"/>
            <a:ext cx="3472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chemeClr val="bg1"/>
                </a:solidFill>
                <a:latin typeface="+mj-ea"/>
                <a:ea typeface="+mj-ea"/>
              </a:rPr>
              <a:t>THANKS</a:t>
            </a:r>
            <a:r>
              <a:rPr lang="zh-CN" altLang="en-US" sz="4800" b="1" dirty="0" smtClean="0">
                <a:solidFill>
                  <a:schemeClr val="bg1"/>
                </a:solidFill>
                <a:latin typeface="+mj-ea"/>
                <a:ea typeface="+mj-ea"/>
              </a:rPr>
              <a:t>！</a:t>
            </a:r>
            <a:endParaRPr lang="zh-CN" sz="4800" b="1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9" name="Diamond 34"/>
          <p:cNvSpPr/>
          <p:nvPr/>
        </p:nvSpPr>
        <p:spPr>
          <a:xfrm>
            <a:off x="8059473" y="3901074"/>
            <a:ext cx="1247219" cy="124721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Diamond 35"/>
          <p:cNvSpPr/>
          <p:nvPr/>
        </p:nvSpPr>
        <p:spPr>
          <a:xfrm>
            <a:off x="9472885" y="4764438"/>
            <a:ext cx="782639" cy="782639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36"/>
          <p:cNvSpPr/>
          <p:nvPr/>
        </p:nvSpPr>
        <p:spPr>
          <a:xfrm>
            <a:off x="10375419" y="4159544"/>
            <a:ext cx="531998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iamond 37"/>
          <p:cNvSpPr/>
          <p:nvPr/>
        </p:nvSpPr>
        <p:spPr>
          <a:xfrm>
            <a:off x="11618933" y="5103369"/>
            <a:ext cx="531998" cy="531998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iamond 38"/>
          <p:cNvSpPr/>
          <p:nvPr/>
        </p:nvSpPr>
        <p:spPr>
          <a:xfrm>
            <a:off x="11411330" y="4942829"/>
            <a:ext cx="434626" cy="434626"/>
          </a:xfrm>
          <a:prstGeom prst="diamond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组合 79"/>
          <p:cNvGrpSpPr/>
          <p:nvPr/>
        </p:nvGrpSpPr>
        <p:grpSpPr bwMode="auto">
          <a:xfrm>
            <a:off x="2574602" y="823891"/>
            <a:ext cx="2340698" cy="2345431"/>
            <a:chOff x="6379729" y="2488774"/>
            <a:chExt cx="2513016" cy="2513016"/>
          </a:xfrm>
        </p:grpSpPr>
        <p:sp>
          <p:nvSpPr>
            <p:cNvPr id="10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11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9" name="椭圆 80"/>
          <p:cNvSpPr/>
          <p:nvPr/>
        </p:nvSpPr>
        <p:spPr bwMode="auto">
          <a:xfrm>
            <a:off x="2917725" y="1155175"/>
            <a:ext cx="1691508" cy="1694936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2</a:t>
            </a:r>
            <a:endParaRPr kumimoji="0" lang="zh-CN" altLang="en-US" sz="1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29" name="组合 79"/>
          <p:cNvGrpSpPr/>
          <p:nvPr/>
        </p:nvGrpSpPr>
        <p:grpSpPr bwMode="auto">
          <a:xfrm>
            <a:off x="4615935" y="614117"/>
            <a:ext cx="2180135" cy="2184543"/>
            <a:chOff x="6379729" y="2488774"/>
            <a:chExt cx="2513016" cy="2513016"/>
          </a:xfrm>
        </p:grpSpPr>
        <p:sp>
          <p:nvSpPr>
            <p:cNvPr id="31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32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0" name="椭圆 80"/>
          <p:cNvSpPr/>
          <p:nvPr/>
        </p:nvSpPr>
        <p:spPr bwMode="auto">
          <a:xfrm>
            <a:off x="4935521" y="922676"/>
            <a:ext cx="1575477" cy="1578669"/>
          </a:xfrm>
          <a:prstGeom prst="ellipse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0</a:t>
            </a:r>
            <a:endParaRPr kumimoji="0" lang="zh-CN" altLang="en-US" sz="1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38" name="组合 79"/>
          <p:cNvGrpSpPr/>
          <p:nvPr/>
        </p:nvGrpSpPr>
        <p:grpSpPr bwMode="auto">
          <a:xfrm>
            <a:off x="7494318" y="809767"/>
            <a:ext cx="2354638" cy="2359399"/>
            <a:chOff x="6379729" y="2488774"/>
            <a:chExt cx="2513016" cy="2513016"/>
          </a:xfrm>
        </p:grpSpPr>
        <p:sp>
          <p:nvSpPr>
            <p:cNvPr id="40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41" name="任意多边形 83"/>
            <p:cNvSpPr/>
            <p:nvPr/>
          </p:nvSpPr>
          <p:spPr>
            <a:xfrm rot="16377237">
              <a:off x="6409518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9" name="椭圆 80"/>
          <p:cNvSpPr/>
          <p:nvPr/>
        </p:nvSpPr>
        <p:spPr bwMode="auto">
          <a:xfrm>
            <a:off x="7839485" y="1143023"/>
            <a:ext cx="1701582" cy="1705030"/>
          </a:xfrm>
          <a:prstGeom prst="ellipse">
            <a:avLst/>
          </a:prstGeom>
          <a:solidFill>
            <a:schemeClr val="accent4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1500" kern="0" dirty="0">
                <a:solidFill>
                  <a:srgbClr val="FFFFFF"/>
                </a:solidFill>
              </a:rPr>
              <a:t>9</a:t>
            </a:r>
            <a:endParaRPr kumimoji="0" lang="zh-CN" altLang="en-US" sz="1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47" name="组合 79"/>
          <p:cNvGrpSpPr/>
          <p:nvPr/>
        </p:nvGrpSpPr>
        <p:grpSpPr bwMode="auto">
          <a:xfrm>
            <a:off x="6004912" y="1958737"/>
            <a:ext cx="1920483" cy="1924366"/>
            <a:chOff x="6379729" y="2488774"/>
            <a:chExt cx="2513016" cy="2513016"/>
          </a:xfrm>
        </p:grpSpPr>
        <p:sp>
          <p:nvSpPr>
            <p:cNvPr id="49" name="任意多边形 82"/>
            <p:cNvSpPr/>
            <p:nvPr/>
          </p:nvSpPr>
          <p:spPr>
            <a:xfrm rot="3738964">
              <a:off x="6379729" y="2488774"/>
              <a:ext cx="2513016" cy="2513016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50" name="任意多边形 83"/>
            <p:cNvSpPr/>
            <p:nvPr/>
          </p:nvSpPr>
          <p:spPr>
            <a:xfrm rot="16377237">
              <a:off x="6409519" y="2506880"/>
              <a:ext cx="2476803" cy="2476800"/>
            </a:xfrm>
            <a:custGeom>
              <a:avLst/>
              <a:gdLst>
                <a:gd name="connsiteX0" fmla="*/ 0 w 1800200"/>
                <a:gd name="connsiteY0" fmla="*/ 900100 h 1800200"/>
                <a:gd name="connsiteX1" fmla="*/ 263634 w 1800200"/>
                <a:gd name="connsiteY1" fmla="*/ 263633 h 1800200"/>
                <a:gd name="connsiteX2" fmla="*/ 900101 w 1800200"/>
                <a:gd name="connsiteY2" fmla="*/ 1 h 1800200"/>
                <a:gd name="connsiteX3" fmla="*/ 1536568 w 1800200"/>
                <a:gd name="connsiteY3" fmla="*/ 263635 h 1800200"/>
                <a:gd name="connsiteX4" fmla="*/ 1800200 w 1800200"/>
                <a:gd name="connsiteY4" fmla="*/ 900102 h 1800200"/>
                <a:gd name="connsiteX5" fmla="*/ 1536567 w 1800200"/>
                <a:gd name="connsiteY5" fmla="*/ 1536569 h 1800200"/>
                <a:gd name="connsiteX6" fmla="*/ 900100 w 1800200"/>
                <a:gd name="connsiteY6" fmla="*/ 1800202 h 1800200"/>
                <a:gd name="connsiteX7" fmla="*/ 263633 w 1800200"/>
                <a:gd name="connsiteY7" fmla="*/ 1536568 h 1800200"/>
                <a:gd name="connsiteX8" fmla="*/ 0 w 1800200"/>
                <a:gd name="connsiteY8" fmla="*/ 900101 h 1800200"/>
                <a:gd name="connsiteX9" fmla="*/ 0 w 1800200"/>
                <a:gd name="connsiteY9" fmla="*/ 90010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00" h="1800200">
                  <a:moveTo>
                    <a:pt x="0" y="900100"/>
                  </a:moveTo>
                  <a:cubicBezTo>
                    <a:pt x="0" y="661379"/>
                    <a:pt x="94832" y="432435"/>
                    <a:pt x="263634" y="263633"/>
                  </a:cubicBezTo>
                  <a:cubicBezTo>
                    <a:pt x="432436" y="94832"/>
                    <a:pt x="661380" y="0"/>
                    <a:pt x="900101" y="1"/>
                  </a:cubicBezTo>
                  <a:cubicBezTo>
                    <a:pt x="1138822" y="1"/>
                    <a:pt x="1367766" y="94833"/>
                    <a:pt x="1536568" y="263635"/>
                  </a:cubicBezTo>
                  <a:cubicBezTo>
                    <a:pt x="1705369" y="432437"/>
                    <a:pt x="1800201" y="661381"/>
                    <a:pt x="1800200" y="900102"/>
                  </a:cubicBezTo>
                  <a:cubicBezTo>
                    <a:pt x="1800200" y="1138823"/>
                    <a:pt x="1705368" y="1367767"/>
                    <a:pt x="1536567" y="1536569"/>
                  </a:cubicBezTo>
                  <a:cubicBezTo>
                    <a:pt x="1367765" y="1705371"/>
                    <a:pt x="1138821" y="1800202"/>
                    <a:pt x="900100" y="1800202"/>
                  </a:cubicBezTo>
                  <a:cubicBezTo>
                    <a:pt x="661379" y="1800202"/>
                    <a:pt x="432435" y="1705370"/>
                    <a:pt x="263633" y="1536568"/>
                  </a:cubicBezTo>
                  <a:cubicBezTo>
                    <a:pt x="94832" y="1367766"/>
                    <a:pt x="0" y="1138822"/>
                    <a:pt x="0" y="900101"/>
                  </a:cubicBezTo>
                  <a:lnTo>
                    <a:pt x="0" y="900100"/>
                  </a:lnTo>
                  <a:close/>
                </a:path>
              </a:pathLst>
            </a:cu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8" name="椭圆 80"/>
          <p:cNvSpPr/>
          <p:nvPr/>
        </p:nvSpPr>
        <p:spPr bwMode="auto">
          <a:xfrm>
            <a:off x="6286436" y="2230547"/>
            <a:ext cx="1387840" cy="1390651"/>
          </a:xfrm>
          <a:prstGeom prst="ellipse">
            <a:avLst/>
          </a:prstGeom>
          <a:solidFill>
            <a:schemeClr val="accent3"/>
          </a:solidFill>
          <a:ln w="25400" cap="flat" cmpd="sng" algn="ctr">
            <a:noFill/>
            <a:prstDash val="solid"/>
          </a:ln>
          <a:effectLst>
            <a:innerShdw blurRad="63500" dist="25400" dir="18660000">
              <a:prstClr val="black">
                <a:alpha val="35000"/>
              </a:prstClr>
            </a:inn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rPr>
              <a:t>1</a:t>
            </a:r>
            <a:endParaRPr kumimoji="0" lang="zh-CN" altLang="en-US" sz="115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" name="TextBox 12"/>
          <p:cNvSpPr txBox="1"/>
          <p:nvPr/>
        </p:nvSpPr>
        <p:spPr>
          <a:xfrm>
            <a:off x="9691127" y="5244112"/>
            <a:ext cx="2284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chemeClr val="bg1"/>
                </a:solidFill>
                <a:latin typeface="+mj-ea"/>
                <a:ea typeface="+mj-ea"/>
              </a:rPr>
              <a:t>日期：</a:t>
            </a:r>
            <a:r>
              <a:rPr lang="en-US" altLang="zh-CN" sz="2000" dirty="0" smtClean="0">
                <a:solidFill>
                  <a:schemeClr val="bg1"/>
                </a:solidFill>
                <a:latin typeface="+mj-ea"/>
                <a:ea typeface="+mj-ea"/>
              </a:rPr>
              <a:t>2019.07.01</a:t>
            </a:r>
            <a:endParaRPr lang="zh-CN" sz="200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457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82">
        <p:blinds dir="vert"/>
      </p:transition>
    </mc:Choice>
    <mc:Fallback xmlns="">
      <p:transition spd="slow" advTm="7082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 animBg="1"/>
      <p:bldP spid="21" grpId="0" animBg="1"/>
      <p:bldP spid="22" grpId="0" animBg="1"/>
      <p:bldP spid="23" grpId="0" animBg="1"/>
      <p:bldP spid="9" grpId="0" animBg="1"/>
      <p:bldP spid="30" grpId="0" animBg="1"/>
      <p:bldP spid="39" grpId="0" animBg="1"/>
      <p:bldP spid="48" grpId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/>
        </p:nvSpPr>
        <p:spPr>
          <a:xfrm>
            <a:off x="0" y="1682839"/>
            <a:ext cx="12192000" cy="2611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5"/>
          <p:cNvGrpSpPr/>
          <p:nvPr/>
        </p:nvGrpSpPr>
        <p:grpSpPr>
          <a:xfrm>
            <a:off x="654176" y="1621409"/>
            <a:ext cx="5441824" cy="2665985"/>
            <a:chOff x="838200" y="1621409"/>
            <a:chExt cx="5257800" cy="2651879"/>
          </a:xfrm>
        </p:grpSpPr>
        <p:sp>
          <p:nvSpPr>
            <p:cNvPr id="4" name="Rectangle 6"/>
            <p:cNvSpPr/>
            <p:nvPr/>
          </p:nvSpPr>
          <p:spPr>
            <a:xfrm>
              <a:off x="838200" y="1682839"/>
              <a:ext cx="5257800" cy="2590449"/>
            </a:xfrm>
            <a:prstGeom prst="rect">
              <a:avLst/>
            </a:prstGeom>
            <a:solidFill>
              <a:srgbClr val="25B7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7"/>
            <p:cNvSpPr/>
            <p:nvPr/>
          </p:nvSpPr>
          <p:spPr>
            <a:xfrm>
              <a:off x="1349111" y="1621409"/>
              <a:ext cx="1060122" cy="1060122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8"/>
            <p:cNvSpPr/>
            <p:nvPr/>
          </p:nvSpPr>
          <p:spPr>
            <a:xfrm>
              <a:off x="1080946" y="2215079"/>
              <a:ext cx="798226" cy="79822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9"/>
            <p:cNvSpPr/>
            <p:nvPr/>
          </p:nvSpPr>
          <p:spPr>
            <a:xfrm>
              <a:off x="4961628" y="2394937"/>
              <a:ext cx="1111084" cy="111108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10"/>
            <p:cNvSpPr/>
            <p:nvPr/>
          </p:nvSpPr>
          <p:spPr>
            <a:xfrm>
              <a:off x="4387795" y="2266958"/>
              <a:ext cx="798226" cy="79822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11"/>
            <p:cNvSpPr/>
            <p:nvPr/>
          </p:nvSpPr>
          <p:spPr>
            <a:xfrm>
              <a:off x="5281810" y="1977716"/>
              <a:ext cx="329326" cy="32932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3507064" y="3384940"/>
            <a:ext cx="2306394" cy="2306394"/>
            <a:chOff x="4583803" y="3067129"/>
            <a:chExt cx="1790163" cy="1790163"/>
          </a:xfrm>
        </p:grpSpPr>
        <p:sp>
          <p:nvSpPr>
            <p:cNvPr id="11" name="Oval 13"/>
            <p:cNvSpPr/>
            <p:nvPr/>
          </p:nvSpPr>
          <p:spPr>
            <a:xfrm>
              <a:off x="4583803" y="3067129"/>
              <a:ext cx="1790163" cy="1790163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pic>
          <p:nvPicPr>
            <p:cNvPr id="12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7503" y="3413931"/>
              <a:ext cx="548279" cy="548279"/>
            </a:xfrm>
            <a:prstGeom prst="rect">
              <a:avLst/>
            </a:prstGeom>
          </p:spPr>
        </p:pic>
        <p:sp>
          <p:nvSpPr>
            <p:cNvPr id="13" name="Rectangle 15"/>
            <p:cNvSpPr/>
            <p:nvPr/>
          </p:nvSpPr>
          <p:spPr>
            <a:xfrm>
              <a:off x="4956173" y="4057461"/>
              <a:ext cx="1080223" cy="329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>
                  <a:solidFill>
                    <a:schemeClr val="bg1"/>
                  </a:solidFill>
                  <a:latin typeface="+mj-lt"/>
                  <a:cs typeface="Oswald Regular"/>
                </a:rPr>
                <a:t>Web Design</a:t>
              </a:r>
              <a:endParaRPr lang="en-US" dirty="0">
                <a:solidFill>
                  <a:schemeClr val="bg1"/>
                </a:solidFill>
                <a:latin typeface="+mj-lt"/>
                <a:cs typeface="Oswald Regular"/>
              </a:endParaRPr>
            </a:p>
          </p:txBody>
        </p:sp>
      </p:grpSp>
      <p:grpSp>
        <p:nvGrpSpPr>
          <p:cNvPr id="14" name="Group 20"/>
          <p:cNvGrpSpPr/>
          <p:nvPr/>
        </p:nvGrpSpPr>
        <p:grpSpPr>
          <a:xfrm>
            <a:off x="2003799" y="2535714"/>
            <a:ext cx="1941353" cy="1941353"/>
            <a:chOff x="3606084" y="2331076"/>
            <a:chExt cx="1506828" cy="1506828"/>
          </a:xfrm>
        </p:grpSpPr>
        <p:sp>
          <p:nvSpPr>
            <p:cNvPr id="15" name="Oval 21"/>
            <p:cNvSpPr/>
            <p:nvPr/>
          </p:nvSpPr>
          <p:spPr>
            <a:xfrm>
              <a:off x="3606084" y="2331076"/>
              <a:ext cx="1506828" cy="15068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+mj-lt"/>
              </a:endParaRPr>
            </a:p>
          </p:txBody>
        </p:sp>
        <p:pic>
          <p:nvPicPr>
            <p:cNvPr id="16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360" y="2589523"/>
              <a:ext cx="548279" cy="548279"/>
            </a:xfrm>
            <a:prstGeom prst="rect">
              <a:avLst/>
            </a:prstGeom>
          </p:spPr>
        </p:pic>
        <p:sp>
          <p:nvSpPr>
            <p:cNvPr id="17" name="Rectangle 23"/>
            <p:cNvSpPr/>
            <p:nvPr/>
          </p:nvSpPr>
          <p:spPr>
            <a:xfrm>
              <a:off x="3856041" y="3218221"/>
              <a:ext cx="1036675" cy="2829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600">
                  <a:solidFill>
                    <a:schemeClr val="bg1"/>
                  </a:solidFill>
                  <a:latin typeface="+mj-lt"/>
                  <a:cs typeface="Oswald Regular"/>
                </a:rPr>
                <a:t>Social Media</a:t>
              </a:r>
              <a:endParaRPr lang="en-US" sz="1600" dirty="0">
                <a:solidFill>
                  <a:schemeClr val="bg1"/>
                </a:solidFill>
                <a:latin typeface="+mj-lt"/>
                <a:cs typeface="Oswald Regular"/>
              </a:endParaRPr>
            </a:p>
          </p:txBody>
        </p:sp>
      </p:grpSp>
      <p:grpSp>
        <p:nvGrpSpPr>
          <p:cNvPr id="18" name="Group 37"/>
          <p:cNvGrpSpPr/>
          <p:nvPr/>
        </p:nvGrpSpPr>
        <p:grpSpPr>
          <a:xfrm>
            <a:off x="3493563" y="3380253"/>
            <a:ext cx="2372327" cy="2377124"/>
            <a:chOff x="3692576" y="1742634"/>
            <a:chExt cx="2790379" cy="2796023"/>
          </a:xfrm>
        </p:grpSpPr>
        <p:grpSp>
          <p:nvGrpSpPr>
            <p:cNvPr id="19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21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2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0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blipFill>
              <a:blip r:embed="rId5" cstate="print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3" name="Group 42"/>
          <p:cNvGrpSpPr/>
          <p:nvPr/>
        </p:nvGrpSpPr>
        <p:grpSpPr>
          <a:xfrm>
            <a:off x="852405" y="3410292"/>
            <a:ext cx="1653244" cy="1656587"/>
            <a:chOff x="3692576" y="1742634"/>
            <a:chExt cx="2790379" cy="2796023"/>
          </a:xfrm>
        </p:grpSpPr>
        <p:grpSp>
          <p:nvGrpSpPr>
            <p:cNvPr id="24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26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27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25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blipFill dpi="0" rotWithShape="1">
              <a:blip r:embed="rId6" cstate="print"/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8" name="Group 32"/>
          <p:cNvGrpSpPr/>
          <p:nvPr/>
        </p:nvGrpSpPr>
        <p:grpSpPr>
          <a:xfrm>
            <a:off x="1982356" y="2512709"/>
            <a:ext cx="2001419" cy="2005466"/>
            <a:chOff x="3692576" y="1742634"/>
            <a:chExt cx="2790379" cy="2796023"/>
          </a:xfrm>
        </p:grpSpPr>
        <p:grpSp>
          <p:nvGrpSpPr>
            <p:cNvPr id="29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31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32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30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blipFill>
              <a:blip r:embed="rId7" cstate="print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36" name="TextBox 12"/>
          <p:cNvSpPr txBox="1"/>
          <p:nvPr/>
        </p:nvSpPr>
        <p:spPr>
          <a:xfrm>
            <a:off x="657997" y="498375"/>
            <a:ext cx="18774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>
                <a:solidFill>
                  <a:srgbClr val="595859"/>
                </a:solidFill>
                <a:latin typeface="+mj-lt"/>
              </a:rPr>
              <a:t>内容</a:t>
            </a:r>
            <a:endParaRPr lang="en-US" sz="6600" b="1" dirty="0">
              <a:solidFill>
                <a:srgbClr val="595859"/>
              </a:solidFill>
              <a:latin typeface="+mj-lt"/>
            </a:endParaRPr>
          </a:p>
        </p:txBody>
      </p:sp>
      <p:sp>
        <p:nvSpPr>
          <p:cNvPr id="38" name="TextBox 12"/>
          <p:cNvSpPr txBox="1"/>
          <p:nvPr/>
        </p:nvSpPr>
        <p:spPr>
          <a:xfrm>
            <a:off x="6544081" y="1687831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595959"/>
                </a:solidFill>
              </a:rPr>
              <a:t>一</a:t>
            </a:r>
            <a:r>
              <a:rPr lang="zh-CN" altLang="en-US" sz="3600" dirty="0" smtClean="0">
                <a:solidFill>
                  <a:srgbClr val="595959"/>
                </a:solidFill>
              </a:rPr>
              <a:t>、工作内容归类</a:t>
            </a:r>
            <a:endParaRPr lang="en-US" altLang="zh-CN" sz="3600" dirty="0">
              <a:solidFill>
                <a:srgbClr val="595959"/>
              </a:solidFill>
            </a:endParaRPr>
          </a:p>
        </p:txBody>
      </p:sp>
      <p:sp>
        <p:nvSpPr>
          <p:cNvPr id="40" name="TextBox 12"/>
          <p:cNvSpPr txBox="1"/>
          <p:nvPr/>
        </p:nvSpPr>
        <p:spPr>
          <a:xfrm>
            <a:off x="6544081" y="298992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595959"/>
                </a:solidFill>
              </a:rPr>
              <a:t>二、问题点分析</a:t>
            </a:r>
            <a:endParaRPr lang="en-US" sz="36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ransition advTm="26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/>
          <p:nvPr/>
        </p:nvSpPr>
        <p:spPr>
          <a:xfrm>
            <a:off x="5376933" y="1016043"/>
            <a:ext cx="408404" cy="408404"/>
          </a:xfrm>
          <a:prstGeom prst="ellips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Oval 4"/>
          <p:cNvSpPr/>
          <p:nvPr/>
        </p:nvSpPr>
        <p:spPr>
          <a:xfrm>
            <a:off x="2124642" y="4413149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Oval 6"/>
          <p:cNvSpPr/>
          <p:nvPr/>
        </p:nvSpPr>
        <p:spPr>
          <a:xfrm>
            <a:off x="6793206" y="5408114"/>
            <a:ext cx="766148" cy="76614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" name="Group 40"/>
          <p:cNvGrpSpPr/>
          <p:nvPr/>
        </p:nvGrpSpPr>
        <p:grpSpPr>
          <a:xfrm>
            <a:off x="1315154" y="1389742"/>
            <a:ext cx="4380120" cy="4388978"/>
            <a:chOff x="3692576" y="1742634"/>
            <a:chExt cx="2790379" cy="2796023"/>
          </a:xfrm>
        </p:grpSpPr>
        <p:grpSp>
          <p:nvGrpSpPr>
            <p:cNvPr id="6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8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9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" name="Oval 8"/>
          <p:cNvSpPr/>
          <p:nvPr/>
        </p:nvSpPr>
        <p:spPr>
          <a:xfrm>
            <a:off x="4443461" y="2207559"/>
            <a:ext cx="538550" cy="5385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9"/>
          <p:cNvSpPr/>
          <p:nvPr/>
        </p:nvSpPr>
        <p:spPr>
          <a:xfrm>
            <a:off x="2762438" y="1521713"/>
            <a:ext cx="553208" cy="553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0"/>
          <p:cNvSpPr/>
          <p:nvPr/>
        </p:nvSpPr>
        <p:spPr>
          <a:xfrm>
            <a:off x="6905283" y="1181617"/>
            <a:ext cx="1373608" cy="1373608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 smtClean="0"/>
              <a:t>1</a:t>
            </a:r>
            <a:endParaRPr lang="en-US" sz="8000" b="1" dirty="0"/>
          </a:p>
        </p:txBody>
      </p:sp>
      <p:sp>
        <p:nvSpPr>
          <p:cNvPr id="13" name="Oval 11"/>
          <p:cNvSpPr/>
          <p:nvPr/>
        </p:nvSpPr>
        <p:spPr>
          <a:xfrm>
            <a:off x="3236132" y="419245"/>
            <a:ext cx="740105" cy="740105"/>
          </a:xfrm>
          <a:prstGeom prst="ellipse">
            <a:avLst/>
          </a:prstGeom>
          <a:solidFill>
            <a:srgbClr val="F6A5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2"/>
          <p:cNvSpPr/>
          <p:nvPr/>
        </p:nvSpPr>
        <p:spPr>
          <a:xfrm>
            <a:off x="3085546" y="5791188"/>
            <a:ext cx="230100" cy="2301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3"/>
          <p:cNvSpPr/>
          <p:nvPr/>
        </p:nvSpPr>
        <p:spPr>
          <a:xfrm>
            <a:off x="587041" y="3007002"/>
            <a:ext cx="554270" cy="5542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4"/>
          <p:cNvSpPr/>
          <p:nvPr/>
        </p:nvSpPr>
        <p:spPr>
          <a:xfrm>
            <a:off x="6085604" y="3848143"/>
            <a:ext cx="472224" cy="472224"/>
          </a:xfrm>
          <a:prstGeom prst="ellipse">
            <a:avLst/>
          </a:prstGeom>
          <a:solidFill>
            <a:srgbClr val="F6A5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7" name="Group 31"/>
          <p:cNvGrpSpPr/>
          <p:nvPr/>
        </p:nvGrpSpPr>
        <p:grpSpPr>
          <a:xfrm>
            <a:off x="5055555" y="2297647"/>
            <a:ext cx="986490" cy="986490"/>
            <a:chOff x="5055555" y="2012177"/>
            <a:chExt cx="986490" cy="986490"/>
          </a:xfrm>
        </p:grpSpPr>
        <p:sp>
          <p:nvSpPr>
            <p:cNvPr id="18" name="Oval 32"/>
            <p:cNvSpPr/>
            <p:nvPr/>
          </p:nvSpPr>
          <p:spPr>
            <a:xfrm>
              <a:off x="5055555" y="2012177"/>
              <a:ext cx="986490" cy="98649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9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617" y="2133970"/>
              <a:ext cx="576050" cy="576050"/>
            </a:xfrm>
            <a:prstGeom prst="rect">
              <a:avLst/>
            </a:prstGeom>
          </p:spPr>
        </p:pic>
      </p:grpSp>
      <p:grpSp>
        <p:nvGrpSpPr>
          <p:cNvPr id="20" name="Group 34"/>
          <p:cNvGrpSpPr/>
          <p:nvPr/>
        </p:nvGrpSpPr>
        <p:grpSpPr>
          <a:xfrm>
            <a:off x="1332251" y="1424447"/>
            <a:ext cx="914400" cy="914400"/>
            <a:chOff x="1664298" y="1454017"/>
            <a:chExt cx="914400" cy="914400"/>
          </a:xfrm>
        </p:grpSpPr>
        <p:sp>
          <p:nvSpPr>
            <p:cNvPr id="21" name="Oval 35"/>
            <p:cNvSpPr/>
            <p:nvPr/>
          </p:nvSpPr>
          <p:spPr>
            <a:xfrm>
              <a:off x="1664298" y="145401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22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400" y="1543797"/>
              <a:ext cx="679285" cy="679285"/>
            </a:xfrm>
            <a:prstGeom prst="rect">
              <a:avLst/>
            </a:prstGeom>
          </p:spPr>
        </p:pic>
      </p:grpSp>
      <p:sp>
        <p:nvSpPr>
          <p:cNvPr id="23" name="Oval 6"/>
          <p:cNvSpPr/>
          <p:nvPr/>
        </p:nvSpPr>
        <p:spPr>
          <a:xfrm>
            <a:off x="8023147" y="5721444"/>
            <a:ext cx="268024" cy="268024"/>
          </a:xfrm>
          <a:prstGeom prst="ellips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12"/>
          <p:cNvSpPr txBox="1"/>
          <p:nvPr/>
        </p:nvSpPr>
        <p:spPr>
          <a:xfrm>
            <a:off x="7771267" y="274610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595859"/>
                </a:solidFill>
                <a:latin typeface="+mj-lt"/>
              </a:rPr>
              <a:t>工作内容</a:t>
            </a:r>
            <a:endParaRPr lang="en-US" sz="4400" b="1" dirty="0">
              <a:solidFill>
                <a:srgbClr val="595859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18">
        <p:blinds dir="vert"/>
      </p:transition>
    </mc:Choice>
    <mc:Fallback xmlns="">
      <p:transition spd="slow" advTm="2018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4023833" y="377727"/>
            <a:ext cx="414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OA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</a:rPr>
              <a:t>组工作内容分类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7" name="Group 10"/>
          <p:cNvGrpSpPr/>
          <p:nvPr/>
        </p:nvGrpSpPr>
        <p:grpSpPr>
          <a:xfrm>
            <a:off x="1414007" y="2068013"/>
            <a:ext cx="1787528" cy="1791142"/>
            <a:chOff x="3692576" y="1742634"/>
            <a:chExt cx="2790379" cy="2796023"/>
          </a:xfrm>
        </p:grpSpPr>
        <p:grpSp>
          <p:nvGrpSpPr>
            <p:cNvPr id="40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42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43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1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1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4" name="Group 10"/>
          <p:cNvGrpSpPr/>
          <p:nvPr/>
        </p:nvGrpSpPr>
        <p:grpSpPr>
          <a:xfrm>
            <a:off x="3939493" y="2068013"/>
            <a:ext cx="1787528" cy="1791142"/>
            <a:chOff x="3692576" y="1742634"/>
            <a:chExt cx="2790379" cy="2796023"/>
          </a:xfrm>
        </p:grpSpPr>
        <p:grpSp>
          <p:nvGrpSpPr>
            <p:cNvPr id="45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4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48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6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2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49" name="Group 10"/>
          <p:cNvGrpSpPr/>
          <p:nvPr/>
        </p:nvGrpSpPr>
        <p:grpSpPr>
          <a:xfrm>
            <a:off x="6464979" y="2068013"/>
            <a:ext cx="1787528" cy="1791142"/>
            <a:chOff x="3692576" y="1742634"/>
            <a:chExt cx="2790379" cy="2796023"/>
          </a:xfrm>
        </p:grpSpPr>
        <p:grpSp>
          <p:nvGrpSpPr>
            <p:cNvPr id="50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52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3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51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3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54" name="Group 10"/>
          <p:cNvGrpSpPr/>
          <p:nvPr/>
        </p:nvGrpSpPr>
        <p:grpSpPr>
          <a:xfrm>
            <a:off x="8990465" y="2068013"/>
            <a:ext cx="1787528" cy="1791142"/>
            <a:chOff x="3692576" y="1742634"/>
            <a:chExt cx="2790379" cy="2796023"/>
          </a:xfrm>
        </p:grpSpPr>
        <p:grpSp>
          <p:nvGrpSpPr>
            <p:cNvPr id="55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57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58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44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56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rPr>
                <a:t>4</a:t>
              </a:r>
              <a:endPara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62" name="任意多边形 61"/>
          <p:cNvSpPr/>
          <p:nvPr/>
        </p:nvSpPr>
        <p:spPr>
          <a:xfrm>
            <a:off x="3493797" y="2812172"/>
            <a:ext cx="153434" cy="302824"/>
          </a:xfrm>
          <a:custGeom>
            <a:avLst/>
            <a:gdLst>
              <a:gd name="connsiteX0" fmla="*/ 6006 w 455949"/>
              <a:gd name="connsiteY0" fmla="*/ 0 h 899886"/>
              <a:gd name="connsiteX1" fmla="*/ 455949 w 455949"/>
              <a:gd name="connsiteY1" fmla="*/ 449943 h 899886"/>
              <a:gd name="connsiteX2" fmla="*/ 6006 w 455949"/>
              <a:gd name="connsiteY2" fmla="*/ 899886 h 899886"/>
              <a:gd name="connsiteX3" fmla="*/ 6006 w 455949"/>
              <a:gd name="connsiteY3" fmla="*/ 674915 h 899886"/>
              <a:gd name="connsiteX4" fmla="*/ 0 w 455949"/>
              <a:gd name="connsiteY4" fmla="*/ 674915 h 899886"/>
              <a:gd name="connsiteX5" fmla="*/ 224972 w 455949"/>
              <a:gd name="connsiteY5" fmla="*/ 449943 h 899886"/>
              <a:gd name="connsiteX6" fmla="*/ 1 w 455949"/>
              <a:gd name="connsiteY6" fmla="*/ 224972 h 899886"/>
              <a:gd name="connsiteX7" fmla="*/ 6006 w 455949"/>
              <a:gd name="connsiteY7" fmla="*/ 224972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49" h="899886">
                <a:moveTo>
                  <a:pt x="6006" y="0"/>
                </a:moveTo>
                <a:lnTo>
                  <a:pt x="455949" y="449943"/>
                </a:lnTo>
                <a:lnTo>
                  <a:pt x="6006" y="899886"/>
                </a:lnTo>
                <a:lnTo>
                  <a:pt x="6006" y="674915"/>
                </a:lnTo>
                <a:lnTo>
                  <a:pt x="0" y="674915"/>
                </a:lnTo>
                <a:lnTo>
                  <a:pt x="224972" y="449943"/>
                </a:lnTo>
                <a:lnTo>
                  <a:pt x="1" y="224972"/>
                </a:lnTo>
                <a:lnTo>
                  <a:pt x="6006" y="224972"/>
                </a:ln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019283" y="2812172"/>
            <a:ext cx="153434" cy="302824"/>
          </a:xfrm>
          <a:custGeom>
            <a:avLst/>
            <a:gdLst>
              <a:gd name="connsiteX0" fmla="*/ 6006 w 455949"/>
              <a:gd name="connsiteY0" fmla="*/ 0 h 899886"/>
              <a:gd name="connsiteX1" fmla="*/ 455949 w 455949"/>
              <a:gd name="connsiteY1" fmla="*/ 449943 h 899886"/>
              <a:gd name="connsiteX2" fmla="*/ 6006 w 455949"/>
              <a:gd name="connsiteY2" fmla="*/ 899886 h 899886"/>
              <a:gd name="connsiteX3" fmla="*/ 6006 w 455949"/>
              <a:gd name="connsiteY3" fmla="*/ 674915 h 899886"/>
              <a:gd name="connsiteX4" fmla="*/ 0 w 455949"/>
              <a:gd name="connsiteY4" fmla="*/ 674915 h 899886"/>
              <a:gd name="connsiteX5" fmla="*/ 224972 w 455949"/>
              <a:gd name="connsiteY5" fmla="*/ 449943 h 899886"/>
              <a:gd name="connsiteX6" fmla="*/ 1 w 455949"/>
              <a:gd name="connsiteY6" fmla="*/ 224972 h 899886"/>
              <a:gd name="connsiteX7" fmla="*/ 6006 w 455949"/>
              <a:gd name="connsiteY7" fmla="*/ 224972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49" h="899886">
                <a:moveTo>
                  <a:pt x="6006" y="0"/>
                </a:moveTo>
                <a:lnTo>
                  <a:pt x="455949" y="449943"/>
                </a:lnTo>
                <a:lnTo>
                  <a:pt x="6006" y="899886"/>
                </a:lnTo>
                <a:lnTo>
                  <a:pt x="6006" y="674915"/>
                </a:lnTo>
                <a:lnTo>
                  <a:pt x="0" y="674915"/>
                </a:lnTo>
                <a:lnTo>
                  <a:pt x="224972" y="449943"/>
                </a:lnTo>
                <a:lnTo>
                  <a:pt x="1" y="224972"/>
                </a:lnTo>
                <a:lnTo>
                  <a:pt x="6006" y="224972"/>
                </a:ln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8544769" y="2812172"/>
            <a:ext cx="153434" cy="302824"/>
          </a:xfrm>
          <a:custGeom>
            <a:avLst/>
            <a:gdLst>
              <a:gd name="connsiteX0" fmla="*/ 6006 w 455949"/>
              <a:gd name="connsiteY0" fmla="*/ 0 h 899886"/>
              <a:gd name="connsiteX1" fmla="*/ 455949 w 455949"/>
              <a:gd name="connsiteY1" fmla="*/ 449943 h 899886"/>
              <a:gd name="connsiteX2" fmla="*/ 6006 w 455949"/>
              <a:gd name="connsiteY2" fmla="*/ 899886 h 899886"/>
              <a:gd name="connsiteX3" fmla="*/ 6006 w 455949"/>
              <a:gd name="connsiteY3" fmla="*/ 674915 h 899886"/>
              <a:gd name="connsiteX4" fmla="*/ 0 w 455949"/>
              <a:gd name="connsiteY4" fmla="*/ 674915 h 899886"/>
              <a:gd name="connsiteX5" fmla="*/ 224972 w 455949"/>
              <a:gd name="connsiteY5" fmla="*/ 449943 h 899886"/>
              <a:gd name="connsiteX6" fmla="*/ 1 w 455949"/>
              <a:gd name="connsiteY6" fmla="*/ 224972 h 899886"/>
              <a:gd name="connsiteX7" fmla="*/ 6006 w 455949"/>
              <a:gd name="connsiteY7" fmla="*/ 224972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49" h="899886">
                <a:moveTo>
                  <a:pt x="6006" y="0"/>
                </a:moveTo>
                <a:lnTo>
                  <a:pt x="455949" y="449943"/>
                </a:lnTo>
                <a:lnTo>
                  <a:pt x="6006" y="899886"/>
                </a:lnTo>
                <a:lnTo>
                  <a:pt x="6006" y="674915"/>
                </a:lnTo>
                <a:lnTo>
                  <a:pt x="0" y="674915"/>
                </a:lnTo>
                <a:lnTo>
                  <a:pt x="224972" y="449943"/>
                </a:lnTo>
                <a:lnTo>
                  <a:pt x="1" y="224972"/>
                </a:lnTo>
                <a:lnTo>
                  <a:pt x="6006" y="224972"/>
                </a:ln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>
            <a:softEdge rad="0"/>
          </a:effectLst>
        </p:spPr>
        <p:txBody>
          <a:bodyPr rtlCol="0" anchor="ctr"/>
          <a:lstStyle/>
          <a:p>
            <a:pPr marL="0" marR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400" b="0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5" name="Content Placeholder 2"/>
          <p:cNvSpPr txBox="1"/>
          <p:nvPr/>
        </p:nvSpPr>
        <p:spPr>
          <a:xfrm>
            <a:off x="1434708" y="4913846"/>
            <a:ext cx="1806574" cy="972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浏览器开发，包含旧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OA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系统、普巴系统以及测试中的其他系统、数据对接。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Title 13"/>
          <p:cNvSpPr txBox="1"/>
          <p:nvPr/>
        </p:nvSpPr>
        <p:spPr>
          <a:xfrm>
            <a:off x="941474" y="4319627"/>
            <a:ext cx="2793037" cy="553998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800" dirty="0" smtClean="0">
                <a:latin typeface="+mj-lt"/>
              </a:rPr>
              <a:t>WEB</a:t>
            </a:r>
            <a:r>
              <a:rPr lang="zh-CN" altLang="en-US" sz="2800" dirty="0" smtClean="0">
                <a:latin typeface="+mj-lt"/>
              </a:rPr>
              <a:t>开发</a:t>
            </a:r>
            <a:endParaRPr lang="en-US" sz="2800" dirty="0">
              <a:latin typeface="+mj-lt"/>
            </a:endParaRPr>
          </a:p>
        </p:txBody>
      </p:sp>
      <p:sp>
        <p:nvSpPr>
          <p:cNvPr id="67" name="Content Placeholder 2"/>
          <p:cNvSpPr txBox="1"/>
          <p:nvPr/>
        </p:nvSpPr>
        <p:spPr>
          <a:xfrm>
            <a:off x="3936645" y="4913846"/>
            <a:ext cx="1806574" cy="972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包含手机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（物流运输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）和微信小程序（售服和营业道路救援）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Title 13"/>
          <p:cNvSpPr txBox="1"/>
          <p:nvPr/>
        </p:nvSpPr>
        <p:spPr>
          <a:xfrm>
            <a:off x="3443411" y="4319627"/>
            <a:ext cx="2793037" cy="553998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 smtClean="0">
                <a:latin typeface="+mj-lt"/>
              </a:rPr>
              <a:t>移动端开发</a:t>
            </a:r>
            <a:endParaRPr lang="en-US" sz="2800" dirty="0">
              <a:latin typeface="+mj-lt"/>
            </a:endParaRPr>
          </a:p>
        </p:txBody>
      </p:sp>
      <p:sp>
        <p:nvSpPr>
          <p:cNvPr id="69" name="Content Placeholder 2"/>
          <p:cNvSpPr txBox="1"/>
          <p:nvPr/>
        </p:nvSpPr>
        <p:spPr>
          <a:xfrm>
            <a:off x="6438582" y="4913846"/>
            <a:ext cx="1806574" cy="972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目前是使用数巨报表开发财务报表用的比较多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itle 13"/>
          <p:cNvSpPr txBox="1"/>
          <p:nvPr/>
        </p:nvSpPr>
        <p:spPr>
          <a:xfrm>
            <a:off x="5945348" y="4319627"/>
            <a:ext cx="2793037" cy="553998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 smtClean="0">
                <a:latin typeface="+mj-lt"/>
              </a:rPr>
              <a:t>报表开发</a:t>
            </a:r>
            <a:endParaRPr lang="en-US" sz="2800" dirty="0">
              <a:latin typeface="+mj-lt"/>
            </a:endParaRPr>
          </a:p>
        </p:txBody>
      </p:sp>
      <p:sp>
        <p:nvSpPr>
          <p:cNvPr id="71" name="Content Placeholder 2"/>
          <p:cNvSpPr txBox="1"/>
          <p:nvPr/>
        </p:nvSpPr>
        <p:spPr>
          <a:xfrm>
            <a:off x="8940519" y="4913846"/>
            <a:ext cx="1806574" cy="972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负责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系统的权限配置和人员管理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业务系统的数据流；负责旧系统的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bug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修复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优化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、产品更新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Title 13"/>
          <p:cNvSpPr txBox="1"/>
          <p:nvPr/>
        </p:nvSpPr>
        <p:spPr>
          <a:xfrm>
            <a:off x="8447285" y="4319627"/>
            <a:ext cx="2793037" cy="553998"/>
          </a:xfrm>
          <a:prstGeom prst="rect">
            <a:avLst/>
          </a:prstGeom>
        </p:spPr>
        <p:txBody>
          <a:bodyPr vert="horz" lIns="121920" tIns="60960" rIns="121920" bIns="60960" rtlCol="0" anchor="ctr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dirty="0" smtClean="0">
                <a:latin typeface="+mj-lt"/>
              </a:rPr>
              <a:t>系统维护</a:t>
            </a:r>
            <a:endParaRPr lang="en-US" sz="2800" dirty="0">
              <a:latin typeface="+mj-lt"/>
            </a:endParaRPr>
          </a:p>
        </p:txBody>
      </p:sp>
    </p:spTree>
  </p:cSld>
  <p:clrMapOvr>
    <a:masterClrMapping/>
  </p:clrMapOvr>
  <p:transition advTm="46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build="p"/>
      <p:bldP spid="66" grpId="0"/>
      <p:bldP spid="67" grpId="0" build="p"/>
      <p:bldP spid="68" grpId="0"/>
      <p:bldP spid="69" grpId="0" build="p"/>
      <p:bldP spid="70" grpId="0"/>
      <p:bldP spid="71" grpId="0" build="p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4618676" y="37772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j-lt"/>
              </a:rPr>
              <a:t>人员负责明细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 advTm="989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5"/>
          <p:cNvSpPr/>
          <p:nvPr/>
        </p:nvSpPr>
        <p:spPr>
          <a:xfrm>
            <a:off x="5376933" y="1016043"/>
            <a:ext cx="408404" cy="408404"/>
          </a:xfrm>
          <a:prstGeom prst="ellips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Oval 4"/>
          <p:cNvSpPr/>
          <p:nvPr/>
        </p:nvSpPr>
        <p:spPr>
          <a:xfrm>
            <a:off x="2124642" y="4413149"/>
            <a:ext cx="914400" cy="914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Oval 6"/>
          <p:cNvSpPr/>
          <p:nvPr/>
        </p:nvSpPr>
        <p:spPr>
          <a:xfrm>
            <a:off x="6793206" y="5408114"/>
            <a:ext cx="766148" cy="76614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" name="Group 40"/>
          <p:cNvGrpSpPr/>
          <p:nvPr/>
        </p:nvGrpSpPr>
        <p:grpSpPr>
          <a:xfrm>
            <a:off x="1315154" y="1389742"/>
            <a:ext cx="4380120" cy="4388978"/>
            <a:chOff x="3692576" y="1742634"/>
            <a:chExt cx="2790379" cy="2796023"/>
          </a:xfrm>
        </p:grpSpPr>
        <p:grpSp>
          <p:nvGrpSpPr>
            <p:cNvPr id="6" name="组合 79"/>
            <p:cNvGrpSpPr/>
            <p:nvPr/>
          </p:nvGrpSpPr>
          <p:grpSpPr bwMode="auto">
            <a:xfrm>
              <a:off x="3692576" y="1742634"/>
              <a:ext cx="2790379" cy="2796023"/>
              <a:chOff x="6379729" y="2488774"/>
              <a:chExt cx="2513016" cy="2513016"/>
            </a:xfrm>
          </p:grpSpPr>
          <p:sp>
            <p:nvSpPr>
              <p:cNvPr id="8" name="任意多边形 82"/>
              <p:cNvSpPr/>
              <p:nvPr/>
            </p:nvSpPr>
            <p:spPr>
              <a:xfrm rot="3738964">
                <a:off x="6379729" y="2488774"/>
                <a:ext cx="2513016" cy="2513016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17000">
                    <a:srgbClr val="FFFFFF"/>
                  </a:gs>
                  <a:gs pos="88000">
                    <a:srgbClr val="FFFFFF">
                      <a:lumMod val="72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127000" dist="63500" dir="7380000" sx="102000" sy="102000" algn="tr" rotWithShape="0">
                  <a:prstClr val="black">
                    <a:alpha val="39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/>
                </a:endParaRPr>
              </a:p>
            </p:txBody>
          </p:sp>
          <p:sp>
            <p:nvSpPr>
              <p:cNvPr id="9" name="任意多边形 83"/>
              <p:cNvSpPr/>
              <p:nvPr/>
            </p:nvSpPr>
            <p:spPr>
              <a:xfrm rot="16377237">
                <a:off x="6409518" y="2506881"/>
                <a:ext cx="2476803" cy="2476800"/>
              </a:xfrm>
              <a:custGeom>
                <a:avLst/>
                <a:gdLst>
                  <a:gd name="connsiteX0" fmla="*/ 0 w 1800200"/>
                  <a:gd name="connsiteY0" fmla="*/ 900100 h 1800200"/>
                  <a:gd name="connsiteX1" fmla="*/ 263634 w 1800200"/>
                  <a:gd name="connsiteY1" fmla="*/ 263633 h 1800200"/>
                  <a:gd name="connsiteX2" fmla="*/ 900101 w 1800200"/>
                  <a:gd name="connsiteY2" fmla="*/ 1 h 1800200"/>
                  <a:gd name="connsiteX3" fmla="*/ 1536568 w 1800200"/>
                  <a:gd name="connsiteY3" fmla="*/ 263635 h 1800200"/>
                  <a:gd name="connsiteX4" fmla="*/ 1800200 w 1800200"/>
                  <a:gd name="connsiteY4" fmla="*/ 900102 h 1800200"/>
                  <a:gd name="connsiteX5" fmla="*/ 1536567 w 1800200"/>
                  <a:gd name="connsiteY5" fmla="*/ 1536569 h 1800200"/>
                  <a:gd name="connsiteX6" fmla="*/ 900100 w 1800200"/>
                  <a:gd name="connsiteY6" fmla="*/ 1800202 h 1800200"/>
                  <a:gd name="connsiteX7" fmla="*/ 263633 w 1800200"/>
                  <a:gd name="connsiteY7" fmla="*/ 1536568 h 1800200"/>
                  <a:gd name="connsiteX8" fmla="*/ 0 w 1800200"/>
                  <a:gd name="connsiteY8" fmla="*/ 900101 h 1800200"/>
                  <a:gd name="connsiteX9" fmla="*/ 0 w 1800200"/>
                  <a:gd name="connsiteY9" fmla="*/ 90010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200" h="1800200">
                    <a:moveTo>
                      <a:pt x="0" y="900100"/>
                    </a:moveTo>
                    <a:cubicBezTo>
                      <a:pt x="0" y="661379"/>
                      <a:pt x="94832" y="432435"/>
                      <a:pt x="263634" y="263633"/>
                    </a:cubicBezTo>
                    <a:cubicBezTo>
                      <a:pt x="432436" y="94832"/>
                      <a:pt x="661380" y="0"/>
                      <a:pt x="900101" y="1"/>
                    </a:cubicBezTo>
                    <a:cubicBezTo>
                      <a:pt x="1138822" y="1"/>
                      <a:pt x="1367766" y="94833"/>
                      <a:pt x="1536568" y="263635"/>
                    </a:cubicBezTo>
                    <a:cubicBezTo>
                      <a:pt x="1705369" y="432437"/>
                      <a:pt x="1800201" y="661381"/>
                      <a:pt x="1800200" y="900102"/>
                    </a:cubicBezTo>
                    <a:cubicBezTo>
                      <a:pt x="1800200" y="1138823"/>
                      <a:pt x="1705368" y="1367767"/>
                      <a:pt x="1536567" y="1536569"/>
                    </a:cubicBezTo>
                    <a:cubicBezTo>
                      <a:pt x="1367765" y="1705371"/>
                      <a:pt x="1138821" y="1800202"/>
                      <a:pt x="900100" y="1800202"/>
                    </a:cubicBezTo>
                    <a:cubicBezTo>
                      <a:pt x="661379" y="1800202"/>
                      <a:pt x="432435" y="1705370"/>
                      <a:pt x="263633" y="1536568"/>
                    </a:cubicBezTo>
                    <a:cubicBezTo>
                      <a:pt x="94832" y="1367766"/>
                      <a:pt x="0" y="1138822"/>
                      <a:pt x="0" y="900101"/>
                    </a:cubicBezTo>
                    <a:lnTo>
                      <a:pt x="0" y="900100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rgbClr val="FFFFFF"/>
                  </a:gs>
                  <a:gs pos="98000">
                    <a:srgbClr val="FFFFFF">
                      <a:lumMod val="75000"/>
                    </a:srgbClr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softEdge rad="0"/>
              </a:effec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7" name="椭圆 80"/>
            <p:cNvSpPr/>
            <p:nvPr/>
          </p:nvSpPr>
          <p:spPr bwMode="auto">
            <a:xfrm>
              <a:off x="4101618" y="2137562"/>
              <a:ext cx="2016471" cy="2020558"/>
            </a:xfrm>
            <a:prstGeom prst="ellipse">
              <a:avLst/>
            </a:prstGeom>
            <a:blipFill>
              <a:blip r:embed="rId3" cstate="print"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10" name="Oval 8"/>
          <p:cNvSpPr/>
          <p:nvPr/>
        </p:nvSpPr>
        <p:spPr>
          <a:xfrm>
            <a:off x="4443461" y="2207559"/>
            <a:ext cx="538550" cy="5385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9"/>
          <p:cNvSpPr/>
          <p:nvPr/>
        </p:nvSpPr>
        <p:spPr>
          <a:xfrm>
            <a:off x="2762438" y="1521713"/>
            <a:ext cx="553208" cy="55320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0"/>
          <p:cNvSpPr/>
          <p:nvPr/>
        </p:nvSpPr>
        <p:spPr>
          <a:xfrm>
            <a:off x="6905283" y="1181617"/>
            <a:ext cx="1373608" cy="1373608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2</a:t>
            </a:r>
            <a:endParaRPr lang="en-US" sz="8000" b="1" dirty="0"/>
          </a:p>
        </p:txBody>
      </p:sp>
      <p:sp>
        <p:nvSpPr>
          <p:cNvPr id="13" name="Oval 11"/>
          <p:cNvSpPr/>
          <p:nvPr/>
        </p:nvSpPr>
        <p:spPr>
          <a:xfrm>
            <a:off x="3236132" y="419245"/>
            <a:ext cx="740105" cy="740105"/>
          </a:xfrm>
          <a:prstGeom prst="ellipse">
            <a:avLst/>
          </a:prstGeom>
          <a:solidFill>
            <a:srgbClr val="F6A5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Oval 12"/>
          <p:cNvSpPr/>
          <p:nvPr/>
        </p:nvSpPr>
        <p:spPr>
          <a:xfrm>
            <a:off x="3085546" y="5791188"/>
            <a:ext cx="230100" cy="2301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Oval 13"/>
          <p:cNvSpPr/>
          <p:nvPr/>
        </p:nvSpPr>
        <p:spPr>
          <a:xfrm>
            <a:off x="587041" y="3007002"/>
            <a:ext cx="554270" cy="55427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Oval 14"/>
          <p:cNvSpPr/>
          <p:nvPr/>
        </p:nvSpPr>
        <p:spPr>
          <a:xfrm>
            <a:off x="6085604" y="3848143"/>
            <a:ext cx="472224" cy="472224"/>
          </a:xfrm>
          <a:prstGeom prst="ellipse">
            <a:avLst/>
          </a:prstGeom>
          <a:solidFill>
            <a:srgbClr val="F6A5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7" name="Group 31"/>
          <p:cNvGrpSpPr/>
          <p:nvPr/>
        </p:nvGrpSpPr>
        <p:grpSpPr>
          <a:xfrm>
            <a:off x="5055555" y="2297647"/>
            <a:ext cx="986490" cy="986490"/>
            <a:chOff x="5055555" y="2012177"/>
            <a:chExt cx="986490" cy="986490"/>
          </a:xfrm>
        </p:grpSpPr>
        <p:sp>
          <p:nvSpPr>
            <p:cNvPr id="18" name="Oval 32"/>
            <p:cNvSpPr/>
            <p:nvPr/>
          </p:nvSpPr>
          <p:spPr>
            <a:xfrm>
              <a:off x="5055555" y="2012177"/>
              <a:ext cx="986490" cy="98649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9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5617" y="2133970"/>
              <a:ext cx="576050" cy="576050"/>
            </a:xfrm>
            <a:prstGeom prst="rect">
              <a:avLst/>
            </a:prstGeom>
          </p:spPr>
        </p:pic>
      </p:grpSp>
      <p:grpSp>
        <p:nvGrpSpPr>
          <p:cNvPr id="20" name="Group 34"/>
          <p:cNvGrpSpPr/>
          <p:nvPr/>
        </p:nvGrpSpPr>
        <p:grpSpPr>
          <a:xfrm>
            <a:off x="1332251" y="1424447"/>
            <a:ext cx="914400" cy="914400"/>
            <a:chOff x="1664298" y="1454017"/>
            <a:chExt cx="914400" cy="914400"/>
          </a:xfrm>
        </p:grpSpPr>
        <p:sp>
          <p:nvSpPr>
            <p:cNvPr id="21" name="Oval 35"/>
            <p:cNvSpPr/>
            <p:nvPr/>
          </p:nvSpPr>
          <p:spPr>
            <a:xfrm>
              <a:off x="1664298" y="1454017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22" name="Picture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8400" y="1543797"/>
              <a:ext cx="679285" cy="679285"/>
            </a:xfrm>
            <a:prstGeom prst="rect">
              <a:avLst/>
            </a:prstGeom>
          </p:spPr>
        </p:pic>
      </p:grpSp>
      <p:sp>
        <p:nvSpPr>
          <p:cNvPr id="23" name="Oval 6"/>
          <p:cNvSpPr/>
          <p:nvPr/>
        </p:nvSpPr>
        <p:spPr>
          <a:xfrm>
            <a:off x="8023147" y="5721444"/>
            <a:ext cx="268024" cy="268024"/>
          </a:xfrm>
          <a:prstGeom prst="ellipse">
            <a:avLst/>
          </a:prstGeom>
          <a:solidFill>
            <a:srgbClr val="25B7C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Box 12"/>
          <p:cNvSpPr txBox="1"/>
          <p:nvPr/>
        </p:nvSpPr>
        <p:spPr>
          <a:xfrm>
            <a:off x="7771267" y="2746109"/>
            <a:ext cx="3005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 smtClean="0">
                <a:solidFill>
                  <a:srgbClr val="595859"/>
                </a:solidFill>
                <a:latin typeface="+mj-lt"/>
              </a:rPr>
              <a:t>问题点汇总</a:t>
            </a:r>
            <a:endParaRPr lang="en-US" sz="4400" b="1" dirty="0">
              <a:solidFill>
                <a:srgbClr val="5958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521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581">
        <p:blinds dir="vert"/>
      </p:transition>
    </mc:Choice>
    <mc:Fallback xmlns="">
      <p:transition spd="slow" advTm="1581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3926179" y="37772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j-lt"/>
              </a:rPr>
              <a:t>互联网开发团队构成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9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86" y="3466496"/>
            <a:ext cx="789342" cy="789341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4" y="2310219"/>
            <a:ext cx="789342" cy="789342"/>
          </a:xfrm>
          <a:prstGeom prst="rect">
            <a:avLst/>
          </a:prstGeom>
        </p:spPr>
      </p:pic>
      <p:pic>
        <p:nvPicPr>
          <p:cNvPr id="41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9" y="4752325"/>
            <a:ext cx="676433" cy="67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74" y="1299375"/>
            <a:ext cx="7673434" cy="55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71903"/>
      </p:ext>
    </p:extLst>
  </p:cSld>
  <p:clrMapOvr>
    <a:masterClrMapping/>
  </p:clrMapOvr>
  <p:transition advTm="33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4434204" y="377727"/>
            <a:ext cx="3323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+mj-lt"/>
              </a:rPr>
              <a:t>OA</a:t>
            </a:r>
            <a:r>
              <a:rPr lang="zh-CN" altLang="en-US" sz="3600" b="1" dirty="0" smtClean="0">
                <a:solidFill>
                  <a:schemeClr val="bg1"/>
                </a:solidFill>
                <a:latin typeface="+mj-lt"/>
              </a:rPr>
              <a:t>组人员构成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12"/>
          <p:cNvSpPr txBox="1"/>
          <p:nvPr/>
        </p:nvSpPr>
        <p:spPr>
          <a:xfrm>
            <a:off x="5879977" y="2045522"/>
            <a:ext cx="1734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人员分布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32" name="TextBox 13"/>
          <p:cNvSpPr txBox="1"/>
          <p:nvPr/>
        </p:nvSpPr>
        <p:spPr>
          <a:xfrm>
            <a:off x="5879977" y="2445632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产品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14"/>
          <p:cNvSpPr txBox="1"/>
          <p:nvPr/>
        </p:nvSpPr>
        <p:spPr>
          <a:xfrm>
            <a:off x="5879977" y="2784186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15"/>
          <p:cNvSpPr txBox="1"/>
          <p:nvPr/>
        </p:nvSpPr>
        <p:spPr>
          <a:xfrm>
            <a:off x="5879976" y="3122740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前端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16"/>
          <p:cNvSpPr txBox="1"/>
          <p:nvPr/>
        </p:nvSpPr>
        <p:spPr>
          <a:xfrm>
            <a:off x="5879976" y="3461294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测试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ounded Rectangle 19"/>
          <p:cNvSpPr/>
          <p:nvPr/>
        </p:nvSpPr>
        <p:spPr>
          <a:xfrm>
            <a:off x="7238126" y="3221423"/>
            <a:ext cx="3580929" cy="1635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21"/>
          <p:cNvSpPr/>
          <p:nvPr/>
        </p:nvSpPr>
        <p:spPr>
          <a:xfrm>
            <a:off x="7238125" y="3563537"/>
            <a:ext cx="3580929" cy="1635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23"/>
          <p:cNvSpPr/>
          <p:nvPr/>
        </p:nvSpPr>
        <p:spPr>
          <a:xfrm>
            <a:off x="7238126" y="2868583"/>
            <a:ext cx="3580929" cy="1635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9"/>
          <p:cNvGrpSpPr/>
          <p:nvPr/>
        </p:nvGrpSpPr>
        <p:grpSpPr>
          <a:xfrm>
            <a:off x="1564145" y="1680072"/>
            <a:ext cx="891746" cy="316767"/>
            <a:chOff x="1564145" y="1409888"/>
            <a:chExt cx="891746" cy="316767"/>
          </a:xfrm>
        </p:grpSpPr>
        <p:sp>
          <p:nvSpPr>
            <p:cNvPr id="60" name="Pentagon 50"/>
            <p:cNvSpPr/>
            <p:nvPr/>
          </p:nvSpPr>
          <p:spPr>
            <a:xfrm>
              <a:off x="1679080" y="1409888"/>
              <a:ext cx="776811" cy="316767"/>
            </a:xfrm>
            <a:prstGeom prst="homePlate">
              <a:avLst>
                <a:gd name="adj" fmla="val 2509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61" name="Group 51"/>
            <p:cNvGrpSpPr/>
            <p:nvPr/>
          </p:nvGrpSpPr>
          <p:grpSpPr>
            <a:xfrm>
              <a:off x="1564145" y="1409888"/>
              <a:ext cx="805687" cy="316766"/>
              <a:chOff x="1624260" y="1478227"/>
              <a:chExt cx="855044" cy="357755"/>
            </a:xfrm>
          </p:grpSpPr>
          <p:sp>
            <p:nvSpPr>
              <p:cNvPr id="62" name="Pentagon 52"/>
              <p:cNvSpPr/>
              <p:nvPr/>
            </p:nvSpPr>
            <p:spPr>
              <a:xfrm>
                <a:off x="1654905" y="1478227"/>
                <a:ext cx="824399" cy="357755"/>
              </a:xfrm>
              <a:prstGeom prst="homePlate">
                <a:avLst>
                  <a:gd name="adj" fmla="val 250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Subtitle 2"/>
              <p:cNvSpPr txBox="1"/>
              <p:nvPr/>
            </p:nvSpPr>
            <p:spPr>
              <a:xfrm>
                <a:off x="1624260" y="1478227"/>
                <a:ext cx="762910" cy="35775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1600" b="1" spc="-150" dirty="0">
                    <a:solidFill>
                      <a:schemeClr val="bg1"/>
                    </a:solidFill>
                    <a:ea typeface="Franchise" pitchFamily="49" charset="0"/>
                  </a:rPr>
                  <a:t>M</a:t>
                </a:r>
                <a:r>
                  <a:rPr lang="en-US" sz="1600" b="1" spc="-150" dirty="0" smtClean="0">
                    <a:solidFill>
                      <a:schemeClr val="bg1"/>
                    </a:solidFill>
                    <a:ea typeface="Franchise" pitchFamily="49" charset="0"/>
                  </a:rPr>
                  <a:t>ale</a:t>
                </a:r>
                <a:r>
                  <a:rPr lang="en-US" sz="1600" b="1" spc="-150" dirty="0" smtClean="0">
                    <a:solidFill>
                      <a:schemeClr val="bg1"/>
                    </a:solidFill>
                    <a:ea typeface="Franchise" pitchFamily="49" charset="0"/>
                  </a:rPr>
                  <a:t>.</a:t>
                </a:r>
                <a:endParaRPr lang="en-US" sz="1200" b="1" spc="-150" dirty="0" smtClean="0">
                  <a:solidFill>
                    <a:schemeClr val="bg1"/>
                  </a:solidFill>
                  <a:latin typeface="Signika Negative" pitchFamily="2" charset="0"/>
                  <a:ea typeface="Franchise" pitchFamily="49" charset="0"/>
                </a:endParaRPr>
              </a:p>
            </p:txBody>
          </p:sp>
        </p:grpSp>
      </p:grpSp>
      <p:sp>
        <p:nvSpPr>
          <p:cNvPr id="64" name="Rectangle 43"/>
          <p:cNvSpPr/>
          <p:nvPr/>
        </p:nvSpPr>
        <p:spPr>
          <a:xfrm>
            <a:off x="1564145" y="1982922"/>
            <a:ext cx="3817752" cy="4417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5" name="Rounded Rectangle 21"/>
          <p:cNvSpPr/>
          <p:nvPr/>
        </p:nvSpPr>
        <p:spPr>
          <a:xfrm>
            <a:off x="7238125" y="3878327"/>
            <a:ext cx="3580929" cy="1635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16"/>
          <p:cNvSpPr txBox="1"/>
          <p:nvPr/>
        </p:nvSpPr>
        <p:spPr>
          <a:xfrm>
            <a:off x="5879975" y="3779131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DBA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13"/>
          <p:cNvSpPr txBox="1"/>
          <p:nvPr/>
        </p:nvSpPr>
        <p:spPr>
          <a:xfrm>
            <a:off x="5879977" y="4132191"/>
            <a:ext cx="1418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后台开发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ounded Rectangle 18"/>
          <p:cNvSpPr/>
          <p:nvPr/>
        </p:nvSpPr>
        <p:spPr>
          <a:xfrm>
            <a:off x="7238125" y="4221528"/>
            <a:ext cx="3580928" cy="142920"/>
          </a:xfrm>
          <a:prstGeom prst="round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7238127" y="2495939"/>
            <a:ext cx="3580929" cy="16353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2909"/>
      </p:ext>
    </p:extLst>
  </p:cSld>
  <p:clrMapOvr>
    <a:masterClrMapping/>
  </p:clrMapOvr>
  <p:transition advTm="103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>
          <a:xfrm>
            <a:off x="0" y="0"/>
            <a:ext cx="12192000" cy="1302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2"/>
          <p:cNvSpPr txBox="1"/>
          <p:nvPr/>
        </p:nvSpPr>
        <p:spPr>
          <a:xfrm>
            <a:off x="4618676" y="377727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+mj-lt"/>
              </a:rPr>
              <a:t>人员构成问题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" name="Group 5"/>
          <p:cNvGrpSpPr/>
          <p:nvPr/>
        </p:nvGrpSpPr>
        <p:grpSpPr>
          <a:xfrm>
            <a:off x="5880306" y="1817018"/>
            <a:ext cx="5093766" cy="1732960"/>
            <a:chOff x="5880306" y="1817018"/>
            <a:chExt cx="5093766" cy="1732960"/>
          </a:xfrm>
        </p:grpSpPr>
        <p:sp>
          <p:nvSpPr>
            <p:cNvPr id="5" name="TextBox 6"/>
            <p:cNvSpPr txBox="1"/>
            <p:nvPr/>
          </p:nvSpPr>
          <p:spPr bwMode="auto">
            <a:xfrm>
              <a:off x="5883829" y="1817018"/>
              <a:ext cx="1906587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问题分析：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6" name="Straight Connector 7"/>
            <p:cNvCxnSpPr/>
            <p:nvPr/>
          </p:nvCxnSpPr>
          <p:spPr>
            <a:xfrm>
              <a:off x="5883829" y="2159669"/>
              <a:ext cx="1906587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8"/>
            <p:cNvSpPr/>
            <p:nvPr/>
          </p:nvSpPr>
          <p:spPr>
            <a:xfrm>
              <a:off x="5880306" y="2164983"/>
              <a:ext cx="5093766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、人员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构成比较单一，团队前端缺乏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专业人员；</a:t>
              </a:r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en-US" altLang="zh-C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、所有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开发事项由后台人员负责，对开发人员的技能要求就比较多，其他领域的知识学习需要花费不少时间，导致开发周期也较长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endPara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sz="1400" dirty="0"/>
            </a:p>
          </p:txBody>
        </p:sp>
      </p:grpSp>
      <p:grpSp>
        <p:nvGrpSpPr>
          <p:cNvPr id="8" name="Group 9"/>
          <p:cNvGrpSpPr/>
          <p:nvPr/>
        </p:nvGrpSpPr>
        <p:grpSpPr>
          <a:xfrm>
            <a:off x="5883829" y="3081995"/>
            <a:ext cx="5093766" cy="1062170"/>
            <a:chOff x="5883829" y="3081995"/>
            <a:chExt cx="5093766" cy="1062170"/>
          </a:xfrm>
        </p:grpSpPr>
        <p:sp>
          <p:nvSpPr>
            <p:cNvPr id="9" name="TextBox 10"/>
            <p:cNvSpPr txBox="1"/>
            <p:nvPr/>
          </p:nvSpPr>
          <p:spPr bwMode="auto">
            <a:xfrm>
              <a:off x="5883829" y="3081995"/>
              <a:ext cx="1911350" cy="3381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解决方案：</a:t>
              </a:r>
              <a:endParaRPr lang="en-US" sz="1600" dirty="0">
                <a:solidFill>
                  <a:schemeClr val="accent1">
                    <a:lumMod val="75000"/>
                  </a:schemeClr>
                </a:solidFill>
                <a:latin typeface="+mj-lt"/>
              </a:endParaRPr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5934921" y="3420133"/>
              <a:ext cx="1372734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2"/>
            <p:cNvSpPr/>
            <p:nvPr/>
          </p:nvSpPr>
          <p:spPr>
            <a:xfrm>
              <a:off x="5883829" y="3405501"/>
              <a:ext cx="509376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、招聘掌握相关技能的人才</a:t>
              </a:r>
              <a:endPara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、保证人员稳定性和提高人员积极性，福利提升或提高薪资待遇</a:t>
              </a:r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sz="1400" dirty="0"/>
            </a:p>
          </p:txBody>
        </p:sp>
      </p:grpSp>
      <p:grpSp>
        <p:nvGrpSpPr>
          <p:cNvPr id="20" name="Group 22"/>
          <p:cNvGrpSpPr/>
          <p:nvPr/>
        </p:nvGrpSpPr>
        <p:grpSpPr>
          <a:xfrm rot="18970732">
            <a:off x="2848580" y="1973851"/>
            <a:ext cx="1421901" cy="1424777"/>
            <a:chOff x="2187746" y="2123279"/>
            <a:chExt cx="1927113" cy="1931011"/>
          </a:xfrm>
        </p:grpSpPr>
        <p:sp>
          <p:nvSpPr>
            <p:cNvPr id="21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22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3" name="椭圆 80"/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4" name="Group 26"/>
          <p:cNvGrpSpPr/>
          <p:nvPr/>
        </p:nvGrpSpPr>
        <p:grpSpPr>
          <a:xfrm rot="18970732">
            <a:off x="2829824" y="4374646"/>
            <a:ext cx="1421901" cy="1424777"/>
            <a:chOff x="2187746" y="2123279"/>
            <a:chExt cx="1927113" cy="1931011"/>
          </a:xfrm>
        </p:grpSpPr>
        <p:sp>
          <p:nvSpPr>
            <p:cNvPr id="25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26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27" name="椭圆 80"/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28" name="Group 30"/>
          <p:cNvGrpSpPr/>
          <p:nvPr/>
        </p:nvGrpSpPr>
        <p:grpSpPr>
          <a:xfrm rot="18970732">
            <a:off x="1653109" y="3190439"/>
            <a:ext cx="1421901" cy="1424777"/>
            <a:chOff x="2187746" y="2123279"/>
            <a:chExt cx="1927113" cy="1931011"/>
          </a:xfrm>
        </p:grpSpPr>
        <p:sp>
          <p:nvSpPr>
            <p:cNvPr id="29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30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1" name="椭圆 80"/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grpSp>
        <p:nvGrpSpPr>
          <p:cNvPr id="32" name="Group 34"/>
          <p:cNvGrpSpPr/>
          <p:nvPr/>
        </p:nvGrpSpPr>
        <p:grpSpPr>
          <a:xfrm rot="18970732">
            <a:off x="4044052" y="3159096"/>
            <a:ext cx="1421901" cy="1424777"/>
            <a:chOff x="2187746" y="2123279"/>
            <a:chExt cx="1927113" cy="1931011"/>
          </a:xfrm>
        </p:grpSpPr>
        <p:sp>
          <p:nvSpPr>
            <p:cNvPr id="35" name="任意多边形 82"/>
            <p:cNvSpPr/>
            <p:nvPr/>
          </p:nvSpPr>
          <p:spPr bwMode="auto">
            <a:xfrm rot="5400000">
              <a:off x="2185797" y="2125228"/>
              <a:ext cx="1931011" cy="1927113"/>
            </a:xfrm>
            <a:prstGeom prst="roundRect">
              <a:avLst/>
            </a:prstGeom>
            <a:gradFill flip="none" rotWithShape="1">
              <a:gsLst>
                <a:gs pos="17000">
                  <a:srgbClr val="FFFFFF"/>
                </a:gs>
                <a:gs pos="88000">
                  <a:srgbClr val="FFFFFF">
                    <a:lumMod val="72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127000" dist="63500" dir="7380000" sx="102000" sy="102000" algn="tr" rotWithShape="0">
                <a:prstClr val="black">
                  <a:alpha val="39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</a:endParaRPr>
            </a:p>
          </p:txBody>
        </p:sp>
        <p:sp>
          <p:nvSpPr>
            <p:cNvPr id="36" name="任意多边形 83"/>
            <p:cNvSpPr/>
            <p:nvPr/>
          </p:nvSpPr>
          <p:spPr bwMode="auto">
            <a:xfrm rot="16200000">
              <a:off x="2199710" y="2139114"/>
              <a:ext cx="1903185" cy="1899341"/>
            </a:xfrm>
            <a:prstGeom prst="roundRect">
              <a:avLst/>
            </a:prstGeom>
            <a:gradFill flip="none" rotWithShape="1">
              <a:gsLst>
                <a:gs pos="29000">
                  <a:srgbClr val="FFFFFF"/>
                </a:gs>
                <a:gs pos="98000">
                  <a:srgbClr val="FFFFFF">
                    <a:lumMod val="7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softEdge rad="0"/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37" name="椭圆 80"/>
            <p:cNvSpPr/>
            <p:nvPr/>
          </p:nvSpPr>
          <p:spPr bwMode="auto">
            <a:xfrm>
              <a:off x="2454986" y="2391057"/>
              <a:ext cx="1392631" cy="1395453"/>
            </a:xfrm>
            <a:prstGeom prst="roundRect">
              <a:avLst/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>
              <a:innerShdw blurRad="63500" dist="25400" dir="18660000">
                <a:prstClr val="black">
                  <a:alpha val="35000"/>
                </a:prstClr>
              </a:innerShdw>
            </a:effec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</a:endParaRPr>
            </a:p>
          </p:txBody>
        </p: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20" y="3480760"/>
            <a:ext cx="874350" cy="789343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986" y="3466496"/>
            <a:ext cx="789342" cy="789341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914" y="2310219"/>
            <a:ext cx="789342" cy="789342"/>
          </a:xfrm>
          <a:prstGeom prst="rect">
            <a:avLst/>
          </a:prstGeom>
        </p:spPr>
      </p:pic>
      <p:pic>
        <p:nvPicPr>
          <p:cNvPr id="41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69" y="4752325"/>
            <a:ext cx="676433" cy="676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503349"/>
      </p:ext>
    </p:extLst>
  </p:cSld>
  <p:clrMapOvr>
    <a:masterClrMapping/>
  </p:clrMapOvr>
  <p:transition advTm="33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典藏馆 原创空间 hccthy.taobao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25B7C0"/>
      </a:accent1>
      <a:accent2>
        <a:srgbClr val="F6A500"/>
      </a:accent2>
      <a:accent3>
        <a:srgbClr val="585858"/>
      </a:accent3>
      <a:accent4>
        <a:srgbClr val="FD7104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29000">
              <a:srgbClr val="FFFFFF"/>
            </a:gs>
            <a:gs pos="98000">
              <a:srgbClr val="FFFFFF">
                <a:lumMod val="75000"/>
              </a:srgbClr>
            </a:gs>
          </a:gsLst>
          <a:lin ang="2700000" scaled="1"/>
          <a:tileRect/>
        </a:gradFill>
        <a:ln w="25400" cap="flat" cmpd="sng" algn="ctr">
          <a:noFill/>
          <a:prstDash val="solid"/>
        </a:ln>
        <a:effectLst>
          <a:softEdge rad="0"/>
        </a:effectLst>
      </a:spPr>
      <a:bodyPr anchor="ctr"/>
      <a:lstStyle>
        <a:defPPr marL="0" marR="0" indent="0" algn="ctr" defTabSz="91440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FFFFFF"/>
            </a:solidFill>
            <a:effectLst/>
            <a:uLnTx/>
            <a:uFillTx/>
            <a:latin typeface="Arial" pitchFamily="34" charset="0"/>
            <a:ea typeface="宋体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363</Words>
  <Application>Microsoft Office PowerPoint</Application>
  <PresentationFormat>宽屏</PresentationFormat>
  <Paragraphs>78</Paragraphs>
  <Slides>12</Slides>
  <Notes>12</Notes>
  <HiddenSlides>0</HiddenSlides>
  <MMClips>1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Franchise</vt:lpstr>
      <vt:lpstr>Gill Sans</vt:lpstr>
      <vt:lpstr>Oswald Regular</vt:lpstr>
      <vt:lpstr>Signika Negative</vt:lpstr>
      <vt:lpstr>宋体</vt:lpstr>
      <vt:lpstr>微软雅黑</vt:lpstr>
      <vt:lpstr>Arial</vt:lpstr>
      <vt:lpstr>Arial Black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MOMODASUCAI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丫丫精饰</dc:title>
  <dc:subject>丫丫精饰</dc:subject>
  <dc:creator>丫丫精饰</dc:creator>
  <cp:keywords>https://cyppt.taobao.com/</cp:keywords>
  <dc:description>https://cyppt.taobao.com/</dc:description>
  <cp:lastModifiedBy>agassi241</cp:lastModifiedBy>
  <cp:revision>127</cp:revision>
  <dcterms:created xsi:type="dcterms:W3CDTF">2014-11-06T06:08:00Z</dcterms:created>
  <dcterms:modified xsi:type="dcterms:W3CDTF">2019-06-30T22:47:13Z</dcterms:modified>
  <cp:category>https://cyppt.taobao.com/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