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100" d="100"/>
          <a:sy n="100" d="100"/>
        </p:scale>
        <p:origin x="110"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19B2E-B1BA-45D9-8E18-BACACFC146CB}" type="datetimeFigureOut">
              <a:rPr lang="en-IN" smtClean="0"/>
              <a:pPr/>
              <a:t>08-05-2018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A4709-1850-4A9E-9F1D-000A4E81963B}" type="slidenum">
              <a:rPr lang="en-IN" smtClean="0"/>
              <a:pPr/>
              <a:t>‹#›</a:t>
            </a:fld>
            <a:endParaRPr lang="en-IN"/>
          </a:p>
        </p:txBody>
      </p:sp>
    </p:spTree>
    <p:extLst>
      <p:ext uri="{BB962C8B-B14F-4D97-AF65-F5344CB8AC3E}">
        <p14:creationId xmlns="" xmlns:p14="http://schemas.microsoft.com/office/powerpoint/2010/main" val="3877093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p>
        </p:txBody>
      </p:sp>
      <p:sp>
        <p:nvSpPr>
          <p:cNvPr id="51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5800">
                <a:solidFill>
                  <a:schemeClr val="tx1"/>
                </a:solidFill>
                <a:latin typeface="Calibri" panose="020F0502020204030204" pitchFamily="34" charset="0"/>
              </a:defRPr>
            </a:lvl1pPr>
            <a:lvl2pPr marL="742950" indent="-285750">
              <a:spcBef>
                <a:spcPct val="30000"/>
              </a:spcBef>
              <a:defRPr sz="5800">
                <a:solidFill>
                  <a:schemeClr val="tx1"/>
                </a:solidFill>
                <a:latin typeface="Calibri" panose="020F0502020204030204" pitchFamily="34" charset="0"/>
              </a:defRPr>
            </a:lvl2pPr>
            <a:lvl3pPr marL="1143000" indent="-228600">
              <a:spcBef>
                <a:spcPct val="30000"/>
              </a:spcBef>
              <a:defRPr sz="5800">
                <a:solidFill>
                  <a:schemeClr val="tx1"/>
                </a:solidFill>
                <a:latin typeface="Calibri" panose="020F0502020204030204" pitchFamily="34" charset="0"/>
              </a:defRPr>
            </a:lvl3pPr>
            <a:lvl4pPr marL="1600200" indent="-228600">
              <a:spcBef>
                <a:spcPct val="30000"/>
              </a:spcBef>
              <a:defRPr sz="5800">
                <a:solidFill>
                  <a:schemeClr val="tx1"/>
                </a:solidFill>
                <a:latin typeface="Calibri" panose="020F0502020204030204" pitchFamily="34" charset="0"/>
              </a:defRPr>
            </a:lvl4pPr>
            <a:lvl5pPr marL="2057400" indent="-228600">
              <a:spcBef>
                <a:spcPct val="30000"/>
              </a:spcBef>
              <a:defRPr sz="5800">
                <a:solidFill>
                  <a:schemeClr val="tx1"/>
                </a:solidFill>
                <a:latin typeface="Calibri" panose="020F0502020204030204" pitchFamily="34" charset="0"/>
              </a:defRPr>
            </a:lvl5pPr>
            <a:lvl6pPr marL="2514600" indent="-228600" defTabSz="2193925" eaLnBrk="0" fontAlgn="base" hangingPunct="0">
              <a:spcBef>
                <a:spcPct val="30000"/>
              </a:spcBef>
              <a:spcAft>
                <a:spcPct val="0"/>
              </a:spcAft>
              <a:defRPr sz="5800">
                <a:solidFill>
                  <a:schemeClr val="tx1"/>
                </a:solidFill>
                <a:latin typeface="Calibri" panose="020F0502020204030204" pitchFamily="34" charset="0"/>
              </a:defRPr>
            </a:lvl6pPr>
            <a:lvl7pPr marL="2971800" indent="-228600" defTabSz="2193925" eaLnBrk="0" fontAlgn="base" hangingPunct="0">
              <a:spcBef>
                <a:spcPct val="30000"/>
              </a:spcBef>
              <a:spcAft>
                <a:spcPct val="0"/>
              </a:spcAft>
              <a:defRPr sz="5800">
                <a:solidFill>
                  <a:schemeClr val="tx1"/>
                </a:solidFill>
                <a:latin typeface="Calibri" panose="020F0502020204030204" pitchFamily="34" charset="0"/>
              </a:defRPr>
            </a:lvl7pPr>
            <a:lvl8pPr marL="3429000" indent="-228600" defTabSz="2193925" eaLnBrk="0" fontAlgn="base" hangingPunct="0">
              <a:spcBef>
                <a:spcPct val="30000"/>
              </a:spcBef>
              <a:spcAft>
                <a:spcPct val="0"/>
              </a:spcAft>
              <a:defRPr sz="5800">
                <a:solidFill>
                  <a:schemeClr val="tx1"/>
                </a:solidFill>
                <a:latin typeface="Calibri" panose="020F0502020204030204" pitchFamily="34" charset="0"/>
              </a:defRPr>
            </a:lvl8pPr>
            <a:lvl9pPr marL="3886200" indent="-228600" defTabSz="2193925" eaLnBrk="0" fontAlgn="base" hangingPunct="0">
              <a:spcBef>
                <a:spcPct val="30000"/>
              </a:spcBef>
              <a:spcAft>
                <a:spcPct val="0"/>
              </a:spcAft>
              <a:defRPr sz="5800">
                <a:solidFill>
                  <a:schemeClr val="tx1"/>
                </a:solidFill>
                <a:latin typeface="Calibri" panose="020F0502020204030204" pitchFamily="34" charset="0"/>
              </a:defRPr>
            </a:lvl9pPr>
          </a:lstStyle>
          <a:p>
            <a:pPr>
              <a:spcBef>
                <a:spcPct val="0"/>
              </a:spcBef>
            </a:pPr>
            <a:fld id="{3C34AA6F-1DB7-4F1F-9375-F96895965C9B}" type="slidenum">
              <a:rPr lang="en-US" sz="1300" smtClean="0">
                <a:latin typeface="Arial" panose="020B0604020202020204" pitchFamily="34" charset="0"/>
              </a:rPr>
              <a:pPr>
                <a:spcBef>
                  <a:spcPct val="0"/>
                </a:spcBef>
              </a:pPr>
              <a:t>1</a:t>
            </a:fld>
            <a:endParaRPr lang="en-US" sz="1300">
              <a:latin typeface="Arial" panose="020B0604020202020204" pitchFamily="34" charset="0"/>
            </a:endParaRPr>
          </a:p>
        </p:txBody>
      </p:sp>
    </p:spTree>
    <p:extLst>
      <p:ext uri="{BB962C8B-B14F-4D97-AF65-F5344CB8AC3E}">
        <p14:creationId xmlns="" xmlns:p14="http://schemas.microsoft.com/office/powerpoint/2010/main" val="234990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F7B34C3-4383-400C-BDB8-123D7C98C069}" type="datetimeFigureOut">
              <a:rPr lang="en-IN" smtClean="0"/>
              <a:pPr/>
              <a:t>08-05-2018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C0A35-C3C7-4A44-A5D6-80F59E9512C7}" type="slidenum">
              <a:rPr lang="en-IN" smtClean="0"/>
              <a:pPr/>
              <a:t>‹#›</a:t>
            </a:fld>
            <a:endParaRPr lang="en-IN"/>
          </a:p>
        </p:txBody>
      </p:sp>
    </p:spTree>
    <p:extLst>
      <p:ext uri="{BB962C8B-B14F-4D97-AF65-F5344CB8AC3E}">
        <p14:creationId xmlns="" xmlns:p14="http://schemas.microsoft.com/office/powerpoint/2010/main" val="46336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F7B34C3-4383-400C-BDB8-123D7C98C069}" type="datetimeFigureOut">
              <a:rPr lang="en-IN" smtClean="0"/>
              <a:pPr/>
              <a:t>08-05-2018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C0A35-C3C7-4A44-A5D6-80F59E9512C7}" type="slidenum">
              <a:rPr lang="en-IN" smtClean="0"/>
              <a:pPr/>
              <a:t>‹#›</a:t>
            </a:fld>
            <a:endParaRPr lang="en-IN"/>
          </a:p>
        </p:txBody>
      </p:sp>
    </p:spTree>
    <p:extLst>
      <p:ext uri="{BB962C8B-B14F-4D97-AF65-F5344CB8AC3E}">
        <p14:creationId xmlns="" xmlns:p14="http://schemas.microsoft.com/office/powerpoint/2010/main" val="248172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F7B34C3-4383-400C-BDB8-123D7C98C069}" type="datetimeFigureOut">
              <a:rPr lang="en-IN" smtClean="0"/>
              <a:pPr/>
              <a:t>08-05-2018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C0A35-C3C7-4A44-A5D6-80F59E9512C7}" type="slidenum">
              <a:rPr lang="en-IN" smtClean="0"/>
              <a:pPr/>
              <a:t>‹#›</a:t>
            </a:fld>
            <a:endParaRPr lang="en-IN"/>
          </a:p>
        </p:txBody>
      </p:sp>
    </p:spTree>
    <p:extLst>
      <p:ext uri="{BB962C8B-B14F-4D97-AF65-F5344CB8AC3E}">
        <p14:creationId xmlns="" xmlns:p14="http://schemas.microsoft.com/office/powerpoint/2010/main" val="275788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F7B34C3-4383-400C-BDB8-123D7C98C069}" type="datetimeFigureOut">
              <a:rPr lang="en-IN" smtClean="0"/>
              <a:pPr/>
              <a:t>08-05-2018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C0A35-C3C7-4A44-A5D6-80F59E9512C7}" type="slidenum">
              <a:rPr lang="en-IN" smtClean="0"/>
              <a:pPr/>
              <a:t>‹#›</a:t>
            </a:fld>
            <a:endParaRPr lang="en-IN"/>
          </a:p>
        </p:txBody>
      </p:sp>
    </p:spTree>
    <p:extLst>
      <p:ext uri="{BB962C8B-B14F-4D97-AF65-F5344CB8AC3E}">
        <p14:creationId xmlns="" xmlns:p14="http://schemas.microsoft.com/office/powerpoint/2010/main" val="34663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B34C3-4383-400C-BDB8-123D7C98C069}" type="datetimeFigureOut">
              <a:rPr lang="en-IN" smtClean="0"/>
              <a:pPr/>
              <a:t>08-05-2018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0C0A35-C3C7-4A44-A5D6-80F59E9512C7}" type="slidenum">
              <a:rPr lang="en-IN" smtClean="0"/>
              <a:pPr/>
              <a:t>‹#›</a:t>
            </a:fld>
            <a:endParaRPr lang="en-IN"/>
          </a:p>
        </p:txBody>
      </p:sp>
    </p:spTree>
    <p:extLst>
      <p:ext uri="{BB962C8B-B14F-4D97-AF65-F5344CB8AC3E}">
        <p14:creationId xmlns="" xmlns:p14="http://schemas.microsoft.com/office/powerpoint/2010/main" val="691469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F7B34C3-4383-400C-BDB8-123D7C98C069}" type="datetimeFigureOut">
              <a:rPr lang="en-IN" smtClean="0"/>
              <a:pPr/>
              <a:t>08-05-2018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C0A35-C3C7-4A44-A5D6-80F59E9512C7}" type="slidenum">
              <a:rPr lang="en-IN" smtClean="0"/>
              <a:pPr/>
              <a:t>‹#›</a:t>
            </a:fld>
            <a:endParaRPr lang="en-IN"/>
          </a:p>
        </p:txBody>
      </p:sp>
    </p:spTree>
    <p:extLst>
      <p:ext uri="{BB962C8B-B14F-4D97-AF65-F5344CB8AC3E}">
        <p14:creationId xmlns="" xmlns:p14="http://schemas.microsoft.com/office/powerpoint/2010/main" val="155091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F7B34C3-4383-400C-BDB8-123D7C98C069}" type="datetimeFigureOut">
              <a:rPr lang="en-IN" smtClean="0"/>
              <a:pPr/>
              <a:t>08-05-2018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0C0A35-C3C7-4A44-A5D6-80F59E9512C7}" type="slidenum">
              <a:rPr lang="en-IN" smtClean="0"/>
              <a:pPr/>
              <a:t>‹#›</a:t>
            </a:fld>
            <a:endParaRPr lang="en-IN"/>
          </a:p>
        </p:txBody>
      </p:sp>
    </p:spTree>
    <p:extLst>
      <p:ext uri="{BB962C8B-B14F-4D97-AF65-F5344CB8AC3E}">
        <p14:creationId xmlns="" xmlns:p14="http://schemas.microsoft.com/office/powerpoint/2010/main" val="1519330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F7B34C3-4383-400C-BDB8-123D7C98C069}" type="datetimeFigureOut">
              <a:rPr lang="en-IN" smtClean="0"/>
              <a:pPr/>
              <a:t>08-05-2018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0C0A35-C3C7-4A44-A5D6-80F59E9512C7}" type="slidenum">
              <a:rPr lang="en-IN" smtClean="0"/>
              <a:pPr/>
              <a:t>‹#›</a:t>
            </a:fld>
            <a:endParaRPr lang="en-IN"/>
          </a:p>
        </p:txBody>
      </p:sp>
    </p:spTree>
    <p:extLst>
      <p:ext uri="{BB962C8B-B14F-4D97-AF65-F5344CB8AC3E}">
        <p14:creationId xmlns="" xmlns:p14="http://schemas.microsoft.com/office/powerpoint/2010/main" val="102886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B34C3-4383-400C-BDB8-123D7C98C069}" type="datetimeFigureOut">
              <a:rPr lang="en-IN" smtClean="0"/>
              <a:pPr/>
              <a:t>08-05-2018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0C0A35-C3C7-4A44-A5D6-80F59E9512C7}" type="slidenum">
              <a:rPr lang="en-IN" smtClean="0"/>
              <a:pPr/>
              <a:t>‹#›</a:t>
            </a:fld>
            <a:endParaRPr lang="en-IN"/>
          </a:p>
        </p:txBody>
      </p:sp>
    </p:spTree>
    <p:extLst>
      <p:ext uri="{BB962C8B-B14F-4D97-AF65-F5344CB8AC3E}">
        <p14:creationId xmlns="" xmlns:p14="http://schemas.microsoft.com/office/powerpoint/2010/main" val="2258734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B34C3-4383-400C-BDB8-123D7C98C069}" type="datetimeFigureOut">
              <a:rPr lang="en-IN" smtClean="0"/>
              <a:pPr/>
              <a:t>08-05-2018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C0A35-C3C7-4A44-A5D6-80F59E9512C7}" type="slidenum">
              <a:rPr lang="en-IN" smtClean="0"/>
              <a:pPr/>
              <a:t>‹#›</a:t>
            </a:fld>
            <a:endParaRPr lang="en-IN"/>
          </a:p>
        </p:txBody>
      </p:sp>
    </p:spTree>
    <p:extLst>
      <p:ext uri="{BB962C8B-B14F-4D97-AF65-F5344CB8AC3E}">
        <p14:creationId xmlns="" xmlns:p14="http://schemas.microsoft.com/office/powerpoint/2010/main" val="18329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B34C3-4383-400C-BDB8-123D7C98C069}" type="datetimeFigureOut">
              <a:rPr lang="en-IN" smtClean="0"/>
              <a:pPr/>
              <a:t>08-05-2018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0C0A35-C3C7-4A44-A5D6-80F59E9512C7}" type="slidenum">
              <a:rPr lang="en-IN" smtClean="0"/>
              <a:pPr/>
              <a:t>‹#›</a:t>
            </a:fld>
            <a:endParaRPr lang="en-IN"/>
          </a:p>
        </p:txBody>
      </p:sp>
    </p:spTree>
    <p:extLst>
      <p:ext uri="{BB962C8B-B14F-4D97-AF65-F5344CB8AC3E}">
        <p14:creationId xmlns="" xmlns:p14="http://schemas.microsoft.com/office/powerpoint/2010/main" val="217263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B34C3-4383-400C-BDB8-123D7C98C069}" type="datetimeFigureOut">
              <a:rPr lang="en-IN" smtClean="0"/>
              <a:pPr/>
              <a:t>08-05-2018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C0A35-C3C7-4A44-A5D6-80F59E9512C7}" type="slidenum">
              <a:rPr lang="en-IN" smtClean="0"/>
              <a:pPr/>
              <a:t>‹#›</a:t>
            </a:fld>
            <a:endParaRPr lang="en-IN"/>
          </a:p>
        </p:txBody>
      </p:sp>
    </p:spTree>
    <p:extLst>
      <p:ext uri="{BB962C8B-B14F-4D97-AF65-F5344CB8AC3E}">
        <p14:creationId xmlns="" xmlns:p14="http://schemas.microsoft.com/office/powerpoint/2010/main" val="1987793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3524250" y="1234440"/>
            <a:ext cx="5150197" cy="190500"/>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IN" sz="938" i="1" kern="0" dirty="0" err="1">
                <a:solidFill>
                  <a:srgbClr val="FFFF00"/>
                </a:solidFill>
                <a:effectLst>
                  <a:outerShdw blurRad="38100" dist="38100" dir="2700000" algn="tl">
                    <a:srgbClr val="000000">
                      <a:alpha val="43137"/>
                    </a:srgbClr>
                  </a:outerShdw>
                </a:effectLst>
                <a:latin typeface="Algerian" pitchFamily="82" charset="0"/>
                <a:cs typeface="Times New Roman" pitchFamily="18" charset="0"/>
              </a:rPr>
              <a:t>PRoJECT</a:t>
            </a:r>
            <a:r>
              <a:rPr lang="en-IN" sz="938" i="1" kern="0" dirty="0">
                <a:solidFill>
                  <a:srgbClr val="FFFF00"/>
                </a:solidFill>
                <a:effectLst>
                  <a:outerShdw blurRad="38100" dist="38100" dir="2700000" algn="tl">
                    <a:srgbClr val="000000">
                      <a:alpha val="43137"/>
                    </a:srgbClr>
                  </a:outerShdw>
                </a:effectLst>
                <a:latin typeface="Algerian" pitchFamily="82" charset="0"/>
                <a:cs typeface="Times New Roman" pitchFamily="18" charset="0"/>
              </a:rPr>
              <a:t> PRESENTATION</a:t>
            </a:r>
            <a:endParaRPr lang="en-IN" sz="938" i="1" dirty="0">
              <a:solidFill>
                <a:srgbClr val="FFFF00"/>
              </a:solidFill>
            </a:endParaRPr>
          </a:p>
        </p:txBody>
      </p:sp>
      <p:pic>
        <p:nvPicPr>
          <p:cNvPr id="4099"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78538" y="2856756"/>
            <a:ext cx="738435" cy="127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Rectangle 33"/>
          <p:cNvSpPr/>
          <p:nvPr/>
        </p:nvSpPr>
        <p:spPr>
          <a:xfrm>
            <a:off x="3526234" y="1386839"/>
            <a:ext cx="5141516" cy="559071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343006">
              <a:defRPr/>
            </a:pPr>
            <a:endParaRPr lang="en-US" sz="281"/>
          </a:p>
        </p:txBody>
      </p:sp>
      <p:sp>
        <p:nvSpPr>
          <p:cNvPr id="9" name="AutoShape 25"/>
          <p:cNvSpPr>
            <a:spLocks noChangeArrowheads="1"/>
          </p:cNvSpPr>
          <p:nvPr/>
        </p:nvSpPr>
        <p:spPr bwMode="auto">
          <a:xfrm>
            <a:off x="5334000" y="1414364"/>
            <a:ext cx="1579315" cy="2243236"/>
          </a:xfrm>
          <a:prstGeom prst="roundRect">
            <a:avLst>
              <a:gd name="adj" fmla="val 16667"/>
            </a:avLst>
          </a:prstGeom>
          <a:ln>
            <a:headEnd/>
            <a:tailEnd/>
          </a:ln>
          <a:extLst/>
        </p:spPr>
        <p:style>
          <a:lnRef idx="2">
            <a:schemeClr val="accent3"/>
          </a:lnRef>
          <a:fillRef idx="1">
            <a:schemeClr val="lt1"/>
          </a:fillRef>
          <a:effectRef idx="0">
            <a:schemeClr val="accent3"/>
          </a:effectRef>
          <a:fontRef idx="minor">
            <a:schemeClr val="dk1"/>
          </a:fontRef>
        </p:style>
        <p:txBody>
          <a:bodyPr lIns="18752" tIns="9376" rIns="18752" bIns="9376" anchor="ctr"/>
          <a:lstStyle/>
          <a:p>
            <a:pPr algn="ctr" defTabSz="685852">
              <a:defRPr/>
            </a:pPr>
            <a:endParaRPr lang="en-US" sz="690" dirty="0"/>
          </a:p>
        </p:txBody>
      </p:sp>
      <p:sp>
        <p:nvSpPr>
          <p:cNvPr id="10" name="AutoShape 17"/>
          <p:cNvSpPr>
            <a:spLocks noChangeArrowheads="1"/>
          </p:cNvSpPr>
          <p:nvPr/>
        </p:nvSpPr>
        <p:spPr bwMode="auto">
          <a:xfrm>
            <a:off x="3577014" y="1413619"/>
            <a:ext cx="1696026" cy="1192421"/>
          </a:xfrm>
          <a:prstGeom prst="roundRect">
            <a:avLst>
              <a:gd name="adj" fmla="val 16667"/>
            </a:avLst>
          </a:prstGeom>
          <a:ln>
            <a:headEnd/>
            <a:tailEnd/>
          </a:ln>
          <a:extLst/>
        </p:spPr>
        <p:style>
          <a:lnRef idx="2">
            <a:schemeClr val="accent3"/>
          </a:lnRef>
          <a:fillRef idx="1">
            <a:schemeClr val="lt1"/>
          </a:fillRef>
          <a:effectRef idx="0">
            <a:schemeClr val="accent3"/>
          </a:effectRef>
          <a:fontRef idx="minor">
            <a:schemeClr val="dk1"/>
          </a:fontRef>
        </p:style>
        <p:txBody>
          <a:bodyPr lIns="18752" tIns="9376" rIns="18752" bIns="9376" anchor="ctr"/>
          <a:lstStyle/>
          <a:p>
            <a:pPr algn="ctr" defTabSz="685852">
              <a:defRPr/>
            </a:pPr>
            <a:endParaRPr lang="en-US" sz="656"/>
          </a:p>
        </p:txBody>
      </p:sp>
      <p:sp>
        <p:nvSpPr>
          <p:cNvPr id="11" name="Text Box 19"/>
          <p:cNvSpPr txBox="1">
            <a:spLocks noChangeArrowheads="1"/>
          </p:cNvSpPr>
          <p:nvPr/>
        </p:nvSpPr>
        <p:spPr bwMode="auto">
          <a:xfrm>
            <a:off x="3628182" y="1411635"/>
            <a:ext cx="1606757" cy="1186785"/>
          </a:xfrm>
          <a:prstGeom prst="rect">
            <a:avLst/>
          </a:prstGeom>
          <a:noFill/>
          <a:ln>
            <a:noFill/>
          </a:ln>
          <a:effectLst/>
          <a:extLst/>
        </p:spPr>
        <p:txBody>
          <a:bodyPr lIns="18752" tIns="9376" rIns="18752" bIns="9376"/>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eaLnBrk="1" hangingPunct="1">
              <a:defRPr/>
            </a:pPr>
            <a:r>
              <a:rPr lang="en-US" sz="782" b="1" dirty="0">
                <a:solidFill>
                  <a:srgbClr val="FF0000"/>
                </a:solidFill>
                <a:effectLst>
                  <a:outerShdw blurRad="38100" dist="38100" dir="2700000" algn="tl">
                    <a:srgbClr val="000000">
                      <a:alpha val="43137"/>
                    </a:srgbClr>
                  </a:outerShdw>
                </a:effectLst>
                <a:latin typeface="Arial Black" pitchFamily="34" charset="0"/>
                <a:cs typeface="Arial" panose="020B0604020202020204" pitchFamily="34" charset="0"/>
              </a:rPr>
              <a:t>Objective</a:t>
            </a:r>
          </a:p>
          <a:p>
            <a:pPr marL="89325" indent="-89325">
              <a:defRPr/>
            </a:pPr>
            <a:r>
              <a:rPr lang="en-US" sz="650" dirty="0" smtClean="0"/>
              <a:t>•   </a:t>
            </a:r>
            <a:r>
              <a:rPr lang="en-US" sz="650" b="1" dirty="0" smtClean="0"/>
              <a:t>Consider various strategies for calculation of performance of stock prices. </a:t>
            </a:r>
          </a:p>
          <a:p>
            <a:pPr marL="89325" indent="-89325">
              <a:buFont typeface="Arial" pitchFamily="34" charset="0"/>
              <a:buChar char="•"/>
              <a:defRPr/>
            </a:pPr>
            <a:r>
              <a:rPr lang="en-US" sz="650" b="1" dirty="0" smtClean="0"/>
              <a:t>Use different Machine Learning models and algorithms to determine the accuracy of the each model and algorithm</a:t>
            </a:r>
          </a:p>
          <a:p>
            <a:pPr marL="89325" indent="-89325">
              <a:buFont typeface="Arial" pitchFamily="34" charset="0"/>
              <a:buChar char="•"/>
              <a:defRPr/>
            </a:pPr>
            <a:r>
              <a:rPr lang="en-US" sz="650" b="1" dirty="0" smtClean="0"/>
              <a:t>Use the Machine learning models to determine the performance of stock prices in real time basis.</a:t>
            </a:r>
            <a:endParaRPr lang="en-US" sz="650" b="1" dirty="0">
              <a:effectLst>
                <a:outerShdw blurRad="38100" dist="38100" dir="2700000" algn="tl">
                  <a:srgbClr val="000000">
                    <a:alpha val="43137"/>
                  </a:srgbClr>
                </a:outerShdw>
              </a:effectLst>
              <a:latin typeface="Arial Black" pitchFamily="34" charset="0"/>
              <a:cs typeface="Arial" panose="020B0604020202020204" pitchFamily="34" charset="0"/>
            </a:endParaRPr>
          </a:p>
          <a:p>
            <a:pPr marL="89325" indent="-89325">
              <a:buFont typeface="Arial" pitchFamily="34" charset="0"/>
              <a:buChar char="•"/>
              <a:defRPr/>
            </a:pPr>
            <a:endParaRPr lang="en-US" sz="625" dirty="0">
              <a:latin typeface="Arial Black" pitchFamily="34" charset="0"/>
              <a:cs typeface="Arial" panose="020B0604020202020204" pitchFamily="34" charset="0"/>
            </a:endParaRPr>
          </a:p>
        </p:txBody>
      </p:sp>
      <p:sp>
        <p:nvSpPr>
          <p:cNvPr id="12" name="AutoShape 20"/>
          <p:cNvSpPr>
            <a:spLocks noChangeArrowheads="1"/>
          </p:cNvSpPr>
          <p:nvPr/>
        </p:nvSpPr>
        <p:spPr bwMode="auto">
          <a:xfrm>
            <a:off x="3568898" y="2621280"/>
            <a:ext cx="1711762" cy="1272540"/>
          </a:xfrm>
          <a:prstGeom prst="roundRect">
            <a:avLst>
              <a:gd name="adj" fmla="val 16667"/>
            </a:avLst>
          </a:prstGeom>
          <a:ln>
            <a:headEnd/>
            <a:tailEnd/>
          </a:ln>
          <a:extLst/>
        </p:spPr>
        <p:style>
          <a:lnRef idx="2">
            <a:schemeClr val="accent3"/>
          </a:lnRef>
          <a:fillRef idx="1">
            <a:schemeClr val="lt1"/>
          </a:fillRef>
          <a:effectRef idx="0">
            <a:schemeClr val="accent3"/>
          </a:effectRef>
          <a:fontRef idx="minor">
            <a:schemeClr val="dk1"/>
          </a:fontRef>
        </p:style>
        <p:txBody>
          <a:bodyPr lIns="18752" tIns="9376" rIns="18752" bIns="9376" anchor="ctr"/>
          <a:lstStyle/>
          <a:p>
            <a:pPr algn="ctr" defTabSz="685852">
              <a:defRPr/>
            </a:pPr>
            <a:endParaRPr lang="en-US" sz="656"/>
          </a:p>
        </p:txBody>
      </p:sp>
      <p:sp>
        <p:nvSpPr>
          <p:cNvPr id="13" name="Text Box 21"/>
          <p:cNvSpPr txBox="1">
            <a:spLocks noChangeArrowheads="1"/>
          </p:cNvSpPr>
          <p:nvPr/>
        </p:nvSpPr>
        <p:spPr bwMode="auto">
          <a:xfrm>
            <a:off x="3640336" y="2659380"/>
            <a:ext cx="1663184" cy="1264920"/>
          </a:xfrm>
          <a:prstGeom prst="rect">
            <a:avLst/>
          </a:prstGeom>
          <a:noFill/>
          <a:ln>
            <a:noFill/>
          </a:ln>
          <a:effectLst/>
          <a:extLst/>
        </p:spPr>
        <p:txBody>
          <a:bodyPr lIns="18752" tIns="9376" rIns="18752" bIns="9376"/>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eaLnBrk="1" hangingPunct="1">
              <a:defRPr/>
            </a:pPr>
            <a:r>
              <a:rPr lang="en-US" sz="782" b="1" dirty="0" smtClean="0">
                <a:solidFill>
                  <a:srgbClr val="FF0000"/>
                </a:solidFill>
                <a:effectLst>
                  <a:outerShdw blurRad="38100" dist="38100" dir="2700000" algn="tl">
                    <a:srgbClr val="000000">
                      <a:alpha val="43137"/>
                    </a:srgbClr>
                  </a:outerShdw>
                </a:effectLst>
              </a:rPr>
              <a:t>Background</a:t>
            </a:r>
          </a:p>
          <a:p>
            <a:pPr>
              <a:defRPr/>
            </a:pPr>
            <a:r>
              <a:rPr lang="en-US" sz="650" b="1" dirty="0" smtClean="0"/>
              <a:t>Share market is a volatile space where prices change within  short span of time and share prices depends on various factors which cannot be predicted easily .Many investment banking companies are using Algorithmic trading to predict trends in stock prices for short-term as well as long term investments. We considered this topic as we felt it very interesting to work on this domain given the complexity of the problem. </a:t>
            </a:r>
            <a:endParaRPr lang="en-US" sz="650" b="1" dirty="0">
              <a:effectLst>
                <a:outerShdw blurRad="38100" dist="38100" dir="2700000" algn="tl">
                  <a:srgbClr val="000000">
                    <a:alpha val="43137"/>
                  </a:srgbClr>
                </a:outerShdw>
              </a:effectLst>
              <a:latin typeface="Arial Black" pitchFamily="34" charset="0"/>
            </a:endParaRPr>
          </a:p>
        </p:txBody>
      </p:sp>
      <p:sp>
        <p:nvSpPr>
          <p:cNvPr id="17" name="AutoShape 32"/>
          <p:cNvSpPr>
            <a:spLocks noChangeArrowheads="1"/>
          </p:cNvSpPr>
          <p:nvPr/>
        </p:nvSpPr>
        <p:spPr bwMode="auto">
          <a:xfrm>
            <a:off x="5341620" y="4549140"/>
            <a:ext cx="3291840" cy="221742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lIns="18752" tIns="9376" rIns="18752" bIns="9376" anchor="ctr"/>
          <a:lstStyle/>
          <a:p>
            <a:pPr algn="ctr" defTabSz="685852">
              <a:defRPr/>
            </a:pPr>
            <a:r>
              <a:rPr lang="en-US" sz="656" dirty="0"/>
              <a:t> </a:t>
            </a:r>
          </a:p>
        </p:txBody>
      </p:sp>
      <p:sp>
        <p:nvSpPr>
          <p:cNvPr id="18" name="Text Box 33"/>
          <p:cNvSpPr txBox="1">
            <a:spLocks noChangeArrowheads="1"/>
          </p:cNvSpPr>
          <p:nvPr/>
        </p:nvSpPr>
        <p:spPr bwMode="auto">
          <a:xfrm>
            <a:off x="5402580" y="4549140"/>
            <a:ext cx="3208020" cy="2217420"/>
          </a:xfrm>
          <a:prstGeom prst="rect">
            <a:avLst/>
          </a:prstGeom>
          <a:noFill/>
          <a:ln>
            <a:noFill/>
          </a:ln>
          <a:effectLst/>
          <a:extLst/>
        </p:spPr>
        <p:txBody>
          <a:bodyPr lIns="18752" tIns="9376" rIns="18752" bIns="9376"/>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defRPr/>
            </a:pPr>
            <a:r>
              <a:rPr lang="en-US" sz="782" b="1" dirty="0">
                <a:solidFill>
                  <a:srgbClr val="FF0000"/>
                </a:solidFill>
                <a:effectLst>
                  <a:outerShdw blurRad="38100" dist="38100" dir="2700000" algn="tl">
                    <a:srgbClr val="000000">
                      <a:alpha val="43137"/>
                    </a:srgbClr>
                  </a:outerShdw>
                </a:effectLst>
              </a:rPr>
              <a:t> Results / </a:t>
            </a:r>
            <a:r>
              <a:rPr lang="en-US" sz="782" b="1" dirty="0" err="1" smtClean="0">
                <a:solidFill>
                  <a:srgbClr val="FF0000"/>
                </a:solidFill>
                <a:effectLst>
                  <a:outerShdw blurRad="38100" dist="38100" dir="2700000" algn="tl">
                    <a:srgbClr val="000000">
                      <a:alpha val="43137"/>
                    </a:srgbClr>
                  </a:outerShdw>
                </a:effectLst>
              </a:rPr>
              <a:t>Output</a:t>
            </a:r>
            <a:r>
              <a:rPr lang="en-US" sz="800" dirty="0" err="1" smtClean="0"/>
              <a:t>I</a:t>
            </a:r>
            <a:endParaRPr lang="en-US" sz="800" dirty="0" smtClean="0"/>
          </a:p>
          <a:p>
            <a:pPr>
              <a:defRPr/>
            </a:pPr>
            <a:r>
              <a:rPr lang="en-US" sz="650" b="1" dirty="0" smtClean="0"/>
              <a:t>We have performed Support vector machine, Decision tree and Naive Bayes as Classifier algorithm to predict the label of our stock whether it is low performing or high performing where low performance says whether we should buy the present stock and sell it after 30 days and also weekly prediction of stock prices based on day-wise data. After performing both algorithm we found that on performing naive Bayes to classify the class, the average accuracy of the naive Bayes comes close to 72% and the average time took by it was 0.4 sec for the data over the period of 5 years. • On performing Decision tree to classify the </a:t>
            </a:r>
            <a:r>
              <a:rPr lang="en-US" sz="650" b="1" dirty="0" err="1" smtClean="0"/>
              <a:t>performace</a:t>
            </a:r>
            <a:r>
              <a:rPr lang="en-US" sz="650" b="1" dirty="0" smtClean="0"/>
              <a:t>, the average accuracy comes 75-80% and the average time took by it was 0.2 sec for the data over the period of 5 years. Considering the volume, open, close combination gives high accuracy of the real-time data. • On performing Support vector machine algorithm to classify the class, the average accuracy comes close to 84% and the average time took by it was 0.65 sec for the data over the period of 5 years. So if we look at the accuracy the SVM outperform both Decision tree and Naive Bayes whereas if we consider the time taken by the algorithms the Decision tree outperforms both Naive Bayes and SVM. But Overall we can say SVM is better than both decision tree and naive Bayes because time difference is not much of both algorithm but the accuracy difference is greater. Support vector machine is better both than naive Bayes and Decision tree for classification </a:t>
            </a:r>
            <a:r>
              <a:rPr lang="en-US" sz="650" b="1" dirty="0" smtClean="0"/>
              <a:t>purpose.</a:t>
            </a:r>
            <a:endParaRPr lang="en-US" sz="650" b="1" dirty="0" smtClean="0">
              <a:solidFill>
                <a:srgbClr val="FF0000"/>
              </a:solidFill>
              <a:effectLst>
                <a:outerShdw blurRad="38100" dist="38100" dir="2700000" algn="tl">
                  <a:srgbClr val="000000">
                    <a:alpha val="43137"/>
                  </a:srgbClr>
                </a:outerShdw>
              </a:effectLst>
            </a:endParaRPr>
          </a:p>
        </p:txBody>
      </p:sp>
      <p:sp>
        <p:nvSpPr>
          <p:cNvPr id="19" name="AutoShape 34"/>
          <p:cNvSpPr>
            <a:spLocks noChangeArrowheads="1"/>
          </p:cNvSpPr>
          <p:nvPr/>
        </p:nvSpPr>
        <p:spPr bwMode="auto">
          <a:xfrm>
            <a:off x="3555752" y="4069080"/>
            <a:ext cx="1747768" cy="2694414"/>
          </a:xfrm>
          <a:prstGeom prst="roundRect">
            <a:avLst>
              <a:gd name="adj" fmla="val 16667"/>
            </a:avLst>
          </a:prstGeom>
          <a:solidFill>
            <a:schemeClr val="bg1"/>
          </a:solidFill>
          <a:ln w="9525">
            <a:solidFill>
              <a:schemeClr val="tx1"/>
            </a:solidFill>
            <a:round/>
            <a:headEnd/>
            <a:tailEnd/>
          </a:ln>
          <a:effectLst/>
          <a:extLst/>
        </p:spPr>
        <p:txBody>
          <a:bodyPr lIns="18752" tIns="9376" rIns="18752" bIns="9376" anchor="ctr"/>
          <a:lstStyle/>
          <a:p>
            <a:pPr defTabSz="343006">
              <a:defRPr/>
            </a:pPr>
            <a:endParaRPr lang="en-US" sz="625" b="1" dirty="0">
              <a:solidFill>
                <a:srgbClr val="FF0000"/>
              </a:solidFill>
              <a:effectLst>
                <a:outerShdw blurRad="38100" dist="38100" dir="2700000" algn="tl">
                  <a:srgbClr val="000000">
                    <a:alpha val="43137"/>
                  </a:srgbClr>
                </a:outerShdw>
              </a:effectLst>
              <a:latin typeface="Arial" charset="0"/>
              <a:cs typeface="Arial" charset="0"/>
            </a:endParaRPr>
          </a:p>
        </p:txBody>
      </p:sp>
      <p:sp>
        <p:nvSpPr>
          <p:cNvPr id="20" name="AutoShape 36"/>
          <p:cNvSpPr>
            <a:spLocks noChangeArrowheads="1"/>
          </p:cNvSpPr>
          <p:nvPr/>
        </p:nvSpPr>
        <p:spPr bwMode="auto">
          <a:xfrm>
            <a:off x="6949440" y="1409700"/>
            <a:ext cx="1691640" cy="2240280"/>
          </a:xfrm>
          <a:prstGeom prst="roundRect">
            <a:avLst>
              <a:gd name="adj" fmla="val 16667"/>
            </a:avLst>
          </a:prstGeom>
          <a:ln>
            <a:headEnd/>
            <a:tailEnd/>
          </a:ln>
          <a:extLst/>
        </p:spPr>
        <p:style>
          <a:lnRef idx="2">
            <a:schemeClr val="accent3"/>
          </a:lnRef>
          <a:fillRef idx="1">
            <a:schemeClr val="lt1"/>
          </a:fillRef>
          <a:effectRef idx="0">
            <a:schemeClr val="accent3"/>
          </a:effectRef>
          <a:fontRef idx="minor">
            <a:schemeClr val="dk1"/>
          </a:fontRef>
        </p:style>
        <p:txBody>
          <a:bodyPr lIns="18752" tIns="9376" rIns="18752" bIns="9376" anchor="ctr"/>
          <a:lstStyle/>
          <a:p>
            <a:pPr algn="ctr" defTabSz="685852">
              <a:defRPr/>
            </a:pPr>
            <a:endParaRPr lang="en-US" sz="656"/>
          </a:p>
        </p:txBody>
      </p:sp>
      <p:sp>
        <p:nvSpPr>
          <p:cNvPr id="21" name="Text Box 37"/>
          <p:cNvSpPr txBox="1">
            <a:spLocks noChangeArrowheads="1"/>
          </p:cNvSpPr>
          <p:nvPr/>
        </p:nvSpPr>
        <p:spPr bwMode="auto">
          <a:xfrm>
            <a:off x="6995160" y="1424940"/>
            <a:ext cx="1676400" cy="2263139"/>
          </a:xfrm>
          <a:prstGeom prst="rect">
            <a:avLst/>
          </a:prstGeom>
          <a:noFill/>
          <a:ln>
            <a:noFill/>
          </a:ln>
          <a:effectLst/>
          <a:extLst/>
        </p:spPr>
        <p:txBody>
          <a:bodyPr lIns="18752" tIns="9376" rIns="18752" bIns="9376"/>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defRPr/>
            </a:pPr>
            <a:r>
              <a:rPr lang="en-US" sz="700" b="1" dirty="0" smtClean="0">
                <a:solidFill>
                  <a:srgbClr val="FF0000"/>
                </a:solidFill>
                <a:effectLst>
                  <a:outerShdw blurRad="38100" dist="38100" dir="2700000" algn="tl">
                    <a:srgbClr val="000000">
                      <a:alpha val="43137"/>
                    </a:srgbClr>
                  </a:outerShdw>
                </a:effectLst>
              </a:rPr>
              <a:t>Conclusion</a:t>
            </a:r>
          </a:p>
          <a:p>
            <a:pPr algn="ctr">
              <a:defRPr/>
            </a:pPr>
            <a:endParaRPr lang="en-US" sz="650" b="1" dirty="0" smtClean="0">
              <a:solidFill>
                <a:srgbClr val="FF0000"/>
              </a:solidFill>
              <a:effectLst>
                <a:outerShdw blurRad="38100" dist="38100" dir="2700000" algn="tl">
                  <a:srgbClr val="000000">
                    <a:alpha val="43137"/>
                  </a:srgbClr>
                </a:outerShdw>
              </a:effectLst>
            </a:endParaRPr>
          </a:p>
          <a:p>
            <a:pPr>
              <a:defRPr/>
            </a:pPr>
            <a:r>
              <a:rPr lang="en-US" sz="650" b="1" dirty="0" smtClean="0"/>
              <a:t>We are </a:t>
            </a:r>
            <a:r>
              <a:rPr lang="en-US" sz="650" b="1" dirty="0" smtClean="0"/>
              <a:t>satisfied</a:t>
            </a:r>
            <a:r>
              <a:rPr lang="en-US" sz="650" b="1" dirty="0" smtClean="0"/>
              <a:t> </a:t>
            </a:r>
            <a:r>
              <a:rPr lang="en-US" sz="650" b="1" dirty="0" smtClean="0"/>
              <a:t>with the classifiers since they predicts great level of results for various stocks also, doesn't lose much precision when connected to an sample from the new sample information </a:t>
            </a:r>
          </a:p>
          <a:p>
            <a:pPr>
              <a:defRPr/>
            </a:pPr>
            <a:r>
              <a:rPr lang="en-US" sz="650" b="1" dirty="0" smtClean="0"/>
              <a:t>Such proposed models can be a useful instrument for the speculators to take the correct choice with respect to their stocks in view of the examination of the authentic costs of stocks to remove any prescient data from that verifiable information. </a:t>
            </a:r>
          </a:p>
          <a:p>
            <a:pPr>
              <a:defRPr/>
            </a:pPr>
            <a:r>
              <a:rPr lang="en-US" sz="650" b="1" dirty="0" smtClean="0"/>
              <a:t>The outcomes for the proposed display were not flawless on the grounds that numerous elements including but rather not constrained to political occasions, general financial conditions, and speculators' desires impact securities  exchange. </a:t>
            </a:r>
            <a:endParaRPr lang="en-US" sz="650" b="1" dirty="0">
              <a:solidFill>
                <a:srgbClr val="FF0000"/>
              </a:solidFill>
              <a:effectLst>
                <a:outerShdw blurRad="38100" dist="38100" dir="2700000" algn="tl">
                  <a:srgbClr val="000000">
                    <a:alpha val="43137"/>
                  </a:srgbClr>
                </a:outerShdw>
              </a:effectLst>
            </a:endParaRPr>
          </a:p>
        </p:txBody>
      </p:sp>
      <p:sp>
        <p:nvSpPr>
          <p:cNvPr id="25" name="Text Box 41"/>
          <p:cNvSpPr txBox="1">
            <a:spLocks noChangeArrowheads="1"/>
          </p:cNvSpPr>
          <p:nvPr/>
        </p:nvSpPr>
        <p:spPr bwMode="auto">
          <a:xfrm>
            <a:off x="7060406" y="1420317"/>
            <a:ext cx="1428750" cy="794246"/>
          </a:xfrm>
          <a:prstGeom prst="rect">
            <a:avLst/>
          </a:prstGeom>
          <a:noFill/>
          <a:ln>
            <a:noFill/>
          </a:ln>
          <a:effectLst/>
          <a:extLst/>
        </p:spPr>
        <p:txBody>
          <a:bodyPr lIns="18752" tIns="9376" rIns="18752" bIns="9376"/>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just" eaLnBrk="1" hangingPunct="1">
              <a:defRPr/>
            </a:pPr>
            <a:endParaRPr lang="en-US" sz="578" dirty="0">
              <a:latin typeface="+mj-lt"/>
            </a:endParaRPr>
          </a:p>
        </p:txBody>
      </p:sp>
      <p:sp>
        <p:nvSpPr>
          <p:cNvPr id="48" name="Text Box 24"/>
          <p:cNvSpPr txBox="1">
            <a:spLocks noChangeArrowheads="1"/>
          </p:cNvSpPr>
          <p:nvPr/>
        </p:nvSpPr>
        <p:spPr bwMode="auto">
          <a:xfrm>
            <a:off x="3658443" y="4130040"/>
            <a:ext cx="1553518" cy="2621280"/>
          </a:xfrm>
          <a:prstGeom prst="rect">
            <a:avLst/>
          </a:prstGeom>
          <a:noFill/>
          <a:ln>
            <a:noFill/>
          </a:ln>
          <a:effectLst/>
          <a:extLst/>
        </p:spPr>
        <p:txBody>
          <a:bodyPr lIns="18752" tIns="9376" rIns="18752" bIns="9376"/>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eaLnBrk="1" hangingPunct="1">
              <a:defRPr/>
            </a:pPr>
            <a:r>
              <a:rPr lang="en-US" sz="782" b="1" dirty="0" smtClean="0">
                <a:solidFill>
                  <a:srgbClr val="FF0000"/>
                </a:solidFill>
                <a:effectLst>
                  <a:outerShdw blurRad="38100" dist="38100" dir="2700000" algn="tl">
                    <a:srgbClr val="000000">
                      <a:alpha val="43137"/>
                    </a:srgbClr>
                  </a:outerShdw>
                </a:effectLst>
              </a:rPr>
              <a:t>       Experimental </a:t>
            </a:r>
            <a:r>
              <a:rPr lang="en-US" sz="782" b="1" dirty="0">
                <a:solidFill>
                  <a:srgbClr val="FF0000"/>
                </a:solidFill>
                <a:effectLst>
                  <a:outerShdw blurRad="38100" dist="38100" dir="2700000" algn="tl">
                    <a:srgbClr val="000000">
                      <a:alpha val="43137"/>
                    </a:srgbClr>
                  </a:outerShdw>
                </a:effectLst>
              </a:rPr>
              <a:t>Details</a:t>
            </a:r>
          </a:p>
          <a:p>
            <a:pPr>
              <a:defRPr/>
            </a:pPr>
            <a:r>
              <a:rPr lang="en-US" sz="650" b="1" dirty="0" smtClean="0"/>
              <a:t>We </a:t>
            </a:r>
            <a:r>
              <a:rPr lang="en-US" sz="650" b="1" dirty="0" smtClean="0"/>
              <a:t>are </a:t>
            </a:r>
            <a:r>
              <a:rPr lang="en-US" sz="650" b="1" dirty="0" smtClean="0"/>
              <a:t>using </a:t>
            </a:r>
            <a:r>
              <a:rPr lang="en-US" sz="650" b="1" dirty="0" smtClean="0"/>
              <a:t>various Machine learning models to determine the accuracy of each algorithm against standard data. The various classifier models we will be using would be: </a:t>
            </a:r>
          </a:p>
          <a:p>
            <a:pPr>
              <a:defRPr/>
            </a:pPr>
            <a:r>
              <a:rPr lang="en-US" sz="650" b="1" dirty="0" smtClean="0"/>
              <a:t>1. Naive Bayesian Classifier model 2. SVM Classifier model 3. Decision Tree model. </a:t>
            </a:r>
          </a:p>
          <a:p>
            <a:pPr>
              <a:defRPr/>
            </a:pPr>
            <a:r>
              <a:rPr lang="en-US" sz="650" b="1" dirty="0" smtClean="0"/>
              <a:t>Each model is built using the same steps. Initially we </a:t>
            </a:r>
            <a:r>
              <a:rPr lang="en-US" sz="650" b="1" dirty="0" smtClean="0"/>
              <a:t>divided </a:t>
            </a:r>
            <a:r>
              <a:rPr lang="en-US" sz="650" b="1" dirty="0" smtClean="0"/>
              <a:t>the data into training data and test data and feed the classifier with the training data. We </a:t>
            </a:r>
            <a:r>
              <a:rPr lang="en-US" sz="650" b="1" dirty="0" smtClean="0"/>
              <a:t>used </a:t>
            </a:r>
            <a:r>
              <a:rPr lang="en-US" sz="650" b="1" dirty="0" smtClean="0"/>
              <a:t>the test data for prediction and check the accuracy of the model. • We dealt with various strategies to label the performance of the raw data. • We tried taking various combination of features to build the model that predicts the performance of the stock prices.</a:t>
            </a:r>
          </a:p>
          <a:p>
            <a:pPr>
              <a:defRPr/>
            </a:pPr>
            <a:r>
              <a:rPr lang="en-US" sz="650" b="1" dirty="0" smtClean="0"/>
              <a:t> • We considered various kind of data like day-wise data, intra-day data of a span of 1min, 15 min, 60min to predict the performance of inter-day stocks and also intra-day stocks.</a:t>
            </a:r>
            <a:endParaRPr lang="en-US" sz="650" b="1" dirty="0">
              <a:solidFill>
                <a:srgbClr val="FF0000"/>
              </a:solidFill>
            </a:endParaRPr>
          </a:p>
          <a:p>
            <a:pPr algn="ctr" eaLnBrk="1" hangingPunct="1">
              <a:defRPr/>
            </a:pPr>
            <a:endParaRPr lang="en-US" sz="656" b="1" dirty="0"/>
          </a:p>
          <a:p>
            <a:pPr marL="93792" indent="-93792">
              <a:defRPr/>
            </a:pPr>
            <a:r>
              <a:rPr lang="en-US" sz="656" b="1" dirty="0"/>
              <a:t> </a:t>
            </a:r>
          </a:p>
          <a:p>
            <a:pPr eaLnBrk="1" hangingPunct="1">
              <a:defRPr/>
            </a:pPr>
            <a:r>
              <a:rPr lang="en-US" sz="907" b="1" dirty="0"/>
              <a:t> </a:t>
            </a:r>
          </a:p>
        </p:txBody>
      </p:sp>
      <p:sp>
        <p:nvSpPr>
          <p:cNvPr id="46" name="Rectangle 45"/>
          <p:cNvSpPr/>
          <p:nvPr/>
        </p:nvSpPr>
        <p:spPr>
          <a:xfrm>
            <a:off x="3519536" y="-24060"/>
            <a:ext cx="5174883" cy="125088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sz="281"/>
          </a:p>
        </p:txBody>
      </p:sp>
      <p:sp>
        <p:nvSpPr>
          <p:cNvPr id="47" name="Text Box 7"/>
          <p:cNvSpPr txBox="1">
            <a:spLocks noChangeArrowheads="1"/>
          </p:cNvSpPr>
          <p:nvPr/>
        </p:nvSpPr>
        <p:spPr bwMode="auto">
          <a:xfrm>
            <a:off x="4514452" y="528588"/>
            <a:ext cx="3661807" cy="680911"/>
          </a:xfrm>
          <a:prstGeom prst="rect">
            <a:avLst/>
          </a:prstGeom>
          <a:noFill/>
          <a:ln>
            <a:noFill/>
          </a:ln>
          <a:effectLst/>
          <a:extLst/>
        </p:spPr>
        <p:txBody>
          <a:bodyPr wrap="square" lIns="18752" tIns="9376" rIns="18752" bIns="9376">
            <a:spAutoFit/>
          </a:bodyPr>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eaLnBrk="1" hangingPunct="1">
              <a:defRPr/>
            </a:pPr>
            <a:endParaRPr lang="en-US" sz="688" b="1" dirty="0" smtClean="0">
              <a:latin typeface="Arial Black" pitchFamily="34" charset="0"/>
              <a:cs typeface="Times New Roman" pitchFamily="18" charset="0"/>
            </a:endParaRPr>
          </a:p>
          <a:p>
            <a:pPr algn="ctr" eaLnBrk="1" hangingPunct="1">
              <a:defRPr/>
            </a:pPr>
            <a:r>
              <a:rPr lang="en-IN" sz="688" b="1" dirty="0" smtClean="0">
                <a:latin typeface="Arial Black" pitchFamily="34" charset="0"/>
                <a:cs typeface="Times New Roman" pitchFamily="18" charset="0"/>
              </a:rPr>
              <a:t>Stock Performance Prediction Using Machine Learning</a:t>
            </a:r>
            <a:endParaRPr lang="en-IN" sz="688" b="1" kern="0" dirty="0">
              <a:effectLst>
                <a:outerShdw blurRad="38100" dist="38100" dir="2700000" algn="tl">
                  <a:srgbClr val="000000">
                    <a:alpha val="43137"/>
                  </a:srgbClr>
                </a:outerShdw>
              </a:effectLst>
              <a:latin typeface="Arial Black" pitchFamily="34" charset="0"/>
              <a:cs typeface="Times New Roman" pitchFamily="18" charset="0"/>
            </a:endParaRPr>
          </a:p>
          <a:p>
            <a:pPr algn="ctr" eaLnBrk="1" hangingPunct="1">
              <a:defRPr/>
            </a:pPr>
            <a:r>
              <a:rPr lang="en-IN" sz="688" b="1" kern="0" dirty="0" err="1" smtClean="0">
                <a:effectLst>
                  <a:outerShdw blurRad="38100" dist="38100" dir="2700000" algn="tl">
                    <a:srgbClr val="000000">
                      <a:alpha val="43137"/>
                    </a:srgbClr>
                  </a:outerShdw>
                </a:effectLst>
                <a:latin typeface="Arial Black" pitchFamily="34" charset="0"/>
                <a:cs typeface="Times New Roman" pitchFamily="18" charset="0"/>
              </a:rPr>
              <a:t>Siddharth</a:t>
            </a:r>
            <a:r>
              <a:rPr lang="en-IN" sz="688" b="1" kern="0" dirty="0" smtClean="0">
                <a:effectLst>
                  <a:outerShdw blurRad="38100" dist="38100" dir="2700000" algn="tl">
                    <a:srgbClr val="000000">
                      <a:alpha val="43137"/>
                    </a:srgbClr>
                  </a:outerShdw>
                </a:effectLst>
                <a:latin typeface="Arial Black" pitchFamily="34" charset="0"/>
                <a:cs typeface="Times New Roman" pitchFamily="18" charset="0"/>
              </a:rPr>
              <a:t> </a:t>
            </a:r>
            <a:r>
              <a:rPr lang="en-IN" sz="688" b="1" kern="0" dirty="0" err="1" smtClean="0">
                <a:effectLst>
                  <a:outerShdw blurRad="38100" dist="38100" dir="2700000" algn="tl">
                    <a:srgbClr val="000000">
                      <a:alpha val="43137"/>
                    </a:srgbClr>
                  </a:outerShdw>
                </a:effectLst>
                <a:latin typeface="Arial Black" pitchFamily="34" charset="0"/>
                <a:cs typeface="Times New Roman" pitchFamily="18" charset="0"/>
              </a:rPr>
              <a:t>Singhal</a:t>
            </a:r>
            <a:r>
              <a:rPr lang="en-IN" sz="688" b="1" kern="0" dirty="0" smtClean="0">
                <a:effectLst>
                  <a:outerShdw blurRad="38100" dist="38100" dir="2700000" algn="tl">
                    <a:srgbClr val="000000">
                      <a:alpha val="43137"/>
                    </a:srgbClr>
                  </a:outerShdw>
                </a:effectLst>
                <a:latin typeface="Arial Black" pitchFamily="34" charset="0"/>
                <a:cs typeface="Times New Roman" pitchFamily="18" charset="0"/>
              </a:rPr>
              <a:t> </a:t>
            </a:r>
            <a:r>
              <a:rPr lang="en-IN" sz="688" b="1" kern="0" dirty="0">
                <a:effectLst>
                  <a:outerShdw blurRad="38100" dist="38100" dir="2700000" algn="tl">
                    <a:srgbClr val="000000">
                      <a:alpha val="43137"/>
                    </a:srgbClr>
                  </a:outerShdw>
                </a:effectLst>
                <a:latin typeface="Arial Black" pitchFamily="34" charset="0"/>
                <a:cs typeface="Times New Roman" pitchFamily="18" charset="0"/>
              </a:rPr>
              <a:t>(</a:t>
            </a:r>
            <a:r>
              <a:rPr lang="en-IN" sz="688" b="1" kern="0" dirty="0" smtClean="0">
                <a:effectLst>
                  <a:outerShdw blurRad="38100" dist="38100" dir="2700000" algn="tl">
                    <a:srgbClr val="000000">
                      <a:alpha val="43137"/>
                    </a:srgbClr>
                  </a:outerShdw>
                </a:effectLst>
                <a:latin typeface="Arial Black" pitchFamily="34" charset="0"/>
                <a:cs typeface="Times New Roman" pitchFamily="18" charset="0"/>
              </a:rPr>
              <a:t>1MS14IS104), SUNNY </a:t>
            </a:r>
            <a:r>
              <a:rPr lang="en-IN" sz="688" b="1" kern="0" dirty="0" err="1" smtClean="0">
                <a:effectLst>
                  <a:outerShdw blurRad="38100" dist="38100" dir="2700000" algn="tl">
                    <a:srgbClr val="000000">
                      <a:alpha val="43137"/>
                    </a:srgbClr>
                  </a:outerShdw>
                </a:effectLst>
                <a:latin typeface="Arial Black" pitchFamily="34" charset="0"/>
                <a:cs typeface="Times New Roman" pitchFamily="18" charset="0"/>
              </a:rPr>
              <a:t>Wadhwani</a:t>
            </a:r>
            <a:r>
              <a:rPr lang="en-IN" sz="688" b="1" kern="0" dirty="0" smtClean="0">
                <a:effectLst>
                  <a:outerShdw blurRad="38100" dist="38100" dir="2700000" algn="tl">
                    <a:srgbClr val="000000">
                      <a:alpha val="43137"/>
                    </a:srgbClr>
                  </a:outerShdw>
                </a:effectLst>
                <a:latin typeface="Arial Black" pitchFamily="34" charset="0"/>
                <a:cs typeface="Times New Roman" pitchFamily="18" charset="0"/>
              </a:rPr>
              <a:t>(1MS14IS110)</a:t>
            </a:r>
          </a:p>
          <a:p>
            <a:pPr algn="ctr" eaLnBrk="1" hangingPunct="1">
              <a:defRPr/>
            </a:pPr>
            <a:r>
              <a:rPr lang="en-IN" sz="688" b="1" kern="0" dirty="0" err="1" smtClean="0">
                <a:effectLst>
                  <a:outerShdw blurRad="38100" dist="38100" dir="2700000" algn="tl">
                    <a:srgbClr val="000000">
                      <a:alpha val="43137"/>
                    </a:srgbClr>
                  </a:outerShdw>
                </a:effectLst>
                <a:latin typeface="Arial Black" pitchFamily="34" charset="0"/>
                <a:cs typeface="Times New Roman" pitchFamily="18" charset="0"/>
              </a:rPr>
              <a:t>Agasthya</a:t>
            </a:r>
            <a:r>
              <a:rPr lang="en-IN" sz="688" b="1" kern="0" dirty="0" smtClean="0">
                <a:effectLst>
                  <a:outerShdw blurRad="38100" dist="38100" dir="2700000" algn="tl">
                    <a:srgbClr val="000000">
                      <a:alpha val="43137"/>
                    </a:srgbClr>
                  </a:outerShdw>
                </a:effectLst>
                <a:latin typeface="Arial Black" pitchFamily="34" charset="0"/>
                <a:cs typeface="Times New Roman" pitchFamily="18" charset="0"/>
              </a:rPr>
              <a:t> HD </a:t>
            </a:r>
            <a:r>
              <a:rPr lang="en-IN" sz="688" b="1" kern="0" dirty="0">
                <a:effectLst>
                  <a:outerShdw blurRad="38100" dist="38100" dir="2700000" algn="tl">
                    <a:srgbClr val="000000">
                      <a:alpha val="43137"/>
                    </a:srgbClr>
                  </a:outerShdw>
                </a:effectLst>
                <a:latin typeface="Arial Black" pitchFamily="34" charset="0"/>
                <a:cs typeface="Times New Roman" pitchFamily="18" charset="0"/>
              </a:rPr>
              <a:t>(</a:t>
            </a:r>
            <a:r>
              <a:rPr lang="en-IN" sz="688" b="1" kern="0" dirty="0" smtClean="0">
                <a:effectLst>
                  <a:outerShdw blurRad="38100" dist="38100" dir="2700000" algn="tl">
                    <a:srgbClr val="000000">
                      <a:alpha val="43137"/>
                    </a:srgbClr>
                  </a:outerShdw>
                </a:effectLst>
                <a:latin typeface="Arial Black" pitchFamily="34" charset="0"/>
                <a:cs typeface="Times New Roman" pitchFamily="18" charset="0"/>
              </a:rPr>
              <a:t>1MS14IS141)</a:t>
            </a:r>
            <a:endParaRPr lang="en-US" sz="688" b="1" dirty="0">
              <a:latin typeface="Arial Black" pitchFamily="34" charset="0"/>
              <a:cs typeface="Times New Roman" pitchFamily="18" charset="0"/>
            </a:endParaRPr>
          </a:p>
          <a:p>
            <a:pPr algn="ctr" eaLnBrk="1" hangingPunct="1">
              <a:defRPr/>
            </a:pPr>
            <a:r>
              <a:rPr lang="en-US" sz="750" b="1" dirty="0">
                <a:latin typeface="Times New Roman" pitchFamily="18" charset="0"/>
                <a:cs typeface="Times New Roman" pitchFamily="18" charset="0"/>
              </a:rPr>
              <a:t>Department of  </a:t>
            </a:r>
            <a:r>
              <a:rPr lang="en-US" sz="750" b="1" dirty="0" smtClean="0">
                <a:latin typeface="Times New Roman" pitchFamily="18" charset="0"/>
                <a:cs typeface="Times New Roman" pitchFamily="18" charset="0"/>
              </a:rPr>
              <a:t>Information Science </a:t>
            </a:r>
            <a:r>
              <a:rPr lang="en-US" sz="750" b="1" dirty="0">
                <a:latin typeface="Times New Roman" pitchFamily="18" charset="0"/>
                <a:cs typeface="Times New Roman" pitchFamily="18" charset="0"/>
              </a:rPr>
              <a:t>and  Engineering</a:t>
            </a:r>
          </a:p>
          <a:p>
            <a:pPr algn="ctr">
              <a:defRPr/>
            </a:pPr>
            <a:r>
              <a:rPr lang="en-US" sz="750" b="1" dirty="0">
                <a:latin typeface="Times New Roman" pitchFamily="18" charset="0"/>
                <a:cs typeface="Times New Roman" pitchFamily="18" charset="0"/>
              </a:rPr>
              <a:t>Guide</a:t>
            </a:r>
            <a:r>
              <a:rPr lang="en-US" sz="750" b="1" dirty="0" smtClean="0">
                <a:latin typeface="Times New Roman" pitchFamily="18" charset="0"/>
                <a:cs typeface="Times New Roman" pitchFamily="18" charset="0"/>
              </a:rPr>
              <a:t>:</a:t>
            </a:r>
            <a:r>
              <a:rPr lang="en-US" sz="800" dirty="0" smtClean="0"/>
              <a:t> </a:t>
            </a:r>
            <a:r>
              <a:rPr lang="en-US" sz="700" b="1" dirty="0" smtClean="0"/>
              <a:t>Dr. </a:t>
            </a:r>
            <a:r>
              <a:rPr lang="en-US" sz="700" b="1" dirty="0" err="1" smtClean="0"/>
              <a:t>Vijaya</a:t>
            </a:r>
            <a:r>
              <a:rPr lang="en-US" sz="700" b="1" dirty="0" smtClean="0"/>
              <a:t> </a:t>
            </a:r>
            <a:r>
              <a:rPr lang="en-US" sz="700" b="1" dirty="0" smtClean="0"/>
              <a:t>Kumar B P(Professor &amp; HOD, ISE Dept, RIT)</a:t>
            </a:r>
            <a:endParaRPr lang="en-US" sz="700" b="1" dirty="0">
              <a:latin typeface="Times New Roman" pitchFamily="18" charset="0"/>
              <a:cs typeface="Times New Roman" pitchFamily="18" charset="0"/>
            </a:endParaRPr>
          </a:p>
        </p:txBody>
      </p:sp>
      <p:sp>
        <p:nvSpPr>
          <p:cNvPr id="54" name="TextBox 53"/>
          <p:cNvSpPr txBox="1"/>
          <p:nvPr/>
        </p:nvSpPr>
        <p:spPr>
          <a:xfrm>
            <a:off x="3524250" y="-18356"/>
            <a:ext cx="5143500" cy="1102674"/>
          </a:xfrm>
          <a:prstGeom prst="rect">
            <a:avLst/>
          </a:prstGeom>
          <a:noFill/>
        </p:spPr>
        <p:txBody>
          <a:bodyPr>
            <a:spAutoFit/>
          </a:bodyPr>
          <a:lstStyle/>
          <a:p>
            <a:pPr algn="ctr" eaLnBrk="1" hangingPunct="1">
              <a:defRPr/>
            </a:pPr>
            <a:r>
              <a:rPr lang="en-IN" sz="938" b="1" kern="0" dirty="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      </a:t>
            </a:r>
            <a:r>
              <a:rPr lang="en-IN" sz="938" b="1" kern="0"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RAMAIAH INSTITUTE OF TECHNOLOGY</a:t>
            </a:r>
          </a:p>
          <a:p>
            <a:pPr algn="ctr" eaLnBrk="1" hangingPunct="1">
              <a:defRPr/>
            </a:pPr>
            <a:r>
              <a:rPr lang="en-IN" sz="938" kern="0" dirty="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    (</a:t>
            </a:r>
            <a:r>
              <a:rPr lang="en-IN" sz="688" i="1" kern="0"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Autonomous Institute Affiliated to VTU</a:t>
            </a:r>
            <a:r>
              <a:rPr lang="en-IN" sz="938" kern="0"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rPr>
              <a:t>)</a:t>
            </a:r>
          </a:p>
          <a:p>
            <a:pPr algn="ctr" eaLnBrk="1" hangingPunct="1">
              <a:defRPr/>
            </a:pPr>
            <a:r>
              <a:rPr lang="en-IN" sz="938" b="1" kern="0"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Open </a:t>
            </a:r>
            <a:r>
              <a:rPr lang="en-IN" sz="938" b="1" kern="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day - Project Exhibition  </a:t>
            </a:r>
          </a:p>
          <a:p>
            <a:pPr algn="ctr" eaLnBrk="1" hangingPunct="1">
              <a:defRPr/>
            </a:pPr>
            <a:r>
              <a:rPr lang="en-IN" sz="938" b="1" kern="0" dirty="0" smtClean="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  PRADARSHANA2018</a:t>
            </a:r>
            <a:endParaRPr lang="en-IN" sz="938" b="1" kern="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a:p>
            <a:pPr algn="ctr" eaLnBrk="1" hangingPunct="1">
              <a:defRPr/>
            </a:pPr>
            <a:endParaRPr lang="en-IN" sz="938" b="1" kern="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a:p>
            <a:pPr algn="ctr" eaLnBrk="1" hangingPunct="1">
              <a:defRPr/>
            </a:pPr>
            <a:endParaRPr lang="en-IN" sz="938" kern="0"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endParaRPr>
          </a:p>
          <a:p>
            <a:pPr eaLnBrk="1" hangingPunct="1">
              <a:defRPr/>
            </a:pPr>
            <a:endParaRPr lang="en-IN" sz="938" dirty="0">
              <a:latin typeface="Arial" charset="0"/>
              <a:cs typeface="Arial" charset="0"/>
            </a:endParaRPr>
          </a:p>
        </p:txBody>
      </p:sp>
      <p:sp>
        <p:nvSpPr>
          <p:cNvPr id="4117" name="Line 29"/>
          <p:cNvSpPr>
            <a:spLocks noChangeShapeType="1"/>
          </p:cNvSpPr>
          <p:nvPr/>
        </p:nvSpPr>
        <p:spPr bwMode="auto">
          <a:xfrm>
            <a:off x="5748735" y="3107035"/>
            <a:ext cx="17859" cy="24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IN" sz="281"/>
          </a:p>
        </p:txBody>
      </p:sp>
      <p:sp>
        <p:nvSpPr>
          <p:cNvPr id="4118" name="Line 30"/>
          <p:cNvSpPr>
            <a:spLocks noChangeShapeType="1"/>
          </p:cNvSpPr>
          <p:nvPr/>
        </p:nvSpPr>
        <p:spPr bwMode="auto">
          <a:xfrm>
            <a:off x="5873750" y="3107035"/>
            <a:ext cx="17859" cy="24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IN" sz="281"/>
          </a:p>
        </p:txBody>
      </p:sp>
      <p:sp>
        <p:nvSpPr>
          <p:cNvPr id="4119" name="Line 31"/>
          <p:cNvSpPr>
            <a:spLocks noChangeShapeType="1"/>
          </p:cNvSpPr>
          <p:nvPr/>
        </p:nvSpPr>
        <p:spPr bwMode="auto">
          <a:xfrm>
            <a:off x="5820172" y="3124895"/>
            <a:ext cx="248" cy="1785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IN" sz="281"/>
          </a:p>
        </p:txBody>
      </p:sp>
      <p:sp>
        <p:nvSpPr>
          <p:cNvPr id="4120" name="Line 36"/>
          <p:cNvSpPr>
            <a:spLocks noChangeShapeType="1"/>
          </p:cNvSpPr>
          <p:nvPr/>
        </p:nvSpPr>
        <p:spPr bwMode="auto">
          <a:xfrm>
            <a:off x="5820172" y="3053457"/>
            <a:ext cx="248" cy="1785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IN" sz="281"/>
          </a:p>
        </p:txBody>
      </p:sp>
      <p:sp>
        <p:nvSpPr>
          <p:cNvPr id="35" name="Rectangle 34"/>
          <p:cNvSpPr/>
          <p:nvPr/>
        </p:nvSpPr>
        <p:spPr>
          <a:xfrm>
            <a:off x="3568899" y="6858000"/>
            <a:ext cx="5150197" cy="139650"/>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IN" sz="688" i="1" kern="0" dirty="0" err="1">
                <a:solidFill>
                  <a:schemeClr val="tx1"/>
                </a:solidFill>
                <a:effectLst>
                  <a:outerShdw blurRad="38100" dist="38100" dir="2700000" algn="tl">
                    <a:srgbClr val="000000">
                      <a:alpha val="43137"/>
                    </a:srgbClr>
                  </a:outerShdw>
                </a:effectLst>
                <a:latin typeface="Algerian" pitchFamily="82" charset="0"/>
                <a:cs typeface="Times New Roman" pitchFamily="18" charset="0"/>
              </a:rPr>
              <a:t>Ramaiah</a:t>
            </a:r>
            <a:r>
              <a:rPr lang="en-IN" sz="688" i="1" kern="0" dirty="0">
                <a:solidFill>
                  <a:schemeClr val="tx1"/>
                </a:solidFill>
                <a:effectLst>
                  <a:outerShdw blurRad="38100" dist="38100" dir="2700000" algn="tl">
                    <a:srgbClr val="000000">
                      <a:alpha val="43137"/>
                    </a:srgbClr>
                  </a:outerShdw>
                </a:effectLst>
                <a:latin typeface="Algerian" pitchFamily="82" charset="0"/>
                <a:cs typeface="Times New Roman" pitchFamily="18" charset="0"/>
              </a:rPr>
              <a:t> Institute of Technology</a:t>
            </a:r>
            <a:endParaRPr lang="en-IN" sz="688" i="1" dirty="0">
              <a:solidFill>
                <a:schemeClr val="tx1"/>
              </a:solidFill>
            </a:endParaRPr>
          </a:p>
        </p:txBody>
      </p:sp>
      <p:sp>
        <p:nvSpPr>
          <p:cNvPr id="36" name="Text Box 26"/>
          <p:cNvSpPr txBox="1">
            <a:spLocks noChangeArrowheads="1"/>
          </p:cNvSpPr>
          <p:nvPr/>
        </p:nvSpPr>
        <p:spPr bwMode="auto">
          <a:xfrm>
            <a:off x="5372100" y="1414363"/>
            <a:ext cx="1554480" cy="2243237"/>
          </a:xfrm>
          <a:prstGeom prst="rect">
            <a:avLst/>
          </a:prstGeom>
          <a:noFill/>
          <a:ln>
            <a:noFill/>
          </a:ln>
          <a:effectLst/>
          <a:extLst/>
        </p:spPr>
        <p:txBody>
          <a:bodyPr lIns="18752" tIns="9376" rIns="18752" bIns="9376"/>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eaLnBrk="1" hangingPunct="1">
              <a:defRPr/>
            </a:pPr>
            <a:r>
              <a:rPr lang="en-US" sz="700" b="1" dirty="0">
                <a:solidFill>
                  <a:srgbClr val="FF0000"/>
                </a:solidFill>
                <a:effectLst>
                  <a:outerShdw blurRad="38100" dist="38100" dir="2700000" algn="tl">
                    <a:srgbClr val="000000">
                      <a:alpha val="43137"/>
                    </a:srgbClr>
                  </a:outerShdw>
                </a:effectLst>
              </a:rPr>
              <a:t>Methodology / </a:t>
            </a:r>
            <a:r>
              <a:rPr lang="en-US" sz="700" b="1" dirty="0" smtClean="0">
                <a:solidFill>
                  <a:srgbClr val="FF0000"/>
                </a:solidFill>
                <a:effectLst>
                  <a:outerShdw blurRad="38100" dist="38100" dir="2700000" algn="tl">
                    <a:srgbClr val="000000">
                      <a:alpha val="43137"/>
                    </a:srgbClr>
                  </a:outerShdw>
                </a:effectLst>
              </a:rPr>
              <a:t>Process</a:t>
            </a:r>
          </a:p>
          <a:p>
            <a:pPr>
              <a:lnSpc>
                <a:spcPct val="80000"/>
              </a:lnSpc>
              <a:spcBef>
                <a:spcPts val="94"/>
              </a:spcBef>
              <a:buClr>
                <a:schemeClr val="dk2"/>
              </a:buClr>
              <a:buSzPts val="1044"/>
              <a:defRPr/>
            </a:pPr>
            <a:r>
              <a:rPr lang="en-US" sz="650" b="1" dirty="0" smtClean="0"/>
              <a:t>Input the data using the API and store data in </a:t>
            </a:r>
            <a:r>
              <a:rPr lang="en-US" sz="650" b="1" dirty="0" err="1" smtClean="0"/>
              <a:t>csv</a:t>
            </a:r>
            <a:r>
              <a:rPr lang="en-US" sz="650" b="1" dirty="0" smtClean="0"/>
              <a:t> file. Input data can be day-wise data or inter-day data of 1min data.</a:t>
            </a:r>
          </a:p>
          <a:p>
            <a:pPr>
              <a:lnSpc>
                <a:spcPct val="80000"/>
              </a:lnSpc>
              <a:spcBef>
                <a:spcPts val="94"/>
              </a:spcBef>
              <a:buClr>
                <a:schemeClr val="dk2"/>
              </a:buClr>
              <a:buSzPts val="1044"/>
              <a:defRPr/>
            </a:pPr>
            <a:endParaRPr lang="en-US" sz="650" b="1" dirty="0" smtClean="0"/>
          </a:p>
          <a:p>
            <a:pPr>
              <a:lnSpc>
                <a:spcPct val="80000"/>
              </a:lnSpc>
              <a:spcBef>
                <a:spcPts val="94"/>
              </a:spcBef>
              <a:buClr>
                <a:schemeClr val="dk2"/>
              </a:buClr>
              <a:buSzPts val="1044"/>
              <a:defRPr/>
            </a:pPr>
            <a:r>
              <a:rPr lang="en-US" sz="650" b="1" dirty="0" smtClean="0"/>
              <a:t>• Label the performance attribute for the raw data based on features. • We divide the data into training data and test data.</a:t>
            </a:r>
          </a:p>
          <a:p>
            <a:pPr>
              <a:lnSpc>
                <a:spcPct val="80000"/>
              </a:lnSpc>
              <a:spcBef>
                <a:spcPts val="94"/>
              </a:spcBef>
              <a:buClr>
                <a:schemeClr val="dk2"/>
              </a:buClr>
              <a:buSzPts val="1044"/>
              <a:defRPr/>
            </a:pPr>
            <a:endParaRPr lang="en-US" sz="650" b="1" dirty="0" smtClean="0"/>
          </a:p>
          <a:p>
            <a:pPr>
              <a:lnSpc>
                <a:spcPct val="80000"/>
              </a:lnSpc>
              <a:spcBef>
                <a:spcPts val="94"/>
              </a:spcBef>
              <a:buClr>
                <a:schemeClr val="dk2"/>
              </a:buClr>
              <a:buSzPts val="1044"/>
              <a:defRPr/>
            </a:pPr>
            <a:r>
              <a:rPr lang="en-US" sz="650" b="1" dirty="0" smtClean="0"/>
              <a:t>• Train the model using training data and hence the classifier model is built.</a:t>
            </a:r>
          </a:p>
          <a:p>
            <a:pPr>
              <a:lnSpc>
                <a:spcPct val="80000"/>
              </a:lnSpc>
              <a:spcBef>
                <a:spcPts val="94"/>
              </a:spcBef>
              <a:buClr>
                <a:schemeClr val="dk2"/>
              </a:buClr>
              <a:buSzPts val="1044"/>
              <a:defRPr/>
            </a:pPr>
            <a:endParaRPr lang="en-US" sz="650" b="1" dirty="0" smtClean="0"/>
          </a:p>
          <a:p>
            <a:pPr>
              <a:lnSpc>
                <a:spcPct val="80000"/>
              </a:lnSpc>
              <a:spcBef>
                <a:spcPts val="94"/>
              </a:spcBef>
              <a:buClr>
                <a:schemeClr val="dk2"/>
              </a:buClr>
              <a:buSzPts val="1044"/>
              <a:defRPr/>
            </a:pPr>
            <a:r>
              <a:rPr lang="en-US" sz="650" b="1" dirty="0" smtClean="0"/>
              <a:t>• Use the test data to predict the accuracy of the model.</a:t>
            </a:r>
          </a:p>
          <a:p>
            <a:pPr>
              <a:lnSpc>
                <a:spcPct val="80000"/>
              </a:lnSpc>
              <a:spcBef>
                <a:spcPts val="94"/>
              </a:spcBef>
              <a:buClr>
                <a:schemeClr val="dk2"/>
              </a:buClr>
              <a:buSzPts val="1044"/>
              <a:defRPr/>
            </a:pPr>
            <a:endParaRPr lang="en-US" sz="650" b="1" dirty="0" smtClean="0"/>
          </a:p>
          <a:p>
            <a:pPr>
              <a:lnSpc>
                <a:spcPct val="80000"/>
              </a:lnSpc>
              <a:spcBef>
                <a:spcPts val="94"/>
              </a:spcBef>
              <a:buClr>
                <a:schemeClr val="dk2"/>
              </a:buClr>
              <a:buSzPts val="1044"/>
              <a:defRPr/>
            </a:pPr>
            <a:r>
              <a:rPr lang="en-US" sz="650" b="1" dirty="0" smtClean="0"/>
              <a:t>• The classifier is used to predict the performance of real-time data which can be further used to predict performance for the next week or over 30 days.</a:t>
            </a:r>
          </a:p>
          <a:p>
            <a:pPr>
              <a:lnSpc>
                <a:spcPct val="80000"/>
              </a:lnSpc>
              <a:spcBef>
                <a:spcPts val="94"/>
              </a:spcBef>
              <a:buClr>
                <a:schemeClr val="dk2"/>
              </a:buClr>
              <a:buSzPts val="1044"/>
              <a:defRPr/>
            </a:pPr>
            <a:r>
              <a:rPr lang="en-US" sz="650" b="1" dirty="0" smtClean="0"/>
              <a:t>• Compare the relative accuracy of each classifier and compute the accuracy based on time taken</a:t>
            </a:r>
            <a:endParaRPr lang="en-US" sz="650" b="1" dirty="0" smtClean="0">
              <a:solidFill>
                <a:srgbClr val="FF0000"/>
              </a:solidFill>
            </a:endParaRPr>
          </a:p>
          <a:p>
            <a:pPr algn="just" eaLnBrk="1" hangingPunct="1">
              <a:defRPr/>
            </a:pPr>
            <a:endParaRPr lang="en-US" sz="680" b="1" dirty="0"/>
          </a:p>
        </p:txBody>
      </p:sp>
      <p:pic>
        <p:nvPicPr>
          <p:cNvPr id="4123" name="Picture 29"/>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646289" y="128489"/>
            <a:ext cx="1017151" cy="7630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 name="AutoShape 40"/>
          <p:cNvSpPr>
            <a:spLocks noChangeArrowheads="1"/>
          </p:cNvSpPr>
          <p:nvPr/>
        </p:nvSpPr>
        <p:spPr bwMode="auto">
          <a:xfrm>
            <a:off x="5326381" y="3733800"/>
            <a:ext cx="3299459" cy="723900"/>
          </a:xfrm>
          <a:prstGeom prst="roundRect">
            <a:avLst>
              <a:gd name="adj" fmla="val 16667"/>
            </a:avLst>
          </a:prstGeom>
          <a:ln>
            <a:headEnd/>
            <a:tailEnd/>
          </a:ln>
          <a:extLst/>
        </p:spPr>
        <p:style>
          <a:lnRef idx="2">
            <a:schemeClr val="dk1"/>
          </a:lnRef>
          <a:fillRef idx="1">
            <a:schemeClr val="lt1"/>
          </a:fillRef>
          <a:effectRef idx="0">
            <a:schemeClr val="dk1"/>
          </a:effectRef>
          <a:fontRef idx="minor">
            <a:schemeClr val="dk1"/>
          </a:fontRef>
        </p:style>
        <p:txBody>
          <a:bodyPr lIns="18752" tIns="9376" rIns="18752" bIns="9376" anchor="ctr"/>
          <a:lstStyle/>
          <a:p>
            <a:pPr algn="ctr">
              <a:defRPr/>
            </a:pPr>
            <a:r>
              <a:rPr lang="en-US" sz="800" b="1" dirty="0" smtClean="0">
                <a:solidFill>
                  <a:srgbClr val="FF0000"/>
                </a:solidFill>
                <a:effectLst>
                  <a:outerShdw blurRad="38100" dist="38100" dir="2700000" algn="tl">
                    <a:srgbClr val="000000">
                      <a:alpha val="43137"/>
                    </a:srgbClr>
                  </a:outerShdw>
                </a:effectLst>
              </a:rPr>
              <a:t>Applications of the Project</a:t>
            </a:r>
          </a:p>
          <a:p>
            <a:pPr>
              <a:defRPr/>
            </a:pPr>
            <a:r>
              <a:rPr lang="en-US" sz="800" b="1" dirty="0" smtClean="0"/>
              <a:t>Performance prediction can be used by the investment banking companies to do algorithmic trading to buy-sell share prices to gain maximum profits for their clients. Angel brokering companies can use performance prediction to guide their clients on investments in stock market.</a:t>
            </a:r>
            <a:endParaRPr lang="en-US" sz="800" b="1" dirty="0" smtClean="0">
              <a:solidFill>
                <a:srgbClr val="FF0000"/>
              </a:solidFill>
            </a:endParaRPr>
          </a:p>
          <a:p>
            <a:pPr algn="just">
              <a:defRPr/>
            </a:pPr>
            <a:endParaRPr lang="en-US" sz="700" dirty="0"/>
          </a:p>
        </p:txBody>
      </p:sp>
    </p:spTree>
    <p:extLst>
      <p:ext uri="{BB962C8B-B14F-4D97-AF65-F5344CB8AC3E}">
        <p14:creationId xmlns="" xmlns:p14="http://schemas.microsoft.com/office/powerpoint/2010/main" val="1494325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928</Words>
  <Application>Microsoft Office PowerPoint</Application>
  <PresentationFormat>Custom</PresentationFormat>
  <Paragraphs>49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Dongre</dc:creator>
  <cp:lastModifiedBy>siddharth singhal</cp:lastModifiedBy>
  <cp:revision>14</cp:revision>
  <dcterms:created xsi:type="dcterms:W3CDTF">2018-05-04T14:04:08Z</dcterms:created>
  <dcterms:modified xsi:type="dcterms:W3CDTF">2018-05-08T07:41:05Z</dcterms:modified>
</cp:coreProperties>
</file>