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Helvetica Neue" panose="020B0604020202020204" charset="0"/>
      <p:regular r:id="rId14"/>
      <p:bold r:id="rId15"/>
      <p:italic r:id="rId16"/>
      <p:boldItalic r:id="rId17"/>
    </p:embeddedFont>
    <p:embeddedFont>
      <p:font typeface="Helvetica Neue Ligh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CC5DF-FC6C-4CBC-91A2-191704BB96DF}" v="23" dt="2020-05-01T09:23:51.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d2819e7df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d2819e7d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3bff4f6ce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3bff4f6c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3bff4f6ce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3bff4f6ce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46343f2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46343f2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2"/>
          <p:cNvSpPr txBox="1">
            <a:spLocks noGrp="1"/>
          </p:cNvSpPr>
          <p:nvPr>
            <p:ph type="body" idx="1"/>
          </p:nvPr>
        </p:nvSpPr>
        <p:spPr>
          <a:xfrm>
            <a:off x="0" y="4938900"/>
            <a:ext cx="5998800" cy="204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600"/>
              <a:buNone/>
              <a:defRPr sz="600" i="1">
                <a:solidFill>
                  <a:schemeClr val="dk1"/>
                </a:solidFill>
              </a:defRPr>
            </a:lvl1pPr>
          </a:lstStyle>
          <a:p>
            <a:endParaRPr/>
          </a:p>
        </p:txBody>
      </p:sp>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 you slide">
  <p:cSld name="CUSTOM">
    <p:spTree>
      <p:nvGrpSpPr>
        <p:cNvPr id="1" name="Shape 55"/>
        <p:cNvGrpSpPr/>
        <p:nvPr/>
      </p:nvGrpSpPr>
      <p:grpSpPr>
        <a:xfrm>
          <a:off x="0" y="0"/>
          <a:ext cx="0" cy="0"/>
          <a:chOff x="0" y="0"/>
          <a:chExt cx="0" cy="0"/>
        </a:xfrm>
      </p:grpSpPr>
      <p:sp>
        <p:nvSpPr>
          <p:cNvPr id="56" name="Google Shape;56;p15"/>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r>
              <a:rPr lang="en" sz="5200">
                <a:solidFill>
                  <a:srgbClr val="000000"/>
                </a:solidFill>
                <a:latin typeface="Helvetica Neue"/>
                <a:ea typeface="Helvetica Neue"/>
                <a:cs typeface="Helvetica Neue"/>
                <a:sym typeface="Helvetica Neue"/>
              </a:rPr>
              <a:t> </a:t>
            </a:r>
            <a:r>
              <a:rPr lang="en" sz="5200">
                <a:solidFill>
                  <a:srgbClr val="999999"/>
                </a:solidFill>
                <a:latin typeface="Helvetica Neue Light"/>
                <a:ea typeface="Helvetica Neue Light"/>
                <a:cs typeface="Helvetica Neue Light"/>
                <a:sym typeface="Helvetica Neue Light"/>
              </a:rPr>
              <a:t>:)</a:t>
            </a:r>
            <a:endParaRPr sz="5200">
              <a:solidFill>
                <a:srgbClr val="999999"/>
              </a:solidFill>
              <a:latin typeface="Helvetica Neue Light"/>
              <a:ea typeface="Helvetica Neue Light"/>
              <a:cs typeface="Helvetica Neue Light"/>
              <a:sym typeface="Helvetica Neue Light"/>
            </a:endParaRPr>
          </a:p>
        </p:txBody>
      </p:sp>
      <p:sp>
        <p:nvSpPr>
          <p:cNvPr id="57" name="Google Shape;57;p15"/>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Helvetica Neue"/>
                <a:ea typeface="Helvetica Neue"/>
                <a:cs typeface="Helvetica Neue"/>
                <a:sym typeface="Helvetica Neue"/>
              </a:rPr>
              <a:t>Questions are always welcome</a:t>
            </a:r>
            <a:endParaRPr sz="2800">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311700" y="2210400"/>
            <a:ext cx="8520600" cy="72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5F91"/>
              </a:buClr>
              <a:buSzPts val="3600"/>
              <a:buNone/>
              <a:defRPr sz="3600" b="1">
                <a:solidFill>
                  <a:srgbClr val="365F9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urce only">
  <p:cSld name="CUSTOM_1">
    <p:spTree>
      <p:nvGrpSpPr>
        <p:cNvPr id="1" name="Shape 28"/>
        <p:cNvGrpSpPr/>
        <p:nvPr/>
      </p:nvGrpSpPr>
      <p:grpSpPr>
        <a:xfrm>
          <a:off x="0" y="0"/>
          <a:ext cx="0" cy="0"/>
          <a:chOff x="0" y="0"/>
          <a:chExt cx="0" cy="0"/>
        </a:xfrm>
      </p:grpSpPr>
      <p:sp>
        <p:nvSpPr>
          <p:cNvPr id="29" name="Google Shape;29;p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ith source">
  <p:cSld name="TITLE_ONLY_1">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9" name="Google Shape;39;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7628481" y="143219"/>
            <a:ext cx="1321960" cy="259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Natural_language_processing" TargetMode="External"/><Relationship Id="rId2" Type="http://schemas.openxmlformats.org/officeDocument/2006/relationships/hyperlink" Target="https://keras.io/layers/embeddings/#embedd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Week 5</a:t>
            </a:r>
            <a:endParaRPr/>
          </a:p>
        </p:txBody>
      </p:sp>
      <p:sp>
        <p:nvSpPr>
          <p:cNvPr id="63" name="Google Shape;63;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Natural Language Preprocessing</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Topics covered in week 5 videos</a:t>
            </a:r>
            <a:endParaRPr/>
          </a:p>
          <a:p>
            <a:pPr marL="0" lvl="0" indent="0" algn="l" rtl="0">
              <a:spcBef>
                <a:spcPts val="0"/>
              </a:spcBef>
              <a:spcAft>
                <a:spcPts val="0"/>
              </a:spcAft>
              <a:buNone/>
            </a:pPr>
            <a:endParaRPr/>
          </a:p>
        </p:txBody>
      </p:sp>
      <p:sp>
        <p:nvSpPr>
          <p:cNvPr id="69" name="Google Shape;6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LSTM Applications</a:t>
            </a:r>
            <a:endParaRPr/>
          </a:p>
          <a:p>
            <a:pPr marL="914400" lvl="1" indent="-317500" algn="l" rtl="0">
              <a:spcBef>
                <a:spcPts val="0"/>
              </a:spcBef>
              <a:spcAft>
                <a:spcPts val="0"/>
              </a:spcAft>
              <a:buSzPts val="1400"/>
              <a:buChar char="○"/>
            </a:pPr>
            <a:r>
              <a:rPr lang="en"/>
              <a:t>Sentence generation</a:t>
            </a:r>
            <a:endParaRPr/>
          </a:p>
          <a:p>
            <a:pPr marL="914400" lvl="1" indent="-317500" algn="l" rtl="0">
              <a:spcBef>
                <a:spcPts val="0"/>
              </a:spcBef>
              <a:spcAft>
                <a:spcPts val="0"/>
              </a:spcAft>
              <a:buSzPts val="1400"/>
              <a:buChar char="○"/>
            </a:pPr>
            <a:r>
              <a:rPr lang="en"/>
              <a:t>Sentiment analysis</a:t>
            </a:r>
            <a:endParaRPr/>
          </a:p>
          <a:p>
            <a:pPr marL="914400" lvl="1" indent="-317500" algn="l" rtl="0">
              <a:spcBef>
                <a:spcPts val="0"/>
              </a:spcBef>
              <a:spcAft>
                <a:spcPts val="0"/>
              </a:spcAft>
              <a:buSzPts val="1400"/>
              <a:buChar char="○"/>
            </a:pPr>
            <a:r>
              <a:rPr lang="en"/>
              <a:t>Machine translation</a:t>
            </a:r>
            <a:endParaRPr/>
          </a:p>
          <a:p>
            <a:pPr marL="457200" lvl="0" indent="-342900" algn="l" rtl="0">
              <a:spcBef>
                <a:spcPts val="0"/>
              </a:spcBef>
              <a:spcAft>
                <a:spcPts val="0"/>
              </a:spcAft>
              <a:buSzPts val="1800"/>
              <a:buChar char="●"/>
            </a:pPr>
            <a:r>
              <a:rPr lang="en"/>
              <a:t>Advance LSTM structures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 Agenda</a:t>
            </a:r>
            <a:endParaRPr/>
          </a:p>
        </p:txBody>
      </p:sp>
      <p:sp>
        <p:nvSpPr>
          <p:cNvPr id="75" name="Google Shape;7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Sentiment analysis</a:t>
            </a:r>
            <a:endParaRPr/>
          </a:p>
          <a:p>
            <a:pPr marL="457200" lvl="0" indent="-342900" algn="l" rtl="0">
              <a:spcBef>
                <a:spcPts val="0"/>
              </a:spcBef>
              <a:spcAft>
                <a:spcPts val="0"/>
              </a:spcAft>
              <a:buSzPts val="1800"/>
              <a:buChar char="●"/>
            </a:pPr>
            <a:r>
              <a:rPr lang="en"/>
              <a:t>Sentence generation</a:t>
            </a:r>
            <a:endParaRPr/>
          </a:p>
          <a:p>
            <a:pPr marL="457200" lvl="0" indent="-342900" algn="l" rtl="0">
              <a:spcBef>
                <a:spcPts val="0"/>
              </a:spcBef>
              <a:spcAft>
                <a:spcPts val="0"/>
              </a:spcAft>
              <a:buSzPts val="1800"/>
              <a:buChar char="●"/>
            </a:pPr>
            <a:r>
              <a:rPr lang="en"/>
              <a:t>Machine translation</a:t>
            </a:r>
            <a:endParaRPr/>
          </a:p>
          <a:p>
            <a:pPr marL="457200" lvl="0" indent="-342900" algn="l" rtl="0">
              <a:spcBef>
                <a:spcPts val="0"/>
              </a:spcBef>
              <a:spcAft>
                <a:spcPts val="0"/>
              </a:spcAft>
              <a:buSzPts val="1800"/>
              <a:buChar char="●"/>
            </a:pPr>
            <a:r>
              <a:rPr lang="en"/>
              <a:t>LSTM structures</a:t>
            </a:r>
            <a:endParaRPr/>
          </a:p>
          <a:p>
            <a:pPr marL="457200" lvl="0" indent="-342900" algn="l" rtl="0">
              <a:spcBef>
                <a:spcPts val="0"/>
              </a:spcBef>
              <a:spcAft>
                <a:spcPts val="0"/>
              </a:spcAft>
              <a:buSzPts val="1800"/>
              <a:buChar char="●"/>
            </a:pPr>
            <a:r>
              <a:rPr lang="en"/>
              <a:t>Case study</a:t>
            </a:r>
            <a:endParaRPr/>
          </a:p>
          <a:p>
            <a:pPr marL="457200" lvl="0" indent="-342900" algn="l" rtl="0">
              <a:spcBef>
                <a:spcPts val="0"/>
              </a:spcBef>
              <a:spcAft>
                <a:spcPts val="0"/>
              </a:spcAft>
              <a:buSzPts val="1800"/>
              <a:buChar char="●"/>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xfrm>
            <a:off x="311700" y="2210400"/>
            <a:ext cx="8520600" cy="72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Sentiment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AE48-664B-4A39-8F9A-91C9E8E5479E}"/>
              </a:ext>
            </a:extLst>
          </p:cNvPr>
          <p:cNvSpPr>
            <a:spLocks noGrp="1"/>
          </p:cNvSpPr>
          <p:nvPr>
            <p:ph type="ctrTitle"/>
          </p:nvPr>
        </p:nvSpPr>
        <p:spPr>
          <a:xfrm>
            <a:off x="235500" y="518760"/>
            <a:ext cx="8520600" cy="722700"/>
          </a:xfrm>
        </p:spPr>
        <p:txBody>
          <a:bodyPr/>
          <a:lstStyle/>
          <a:p>
            <a:r>
              <a:rPr lang="en-GB" dirty="0"/>
              <a:t>Word Embedding</a:t>
            </a:r>
            <a:endParaRPr lang="en-US" dirty="0"/>
          </a:p>
        </p:txBody>
      </p:sp>
      <p:sp>
        <p:nvSpPr>
          <p:cNvPr id="3" name="Rectangle 2">
            <a:extLst>
              <a:ext uri="{FF2B5EF4-FFF2-40B4-BE49-F238E27FC236}">
                <a16:creationId xmlns:a16="http://schemas.microsoft.com/office/drawing/2014/main" id="{BCA69EFE-FCD2-4064-885B-ECC1BBB33C76}"/>
              </a:ext>
            </a:extLst>
          </p:cNvPr>
          <p:cNvSpPr/>
          <p:nvPr/>
        </p:nvSpPr>
        <p:spPr>
          <a:xfrm>
            <a:off x="441960" y="1357640"/>
            <a:ext cx="8520600" cy="1384995"/>
          </a:xfrm>
          <a:prstGeom prst="rect">
            <a:avLst/>
          </a:prstGeom>
        </p:spPr>
        <p:txBody>
          <a:bodyPr wrap="square">
            <a:spAutoFit/>
          </a:bodyPr>
          <a:lstStyle/>
          <a:p>
            <a:pPr marL="285750" indent="-285750">
              <a:buFont typeface="Arial" panose="020B0604020202020204" pitchFamily="34" charset="0"/>
              <a:buChar char="•"/>
            </a:pPr>
            <a:r>
              <a:rPr lang="en-US" dirty="0" err="1">
                <a:solidFill>
                  <a:srgbClr val="555555"/>
                </a:solidFill>
                <a:latin typeface="Helvetica Neue" panose="020B0604020202020204" charset="0"/>
              </a:rPr>
              <a:t>Keras</a:t>
            </a:r>
            <a:r>
              <a:rPr lang="en-US" dirty="0">
                <a:solidFill>
                  <a:srgbClr val="555555"/>
                </a:solidFill>
                <a:latin typeface="Helvetica Neue" panose="020B0604020202020204" charset="0"/>
              </a:rPr>
              <a:t> offers an </a:t>
            </a:r>
            <a:r>
              <a:rPr lang="en-US" dirty="0">
                <a:solidFill>
                  <a:srgbClr val="428BCA"/>
                </a:solidFill>
                <a:latin typeface="Helvetica Neue" panose="020B0604020202020204" charset="0"/>
                <a:hlinkClick r:id="rId2"/>
              </a:rPr>
              <a:t>Embedding</a:t>
            </a:r>
            <a:r>
              <a:rPr lang="en-US" dirty="0">
                <a:solidFill>
                  <a:srgbClr val="555555"/>
                </a:solidFill>
                <a:latin typeface="Helvetica Neue" panose="020B0604020202020204" charset="0"/>
              </a:rPr>
              <a:t> layer that can be used for neural networks on text data.</a:t>
            </a:r>
          </a:p>
          <a:p>
            <a:pPr marL="285750" indent="-285750">
              <a:buFont typeface="Arial" panose="020B0604020202020204" pitchFamily="34" charset="0"/>
              <a:buChar char="•"/>
            </a:pPr>
            <a:endParaRPr lang="en-US" dirty="0">
              <a:solidFill>
                <a:srgbClr val="555555"/>
              </a:solidFill>
              <a:latin typeface="Helvetica Neue" panose="020B0604020202020204" charset="0"/>
            </a:endParaRPr>
          </a:p>
          <a:p>
            <a:pPr marL="285750" indent="-285750">
              <a:buFont typeface="Arial" panose="020B0604020202020204" pitchFamily="34" charset="0"/>
              <a:buChar char="•"/>
            </a:pPr>
            <a:r>
              <a:rPr lang="en-US" dirty="0"/>
              <a:t>The Embedding layer is initialized with random weights and will learn an embedding for all of the words in the training dataset.</a:t>
            </a:r>
          </a:p>
          <a:p>
            <a:pPr marL="285750" indent="-285750">
              <a:buFont typeface="Arial" panose="020B0604020202020204" pitchFamily="34" charset="0"/>
              <a:buChar char="•"/>
            </a:pPr>
            <a:r>
              <a:rPr lang="en-US" dirty="0"/>
              <a:t>It is a flexible layer that can be used in a variety of ways, such as:</a:t>
            </a:r>
          </a:p>
          <a:p>
            <a:pPr marL="285750" indent="-285750">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6F19A6E9-87BA-4CC7-9550-DEF43DAC3399}"/>
              </a:ext>
            </a:extLst>
          </p:cNvPr>
          <p:cNvSpPr/>
          <p:nvPr/>
        </p:nvSpPr>
        <p:spPr>
          <a:xfrm>
            <a:off x="914400" y="2571750"/>
            <a:ext cx="7658100" cy="1169551"/>
          </a:xfrm>
          <a:prstGeom prst="rect">
            <a:avLst/>
          </a:prstGeom>
        </p:spPr>
        <p:txBody>
          <a:bodyPr wrap="square">
            <a:spAutoFit/>
          </a:bodyPr>
          <a:lstStyle/>
          <a:p>
            <a:pPr marL="285750" lvl="3" indent="-285750">
              <a:buFont typeface="Arial" panose="020B0604020202020204" pitchFamily="34" charset="0"/>
              <a:buChar char="•"/>
            </a:pPr>
            <a:r>
              <a:rPr lang="en-US" dirty="0"/>
              <a:t>It can be used alone to learn a word embedding that can be saved and used in another model later.</a:t>
            </a:r>
          </a:p>
          <a:p>
            <a:pPr marL="285750" lvl="3" indent="-285750">
              <a:buFont typeface="Arial" panose="020B0604020202020204" pitchFamily="34" charset="0"/>
              <a:buChar char="•"/>
            </a:pPr>
            <a:r>
              <a:rPr lang="en-US" dirty="0"/>
              <a:t>It can be used as part of a deep learning model where the embedding is learned along with the model itself.</a:t>
            </a:r>
          </a:p>
          <a:p>
            <a:pPr marL="285750" lvl="3" indent="-285750">
              <a:buFont typeface="Arial" panose="020B0604020202020204" pitchFamily="34" charset="0"/>
              <a:buChar char="•"/>
            </a:pPr>
            <a:r>
              <a:rPr lang="en-US" dirty="0"/>
              <a:t>It can be used to load a pre-trained word embedding model, a type of transfer learning.</a:t>
            </a:r>
          </a:p>
        </p:txBody>
      </p:sp>
      <p:sp>
        <p:nvSpPr>
          <p:cNvPr id="5" name="Oval 4">
            <a:extLst>
              <a:ext uri="{FF2B5EF4-FFF2-40B4-BE49-F238E27FC236}">
                <a16:creationId xmlns:a16="http://schemas.microsoft.com/office/drawing/2014/main" id="{A59E4F5D-1E67-412C-BD25-2420D3F9D438}"/>
              </a:ext>
            </a:extLst>
          </p:cNvPr>
          <p:cNvSpPr/>
          <p:nvPr/>
        </p:nvSpPr>
        <p:spPr>
          <a:xfrm>
            <a:off x="8392633" y="102216"/>
            <a:ext cx="1888164" cy="528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mathematics, "</a:t>
            </a:r>
            <a:r>
              <a:rPr lang="en-US" b="1" dirty="0"/>
              <a:t>sparse" and "dense</a:t>
            </a:r>
            <a:r>
              <a:rPr lang="en-US" dirty="0"/>
              <a:t>" often refer to the number of zero vs. non-zero elements in an array (e.g. vector or matrix). A </a:t>
            </a:r>
            <a:r>
              <a:rPr lang="en-US" b="1" dirty="0"/>
              <a:t>sparse</a:t>
            </a:r>
            <a:r>
              <a:rPr lang="en-US" dirty="0"/>
              <a:t> array is one that contains mostly zeros and few non-zero entries. A </a:t>
            </a:r>
            <a:r>
              <a:rPr lang="en-US" b="1" dirty="0"/>
              <a:t>dense</a:t>
            </a:r>
            <a:r>
              <a:rPr lang="en-US" dirty="0"/>
              <a:t> array contains mostly non-zeros.</a:t>
            </a:r>
            <a:endParaRPr lang="en-UM" dirty="0"/>
          </a:p>
        </p:txBody>
      </p:sp>
      <p:sp>
        <p:nvSpPr>
          <p:cNvPr id="6" name="Rectangle 5">
            <a:extLst>
              <a:ext uri="{FF2B5EF4-FFF2-40B4-BE49-F238E27FC236}">
                <a16:creationId xmlns:a16="http://schemas.microsoft.com/office/drawing/2014/main" id="{C5498434-010B-4107-BC70-A5E6245EC9CF}"/>
              </a:ext>
            </a:extLst>
          </p:cNvPr>
          <p:cNvSpPr/>
          <p:nvPr/>
        </p:nvSpPr>
        <p:spPr>
          <a:xfrm>
            <a:off x="235500" y="3877370"/>
            <a:ext cx="7010400" cy="1169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 </a:t>
            </a:r>
            <a:r>
              <a:rPr lang="en-US" sz="1000" dirty="0">
                <a:hlinkClick r:id="rId3"/>
              </a:rPr>
              <a:t>natural language processing</a:t>
            </a:r>
            <a:r>
              <a:rPr lang="en-US" sz="1000" dirty="0"/>
              <a:t> (NLP), </a:t>
            </a:r>
            <a:r>
              <a:rPr lang="en-US" sz="1000" b="1" dirty="0"/>
              <a:t>Word embedding</a:t>
            </a:r>
            <a:r>
              <a:rPr lang="en-US" sz="1000" dirty="0"/>
              <a:t> is a term used for the representation of words for text analysis</a:t>
            </a:r>
          </a:p>
          <a:p>
            <a:pPr algn="l"/>
            <a:endParaRPr lang="en-UM" sz="1800" b="0" i="0" u="none" strike="noStrike" baseline="0" dirty="0">
              <a:solidFill>
                <a:srgbClr val="000000"/>
              </a:solidFill>
              <a:latin typeface="Calibri" panose="020F0502020204030204" pitchFamily="34" charset="0"/>
            </a:endParaRPr>
          </a:p>
          <a:p>
            <a:r>
              <a:rPr lang="en-US" sz="1000" b="0" i="0" u="none" strike="noStrike" baseline="0" dirty="0">
                <a:solidFill>
                  <a:srgbClr val="000000"/>
                </a:solidFill>
                <a:latin typeface="Calibri" panose="020F0502020204030204" pitchFamily="34" charset="0"/>
              </a:rPr>
              <a:t>The most basic pre-processing is to convert words into an embedding using Word2Vec or </a:t>
            </a:r>
            <a:r>
              <a:rPr lang="en-US" sz="1000" b="0" i="0" u="none" strike="noStrike" baseline="0" dirty="0" err="1">
                <a:solidFill>
                  <a:srgbClr val="000000"/>
                </a:solidFill>
                <a:latin typeface="Calibri" panose="020F0502020204030204" pitchFamily="34" charset="0"/>
              </a:rPr>
              <a:t>GloVe</a:t>
            </a:r>
            <a:endParaRPr lang="en-US" sz="1000" b="0" i="0" u="none" strike="noStrike" baseline="0" dirty="0">
              <a:solidFill>
                <a:srgbClr val="000000"/>
              </a:solidFill>
              <a:latin typeface="Calibri" panose="020F0502020204030204" pitchFamily="34" charset="0"/>
            </a:endParaRPr>
          </a:p>
          <a:p>
            <a:r>
              <a:rPr lang="en-US" sz="1000" b="0" i="0" u="none" strike="noStrike" baseline="0" dirty="0">
                <a:solidFill>
                  <a:srgbClr val="000000"/>
                </a:solidFill>
                <a:latin typeface="Arial" panose="020B0604020202020204" pitchFamily="34" charset="0"/>
              </a:rPr>
              <a:t>•</a:t>
            </a:r>
            <a:r>
              <a:rPr lang="en-US" sz="1000" b="0" i="0" u="none" strike="noStrike" baseline="0" dirty="0">
                <a:solidFill>
                  <a:srgbClr val="000000"/>
                </a:solidFill>
                <a:latin typeface="Calibri" panose="020F0502020204030204" pitchFamily="34" charset="0"/>
              </a:rPr>
              <a:t>Otherwise, a one-hot-bit input vector can be too long and sparse, and require lots on input weights</a:t>
            </a:r>
          </a:p>
          <a:p>
            <a:r>
              <a:rPr lang="en-US" sz="1000" dirty="0">
                <a:solidFill>
                  <a:srgbClr val="000000"/>
                </a:solidFill>
                <a:latin typeface="Calibri" panose="020F0502020204030204" pitchFamily="34" charset="0"/>
              </a:rPr>
              <a:t>In one hot encoding every word represent in a vector where size of the vector is vocabulary size and value is 0,1 and no relation will be found between two word either they are same category. So this is parse representation.</a:t>
            </a:r>
          </a:p>
          <a:p>
            <a:r>
              <a:rPr lang="en-US" sz="1000" b="0" i="0" u="none" strike="noStrike" baseline="0" dirty="0">
                <a:solidFill>
                  <a:srgbClr val="000000"/>
                </a:solidFill>
                <a:latin typeface="Calibri" panose="020F0502020204030204" pitchFamily="34" charset="0"/>
              </a:rPr>
              <a:t>But in word embedding each word represe</a:t>
            </a:r>
            <a:r>
              <a:rPr lang="en-US" sz="1000" dirty="0">
                <a:solidFill>
                  <a:srgbClr val="000000"/>
                </a:solidFill>
                <a:latin typeface="Calibri" panose="020F0502020204030204" pitchFamily="34" charset="0"/>
              </a:rPr>
              <a:t>nt in n number of </a:t>
            </a:r>
            <a:r>
              <a:rPr lang="en-US" sz="1000" dirty="0" err="1">
                <a:solidFill>
                  <a:srgbClr val="000000"/>
                </a:solidFill>
                <a:latin typeface="Calibri" panose="020F0502020204030204" pitchFamily="34" charset="0"/>
              </a:rPr>
              <a:t>dimention</a:t>
            </a:r>
            <a:r>
              <a:rPr lang="en-US" sz="1000" dirty="0">
                <a:solidFill>
                  <a:srgbClr val="000000"/>
                </a:solidFill>
                <a:latin typeface="Calibri" panose="020F0502020204030204" pitchFamily="34" charset="0"/>
              </a:rPr>
              <a:t> where n is control by user as feature . So this is dense representation.</a:t>
            </a:r>
            <a:endParaRPr lang="en-US" sz="1000" b="0" i="0" u="none" strike="noStrike" baseline="0" dirty="0">
              <a:solidFill>
                <a:srgbClr val="000000"/>
              </a:solidFill>
              <a:latin typeface="Calibri" panose="020F0502020204030204" pitchFamily="34" charset="0"/>
            </a:endParaRPr>
          </a:p>
          <a:p>
            <a:pPr algn="ctr"/>
            <a:endParaRPr lang="en-UM" dirty="0"/>
          </a:p>
        </p:txBody>
      </p:sp>
      <p:sp>
        <p:nvSpPr>
          <p:cNvPr id="7" name="Rectangle 6">
            <a:extLst>
              <a:ext uri="{FF2B5EF4-FFF2-40B4-BE49-F238E27FC236}">
                <a16:creationId xmlns:a16="http://schemas.microsoft.com/office/drawing/2014/main" id="{7A09CBF4-C3AD-1825-876F-E3D7417449BA}"/>
              </a:ext>
            </a:extLst>
          </p:cNvPr>
          <p:cNvSpPr/>
          <p:nvPr/>
        </p:nvSpPr>
        <p:spPr>
          <a:xfrm>
            <a:off x="0" y="102216"/>
            <a:ext cx="2509284" cy="1163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 NLP related any application we can not pass text data directly, we have to convert those text data into numerical format, so either we have to convert to one hot encoding or word embedding after that can use for modeling</a:t>
            </a:r>
            <a:endParaRPr lang="en-UM" sz="1000" dirty="0"/>
          </a:p>
        </p:txBody>
      </p:sp>
    </p:spTree>
    <p:extLst>
      <p:ext uri="{BB962C8B-B14F-4D97-AF65-F5344CB8AC3E}">
        <p14:creationId xmlns:p14="http://schemas.microsoft.com/office/powerpoint/2010/main" val="328150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6ED2-61DA-43A6-ACD4-76ABAE919B26}"/>
              </a:ext>
            </a:extLst>
          </p:cNvPr>
          <p:cNvSpPr>
            <a:spLocks noGrp="1"/>
          </p:cNvSpPr>
          <p:nvPr>
            <p:ph type="ctrTitle"/>
          </p:nvPr>
        </p:nvSpPr>
        <p:spPr>
          <a:xfrm>
            <a:off x="357420" y="419700"/>
            <a:ext cx="8520600" cy="722700"/>
          </a:xfrm>
        </p:spPr>
        <p:txBody>
          <a:bodyPr/>
          <a:lstStyle/>
          <a:p>
            <a:r>
              <a:rPr lang="en-US" dirty="0">
                <a:solidFill>
                  <a:srgbClr val="555555"/>
                </a:solidFill>
                <a:latin typeface="Helvetica Neue" panose="020B0604020202020204" charset="0"/>
              </a:rPr>
              <a:t>Embedding layer</a:t>
            </a:r>
            <a:endParaRPr lang="en-US" dirty="0"/>
          </a:p>
        </p:txBody>
      </p:sp>
      <p:sp>
        <p:nvSpPr>
          <p:cNvPr id="3" name="Rectangle 2">
            <a:extLst>
              <a:ext uri="{FF2B5EF4-FFF2-40B4-BE49-F238E27FC236}">
                <a16:creationId xmlns:a16="http://schemas.microsoft.com/office/drawing/2014/main" id="{FF12AFAD-FCC4-41AA-B347-6A4F481FFE19}"/>
              </a:ext>
            </a:extLst>
          </p:cNvPr>
          <p:cNvSpPr/>
          <p:nvPr/>
        </p:nvSpPr>
        <p:spPr>
          <a:xfrm>
            <a:off x="1124856" y="1205635"/>
            <a:ext cx="7947373" cy="3108543"/>
          </a:xfrm>
          <a:prstGeom prst="rect">
            <a:avLst/>
          </a:prstGeom>
        </p:spPr>
        <p:txBody>
          <a:bodyPr wrap="square">
            <a:spAutoFit/>
          </a:bodyPr>
          <a:lstStyle/>
          <a:p>
            <a:pPr fontAlgn="base"/>
            <a:r>
              <a:rPr lang="en-US" dirty="0">
                <a:solidFill>
                  <a:srgbClr val="555555"/>
                </a:solidFill>
                <a:latin typeface="Helvetica Neue" panose="020B0604020202020204" charset="0"/>
              </a:rPr>
              <a:t>The Embedding layer is defined as the first hidden layer of a network. It must specify 3 arguments:</a:t>
            </a:r>
          </a:p>
          <a:p>
            <a:pPr fontAlgn="base"/>
            <a:r>
              <a:rPr lang="en-US" dirty="0">
                <a:solidFill>
                  <a:srgbClr val="555555"/>
                </a:solidFill>
                <a:latin typeface="Helvetica Neue" panose="020B0604020202020204" charset="0"/>
              </a:rPr>
              <a:t>It must specify 3 arguments:</a:t>
            </a:r>
          </a:p>
          <a:p>
            <a:pPr fontAlgn="base"/>
            <a:endParaRPr lang="en-US" dirty="0">
              <a:solidFill>
                <a:srgbClr val="555555"/>
              </a:solidFill>
              <a:latin typeface="Helvetica Neue" panose="020B0604020202020204" charset="0"/>
            </a:endParaRPr>
          </a:p>
          <a:p>
            <a:pPr fontAlgn="base">
              <a:buFont typeface="Arial" panose="020B0604020202020204" pitchFamily="34" charset="0"/>
              <a:buChar char="•"/>
            </a:pPr>
            <a:r>
              <a:rPr lang="en-US" b="1" dirty="0" err="1">
                <a:solidFill>
                  <a:srgbClr val="555555"/>
                </a:solidFill>
                <a:latin typeface="Helvetica Neue" panose="020B0604020202020204" charset="0"/>
              </a:rPr>
              <a:t>input_dim</a:t>
            </a:r>
            <a:r>
              <a:rPr lang="en-US" dirty="0">
                <a:solidFill>
                  <a:srgbClr val="555555"/>
                </a:solidFill>
                <a:latin typeface="Helvetica Neue" panose="020B0604020202020204" charset="0"/>
              </a:rPr>
              <a:t>: This is the size of the vocabulary in the text data. For example, if your data is integer encoded to values between 0-10, then the size of the vocabulary would be 11 words.</a:t>
            </a:r>
          </a:p>
          <a:p>
            <a:pPr fontAlgn="base">
              <a:buFont typeface="Arial" panose="020B0604020202020204" pitchFamily="34" charset="0"/>
              <a:buChar char="•"/>
            </a:pPr>
            <a:endParaRPr lang="en-US" dirty="0">
              <a:solidFill>
                <a:srgbClr val="555555"/>
              </a:solidFill>
              <a:latin typeface="Helvetica Neue" panose="020B0604020202020204" charset="0"/>
            </a:endParaRPr>
          </a:p>
          <a:p>
            <a:pPr fontAlgn="base">
              <a:buFont typeface="Arial" panose="020B0604020202020204" pitchFamily="34" charset="0"/>
              <a:buChar char="•"/>
            </a:pPr>
            <a:r>
              <a:rPr lang="en-US" b="1" dirty="0" err="1">
                <a:solidFill>
                  <a:srgbClr val="555555"/>
                </a:solidFill>
                <a:latin typeface="Helvetica Neue" panose="020B0604020202020204" charset="0"/>
              </a:rPr>
              <a:t>output_dim</a:t>
            </a:r>
            <a:r>
              <a:rPr lang="en-US" dirty="0">
                <a:solidFill>
                  <a:srgbClr val="555555"/>
                </a:solidFill>
                <a:latin typeface="Helvetica Neue" panose="020B0604020202020204" charset="0"/>
              </a:rPr>
              <a:t>: This is the size of the vector space in which words will be embedded. It defines the size of the output vectors from this layer for each word. For example, it could be 32 or 100 or even larger. Test different values for your problem.</a:t>
            </a:r>
          </a:p>
          <a:p>
            <a:pPr fontAlgn="base">
              <a:buFont typeface="Arial" panose="020B0604020202020204" pitchFamily="34" charset="0"/>
              <a:buChar char="•"/>
            </a:pPr>
            <a:endParaRPr lang="en-US" dirty="0">
              <a:solidFill>
                <a:srgbClr val="555555"/>
              </a:solidFill>
              <a:latin typeface="Helvetica Neue" panose="020B0604020202020204" charset="0"/>
            </a:endParaRPr>
          </a:p>
          <a:p>
            <a:pPr fontAlgn="base">
              <a:buFont typeface="Arial" panose="020B0604020202020204" pitchFamily="34" charset="0"/>
              <a:buChar char="•"/>
            </a:pPr>
            <a:r>
              <a:rPr lang="en-US" b="1" dirty="0" err="1">
                <a:solidFill>
                  <a:srgbClr val="555555"/>
                </a:solidFill>
                <a:latin typeface="Helvetica Neue" panose="020B0604020202020204" charset="0"/>
              </a:rPr>
              <a:t>input_length</a:t>
            </a:r>
            <a:r>
              <a:rPr lang="en-US" dirty="0">
                <a:solidFill>
                  <a:srgbClr val="555555"/>
                </a:solidFill>
                <a:latin typeface="Helvetica Neue" panose="020B0604020202020204" charset="0"/>
              </a:rPr>
              <a:t>: This is the length of input sequences, as you would define for any input layer of a </a:t>
            </a:r>
            <a:r>
              <a:rPr lang="en-US" dirty="0" err="1">
                <a:solidFill>
                  <a:srgbClr val="555555"/>
                </a:solidFill>
                <a:latin typeface="Helvetica Neue" panose="020B0604020202020204" charset="0"/>
              </a:rPr>
              <a:t>Keras</a:t>
            </a:r>
            <a:r>
              <a:rPr lang="en-US" dirty="0">
                <a:solidFill>
                  <a:srgbClr val="555555"/>
                </a:solidFill>
                <a:latin typeface="Helvetica Neue" panose="020B0604020202020204" charset="0"/>
              </a:rPr>
              <a:t> model. For example, if all of your input documents are comprised of 1000 words, this would be 1000.</a:t>
            </a:r>
          </a:p>
        </p:txBody>
      </p:sp>
      <p:sp>
        <p:nvSpPr>
          <p:cNvPr id="4" name="Rectangle: Rounded Corners 3">
            <a:extLst>
              <a:ext uri="{FF2B5EF4-FFF2-40B4-BE49-F238E27FC236}">
                <a16:creationId xmlns:a16="http://schemas.microsoft.com/office/drawing/2014/main" id="{804C7BA3-6CE0-45C5-9C58-2BBC25DD307D}"/>
              </a:ext>
            </a:extLst>
          </p:cNvPr>
          <p:cNvSpPr/>
          <p:nvPr/>
        </p:nvSpPr>
        <p:spPr>
          <a:xfrm>
            <a:off x="0" y="148856"/>
            <a:ext cx="2772228" cy="1056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rgbClr val="555555"/>
                </a:solidFill>
                <a:latin typeface="Helvetica Neue" panose="020B0604020202020204" charset="0"/>
              </a:rPr>
              <a:t>input_dim</a:t>
            </a:r>
            <a:r>
              <a:rPr lang="en-US" sz="1050" dirty="0">
                <a:solidFill>
                  <a:srgbClr val="555555"/>
                </a:solidFill>
                <a:latin typeface="Helvetica Neue" panose="020B0604020202020204" charset="0"/>
              </a:rPr>
              <a:t>: </a:t>
            </a:r>
            <a:r>
              <a:rPr lang="en-US" sz="1050" dirty="0"/>
              <a:t>From the corpus create a vocabulary with unique words and from that vocabulary we will create indexing for each word, </a:t>
            </a:r>
            <a:r>
              <a:rPr lang="en-US" sz="1050" dirty="0" err="1"/>
              <a:t>i’e</a:t>
            </a:r>
            <a:r>
              <a:rPr lang="en-US" sz="1050" dirty="0"/>
              <a:t> by this way </a:t>
            </a:r>
            <a:r>
              <a:rPr lang="en-US" sz="1050" dirty="0" err="1"/>
              <a:t>i</a:t>
            </a:r>
            <a:r>
              <a:rPr lang="en-US" sz="1050" dirty="0"/>
              <a:t>/o huge amount of word in corpus we can use </a:t>
            </a:r>
            <a:r>
              <a:rPr lang="en-US" sz="1050" dirty="0" err="1"/>
              <a:t>input_dim</a:t>
            </a:r>
            <a:r>
              <a:rPr lang="en-US" sz="1050" dirty="0"/>
              <a:t> with less word</a:t>
            </a:r>
            <a:endParaRPr lang="en-UM" sz="1050" dirty="0"/>
          </a:p>
        </p:txBody>
      </p:sp>
      <p:sp>
        <p:nvSpPr>
          <p:cNvPr id="5" name="Rectangle 4">
            <a:extLst>
              <a:ext uri="{FF2B5EF4-FFF2-40B4-BE49-F238E27FC236}">
                <a16:creationId xmlns:a16="http://schemas.microsoft.com/office/drawing/2014/main" id="{355B894C-9E0D-4623-A6B7-5176A8EC27FB}"/>
              </a:ext>
            </a:extLst>
          </p:cNvPr>
          <p:cNvSpPr/>
          <p:nvPr/>
        </p:nvSpPr>
        <p:spPr>
          <a:xfrm>
            <a:off x="6578009" y="419699"/>
            <a:ext cx="2494221" cy="785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There are three parameter for Word Embedding layer </a:t>
            </a:r>
          </a:p>
          <a:p>
            <a:pPr algn="ctr"/>
            <a:r>
              <a:rPr lang="en-US" sz="1050" dirty="0"/>
              <a:t>1.input_dim</a:t>
            </a:r>
          </a:p>
          <a:p>
            <a:pPr algn="ctr"/>
            <a:r>
              <a:rPr lang="en-US" sz="1050" dirty="0"/>
              <a:t>2.output_dim</a:t>
            </a:r>
          </a:p>
          <a:p>
            <a:pPr algn="ctr"/>
            <a:r>
              <a:rPr lang="en-US" sz="1050" dirty="0"/>
              <a:t>3.input_length</a:t>
            </a:r>
            <a:endParaRPr lang="en-UM" sz="1050" dirty="0"/>
          </a:p>
        </p:txBody>
      </p:sp>
      <p:sp>
        <p:nvSpPr>
          <p:cNvPr id="6" name="Oval 5">
            <a:extLst>
              <a:ext uri="{FF2B5EF4-FFF2-40B4-BE49-F238E27FC236}">
                <a16:creationId xmlns:a16="http://schemas.microsoft.com/office/drawing/2014/main" id="{AFE39FE4-0EC4-4AF7-B390-685D0A4D98C3}"/>
              </a:ext>
            </a:extLst>
          </p:cNvPr>
          <p:cNvSpPr/>
          <p:nvPr/>
        </p:nvSpPr>
        <p:spPr>
          <a:xfrm>
            <a:off x="71771" y="1268869"/>
            <a:ext cx="1053083" cy="279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rgbClr val="555555"/>
                </a:solidFill>
                <a:latin typeface="Helvetica Neue" panose="020B0604020202020204" charset="0"/>
              </a:rPr>
              <a:t>output_dim</a:t>
            </a:r>
            <a:r>
              <a:rPr lang="en-US" sz="1050" dirty="0">
                <a:solidFill>
                  <a:srgbClr val="555555"/>
                </a:solidFill>
                <a:latin typeface="Helvetica Neue" panose="020B0604020202020204" charset="0"/>
              </a:rPr>
              <a:t>:</a:t>
            </a:r>
          </a:p>
          <a:p>
            <a:pPr algn="ctr"/>
            <a:r>
              <a:rPr lang="en-US" sz="1050" dirty="0">
                <a:solidFill>
                  <a:srgbClr val="555555"/>
                </a:solidFill>
                <a:latin typeface="Helvetica Neue" panose="020B0604020202020204" charset="0"/>
              </a:rPr>
              <a:t>Every word can be represent in n different dimension like n= 300 dimension which is standard amount</a:t>
            </a:r>
            <a:endParaRPr lang="en-UM" sz="1050" dirty="0"/>
          </a:p>
        </p:txBody>
      </p:sp>
      <p:sp>
        <p:nvSpPr>
          <p:cNvPr id="7" name="Rectangle 6">
            <a:extLst>
              <a:ext uri="{FF2B5EF4-FFF2-40B4-BE49-F238E27FC236}">
                <a16:creationId xmlns:a16="http://schemas.microsoft.com/office/drawing/2014/main" id="{064EE2D3-2BF2-42D4-9FAF-11F93C3AB76D}"/>
              </a:ext>
            </a:extLst>
          </p:cNvPr>
          <p:cNvSpPr/>
          <p:nvPr/>
        </p:nvSpPr>
        <p:spPr>
          <a:xfrm>
            <a:off x="0" y="4321435"/>
            <a:ext cx="9072229" cy="829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rgbClr val="555555"/>
                </a:solidFill>
                <a:latin typeface="Helvetica Neue" panose="020B0604020202020204" charset="0"/>
              </a:rPr>
              <a:t>input_length</a:t>
            </a:r>
            <a:r>
              <a:rPr lang="en-US" sz="1050" dirty="0" err="1">
                <a:solidFill>
                  <a:srgbClr val="555555"/>
                </a:solidFill>
                <a:latin typeface="Helvetica Neue" panose="020B0604020202020204" charset="0"/>
              </a:rPr>
              <a:t>:As</a:t>
            </a:r>
            <a:r>
              <a:rPr lang="en-US" sz="1050" dirty="0">
                <a:solidFill>
                  <a:srgbClr val="555555"/>
                </a:solidFill>
                <a:latin typeface="Helvetica Neue" panose="020B0604020202020204" charset="0"/>
              </a:rPr>
              <a:t> per example the reviews of movies by customer in different length of word like review given by one customer for 5 word, another by 100 word…,</a:t>
            </a:r>
          </a:p>
          <a:p>
            <a:pPr algn="ctr"/>
            <a:r>
              <a:rPr lang="en-US" sz="1050" dirty="0">
                <a:solidFill>
                  <a:srgbClr val="555555"/>
                </a:solidFill>
                <a:latin typeface="Helvetica Neue" panose="020B0604020202020204" charset="0"/>
              </a:rPr>
              <a:t>We have to fixed the length</a:t>
            </a:r>
            <a:endParaRPr lang="en-UM" sz="1050" dirty="0"/>
          </a:p>
        </p:txBody>
      </p:sp>
    </p:spTree>
    <p:extLst>
      <p:ext uri="{BB962C8B-B14F-4D97-AF65-F5344CB8AC3E}">
        <p14:creationId xmlns:p14="http://schemas.microsoft.com/office/powerpoint/2010/main" val="38815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9E8D-3767-4531-BEB4-89B251DF96E1}"/>
              </a:ext>
            </a:extLst>
          </p:cNvPr>
          <p:cNvSpPr>
            <a:spLocks noGrp="1"/>
          </p:cNvSpPr>
          <p:nvPr>
            <p:ph type="ctrTitle"/>
          </p:nvPr>
        </p:nvSpPr>
        <p:spPr/>
        <p:txBody>
          <a:bodyPr/>
          <a:lstStyle/>
          <a:p>
            <a:r>
              <a:rPr lang="en-GB" dirty="0"/>
              <a:t>Demo</a:t>
            </a:r>
            <a:endParaRPr lang="en-US" dirty="0"/>
          </a:p>
        </p:txBody>
      </p:sp>
    </p:spTree>
    <p:extLst>
      <p:ext uri="{BB962C8B-B14F-4D97-AF65-F5344CB8AC3E}">
        <p14:creationId xmlns:p14="http://schemas.microsoft.com/office/powerpoint/2010/main" val="2361418310"/>
      </p:ext>
    </p:extLst>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679</Words>
  <Application>Microsoft Office PowerPoint</Application>
  <PresentationFormat>On-screen Show (16:9)</PresentationFormat>
  <Paragraphs>51</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Helvetica Neue Light</vt:lpstr>
      <vt:lpstr>Arial</vt:lpstr>
      <vt:lpstr>Helvetica Neue</vt:lpstr>
      <vt:lpstr>Just Logo</vt:lpstr>
      <vt:lpstr>Natural Language Preprocessing</vt:lpstr>
      <vt:lpstr>Topics covered in week 5 videos </vt:lpstr>
      <vt:lpstr>Session Agenda</vt:lpstr>
      <vt:lpstr>Sentiment </vt:lpstr>
      <vt:lpstr>Word Embedding</vt:lpstr>
      <vt:lpstr>Embedding layer</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Preprocessing</dc:title>
  <cp:lastModifiedBy>Goutam Agasti</cp:lastModifiedBy>
  <cp:revision>26</cp:revision>
  <dcterms:modified xsi:type="dcterms:W3CDTF">2023-01-02T18:48:21Z</dcterms:modified>
</cp:coreProperties>
</file>