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3975C-F2F9-43E3-88D3-04AC76C776D2}" v="1" dt="2022-08-22T10:12:38.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89980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89568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377870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478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63854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275336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77821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4208594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89561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354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964467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27981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774FAA-827A-4273-A86F-CA1DAD15AD5A}"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993590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89503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2825938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91774FAA-827A-4273-A86F-CA1DAD15AD5A}" type="datetimeFigureOut">
              <a:rPr lang="en-IN" smtClean="0"/>
              <a:t>22-08-2022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106183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1774FAA-827A-4273-A86F-CA1DAD15AD5A}"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2D4BB-9517-47EF-9F97-FF421F387E0D}" type="slidenum">
              <a:rPr lang="en-IN" smtClean="0"/>
              <a:t>‹#›</a:t>
            </a:fld>
            <a:endParaRPr lang="en-IN"/>
          </a:p>
        </p:txBody>
      </p:sp>
    </p:spTree>
    <p:extLst>
      <p:ext uri="{BB962C8B-B14F-4D97-AF65-F5344CB8AC3E}">
        <p14:creationId xmlns:p14="http://schemas.microsoft.com/office/powerpoint/2010/main" val="1868470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774FAA-827A-4273-A86F-CA1DAD15AD5A}" type="datetimeFigureOut">
              <a:rPr lang="en-IN" smtClean="0"/>
              <a:t>22-08-2022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E12D4BB-9517-47EF-9F97-FF421F387E0D}" type="slidenum">
              <a:rPr lang="en-IN" smtClean="0"/>
              <a:t>‹#›</a:t>
            </a:fld>
            <a:endParaRPr lang="en-IN"/>
          </a:p>
        </p:txBody>
      </p:sp>
    </p:spTree>
    <p:extLst>
      <p:ext uri="{BB962C8B-B14F-4D97-AF65-F5344CB8AC3E}">
        <p14:creationId xmlns:p14="http://schemas.microsoft.com/office/powerpoint/2010/main" val="19818959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0FE8-6898-D5CB-57CC-DCF2BF942A29}"/>
              </a:ext>
            </a:extLst>
          </p:cNvPr>
          <p:cNvSpPr>
            <a:spLocks noGrp="1"/>
          </p:cNvSpPr>
          <p:nvPr>
            <p:ph type="ctrTitle"/>
          </p:nvPr>
        </p:nvSpPr>
        <p:spPr/>
        <p:txBody>
          <a:bodyPr>
            <a:normAutofit/>
          </a:bodyPr>
          <a:lstStyle/>
          <a:p>
            <a:r>
              <a:rPr lang="en-IN" sz="5400" dirty="0">
                <a:latin typeface="Times New Roman" panose="02020603050405020304" pitchFamily="18" charset="0"/>
                <a:cs typeface="Times New Roman" panose="02020603050405020304" pitchFamily="18" charset="0"/>
              </a:rPr>
              <a:t>A study on </a:t>
            </a:r>
            <a:r>
              <a:rPr lang="en-IN" sz="54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digital marketing</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544FC1-2336-8375-4F92-C5F6358B152B}"/>
              </a:ext>
            </a:extLst>
          </p:cNvPr>
          <p:cNvSpPr>
            <a:spLocks noGrp="1"/>
          </p:cNvSpPr>
          <p:nvPr>
            <p:ph type="subTitle" idx="1"/>
          </p:nvPr>
        </p:nvSpPr>
        <p:spPr>
          <a:xfrm>
            <a:off x="4940969" y="4777381"/>
            <a:ext cx="9144000" cy="1655762"/>
          </a:xfrm>
        </p:spPr>
        <p:txBody>
          <a:bodyPr>
            <a:normAutofit fontScale="85000" lnSpcReduction="20000"/>
          </a:bodyPr>
          <a:lstStyle/>
          <a:p>
            <a:pPr algn="l"/>
            <a:r>
              <a:rPr lang="en-IN" dirty="0"/>
              <a:t>						</a:t>
            </a:r>
            <a:r>
              <a:rPr lang="en-IN" dirty="0">
                <a:solidFill>
                  <a:schemeClr val="tx1">
                    <a:lumMod val="95000"/>
                  </a:schemeClr>
                </a:solidFill>
              </a:rPr>
              <a:t>Guided by,</a:t>
            </a:r>
          </a:p>
          <a:p>
            <a:pPr algn="l"/>
            <a:r>
              <a:rPr lang="en-IN" dirty="0"/>
              <a:t>						    </a:t>
            </a:r>
            <a:r>
              <a:rPr lang="en-IN" sz="2100" b="1" dirty="0" err="1">
                <a:solidFill>
                  <a:schemeClr val="tx1">
                    <a:lumMod val="95000"/>
                  </a:schemeClr>
                </a:solidFill>
              </a:rPr>
              <a:t>Dr.A.Shanmuga</a:t>
            </a:r>
            <a:r>
              <a:rPr lang="en-IN" sz="2100" b="1" dirty="0">
                <a:solidFill>
                  <a:schemeClr val="tx1">
                    <a:lumMod val="95000"/>
                  </a:schemeClr>
                </a:solidFill>
              </a:rPr>
              <a:t> Priya</a:t>
            </a:r>
          </a:p>
          <a:p>
            <a:pPr algn="l"/>
            <a:r>
              <a:rPr lang="en-IN" dirty="0"/>
              <a:t>						</a:t>
            </a:r>
            <a:r>
              <a:rPr lang="en-IN" dirty="0">
                <a:solidFill>
                  <a:schemeClr val="tx1"/>
                </a:solidFill>
              </a:rPr>
              <a:t>Submitted by.</a:t>
            </a:r>
          </a:p>
          <a:p>
            <a:pPr algn="l"/>
            <a:r>
              <a:rPr lang="en-IN" dirty="0">
                <a:solidFill>
                  <a:schemeClr val="tx1"/>
                </a:solidFill>
              </a:rPr>
              <a:t>						    </a:t>
            </a:r>
            <a:r>
              <a:rPr lang="en-IN" b="1" dirty="0" err="1">
                <a:solidFill>
                  <a:schemeClr val="tx1"/>
                </a:solidFill>
              </a:rPr>
              <a:t>Agastin</a:t>
            </a:r>
            <a:r>
              <a:rPr lang="en-IN" b="1" dirty="0">
                <a:solidFill>
                  <a:schemeClr val="tx1"/>
                </a:solidFill>
              </a:rPr>
              <a:t> Raj A</a:t>
            </a:r>
          </a:p>
          <a:p>
            <a:pPr algn="l"/>
            <a:r>
              <a:rPr lang="en-IN" dirty="0">
                <a:solidFill>
                  <a:schemeClr val="tx1"/>
                </a:solidFill>
              </a:rPr>
              <a:t>						    DA2052305010222</a:t>
            </a:r>
          </a:p>
        </p:txBody>
      </p:sp>
      <p:cxnSp>
        <p:nvCxnSpPr>
          <p:cNvPr id="5" name="Straight Arrow Connector 4">
            <a:extLst>
              <a:ext uri="{FF2B5EF4-FFF2-40B4-BE49-F238E27FC236}">
                <a16:creationId xmlns:a16="http://schemas.microsoft.com/office/drawing/2014/main" id="{9A23EE82-9BA0-4A36-BF61-38081085D970}"/>
              </a:ext>
            </a:extLst>
          </p:cNvPr>
          <p:cNvCxnSpPr/>
          <p:nvPr/>
        </p:nvCxnSpPr>
        <p:spPr>
          <a:xfrm>
            <a:off x="8587946" y="528869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06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9391-1159-1CDF-224C-D8A60056CBA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D6D9B937-31D0-F6B9-0841-7A771874CA70}"/>
              </a:ext>
            </a:extLst>
          </p:cNvPr>
          <p:cNvSpPr>
            <a:spLocks noGrp="1"/>
          </p:cNvSpPr>
          <p:nvPr>
            <p:ph idx="1"/>
          </p:nvPr>
        </p:nvSpPr>
        <p:spPr>
          <a:xfrm>
            <a:off x="838200" y="1386348"/>
            <a:ext cx="10515600" cy="5106527"/>
          </a:xfrm>
        </p:spPr>
        <p:txBody>
          <a:bodyPr>
            <a:normAutofit fontScale="92500"/>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major findings of the research showed that the major influencing factors in integrating AI in marketing are competitive pressure, media attention, digital maturity and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On the findings related to the benefits of integrating AI  in marketing, different responses were gathered from the respondents. The major benefits according to the marketing professionals are increasing efficiency, time-saving in the marketing functions, improving conversion rather a better understanding of customer information, making marketing decisions more feasible, increasing the ROI, insights, enhanced service and customer satisfaction.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Other benefits include improved data analysis and effective handling of marketing processes. On a question related to the biggest challenge of AI integration in marketing, budget constrains, technical compatibility is considered as the major challenge in AI integration according to the respondents. Respondents also consider that is important to have data in place as it is the major important part of AI thus, according to them, data is also the biggest challenge.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7263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28B4-4437-C9CE-26AC-DD61435E131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4CFDAFA-0724-E5CF-B03C-B32D985BAECE}"/>
              </a:ext>
            </a:extLst>
          </p:cNvPr>
          <p:cNvSpPr>
            <a:spLocks noGrp="1"/>
          </p:cNvSpPr>
          <p:nvPr>
            <p:ph idx="1"/>
          </p:nvPr>
        </p:nvSpPr>
        <p:spPr/>
        <p:txBody>
          <a:bodyPr/>
          <a:lstStyle/>
          <a:p>
            <a:pPr>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Conclusion includes the specified results of conducting survey with the industry experts that created a view of the impact of AI on digital marketing. It will also include an elaboration of what could have been done differently in a future study and which parts one should consider moving forward. The future of AI will be discussed with the fact that technology is constantly changing, and the answers are opinions that vary depending on the field and study.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344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8049-E23E-43A0-8412-20BC673E63A6}"/>
              </a:ext>
            </a:extLst>
          </p:cNvPr>
          <p:cNvSpPr>
            <a:spLocks noGrp="1"/>
          </p:cNvSpPr>
          <p:nvPr>
            <p:ph type="title"/>
          </p:nvPr>
        </p:nvSpPr>
        <p:spPr>
          <a:xfrm>
            <a:off x="1393638" y="2909209"/>
            <a:ext cx="9404723" cy="1400530"/>
          </a:xfrm>
        </p:spPr>
        <p:txBody>
          <a:bodyPr/>
          <a:lstStyle/>
          <a:p>
            <a:pPr algn="ctr"/>
            <a:r>
              <a:rPr lang="en-US" sz="6000" b="1" dirty="0">
                <a:solidFill>
                  <a:schemeClr val="tx1">
                    <a:lumMod val="95000"/>
                  </a:schemeClr>
                </a:solidFill>
                <a:latin typeface="Arial Black" panose="020B0A04020102020204" pitchFamily="34" charset="0"/>
              </a:rPr>
              <a:t>THANKYOU</a:t>
            </a:r>
          </a:p>
        </p:txBody>
      </p:sp>
    </p:spTree>
    <p:extLst>
      <p:ext uri="{BB962C8B-B14F-4D97-AF65-F5344CB8AC3E}">
        <p14:creationId xmlns:p14="http://schemas.microsoft.com/office/powerpoint/2010/main" val="192625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1028-DA92-5A8E-9358-FA7870807E9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849A3AC-CE6C-4F48-DFC1-43B8C656C571}"/>
              </a:ext>
            </a:extLst>
          </p:cNvPr>
          <p:cNvSpPr>
            <a:spLocks noGrp="1"/>
          </p:cNvSpPr>
          <p:nvPr>
            <p:ph idx="1"/>
          </p:nvPr>
        </p:nvSpPr>
        <p:spPr>
          <a:xfrm>
            <a:off x="481781" y="1268361"/>
            <a:ext cx="11277600" cy="5417574"/>
          </a:xfrm>
          <a:ln w="12700">
            <a:solidFill>
              <a:schemeClr val="tx1"/>
            </a:solidFill>
          </a:ln>
        </p:spPr>
        <p:txBody>
          <a:bodyPr>
            <a:normAutofit fontScale="92500"/>
          </a:bodyPr>
          <a:lstStyle/>
          <a:p>
            <a:pPr>
              <a:lnSpc>
                <a:spcPct val="150000"/>
              </a:lnSpc>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This is a study conducted in the field of digital marketing with the usage of AI, the aim of the study was to seek out the impact that AI currently has on digital marketing and what it could look like in the future. The structure is split into five different sections, introduction, method, literature review, results, and conclusion. Introductions explains the fundamentals of AI, as well as the setting and process of the study. the idea part was crafted from various scientific articles found online and a few websites. The literature review goes deeper into different sorts of AI and how they work, it also separately explains the fundamentals of digital marketing and the way forms of AI can be used in digital marketing. within the result section the interview material is written down and discussed round the topics that are explained below. The references were picked with the date in mind, and that they go through some of the technical aspects of AI and Digital marketing and, also how it's used combined. Conclusion mentions that AI can greatly benefit the sector of digital marketing but requires for marketer’s to be ready for change and wanting to learn new things.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7147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EBEA-C32F-CE21-D647-D6AE4D0D4339}"/>
              </a:ext>
            </a:extLst>
          </p:cNvPr>
          <p:cNvSpPr>
            <a:spLocks noGrp="1"/>
          </p:cNvSpPr>
          <p:nvPr>
            <p:ph type="title"/>
          </p:nvPr>
        </p:nvSpPr>
        <p:spPr>
          <a:xfrm>
            <a:off x="838200" y="197976"/>
            <a:ext cx="10515600" cy="1325563"/>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4E751EE-1B86-6C43-5982-53EE962B3822}"/>
              </a:ext>
            </a:extLst>
          </p:cNvPr>
          <p:cNvSpPr>
            <a:spLocks noGrp="1"/>
          </p:cNvSpPr>
          <p:nvPr>
            <p:ph idx="1"/>
          </p:nvPr>
        </p:nvSpPr>
        <p:spPr>
          <a:xfrm>
            <a:off x="629265" y="983226"/>
            <a:ext cx="10724535" cy="5874774"/>
          </a:xfrm>
        </p:spPr>
        <p:txBody>
          <a:bodyPr>
            <a:normAutofit fontScale="85000" lnSpcReduction="20000"/>
          </a:bodyPr>
          <a:lstStyle/>
          <a:p>
            <a:pPr>
              <a:lnSpc>
                <a:spcPct val="170000"/>
              </a:lnSpc>
              <a:spcAft>
                <a:spcPts val="800"/>
              </a:spcAft>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has been in the spotlight for some time now. It is a complex and broad subject. Defining Artificial Intelligence may be challenging to do because of its nature, but the author will characterize it as a human-made software in computer science for the intent of imitating human work. (McCarthy, J., 1998). A collection of sub-fields is included in Artificial Intelligence: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A neural network</a:t>
            </a: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Deep learning</a:t>
            </a: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Cognitive computing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Computer vision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70000"/>
              </a:lnSpc>
              <a:spcAft>
                <a:spcPts val="800"/>
              </a:spcAft>
              <a:buFont typeface="Wingdings" panose="05000000000000000000" pitchFamily="2" charset="2"/>
              <a:buChar char="Ø"/>
            </a:pP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Natural language processing</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9571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30C9-5F69-1B9C-A4E8-AD7EEC451A4B}"/>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Digital Marketing</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B4D90C4-EB9D-3B8A-E16C-610AA7994A17}"/>
              </a:ext>
            </a:extLst>
          </p:cNvPr>
          <p:cNvSpPr>
            <a:spLocks noGrp="1"/>
          </p:cNvSpPr>
          <p:nvPr>
            <p:ph idx="1"/>
          </p:nvPr>
        </p:nvSpPr>
        <p:spPr/>
        <p:txBody>
          <a:bodyPr>
            <a:normAutofit/>
          </a:bodyPr>
          <a:lstStyle/>
          <a:p>
            <a:pPr>
              <a:lnSpc>
                <a:spcPct val="150000"/>
              </a:lnSpc>
            </a:pPr>
            <a:r>
              <a:rPr lang="en-IN" sz="2000" dirty="0">
                <a:effectLst/>
                <a:latin typeface="Times New Roman" panose="02020603050405020304" pitchFamily="18" charset="0"/>
                <a:ea typeface="Calibri" panose="020F0502020204030204" pitchFamily="34" charset="0"/>
              </a:rPr>
              <a:t>Marketing, especially Digital Marketing, would be the area that will have the most leverage of Artificial Intelligence. Businesses have begun to keep up with current patterns slowly but surely in the last year. The author believes it is still relatively minimal and could be used to a greater extent. Since 1959, Artificial Intelligence has been around but before it was seen as too expensive and risky to engage in from the perspective of a corporation. Recently, marketers have gotten up to-date, and businesses are slowly starting to notice the great advantages it can offer to the company</a:t>
            </a:r>
            <a:r>
              <a:rPr lang="en-IN" sz="2400" dirty="0">
                <a:effectLst/>
                <a:latin typeface="Times New Roman" panose="02020603050405020304" pitchFamily="18" charset="0"/>
                <a:ea typeface="Calibri" panose="020F0502020204030204" pitchFamily="34" charset="0"/>
              </a:rPr>
              <a:t>. </a:t>
            </a:r>
            <a:endParaRPr lang="en-IN" sz="2400" dirty="0"/>
          </a:p>
        </p:txBody>
      </p:sp>
    </p:spTree>
    <p:extLst>
      <p:ext uri="{BB962C8B-B14F-4D97-AF65-F5344CB8AC3E}">
        <p14:creationId xmlns:p14="http://schemas.microsoft.com/office/powerpoint/2010/main" val="377033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D52D-FDBA-2CBC-A85B-3DF1A244B76C}"/>
              </a:ext>
            </a:extLst>
          </p:cNvPr>
          <p:cNvSpPr>
            <a:spLocks noGrp="1"/>
          </p:cNvSpPr>
          <p:nvPr>
            <p:ph type="title"/>
          </p:nvPr>
        </p:nvSpPr>
        <p:spPr/>
        <p:txBody>
          <a:bodyPr>
            <a:normAutofit/>
          </a:bodyPr>
          <a:lstStyle/>
          <a:p>
            <a:r>
              <a:rPr lang="en-IN" sz="4000" b="1" dirty="0">
                <a:effectLst/>
                <a:latin typeface="Times New Roman" panose="02020603050405020304" pitchFamily="18" charset="0"/>
                <a:ea typeface="Calibri" panose="020F0502020204030204" pitchFamily="34" charset="0"/>
              </a:rPr>
              <a:t>Applications of Artificial Intelligence in Digital Marketing</a:t>
            </a:r>
            <a:endParaRPr lang="en-IN" sz="4000" dirty="0"/>
          </a:p>
        </p:txBody>
      </p:sp>
      <p:sp>
        <p:nvSpPr>
          <p:cNvPr id="3" name="Content Placeholder 2">
            <a:extLst>
              <a:ext uri="{FF2B5EF4-FFF2-40B4-BE49-F238E27FC236}">
                <a16:creationId xmlns:a16="http://schemas.microsoft.com/office/drawing/2014/main" id="{E8D52835-91FB-0225-8A30-10F9276DC481}"/>
              </a:ext>
            </a:extLst>
          </p:cNvPr>
          <p:cNvSpPr>
            <a:spLocks noGrp="1"/>
          </p:cNvSpPr>
          <p:nvPr>
            <p:ph idx="1"/>
          </p:nvPr>
        </p:nvSpPr>
        <p:spPr>
          <a:xfrm>
            <a:off x="838200" y="1825625"/>
            <a:ext cx="10515600" cy="4667250"/>
          </a:xfrm>
        </p:spPr>
        <p:txBody>
          <a:bodyPr>
            <a:normAutofit fontScale="92500" lnSpcReduction="20000"/>
          </a:bodyPr>
          <a:lstStyle/>
          <a:p>
            <a:pPr>
              <a:lnSpc>
                <a:spcPct val="150000"/>
              </a:lnSpc>
            </a:pPr>
            <a:r>
              <a:rPr lang="en-IN" sz="1800" b="1" dirty="0">
                <a:effectLst/>
                <a:latin typeface="Times New Roman" panose="02020603050405020304" pitchFamily="18" charset="0"/>
                <a:ea typeface="Calibri" panose="020F0502020204030204" pitchFamily="34" charset="0"/>
              </a:rPr>
              <a:t>Generating Content:</a:t>
            </a:r>
            <a:r>
              <a:rPr lang="en-IN" sz="1800" dirty="0">
                <a:effectLst/>
                <a:latin typeface="Times New Roman" panose="02020603050405020304" pitchFamily="18" charset="0"/>
                <a:ea typeface="Calibri" panose="020F0502020204030204" pitchFamily="34" charset="0"/>
              </a:rPr>
              <a:t> Machines can now create content from scratch based on data fed in coding. </a:t>
            </a:r>
          </a:p>
          <a:p>
            <a:pPr>
              <a:lnSpc>
                <a:spcPct val="150000"/>
              </a:lnSpc>
            </a:pPr>
            <a:r>
              <a:rPr lang="en-IN" sz="1800" b="1" dirty="0">
                <a:effectLst/>
                <a:latin typeface="Times New Roman" panose="02020603050405020304" pitchFamily="18" charset="0"/>
                <a:ea typeface="Calibri" panose="020F0502020204030204" pitchFamily="34" charset="0"/>
              </a:rPr>
              <a:t>Product Recommendation and Content Curation</a:t>
            </a:r>
            <a:r>
              <a:rPr lang="en-IN" sz="1800" dirty="0">
                <a:effectLst/>
                <a:latin typeface="Times New Roman" panose="02020603050405020304" pitchFamily="18" charset="0"/>
                <a:ea typeface="Calibri" panose="020F0502020204030204" pitchFamily="34" charset="0"/>
              </a:rPr>
              <a:t>: Not just creating content but helping recommending products and services based on the user’s search, interest and </a:t>
            </a:r>
            <a:r>
              <a:rPr lang="en-IN" sz="1800" dirty="0" err="1">
                <a:effectLst/>
                <a:latin typeface="Times New Roman" panose="02020603050405020304" pitchFamily="18" charset="0"/>
                <a:ea typeface="Calibri" panose="020F0502020204030204" pitchFamily="34" charset="0"/>
              </a:rPr>
              <a:t>behavior</a:t>
            </a:r>
            <a:r>
              <a:rPr lang="en-IN" sz="1800" dirty="0">
                <a:effectLst/>
                <a:latin typeface="Times New Roman" panose="02020603050405020304" pitchFamily="18" charset="0"/>
                <a:ea typeface="Calibri" panose="020F0502020204030204" pitchFamily="34" charset="0"/>
              </a:rPr>
              <a:t>. </a:t>
            </a:r>
            <a:endParaRPr lang="en-IN" sz="1800" dirty="0">
              <a:latin typeface="Times New Roman" panose="02020603050405020304" pitchFamily="18" charset="0"/>
              <a:ea typeface="Calibri" panose="020F0502020204030204" pitchFamily="34" charset="0"/>
            </a:endParaRPr>
          </a:p>
          <a:p>
            <a:pPr>
              <a:lnSpc>
                <a:spcPct val="150000"/>
              </a:lnSpc>
            </a:pPr>
            <a:r>
              <a:rPr lang="en-IN" sz="1800" b="1" dirty="0">
                <a:effectLst/>
                <a:latin typeface="Times New Roman" panose="02020603050405020304" pitchFamily="18" charset="0"/>
                <a:ea typeface="Calibri" panose="020F0502020204030204" pitchFamily="34" charset="0"/>
              </a:rPr>
              <a:t>Use of AI Chatbots</a:t>
            </a:r>
            <a:r>
              <a:rPr lang="en-IN" sz="1800" dirty="0">
                <a:effectLst/>
                <a:latin typeface="Times New Roman" panose="02020603050405020304" pitchFamily="18" charset="0"/>
                <a:ea typeface="Calibri" panose="020F0502020204030204" pitchFamily="34" charset="0"/>
              </a:rPr>
              <a:t>: We are aware of automated responses used by businesses to solve customer queries and also used in data collection, keeping the audience updated about products and services. </a:t>
            </a:r>
          </a:p>
          <a:p>
            <a:pPr>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Predictive Analysis: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Artificial Intelligence uses data to make probable future projections. Predictive analysis is just the use of data, statistical algorithms, and machine learning.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800" b="1" dirty="0">
                <a:effectLst/>
                <a:latin typeface="Times New Roman" panose="02020603050405020304" pitchFamily="18" charset="0"/>
                <a:ea typeface="Calibri" panose="020F0502020204030204" pitchFamily="34" charset="0"/>
              </a:rPr>
              <a:t>Digital Advertising</a:t>
            </a:r>
            <a:r>
              <a:rPr lang="en-IN" sz="1800" dirty="0">
                <a:effectLst/>
                <a:latin typeface="Times New Roman" panose="02020603050405020304" pitchFamily="18" charset="0"/>
                <a:ea typeface="Calibri" panose="020F0502020204030204" pitchFamily="34" charset="0"/>
              </a:rPr>
              <a:t>: Digital Advertising is widely using Artificial Intelligence to ensure maximum success, it is being used across platforms like Facebook, Google, Instagram to provide the best possible experience.</a:t>
            </a:r>
            <a:endParaRPr lang="en-IN" sz="1800" dirty="0">
              <a:latin typeface="Times New Roman" panose="02020603050405020304" pitchFamily="18" charset="0"/>
              <a:ea typeface="Calibri" panose="020F0502020204030204" pitchFamily="34" charset="0"/>
            </a:endParaRPr>
          </a:p>
          <a:p>
            <a:pPr>
              <a:lnSpc>
                <a:spcPct val="150000"/>
              </a:lnSpc>
            </a:pPr>
            <a:r>
              <a:rPr lang="en-IN" sz="1800" b="1" dirty="0">
                <a:effectLst/>
                <a:latin typeface="Times New Roman" panose="02020603050405020304" pitchFamily="18" charset="0"/>
                <a:ea typeface="Calibri" panose="020F0502020204030204" pitchFamily="34" charset="0"/>
              </a:rPr>
              <a:t>Online Search engine</a:t>
            </a:r>
            <a:r>
              <a:rPr lang="en-IN" sz="1800" dirty="0">
                <a:effectLst/>
                <a:latin typeface="Times New Roman" panose="02020603050405020304" pitchFamily="18" charset="0"/>
                <a:ea typeface="Calibri" panose="020F0502020204030204" pitchFamily="34" charset="0"/>
              </a:rPr>
              <a:t>: The way of searching content has changed and marketers will need to create and change content accordingly. New innovations include Voice Search and Google’s algorithm and other AI advances. </a:t>
            </a:r>
          </a:p>
          <a:p>
            <a:endParaRPr lang="en-IN" dirty="0"/>
          </a:p>
        </p:txBody>
      </p:sp>
    </p:spTree>
    <p:extLst>
      <p:ext uri="{BB962C8B-B14F-4D97-AF65-F5344CB8AC3E}">
        <p14:creationId xmlns:p14="http://schemas.microsoft.com/office/powerpoint/2010/main" val="4156804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EE37-D70A-CAD4-E10F-841A0FE0C13C}"/>
              </a:ext>
            </a:extLst>
          </p:cNvPr>
          <p:cNvSpPr>
            <a:spLocks noGrp="1"/>
          </p:cNvSpPr>
          <p:nvPr>
            <p:ph type="title"/>
          </p:nvPr>
        </p:nvSpPr>
        <p:spPr/>
        <p:txBody>
          <a:bodyPr>
            <a:normAutofit fontScale="90000"/>
          </a:bodyPr>
          <a:lstStyle/>
          <a:p>
            <a:r>
              <a:rPr lang="en-IN" sz="4800" b="1" dirty="0">
                <a:effectLst/>
                <a:latin typeface="Times New Roman" panose="02020603050405020304" pitchFamily="18" charset="0"/>
                <a:ea typeface="Calibri" panose="020F0502020204030204" pitchFamily="34" charset="0"/>
                <a:cs typeface="Times New Roman" panose="02020603050405020304" pitchFamily="18" charset="0"/>
              </a:rPr>
              <a:t>Scope and significance of the study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AC96DB-8DAC-3DC6-69DC-7FCAC8D3E91E}"/>
              </a:ext>
            </a:extLst>
          </p:cNvPr>
          <p:cNvSpPr>
            <a:spLocks noGrp="1"/>
          </p:cNvSpPr>
          <p:nvPr>
            <p:ph idx="1"/>
          </p:nvPr>
        </p:nvSpPr>
        <p:spPr>
          <a:xfrm>
            <a:off x="838200" y="1406013"/>
            <a:ext cx="10515600" cy="4770950"/>
          </a:xfrm>
        </p:spPr>
        <p:txBody>
          <a:bodyPr>
            <a:normAutofit lnSpcReduction="10000"/>
          </a:bodyPr>
          <a:lstStyle/>
          <a:p>
            <a:pPr>
              <a:lnSpc>
                <a:spcPct val="100000"/>
              </a:lnSpc>
            </a:pPr>
            <a:r>
              <a:rPr lang="en-IN" sz="2400" dirty="0">
                <a:effectLst/>
                <a:latin typeface="Times New Roman" panose="02020603050405020304" pitchFamily="18" charset="0"/>
                <a:ea typeface="Calibri" panose="020F0502020204030204" pitchFamily="34" charset="0"/>
              </a:rPr>
              <a:t>Because marketing is such a broad subject, the writers were forced to confine their focus to digital marketing. The writers' decision to focus on digital marketing and artificial intelligence was motivated by the quantity of coverage it gained in the media prior to the thesis writing process. The media coverage of this subject persisted throughout the thesis writing process. Additionally, the authors are interested in pursuing careers in the field of marketing in the near future. The authors' goal in writing the thesis is to get the most pertinent and valuable knowledge about Artificial intelligence's relationship to digital marketing. The arguments outlined above influenced the writers' decision to include digital marketing as one of their thesis's focal points. The author will focus on artificial intelligence, machine learning, big data, and digital marketing in particular. This will be accomplished with the goal of defining significant benefits. </a:t>
            </a:r>
            <a:endParaRPr lang="en-IN" sz="2400" dirty="0"/>
          </a:p>
        </p:txBody>
      </p:sp>
    </p:spTree>
    <p:extLst>
      <p:ext uri="{BB962C8B-B14F-4D97-AF65-F5344CB8AC3E}">
        <p14:creationId xmlns:p14="http://schemas.microsoft.com/office/powerpoint/2010/main" val="377454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B751-734D-3881-52F8-0EE0261414A7}"/>
              </a:ext>
            </a:extLst>
          </p:cNvPr>
          <p:cNvSpPr>
            <a:spLocks noGrp="1"/>
          </p:cNvSpPr>
          <p:nvPr>
            <p:ph type="title"/>
          </p:nvPr>
        </p:nvSpPr>
        <p:spPr/>
        <p:txBody>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OBJECTIVE OF THE STUDY: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8A26CE-9E1C-01FE-B380-3F4301B288D7}"/>
              </a:ext>
            </a:extLst>
          </p:cNvPr>
          <p:cNvSpPr>
            <a:spLocks noGrp="1"/>
          </p:cNvSpPr>
          <p:nvPr>
            <p:ph idx="1"/>
          </p:nvPr>
        </p:nvSpPr>
        <p:spPr/>
        <p:txBody>
          <a:bodyPr>
            <a:normAutofit fontScale="92500" lnSpcReduction="10000"/>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PRIMARY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study on artificial intelligence in digital marketing.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SECONDARY OBJECTIVE: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study aims to discover different methods and tools for Artificial Intelligence that is used in digital marketing.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research even tries to find out how Artificial Intelligence technology is developing and supporting digital marketers.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impact of Artificial Intelligence in digital marketing today.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6280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7B68-1CD4-D8A6-47A1-60A4201C961A}"/>
              </a:ext>
            </a:extLst>
          </p:cNvPr>
          <p:cNvSpPr>
            <a:spLocks noGrp="1"/>
          </p:cNvSpPr>
          <p:nvPr>
            <p:ph type="title"/>
          </p:nvPr>
        </p:nvSpPr>
        <p:spPr/>
        <p:txBody>
          <a:bodyPr/>
          <a:lstStyle/>
          <a:p>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LIMITATIONS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7F67CDA-2FDC-0014-CEEC-2724742CB209}"/>
              </a:ext>
            </a:extLst>
          </p:cNvPr>
          <p:cNvSpPr>
            <a:spLocks noGrp="1"/>
          </p:cNvSpPr>
          <p:nvPr>
            <p:ph idx="1"/>
          </p:nvPr>
        </p:nvSpPr>
        <p:spPr>
          <a:xfrm>
            <a:off x="838200" y="1494503"/>
            <a:ext cx="10515600" cy="4682460"/>
          </a:xfrm>
        </p:spPr>
        <p:txBody>
          <a:bodyPr/>
          <a:lstStyle/>
          <a:p>
            <a:pPr>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There is a lack of previous research done precisely on the same topic as the author which might create partially biased views. Interviews are conducted by asking the participants about their own feelings and experience which might result in different opinions depending on their work knowledge and experience. Time constraints can be visible in the interviews which might result in varied answers. Some of the research questions can affect the interviewees on personal level more than an experience level which means that they results might vary depending on the person.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1174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9E75-F0CA-DC0D-1779-7AD25A2967B2}"/>
              </a:ext>
            </a:extLst>
          </p:cNvPr>
          <p:cNvSpPr>
            <a:spLocks noGrp="1"/>
          </p:cNvSpPr>
          <p:nvPr>
            <p:ph type="title"/>
          </p:nvPr>
        </p:nvSpPr>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RESEARCH METHODOLOGY</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836A8F8-419A-0918-0A26-1F9AD691984A}"/>
              </a:ext>
            </a:extLst>
          </p:cNvPr>
          <p:cNvSpPr>
            <a:spLocks noGrp="1"/>
          </p:cNvSpPr>
          <p:nvPr>
            <p:ph idx="1"/>
          </p:nvPr>
        </p:nvSpPr>
        <p:spPr>
          <a:xfrm>
            <a:off x="838200" y="953729"/>
            <a:ext cx="10515600" cy="6017342"/>
          </a:xfrm>
        </p:spPr>
        <p:txBody>
          <a:bodyPr>
            <a:normAutofit/>
          </a:bodyPr>
          <a:lstStyle/>
          <a:p>
            <a:pPr marL="0" indent="0">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Research can use the scientific method but need not do so. Research methodology is a way to systematically solve the research problem. The research methodology in the present study deals with research design, data collection methods, sampling methods, survey, analysis, and interpretations. </a:t>
            </a:r>
          </a:p>
          <a:p>
            <a:pPr>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Sample size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collection is one of the most important aspects of research. Two types of data are Primary Data and Secondary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rPr>
              <a:t>Primary Data</a:t>
            </a:r>
            <a:r>
              <a:rPr lang="en-IN" sz="1800" dirty="0">
                <a:effectLst/>
                <a:latin typeface="Times New Roman" panose="02020603050405020304" pitchFamily="18" charset="0"/>
                <a:ea typeface="Calibri" panose="020F0502020204030204" pitchFamily="34" charset="0"/>
              </a:rPr>
              <a:t> - Primary data is gathered from direct observation or data personally collected. It refers to that data that is collected for a specific purpose from the field of enquiry and are original.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spcAft>
                <a:spcPts val="800"/>
              </a:spcAft>
              <a:buNone/>
            </a:pPr>
            <a:r>
              <a:rPr lang="en-IN" sz="1800" b="1" dirty="0">
                <a:effectLst/>
                <a:latin typeface="Times New Roman" panose="02020603050405020304" pitchFamily="18" charset="0"/>
                <a:ea typeface="Calibri" panose="020F0502020204030204" pitchFamily="34" charset="0"/>
              </a:rPr>
              <a:t>• Secondary Data</a:t>
            </a:r>
            <a:r>
              <a:rPr lang="en-IN" sz="1800" dirty="0">
                <a:effectLst/>
                <a:latin typeface="Times New Roman" panose="02020603050405020304" pitchFamily="18" charset="0"/>
                <a:ea typeface="Calibri" panose="020F0502020204030204" pitchFamily="34" charset="0"/>
              </a:rPr>
              <a:t> - Secondary data is second-hand information about an event that has not been personally witnessed by the researchers. The use of secondary data saves time and money.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0205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TotalTime>
  <Words>1394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Calibri</vt:lpstr>
      <vt:lpstr>Century Gothic</vt:lpstr>
      <vt:lpstr>Times New Roman</vt:lpstr>
      <vt:lpstr>Wingdings</vt:lpstr>
      <vt:lpstr>Wingdings 3</vt:lpstr>
      <vt:lpstr>Ion</vt:lpstr>
      <vt:lpstr>A study on Artificial Intelligence in digital marketing</vt:lpstr>
      <vt:lpstr>ABSTRACT</vt:lpstr>
      <vt:lpstr>Introduction</vt:lpstr>
      <vt:lpstr>Artificial Intelligence in Digital Marketing </vt:lpstr>
      <vt:lpstr>Applications of Artificial Intelligence in Digital Marketing</vt:lpstr>
      <vt:lpstr>Scope and significance of the study  </vt:lpstr>
      <vt:lpstr>OBJECTIVE OF THE STUDY: </vt:lpstr>
      <vt:lpstr>LIMITATIONS </vt:lpstr>
      <vt:lpstr>RESEARCH METHODOLOGY </vt:lpstr>
      <vt:lpstr>FINDINGS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Artificial Intelligence in digital marketing</dc:title>
  <dc:creator>DINAKARAN SEKAR</dc:creator>
  <cp:lastModifiedBy>Agastin Raj A</cp:lastModifiedBy>
  <cp:revision>2</cp:revision>
  <dcterms:created xsi:type="dcterms:W3CDTF">2022-08-22T10:10:53Z</dcterms:created>
  <dcterms:modified xsi:type="dcterms:W3CDTF">2022-08-22T11:07:23Z</dcterms:modified>
</cp:coreProperties>
</file>