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8" r:id="rId10"/>
    <p:sldId id="269" r:id="rId11"/>
    <p:sldId id="271" r:id="rId12"/>
    <p:sldId id="273" r:id="rId13"/>
    <p:sldId id="275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5" r:id="rId31"/>
    <p:sldId id="297" r:id="rId32"/>
    <p:sldId id="298" r:id="rId33"/>
    <p:sldId id="299" r:id="rId34"/>
    <p:sldId id="300" r:id="rId35"/>
    <p:sldId id="301" r:id="rId36"/>
    <p:sldId id="303" r:id="rId37"/>
    <p:sldId id="305" r:id="rId38"/>
    <p:sldId id="306" r:id="rId39"/>
    <p:sldId id="308" r:id="rId40"/>
    <p:sldId id="310" r:id="rId41"/>
    <p:sldId id="312" r:id="rId42"/>
    <p:sldId id="313" r:id="rId43"/>
    <p:sldId id="314" r:id="rId44"/>
    <p:sldId id="316" r:id="rId45"/>
  </p:sldIdLst>
  <p:sldSz cx="9144000" cy="6858000" type="screen4x3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5FBDD-56B0-46EB-B7FF-E892F6AA9CFA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E82F-0E81-46F7-959F-F3C7550EFB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372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7B6A8-C2F0-4E34-931D-5013290FDA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53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30B48-7210-460F-9A1B-DD956103D9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32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50164"/>
            <a:ext cx="9144000" cy="7315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924800" y="304799"/>
            <a:ext cx="1093787" cy="11239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5912" y="1096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1000"/>
                </a:lnTo>
                <a:lnTo>
                  <a:pt x="22860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20712" y="1096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1000"/>
                </a:lnTo>
                <a:lnTo>
                  <a:pt x="22860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25512" y="1096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1000"/>
                </a:lnTo>
                <a:lnTo>
                  <a:pt x="22860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30312" y="109600"/>
            <a:ext cx="229235" cy="381000"/>
          </a:xfrm>
          <a:custGeom>
            <a:avLst/>
            <a:gdLst/>
            <a:ahLst/>
            <a:cxnLst/>
            <a:rect l="l" t="t" r="r" b="b"/>
            <a:pathLst>
              <a:path w="229234" h="381000">
                <a:moveTo>
                  <a:pt x="0" y="0"/>
                </a:moveTo>
                <a:lnTo>
                  <a:pt x="0" y="381000"/>
                </a:lnTo>
                <a:lnTo>
                  <a:pt x="228663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>
              <a:alpha val="2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11924" y="627468"/>
            <a:ext cx="931049" cy="5307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13688" y="618743"/>
            <a:ext cx="6568440" cy="588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84598"/>
            <a:ext cx="5052966" cy="32733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0050" y="699896"/>
            <a:ext cx="580390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288" y="2225570"/>
            <a:ext cx="5175250" cy="383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9140" y="6445862"/>
            <a:ext cx="274320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971800"/>
            <a:ext cx="9144000" cy="2095500"/>
            <a:chOff x="0" y="2971800"/>
            <a:chExt cx="9144000" cy="2095500"/>
          </a:xfrm>
        </p:grpSpPr>
        <p:sp>
          <p:nvSpPr>
            <p:cNvPr id="3" name="object 3"/>
            <p:cNvSpPr/>
            <p:nvPr/>
          </p:nvSpPr>
          <p:spPr>
            <a:xfrm>
              <a:off x="0" y="3429000"/>
              <a:ext cx="2857500" cy="1571625"/>
            </a:xfrm>
            <a:custGeom>
              <a:avLst/>
              <a:gdLst/>
              <a:ahLst/>
              <a:cxnLst/>
              <a:rect l="l" t="t" r="r" b="b"/>
              <a:pathLst>
                <a:path w="2857500" h="1571625">
                  <a:moveTo>
                    <a:pt x="2857500" y="0"/>
                  </a:moveTo>
                  <a:lnTo>
                    <a:pt x="0" y="0"/>
                  </a:lnTo>
                  <a:lnTo>
                    <a:pt x="0" y="1571625"/>
                  </a:lnTo>
                  <a:lnTo>
                    <a:pt x="2857500" y="1571625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98803" y="3407663"/>
              <a:ext cx="8045195" cy="16596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971800"/>
              <a:ext cx="7086600" cy="457200"/>
            </a:xfrm>
            <a:custGeom>
              <a:avLst/>
              <a:gdLst/>
              <a:ahLst/>
              <a:cxnLst/>
              <a:rect l="l" t="t" r="r" b="b"/>
              <a:pathLst>
                <a:path w="7086600" h="457200">
                  <a:moveTo>
                    <a:pt x="7086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086600" y="457200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86600" y="2971800"/>
              <a:ext cx="2057400" cy="457200"/>
            </a:xfrm>
            <a:custGeom>
              <a:avLst/>
              <a:gdLst/>
              <a:ahLst/>
              <a:cxnLst/>
              <a:rect l="l" t="t" r="r" b="b"/>
              <a:pathLst>
                <a:path w="2057400" h="457200">
                  <a:moveTo>
                    <a:pt x="2057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057400" y="4572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9712" y="2994025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0"/>
                  </a:moveTo>
                  <a:lnTo>
                    <a:pt x="0" y="381000"/>
                  </a:lnTo>
                  <a:lnTo>
                    <a:pt x="22860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4512" y="2994025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0"/>
                  </a:moveTo>
                  <a:lnTo>
                    <a:pt x="0" y="381000"/>
                  </a:lnTo>
                  <a:lnTo>
                    <a:pt x="22860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8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9312" y="2994025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0"/>
                  </a:moveTo>
                  <a:lnTo>
                    <a:pt x="0" y="381000"/>
                  </a:lnTo>
                  <a:lnTo>
                    <a:pt x="22860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4112" y="2994025"/>
              <a:ext cx="229235" cy="381000"/>
            </a:xfrm>
            <a:custGeom>
              <a:avLst/>
              <a:gdLst/>
              <a:ahLst/>
              <a:cxnLst/>
              <a:rect l="l" t="t" r="r" b="b"/>
              <a:pathLst>
                <a:path w="229234" h="381000">
                  <a:moveTo>
                    <a:pt x="0" y="0"/>
                  </a:moveTo>
                  <a:lnTo>
                    <a:pt x="0" y="381000"/>
                  </a:lnTo>
                  <a:lnTo>
                    <a:pt x="228663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45807" y="3584054"/>
              <a:ext cx="2143125" cy="12217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22044" y="3558032"/>
            <a:ext cx="5294630" cy="1140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b="1" spc="-15" dirty="0" smtClean="0">
                <a:solidFill>
                  <a:srgbClr val="FFFFFF"/>
                </a:solidFill>
                <a:latin typeface="Arial"/>
                <a:cs typeface="Arial"/>
              </a:rPr>
              <a:t>MATERI KULIAH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600" b="1" spc="-5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US" sz="1600" b="1" spc="-5" dirty="0" smtClean="0">
                <a:solidFill>
                  <a:srgbClr val="FFFFFF"/>
                </a:solidFill>
                <a:latin typeface="Arial"/>
                <a:cs typeface="Arial"/>
              </a:rPr>
              <a:t>ani </a:t>
            </a:r>
            <a:r>
              <a:rPr lang="en-US" sz="1600" b="1" spc="-5" dirty="0" err="1" smtClean="0">
                <a:solidFill>
                  <a:srgbClr val="FFFFFF"/>
                </a:solidFill>
                <a:latin typeface="Arial"/>
                <a:cs typeface="Arial"/>
              </a:rPr>
              <a:t>Pradana</a:t>
            </a:r>
            <a:r>
              <a:rPr sz="1600" b="1" spc="-10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b="1" spc="7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 smtClean="0">
                <a:solidFill>
                  <a:srgbClr val="FFFFFF"/>
                </a:solidFill>
                <a:latin typeface="Arial"/>
                <a:cs typeface="Arial"/>
              </a:rPr>
              <a:t>M.T</a:t>
            </a:r>
            <a:r>
              <a:rPr lang="en-US" sz="1600" b="1" spc="-5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510"/>
              </a:lnSpc>
            </a:pPr>
            <a:r>
              <a:rPr lang="en-US" sz="1400" b="1" spc="-5" dirty="0" err="1" smtClean="0">
                <a:solidFill>
                  <a:srgbClr val="FFFFFF"/>
                </a:solidFill>
                <a:latin typeface="Arial"/>
                <a:cs typeface="Arial"/>
              </a:rPr>
              <a:t>Dosen</a:t>
            </a:r>
            <a:r>
              <a:rPr sz="1400" b="1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STMIK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Bandung</a:t>
            </a:r>
            <a:endParaRPr sz="1400" dirty="0">
              <a:latin typeface="Arial"/>
              <a:cs typeface="Arial"/>
            </a:endParaRPr>
          </a:p>
          <a:p>
            <a:pPr marL="3441700">
              <a:lnSpc>
                <a:spcPts val="151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Bandung, </a:t>
            </a:r>
            <a:r>
              <a:rPr lang="en-US" sz="1400" spc="-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spc="-5" dirty="0" err="1" smtClean="0">
                <a:solidFill>
                  <a:srgbClr val="FFFFFF"/>
                </a:solidFill>
                <a:latin typeface="Arial"/>
                <a:cs typeface="Arial"/>
              </a:rPr>
              <a:t>Jun</a:t>
            </a:r>
            <a:r>
              <a:rPr sz="1400" spc="-5" dirty="0" err="1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1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2020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009013" y="699896"/>
            <a:ext cx="520573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IF1709 - </a:t>
            </a:r>
            <a:r>
              <a:rPr lang="en-US" sz="2400" dirty="0" err="1" smtClean="0">
                <a:solidFill>
                  <a:srgbClr val="002060"/>
                </a:solidFill>
              </a:rPr>
              <a:t>Analisis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Numerik</a:t>
            </a:r>
            <a:endParaRPr lang="id-ID" dirty="0">
              <a:solidFill>
                <a:srgbClr val="002060"/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1670050" y="2450068"/>
            <a:ext cx="58039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</a:rPr>
              <a:t>Algoritma</a:t>
            </a:r>
            <a:r>
              <a:rPr lang="en-US" sz="2400" kern="0" dirty="0" smtClean="0">
                <a:solidFill>
                  <a:srgbClr val="002060"/>
                </a:solidFill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</a:rPr>
              <a:t>Persamaan</a:t>
            </a:r>
            <a:r>
              <a:rPr lang="en-US" sz="2400" kern="0" dirty="0" smtClean="0">
                <a:solidFill>
                  <a:srgbClr val="002060"/>
                </a:solidFill>
              </a:rPr>
              <a:t> Non Linier</a:t>
            </a:r>
            <a:endParaRPr lang="id-ID" sz="2400" kern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001000" cy="4678204"/>
          </a:xfrm>
        </p:spPr>
        <p:txBody>
          <a:bodyPr/>
          <a:lstStyle/>
          <a:p>
            <a:pPr eaLnBrk="1" hangingPunct="1"/>
            <a:r>
              <a:rPr lang="en-US" altLang="id-ID" sz="1600" dirty="0" err="1" smtClean="0">
                <a:solidFill>
                  <a:srgbClr val="002060"/>
                </a:solidFill>
              </a:rPr>
              <a:t>Kesalahan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pemodelan</a:t>
            </a:r>
            <a:endParaRPr lang="en-US" altLang="id-ID" sz="1600" dirty="0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id-ID" sz="1600" dirty="0" err="1" smtClean="0">
                <a:solidFill>
                  <a:srgbClr val="002060"/>
                </a:solidFill>
              </a:rPr>
              <a:t>Contoh</a:t>
            </a:r>
            <a:r>
              <a:rPr lang="en-US" altLang="id-ID" sz="1600" dirty="0" smtClean="0">
                <a:solidFill>
                  <a:srgbClr val="002060"/>
                </a:solidFill>
              </a:rPr>
              <a:t>: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penggunaan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hukum</a:t>
            </a:r>
            <a:r>
              <a:rPr lang="en-US" altLang="id-ID" sz="1600" dirty="0" smtClean="0">
                <a:solidFill>
                  <a:srgbClr val="002060"/>
                </a:solidFill>
              </a:rPr>
              <a:t> Newton,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asumsi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benda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adalah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partikel</a:t>
            </a:r>
            <a:endParaRPr lang="en-US" altLang="id-ID" sz="1600" dirty="0" smtClean="0">
              <a:solidFill>
                <a:srgbClr val="002060"/>
              </a:solidFill>
            </a:endParaRPr>
          </a:p>
          <a:p>
            <a:pPr eaLnBrk="1" hangingPunct="1"/>
            <a:endParaRPr lang="en-US" altLang="id-ID" sz="1600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id-ID" sz="1600" dirty="0" err="1" smtClean="0">
                <a:solidFill>
                  <a:srgbClr val="002060"/>
                </a:solidFill>
              </a:rPr>
              <a:t>Kesalahan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bawaan</a:t>
            </a:r>
            <a:endParaRPr lang="en-US" altLang="id-ID" sz="1600" dirty="0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id-ID" sz="1600" dirty="0" err="1" smtClean="0">
                <a:solidFill>
                  <a:srgbClr val="002060"/>
                </a:solidFill>
              </a:rPr>
              <a:t>Contoh</a:t>
            </a:r>
            <a:r>
              <a:rPr lang="en-US" altLang="id-ID" sz="1600" dirty="0" smtClean="0">
                <a:solidFill>
                  <a:srgbClr val="002060"/>
                </a:solidFill>
              </a:rPr>
              <a:t>: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kekeliruan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dlm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menyalin</a:t>
            </a:r>
            <a:r>
              <a:rPr lang="en-US" altLang="id-ID" sz="1600" dirty="0" smtClean="0">
                <a:solidFill>
                  <a:srgbClr val="002060"/>
                </a:solidFill>
              </a:rPr>
              <a:t> data,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salah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membaca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skala</a:t>
            </a:r>
            <a:endParaRPr lang="en-US" altLang="id-ID" sz="1600" dirty="0" smtClean="0">
              <a:solidFill>
                <a:srgbClr val="002060"/>
              </a:solidFill>
            </a:endParaRPr>
          </a:p>
          <a:p>
            <a:pPr eaLnBrk="1" hangingPunct="1"/>
            <a:endParaRPr lang="en-US" altLang="id-ID" sz="1600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id-ID" sz="1600" dirty="0" err="1" smtClean="0">
                <a:solidFill>
                  <a:srgbClr val="002060"/>
                </a:solidFill>
              </a:rPr>
              <a:t>Ketidaktepatan</a:t>
            </a:r>
            <a:r>
              <a:rPr lang="en-US" altLang="id-ID" sz="1600" dirty="0" smtClean="0">
                <a:solidFill>
                  <a:srgbClr val="002060"/>
                </a:solidFill>
              </a:rPr>
              <a:t> data</a:t>
            </a:r>
          </a:p>
          <a:p>
            <a:pPr eaLnBrk="1" hangingPunct="1"/>
            <a:endParaRPr lang="en-US" altLang="id-ID" sz="16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id-ID" sz="1600" dirty="0" err="1" smtClean="0">
                <a:solidFill>
                  <a:srgbClr val="002060"/>
                </a:solidFill>
              </a:rPr>
              <a:t>Kesalahan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pemotongan</a:t>
            </a:r>
            <a:endParaRPr lang="en-US" altLang="id-ID" sz="1600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600" dirty="0" err="1" smtClean="0">
                <a:solidFill>
                  <a:srgbClr val="002060"/>
                </a:solidFill>
              </a:rPr>
              <a:t>Berhubungan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>
                <a:solidFill>
                  <a:srgbClr val="002060"/>
                </a:solidFill>
              </a:rPr>
              <a:t>dg </a:t>
            </a:r>
            <a:r>
              <a:rPr lang="en-US" altLang="id-ID" sz="1600" dirty="0" err="1">
                <a:solidFill>
                  <a:srgbClr val="002060"/>
                </a:solidFill>
              </a:rPr>
              <a:t>cara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pelaksanaan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prosedur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numerik</a:t>
            </a:r>
            <a:endParaRPr lang="en-US" altLang="id-ID" sz="160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600" dirty="0" err="1" smtClean="0">
                <a:solidFill>
                  <a:srgbClr val="002060"/>
                </a:solidFill>
              </a:rPr>
              <a:t>Contoh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pada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deret</a:t>
            </a:r>
            <a:r>
              <a:rPr lang="en-US" altLang="id-ID" sz="1600" dirty="0">
                <a:solidFill>
                  <a:srgbClr val="002060"/>
                </a:solidFill>
              </a:rPr>
              <a:t> Taylor </a:t>
            </a:r>
            <a:r>
              <a:rPr lang="en-US" altLang="id-ID" sz="1600" dirty="0" err="1">
                <a:solidFill>
                  <a:srgbClr val="002060"/>
                </a:solidFill>
              </a:rPr>
              <a:t>tak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berhingga</a:t>
            </a:r>
            <a:r>
              <a:rPr lang="en-US" altLang="id-ID" sz="1600" dirty="0">
                <a:solidFill>
                  <a:srgbClr val="002060"/>
                </a:solidFill>
              </a:rPr>
              <a:t> :</a:t>
            </a:r>
          </a:p>
          <a:p>
            <a:pPr eaLnBrk="1" hangingPunct="1"/>
            <a:endParaRPr lang="en-US" altLang="id-ID" sz="1600" dirty="0"/>
          </a:p>
          <a:p>
            <a:pPr eaLnBrk="1" hangingPunct="1"/>
            <a:endParaRPr lang="en-US" altLang="id-ID" sz="1600" dirty="0"/>
          </a:p>
          <a:p>
            <a:pPr eaLnBrk="1" hangingPunct="1"/>
            <a:endParaRPr lang="en-US" altLang="id-ID" sz="1600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id-ID" sz="1600" dirty="0" err="1" smtClean="0">
                <a:solidFill>
                  <a:srgbClr val="002060"/>
                </a:solidFill>
              </a:rPr>
              <a:t>Dapat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dipakai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untuk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menghitung</a:t>
            </a:r>
            <a:r>
              <a:rPr lang="en-US" altLang="id-ID" sz="1600" dirty="0">
                <a:solidFill>
                  <a:srgbClr val="002060"/>
                </a:solidFill>
              </a:rPr>
              <a:t> sinus </a:t>
            </a:r>
            <a:r>
              <a:rPr lang="en-US" altLang="id-ID" sz="1600" dirty="0" err="1">
                <a:solidFill>
                  <a:srgbClr val="002060"/>
                </a:solidFill>
              </a:rPr>
              <a:t>sebarang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sudut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smtClean="0">
                <a:solidFill>
                  <a:srgbClr val="002060"/>
                </a:solidFill>
              </a:rPr>
              <a:t>x </a:t>
            </a:r>
            <a:r>
              <a:rPr lang="en-US" altLang="id-ID" sz="1600" dirty="0" err="1">
                <a:solidFill>
                  <a:srgbClr val="002060"/>
                </a:solidFill>
              </a:rPr>
              <a:t>dalam</a:t>
            </a:r>
            <a:r>
              <a:rPr lang="en-US" altLang="id-ID" sz="1600" dirty="0">
                <a:solidFill>
                  <a:srgbClr val="002060"/>
                </a:solidFill>
              </a:rPr>
              <a:t> radian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id-ID" sz="1600" dirty="0" err="1" smtClean="0">
                <a:solidFill>
                  <a:srgbClr val="002060"/>
                </a:solidFill>
              </a:rPr>
              <a:t>elas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kita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tdk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dapat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memakai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semua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suku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dalam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deret</a:t>
            </a:r>
            <a:r>
              <a:rPr lang="en-US" altLang="id-ID" sz="1600" dirty="0">
                <a:solidFill>
                  <a:srgbClr val="002060"/>
                </a:solidFill>
              </a:rPr>
              <a:t>, </a:t>
            </a:r>
            <a:r>
              <a:rPr lang="en-US" altLang="id-ID" sz="1600" dirty="0" err="1">
                <a:solidFill>
                  <a:srgbClr val="002060"/>
                </a:solidFill>
              </a:rPr>
              <a:t>karena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deretnya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tak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berhingga</a:t>
            </a:r>
            <a:endParaRPr lang="en-US" altLang="id-ID" sz="1600" dirty="0">
              <a:solidFill>
                <a:srgbClr val="002060"/>
              </a:solidFill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id-ID" sz="1600" dirty="0" smtClean="0">
                <a:solidFill>
                  <a:srgbClr val="002060"/>
                </a:solidFill>
              </a:rPr>
              <a:t>Kita </a:t>
            </a:r>
            <a:r>
              <a:rPr lang="en-US" altLang="id-ID" sz="1600" dirty="0" err="1">
                <a:solidFill>
                  <a:srgbClr val="002060"/>
                </a:solidFill>
              </a:rPr>
              <a:t>berhenti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pada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suku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tertentu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misal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b="1" dirty="0">
                <a:solidFill>
                  <a:srgbClr val="002060"/>
                </a:solidFill>
              </a:rPr>
              <a:t>x</a:t>
            </a:r>
            <a:r>
              <a:rPr lang="en-US" altLang="id-ID" sz="1600" b="1" baseline="30000" dirty="0">
                <a:solidFill>
                  <a:srgbClr val="002060"/>
                </a:solidFill>
              </a:rPr>
              <a:t>9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id-ID" sz="1600" dirty="0" err="1" smtClean="0">
                <a:solidFill>
                  <a:srgbClr val="002060"/>
                </a:solidFill>
              </a:rPr>
              <a:t>Suku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yg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dihilangkan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menghasilkan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suatu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  <a:r>
              <a:rPr lang="en-US" altLang="id-ID" sz="1600" dirty="0" err="1">
                <a:solidFill>
                  <a:srgbClr val="002060"/>
                </a:solidFill>
              </a:rPr>
              <a:t>galat</a:t>
            </a:r>
            <a:endParaRPr lang="en-US" altLang="id-ID" sz="1600" dirty="0">
              <a:solidFill>
                <a:srgbClr val="002060"/>
              </a:solidFill>
            </a:endParaRPr>
          </a:p>
          <a:p>
            <a:pPr eaLnBrk="1" hangingPunct="1"/>
            <a:endParaRPr lang="en-US" altLang="id-ID" sz="1600" dirty="0" smtClean="0">
              <a:solidFill>
                <a:srgbClr val="00206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Kesalahan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733689"/>
              </p:ext>
            </p:extLst>
          </p:nvPr>
        </p:nvGraphicFramePr>
        <p:xfrm>
          <a:off x="457200" y="4445832"/>
          <a:ext cx="3581400" cy="65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3" imgW="2133600" imgH="393700" progId="Equation.3">
                  <p:embed/>
                </p:oleObj>
              </mc:Choice>
              <mc:Fallback>
                <p:oleObj name="Equation" r:id="rId3" imgW="2133600" imgH="393700" progId="Equation.3">
                  <p:embed/>
                  <p:pic>
                    <p:nvPicPr>
                      <p:cNvPr id="2457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45832"/>
                        <a:ext cx="3581400" cy="659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84338"/>
            <a:ext cx="8229600" cy="3046988"/>
          </a:xfrm>
        </p:spPr>
        <p:txBody>
          <a:bodyPr/>
          <a:lstStyle/>
          <a:p>
            <a:pPr eaLnBrk="1" hangingPunct="1"/>
            <a:r>
              <a:rPr lang="en-US" altLang="id-ID" sz="1800" dirty="0" err="1" smtClean="0">
                <a:solidFill>
                  <a:srgbClr val="002060"/>
                </a:solidFill>
              </a:rPr>
              <a:t>Kesalahan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pembulatan</a:t>
            </a:r>
            <a:r>
              <a:rPr lang="en-US" altLang="id-ID" sz="1800" dirty="0" smtClean="0">
                <a:solidFill>
                  <a:srgbClr val="002060"/>
                </a:solidFill>
              </a:rPr>
              <a:t> (round-off error)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800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800" dirty="0" err="1" smtClean="0">
                <a:solidFill>
                  <a:srgbClr val="002060"/>
                </a:solidFill>
              </a:rPr>
              <a:t>Akibat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pembulatan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angka</a:t>
            </a:r>
            <a:endParaRPr lang="en-US" altLang="id-ID" sz="1800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800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800" dirty="0" err="1" smtClean="0">
                <a:solidFill>
                  <a:srgbClr val="002060"/>
                </a:solidFill>
              </a:rPr>
              <a:t>Terjadi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pada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komputer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yg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disediakan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beberapa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angka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tertentu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misal</a:t>
            </a:r>
            <a:r>
              <a:rPr lang="en-US" altLang="id-ID" sz="1800" dirty="0" smtClean="0">
                <a:solidFill>
                  <a:srgbClr val="002060"/>
                </a:solidFill>
              </a:rPr>
              <a:t>; 5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angka</a:t>
            </a:r>
            <a:r>
              <a:rPr lang="en-US" altLang="id-ID" sz="1800" dirty="0" smtClean="0">
                <a:solidFill>
                  <a:srgbClr val="002060"/>
                </a:solidFill>
              </a:rPr>
              <a:t>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800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800" dirty="0" err="1" smtClean="0">
                <a:solidFill>
                  <a:srgbClr val="002060"/>
                </a:solidFill>
              </a:rPr>
              <a:t>Penjumlahan</a:t>
            </a:r>
            <a:r>
              <a:rPr lang="en-US" altLang="id-ID" sz="1800" dirty="0" smtClean="0">
                <a:solidFill>
                  <a:srgbClr val="002060"/>
                </a:solidFill>
              </a:rPr>
              <a:t>   </a:t>
            </a:r>
            <a:r>
              <a:rPr lang="en-US" altLang="id-ID" sz="1800" b="1" dirty="0" smtClean="0">
                <a:solidFill>
                  <a:srgbClr val="002060"/>
                </a:solidFill>
              </a:rPr>
              <a:t>9,2654  +  7,1625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hasilnya</a:t>
            </a:r>
            <a:r>
              <a:rPr lang="en-US" altLang="id-ID" sz="1800" dirty="0" smtClean="0">
                <a:solidFill>
                  <a:srgbClr val="002060"/>
                </a:solidFill>
              </a:rPr>
              <a:t>  </a:t>
            </a:r>
            <a:r>
              <a:rPr lang="en-US" altLang="id-ID" sz="1800" b="1" dirty="0" smtClean="0">
                <a:solidFill>
                  <a:srgbClr val="002060"/>
                </a:solidFill>
              </a:rPr>
              <a:t>16,4279</a:t>
            </a:r>
          </a:p>
          <a:p>
            <a:pPr eaLnBrk="1" hangingPunct="1">
              <a:buFontTx/>
              <a:buNone/>
            </a:pPr>
            <a:endParaRPr lang="en-US" altLang="id-ID" sz="1800" dirty="0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id-ID" sz="1800" dirty="0" err="1" smtClean="0">
                <a:solidFill>
                  <a:srgbClr val="002060"/>
                </a:solidFill>
              </a:rPr>
              <a:t>Ini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terdiri</a:t>
            </a:r>
            <a:r>
              <a:rPr lang="en-US" altLang="id-ID" sz="1800" dirty="0" smtClean="0">
                <a:solidFill>
                  <a:srgbClr val="002060"/>
                </a:solidFill>
              </a:rPr>
              <a:t> 6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angka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sehingga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tidak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dapat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disimpan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dalam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komputer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kita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dan</a:t>
            </a:r>
            <a:r>
              <a:rPr lang="en-US" altLang="id-ID" sz="1800" dirty="0" smtClean="0">
                <a:solidFill>
                  <a:srgbClr val="002060"/>
                </a:solidFill>
              </a:rPr>
              <a:t>   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akan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dibulatkan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menjadi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b="1" dirty="0" smtClean="0">
                <a:solidFill>
                  <a:srgbClr val="002060"/>
                </a:solidFill>
              </a:rPr>
              <a:t>16,428</a:t>
            </a:r>
          </a:p>
          <a:p>
            <a:pPr eaLnBrk="1" hangingPunct="1"/>
            <a:endParaRPr lang="en-US" altLang="id-ID" sz="1800" dirty="0" smtClean="0">
              <a:solidFill>
                <a:srgbClr val="00206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Kesalahan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24400"/>
            <a:ext cx="7543800" cy="1295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 err="1" smtClean="0">
                <a:solidFill>
                  <a:srgbClr val="002060"/>
                </a:solidFill>
                <a:sym typeface="Wingdings" pitchFamily="2" charset="2"/>
              </a:rPr>
              <a:t>Sampai</a:t>
            </a:r>
            <a:r>
              <a:rPr lang="en-US" sz="18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sym typeface="Wingdings" pitchFamily="2" charset="2"/>
              </a:rPr>
              <a:t>berapa</a:t>
            </a:r>
            <a:r>
              <a:rPr lang="en-US" sz="18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sym typeface="Wingdings" pitchFamily="2" charset="2"/>
              </a:rPr>
              <a:t>besar</a:t>
            </a:r>
            <a:r>
              <a:rPr lang="en-US" sz="18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sym typeface="Wingdings" pitchFamily="2" charset="2"/>
              </a:rPr>
              <a:t>kesalahan</a:t>
            </a:r>
            <a:r>
              <a:rPr lang="en-US" sz="18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sym typeface="Wingdings" pitchFamily="2" charset="2"/>
              </a:rPr>
              <a:t>itu</a:t>
            </a:r>
            <a:r>
              <a:rPr lang="en-US" sz="18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sym typeface="Wingdings" pitchFamily="2" charset="2"/>
              </a:rPr>
              <a:t>dapat</a:t>
            </a:r>
            <a:r>
              <a:rPr lang="en-US" sz="18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sym typeface="Wingdings" pitchFamily="2" charset="2"/>
              </a:rPr>
              <a:t>ditolerir</a:t>
            </a:r>
            <a:r>
              <a:rPr lang="en-US" sz="1800" dirty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rgbClr val="002060"/>
                </a:solidFill>
                <a:sym typeface="Wingdings" pitchFamily="2" charset="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55738"/>
            <a:ext cx="8229600" cy="1938992"/>
          </a:xfrm>
        </p:spPr>
        <p:txBody>
          <a:bodyPr/>
          <a:lstStyle/>
          <a:p>
            <a:pPr algn="just" eaLnBrk="1" hangingPunct="1"/>
            <a:r>
              <a:rPr lang="en-US" altLang="id-ID" sz="1800" dirty="0" err="1" smtClean="0">
                <a:solidFill>
                  <a:srgbClr val="002060"/>
                </a:solidFill>
              </a:rPr>
              <a:t>Pada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umumnya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persamaan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nonlinier</a:t>
            </a:r>
            <a:r>
              <a:rPr lang="en-US" altLang="id-ID" sz="1800" dirty="0" smtClean="0">
                <a:solidFill>
                  <a:srgbClr val="002060"/>
                </a:solidFill>
              </a:rPr>
              <a:t> f(x) = 0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tidak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dapat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mempunyai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solusi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eksak</a:t>
            </a:r>
            <a:endParaRPr lang="en-US" altLang="id-ID" sz="1800" dirty="0" smtClean="0">
              <a:solidFill>
                <a:srgbClr val="002060"/>
              </a:solidFill>
            </a:endParaRPr>
          </a:p>
          <a:p>
            <a:pPr algn="just" eaLnBrk="1" hangingPunct="1"/>
            <a:r>
              <a:rPr lang="en-US" altLang="id-ID" sz="1800" dirty="0" err="1" smtClean="0">
                <a:solidFill>
                  <a:srgbClr val="002060"/>
                </a:solidFill>
              </a:rPr>
              <a:t>Jika</a:t>
            </a:r>
            <a:r>
              <a:rPr lang="en-US" altLang="id-ID" sz="1800" dirty="0" smtClean="0">
                <a:solidFill>
                  <a:srgbClr val="002060"/>
                </a:solidFill>
              </a:rPr>
              <a:t> r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suatu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bilangan</a:t>
            </a:r>
            <a:r>
              <a:rPr lang="en-US" altLang="id-ID" sz="1800" dirty="0" smtClean="0">
                <a:solidFill>
                  <a:srgbClr val="002060"/>
                </a:solidFill>
              </a:rPr>
              <a:t> real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sehingga</a:t>
            </a:r>
            <a:r>
              <a:rPr lang="en-US" altLang="id-ID" sz="1800" dirty="0" smtClean="0">
                <a:solidFill>
                  <a:srgbClr val="002060"/>
                </a:solidFill>
              </a:rPr>
              <a:t> f(r) = 0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maka</a:t>
            </a:r>
            <a:r>
              <a:rPr lang="en-US" altLang="id-ID" sz="1800" dirty="0" smtClean="0">
                <a:solidFill>
                  <a:srgbClr val="002060"/>
                </a:solidFill>
              </a:rPr>
              <a:t> r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disebut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sebagai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akar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dari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persamaan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nonlinier</a:t>
            </a:r>
            <a:r>
              <a:rPr lang="en-US" altLang="id-ID" sz="1800" dirty="0" smtClean="0">
                <a:solidFill>
                  <a:srgbClr val="002060"/>
                </a:solidFill>
              </a:rPr>
              <a:t> f(x)</a:t>
            </a:r>
          </a:p>
          <a:p>
            <a:pPr algn="just" eaLnBrk="1" hangingPunct="1"/>
            <a:r>
              <a:rPr lang="en-US" altLang="id-ID" sz="1800" dirty="0" err="1" smtClean="0">
                <a:solidFill>
                  <a:srgbClr val="002060"/>
                </a:solidFill>
              </a:rPr>
              <a:t>Akar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persamaan</a:t>
            </a:r>
            <a:r>
              <a:rPr lang="en-US" altLang="id-ID" sz="1800" dirty="0" smtClean="0">
                <a:solidFill>
                  <a:srgbClr val="002060"/>
                </a:solidFill>
              </a:rPr>
              <a:t> f(x)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adalah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titik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potong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antara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kurva</a:t>
            </a:r>
            <a:r>
              <a:rPr lang="en-US" altLang="id-ID" sz="1800" dirty="0" smtClean="0">
                <a:solidFill>
                  <a:srgbClr val="002060"/>
                </a:solidFill>
              </a:rPr>
              <a:t> f(x)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sumbu</a:t>
            </a:r>
            <a:r>
              <a:rPr lang="en-US" altLang="id-ID" sz="1800" dirty="0" smtClean="0">
                <a:solidFill>
                  <a:srgbClr val="002060"/>
                </a:solidFill>
              </a:rPr>
              <a:t> X.</a:t>
            </a:r>
          </a:p>
          <a:p>
            <a:pPr algn="just" eaLnBrk="1" hangingPunct="1"/>
            <a:r>
              <a:rPr lang="en-US" altLang="id-ID" sz="1800" dirty="0" err="1" smtClean="0">
                <a:solidFill>
                  <a:srgbClr val="002060"/>
                </a:solidFill>
              </a:rPr>
              <a:t>Solusi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dari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persamaan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nonlinier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dapat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ditentukan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dengan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menggunakan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metode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iterasi</a:t>
            </a:r>
            <a:endParaRPr lang="en-US" altLang="id-ID" sz="1800" dirty="0" smtClean="0">
              <a:solidFill>
                <a:srgbClr val="00206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Akar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Persamaan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Non Linier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3390900"/>
            <a:ext cx="4114800" cy="3086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686800" cy="199439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id-ID" sz="1800" dirty="0" err="1" smtClean="0">
                <a:solidFill>
                  <a:srgbClr val="002060"/>
                </a:solidFill>
              </a:rPr>
              <a:t>Penyelesaian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persamaan</a:t>
            </a:r>
            <a:r>
              <a:rPr lang="es-ES" altLang="id-ID" sz="1800" dirty="0" smtClean="0">
                <a:solidFill>
                  <a:srgbClr val="002060"/>
                </a:solidFill>
              </a:rPr>
              <a:t> linier </a:t>
            </a:r>
            <a:r>
              <a:rPr lang="es-ES" altLang="id-ID" sz="1800" i="1" dirty="0" smtClean="0">
                <a:solidFill>
                  <a:srgbClr val="002060"/>
                </a:solidFill>
              </a:rPr>
              <a:t>mx + c = 0 </a:t>
            </a:r>
            <a:r>
              <a:rPr lang="es-ES" altLang="id-ID" sz="1800" dirty="0" smtClean="0">
                <a:solidFill>
                  <a:srgbClr val="002060"/>
                </a:solidFill>
              </a:rPr>
              <a:t>dimana </a:t>
            </a:r>
            <a:r>
              <a:rPr lang="es-ES" altLang="id-ID" sz="1800" i="1" dirty="0" smtClean="0">
                <a:solidFill>
                  <a:srgbClr val="002060"/>
                </a:solidFill>
              </a:rPr>
              <a:t>m</a:t>
            </a:r>
            <a:r>
              <a:rPr lang="es-ES" altLang="id-ID" sz="1800" dirty="0" smtClean="0">
                <a:solidFill>
                  <a:srgbClr val="002060"/>
                </a:solidFill>
              </a:rPr>
              <a:t> dan </a:t>
            </a:r>
            <a:r>
              <a:rPr lang="es-ES" altLang="id-ID" sz="1800" i="1" dirty="0" smtClean="0">
                <a:solidFill>
                  <a:srgbClr val="002060"/>
                </a:solidFill>
              </a:rPr>
              <a:t>c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adalah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konstanta</a:t>
            </a:r>
            <a:r>
              <a:rPr lang="es-ES" altLang="id-ID" sz="1800" dirty="0" smtClean="0">
                <a:solidFill>
                  <a:srgbClr val="002060"/>
                </a:solidFill>
              </a:rPr>
              <a:t>,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dapat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dihitung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dengan</a:t>
            </a:r>
            <a:r>
              <a:rPr lang="es-ES" altLang="id-ID" sz="1800" dirty="0" smtClean="0">
                <a:solidFill>
                  <a:srgbClr val="002060"/>
                </a:solidFill>
              </a:rPr>
              <a:t> 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id-ID" sz="1800" i="1" dirty="0" smtClean="0">
                <a:solidFill>
                  <a:srgbClr val="002060"/>
                </a:solidFill>
              </a:rPr>
              <a:t>			mx + c = 0</a:t>
            </a:r>
            <a:endParaRPr lang="es-ES" altLang="id-ID" sz="1800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id-ID" sz="1800" dirty="0" smtClean="0">
                <a:solidFill>
                  <a:srgbClr val="002060"/>
                </a:solidFill>
              </a:rPr>
              <a:t>				x = -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id-ID" sz="1800" dirty="0" smtClean="0">
                <a:solidFill>
                  <a:srgbClr val="002060"/>
                </a:solidFill>
              </a:rPr>
              <a:t>  </a:t>
            </a:r>
          </a:p>
          <a:p>
            <a:pPr eaLnBrk="1" hangingPunct="1">
              <a:lnSpc>
                <a:spcPct val="80000"/>
              </a:lnSpc>
            </a:pPr>
            <a:endParaRPr lang="es-ES" altLang="id-ID" sz="1800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s-ES" altLang="id-ID" sz="1800" dirty="0" err="1" smtClean="0">
                <a:solidFill>
                  <a:srgbClr val="002060"/>
                </a:solidFill>
              </a:rPr>
              <a:t>Penyelesaian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persamaan</a:t>
            </a:r>
            <a:r>
              <a:rPr lang="es-ES" altLang="id-ID" sz="1800" dirty="0" smtClean="0">
                <a:solidFill>
                  <a:srgbClr val="002060"/>
                </a:solidFill>
              </a:rPr>
              <a:t> 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kuadrat</a:t>
            </a:r>
            <a:r>
              <a:rPr lang="es-ES" altLang="id-ID" sz="1800" dirty="0" smtClean="0">
                <a:solidFill>
                  <a:srgbClr val="002060"/>
                </a:solidFill>
              </a:rPr>
              <a:t> ax</a:t>
            </a:r>
            <a:r>
              <a:rPr lang="es-ES" altLang="id-ID" sz="1800" baseline="30000" dirty="0" smtClean="0">
                <a:solidFill>
                  <a:srgbClr val="002060"/>
                </a:solidFill>
              </a:rPr>
              <a:t>2</a:t>
            </a:r>
            <a:r>
              <a:rPr lang="es-ES" altLang="id-ID" sz="1800" dirty="0" smtClean="0">
                <a:solidFill>
                  <a:srgbClr val="002060"/>
                </a:solidFill>
              </a:rPr>
              <a:t> +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bx</a:t>
            </a:r>
            <a:r>
              <a:rPr lang="es-ES" altLang="id-ID" sz="1800" dirty="0" smtClean="0">
                <a:solidFill>
                  <a:srgbClr val="002060"/>
                </a:solidFill>
              </a:rPr>
              <a:t> + c =0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dapat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dihitung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dengan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menggunakan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rumus</a:t>
            </a:r>
            <a:r>
              <a:rPr lang="es-ES" altLang="id-ID" sz="1800" dirty="0" smtClean="0">
                <a:solidFill>
                  <a:srgbClr val="002060"/>
                </a:solidFill>
              </a:rPr>
              <a:t> ABC.</a:t>
            </a:r>
          </a:p>
          <a:p>
            <a:pPr eaLnBrk="1" hangingPunct="1">
              <a:lnSpc>
                <a:spcPct val="80000"/>
              </a:lnSpc>
            </a:pPr>
            <a:endParaRPr lang="en-US" altLang="id-ID" sz="1800" dirty="0" smtClean="0">
              <a:solidFill>
                <a:srgbClr val="002060"/>
              </a:solidFill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317423"/>
              </p:ext>
            </p:extLst>
          </p:nvPr>
        </p:nvGraphicFramePr>
        <p:xfrm>
          <a:off x="4348364" y="2102406"/>
          <a:ext cx="349784" cy="716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3" imgW="190417" imgH="393529" progId="Equation.3">
                  <p:embed/>
                </p:oleObj>
              </mc:Choice>
              <mc:Fallback>
                <p:oleObj name="Equation" r:id="rId3" imgW="190417" imgH="393529" progId="Equation.3">
                  <p:embed/>
                  <p:pic>
                    <p:nvPicPr>
                      <p:cNvPr id="297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364" y="2102406"/>
                        <a:ext cx="349784" cy="716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297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508036"/>
              </p:ext>
            </p:extLst>
          </p:nvPr>
        </p:nvGraphicFramePr>
        <p:xfrm>
          <a:off x="280987" y="3429000"/>
          <a:ext cx="2081213" cy="69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5" imgW="1333440" imgH="444240" progId="Equation.3">
                  <p:embed/>
                </p:oleObj>
              </mc:Choice>
              <mc:Fallback>
                <p:oleObj name="Equation" r:id="rId5" imgW="1333440" imgH="444240" progId="Equation.3">
                  <p:embed/>
                  <p:pic>
                    <p:nvPicPr>
                      <p:cNvPr id="2970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" y="3429000"/>
                        <a:ext cx="2081213" cy="692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Persamaan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Non Linier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>
          <a:xfrm>
            <a:off x="304800" y="4267200"/>
            <a:ext cx="8229600" cy="44116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13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Tertutup</a:t>
            </a:r>
            <a:endPara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460" indent="-342900">
              <a:buFont typeface="Wingdings" panose="05000000000000000000" pitchFamily="2" charset="2"/>
              <a:buChar char="Ø"/>
              <a:defRPr/>
            </a:pP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Mencari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 [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endParaRPr lang="en-US" sz="19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460" indent="-342900">
              <a:buFont typeface="Wingdings" panose="05000000000000000000" pitchFamily="2" charset="2"/>
              <a:buChar char="Ø"/>
              <a:defRPr/>
            </a:pP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 [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dipastikan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endParaRPr lang="en-US" sz="19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460" indent="-342900">
              <a:buFont typeface="Wingdings" panose="05000000000000000000" pitchFamily="2" charset="2"/>
              <a:buChar char="Ø"/>
              <a:defRPr/>
            </a:pP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selalu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konvergen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relatif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lambat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mencari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9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US" sz="1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182880" indent="-274320">
              <a:buFont typeface="Wingdings" pitchFamily="2" charset="2"/>
              <a:buNone/>
              <a:defRPr/>
            </a:pP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Metode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ini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ada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2 :</a:t>
            </a:r>
          </a:p>
          <a:p>
            <a:pPr marL="344487" indent="-457200">
              <a:buFont typeface="Wingdings" pitchFamily="2" charset="2"/>
              <a:buAutoNum type="arabicPeriod"/>
              <a:defRPr/>
            </a:pP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Metode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Biseksi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(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bagi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dua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)</a:t>
            </a:r>
          </a:p>
          <a:p>
            <a:pPr marL="344487" indent="-457200">
              <a:buFont typeface="Wingdings" pitchFamily="2" charset="2"/>
              <a:buAutoNum type="arabicPeriod"/>
              <a:defRPr/>
            </a:pP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Metode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Regula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Falsi</a:t>
            </a:r>
            <a:endPara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752600"/>
            <a:ext cx="7351712" cy="830997"/>
          </a:xfrm>
        </p:spPr>
        <p:txBody>
          <a:bodyPr/>
          <a:lstStyle/>
          <a:p>
            <a:pPr eaLnBrk="1" hangingPunct="1"/>
            <a:r>
              <a:rPr lang="es-ES" altLang="id-ID" sz="1800" dirty="0" err="1" smtClean="0">
                <a:solidFill>
                  <a:srgbClr val="002060"/>
                </a:solidFill>
              </a:rPr>
              <a:t>Suatu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range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i="1" dirty="0" smtClean="0">
                <a:solidFill>
                  <a:srgbClr val="002060"/>
                </a:solidFill>
              </a:rPr>
              <a:t>x=[</a:t>
            </a:r>
            <a:r>
              <a:rPr lang="es-ES" altLang="id-ID" sz="1800" i="1" dirty="0" err="1" smtClean="0">
                <a:solidFill>
                  <a:srgbClr val="002060"/>
                </a:solidFill>
              </a:rPr>
              <a:t>a,b</a:t>
            </a:r>
            <a:r>
              <a:rPr lang="es-ES" altLang="id-ID" sz="1800" i="1" dirty="0" smtClean="0">
                <a:solidFill>
                  <a:srgbClr val="002060"/>
                </a:solidFill>
              </a:rPr>
              <a:t>]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mempunyai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akar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bila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i="1" dirty="0" smtClean="0">
                <a:solidFill>
                  <a:srgbClr val="002060"/>
                </a:solidFill>
              </a:rPr>
              <a:t>f(a) dan f(b)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berlawanan</a:t>
            </a:r>
            <a:r>
              <a:rPr lang="es-ES" altLang="id-ID" sz="1800" dirty="0" smtClean="0">
                <a:solidFill>
                  <a:srgbClr val="002060"/>
                </a:solidFill>
              </a:rPr>
              <a:t> tanda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atau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memenuhi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i="1" dirty="0" smtClean="0">
                <a:solidFill>
                  <a:srgbClr val="002060"/>
                </a:solidFill>
              </a:rPr>
              <a:t>f(a).f(b)&lt;0</a:t>
            </a:r>
          </a:p>
          <a:p>
            <a:pPr eaLnBrk="1" hangingPunct="1"/>
            <a:r>
              <a:rPr lang="es-ES" altLang="id-ID" sz="1800" dirty="0" err="1" smtClean="0">
                <a:solidFill>
                  <a:srgbClr val="002060"/>
                </a:solidFill>
              </a:rPr>
              <a:t>Theorema</a:t>
            </a:r>
            <a:r>
              <a:rPr lang="es-ES" altLang="id-ID" sz="1800" dirty="0" smtClean="0">
                <a:solidFill>
                  <a:srgbClr val="002060"/>
                </a:solidFill>
              </a:rPr>
              <a:t> di atas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dapat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dijelaskan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dengan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grafik-grafik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sebagai</a:t>
            </a:r>
            <a:r>
              <a:rPr lang="es-ES" altLang="id-ID" sz="1800" dirty="0" smtClean="0">
                <a:solidFill>
                  <a:srgbClr val="002060"/>
                </a:solidFill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</a:rPr>
              <a:t>berikut</a:t>
            </a:r>
            <a:r>
              <a:rPr lang="es-ES" altLang="id-ID" sz="1800" dirty="0" smtClean="0">
                <a:solidFill>
                  <a:srgbClr val="002060"/>
                </a:solidFill>
              </a:rPr>
              <a:t>:</a:t>
            </a:r>
            <a:endParaRPr lang="en-US" altLang="id-ID" sz="18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31748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6229424"/>
              </p:ext>
            </p:extLst>
          </p:nvPr>
        </p:nvGraphicFramePr>
        <p:xfrm>
          <a:off x="1182688" y="2911475"/>
          <a:ext cx="3124200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Bitmap Image" r:id="rId3" imgW="1867161" imgH="1857143" progId="Paint.Picture">
                  <p:embed/>
                </p:oleObj>
              </mc:Choice>
              <mc:Fallback>
                <p:oleObj name="Bitmap Image" r:id="rId3" imgW="1867161" imgH="1857143" progId="Paint.Picture">
                  <p:embed/>
                  <p:pic>
                    <p:nvPicPr>
                      <p:cNvPr id="317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2911475"/>
                        <a:ext cx="3124200" cy="310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44"/>
          <p:cNvSpPr>
            <a:spLocks noChangeArrowheads="1"/>
          </p:cNvSpPr>
          <p:nvPr/>
        </p:nvSpPr>
        <p:spPr bwMode="auto">
          <a:xfrm>
            <a:off x="4495800" y="3216275"/>
            <a:ext cx="4037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Karena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1800" i="1" dirty="0">
                <a:solidFill>
                  <a:srgbClr val="002060"/>
                </a:solidFill>
                <a:latin typeface="Arial" panose="020B0604020202020204" pitchFamily="34" charset="0"/>
              </a:rPr>
              <a:t>f(a).f(b)&lt;0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maka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pada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</a:rPr>
              <a:t> range x=[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a,b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</a:rPr>
              <a:t>]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terdapat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akar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1750" name="Rectangle 45"/>
          <p:cNvSpPr>
            <a:spLocks noChangeArrowheads="1"/>
          </p:cNvSpPr>
          <p:nvPr/>
        </p:nvSpPr>
        <p:spPr bwMode="auto">
          <a:xfrm>
            <a:off x="4495800" y="4814887"/>
            <a:ext cx="3810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Karena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1800" i="1" dirty="0">
                <a:solidFill>
                  <a:srgbClr val="002060"/>
                </a:solidFill>
                <a:latin typeface="Arial" panose="020B0604020202020204" pitchFamily="34" charset="0"/>
              </a:rPr>
              <a:t>f(a).f(b)&gt;0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maka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pada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</a:rPr>
              <a:t> range x=[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a,b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</a:rPr>
              <a:t>]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tidak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dapat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dikatakan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terdapat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akar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Teorema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510605"/>
            <a:ext cx="8153400" cy="1384995"/>
          </a:xfrm>
        </p:spPr>
        <p:txBody>
          <a:bodyPr/>
          <a:lstStyle/>
          <a:p>
            <a:pPr lvl="1" eaLnBrk="1" hangingPunct="1"/>
            <a:r>
              <a:rPr lang="en-US" altLang="id-ID" dirty="0" err="1" smtClean="0">
                <a:solidFill>
                  <a:srgbClr val="002060"/>
                </a:solidFill>
              </a:rPr>
              <a:t>Diperlukan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tebakan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awal</a:t>
            </a:r>
            <a:r>
              <a:rPr lang="en-US" altLang="id-ID" dirty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x</a:t>
            </a:r>
            <a:r>
              <a:rPr lang="en-US" altLang="id-ID" baseline="-25000" dirty="0" err="1" smtClean="0">
                <a:solidFill>
                  <a:srgbClr val="002060"/>
                </a:solidFill>
              </a:rPr>
              <a:t>n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dipakai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untuk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menghitung</a:t>
            </a:r>
            <a:r>
              <a:rPr lang="en-US" altLang="id-ID" dirty="0" smtClean="0">
                <a:solidFill>
                  <a:srgbClr val="002060"/>
                </a:solidFill>
              </a:rPr>
              <a:t> x</a:t>
            </a:r>
            <a:r>
              <a:rPr lang="en-US" altLang="id-ID" baseline="-25000" dirty="0" smtClean="0">
                <a:solidFill>
                  <a:srgbClr val="002060"/>
                </a:solidFill>
              </a:rPr>
              <a:t>n+1</a:t>
            </a:r>
          </a:p>
          <a:p>
            <a:pPr lvl="1" eaLnBrk="1" hangingPunct="1"/>
            <a:r>
              <a:rPr lang="en-US" altLang="id-ID" dirty="0" err="1" smtClean="0">
                <a:solidFill>
                  <a:srgbClr val="002060"/>
                </a:solidFill>
              </a:rPr>
              <a:t>Hasil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dapat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konvergen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atau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divergen</a:t>
            </a:r>
            <a:endParaRPr lang="en-US" altLang="id-ID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id-ID" dirty="0" err="1" smtClean="0">
                <a:solidFill>
                  <a:srgbClr val="002060"/>
                </a:solidFill>
              </a:rPr>
              <a:t>Cepat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dalam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mencari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akar</a:t>
            </a:r>
            <a:endParaRPr lang="en-US" altLang="id-ID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id-ID" dirty="0" err="1" smtClean="0">
                <a:solidFill>
                  <a:srgbClr val="002060"/>
                </a:solidFill>
              </a:rPr>
              <a:t>Tidak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Selalu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Konvergen</a:t>
            </a:r>
            <a:r>
              <a:rPr lang="en-US" altLang="id-ID" dirty="0" smtClean="0">
                <a:solidFill>
                  <a:srgbClr val="002060"/>
                </a:solidFill>
              </a:rPr>
              <a:t> ( </a:t>
            </a:r>
            <a:r>
              <a:rPr lang="en-US" altLang="id-ID" dirty="0" err="1" smtClean="0">
                <a:solidFill>
                  <a:srgbClr val="002060"/>
                </a:solidFill>
              </a:rPr>
              <a:t>bisa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divergen</a:t>
            </a:r>
            <a:r>
              <a:rPr lang="en-US" altLang="id-ID" dirty="0" smtClean="0">
                <a:solidFill>
                  <a:srgbClr val="002060"/>
                </a:solidFill>
              </a:rPr>
              <a:t> ) </a:t>
            </a:r>
            <a:r>
              <a:rPr lang="en-US" altLang="id-ID" dirty="0" err="1" smtClean="0">
                <a:solidFill>
                  <a:srgbClr val="002060"/>
                </a:solidFill>
              </a:rPr>
              <a:t>artinya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akarnya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belum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tentu</a:t>
            </a:r>
            <a:r>
              <a:rPr lang="en-US" altLang="id-ID" dirty="0" smtClean="0">
                <a:solidFill>
                  <a:srgbClr val="002060"/>
                </a:solidFill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</a:rPr>
              <a:t>dapat</a:t>
            </a:r>
            <a:endParaRPr lang="en-US" altLang="id-ID" dirty="0" smtClean="0">
              <a:solidFill>
                <a:srgbClr val="002060"/>
              </a:solidFill>
            </a:endParaRPr>
          </a:p>
          <a:p>
            <a:pPr eaLnBrk="1" hangingPunct="1"/>
            <a:endParaRPr lang="en-US" altLang="id-ID" sz="1800" dirty="0" smtClean="0">
              <a:solidFill>
                <a:srgbClr val="002060"/>
              </a:solidFill>
            </a:endParaRP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4876800" cy="346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Terbuka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1661993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sv-SE" altLang="id-ID" sz="1800" b="1" dirty="0" smtClean="0">
                <a:solidFill>
                  <a:srgbClr val="002060"/>
                </a:solidFill>
              </a:rPr>
              <a:t>Prinsip:</a:t>
            </a:r>
            <a:r>
              <a:rPr lang="sv-SE" altLang="id-ID" sz="1800" dirty="0" smtClean="0">
                <a:solidFill>
                  <a:srgbClr val="002060"/>
                </a:solidFill>
              </a:rPr>
              <a:t> 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sv-SE" altLang="id-ID" sz="1800" dirty="0" smtClean="0">
                <a:solidFill>
                  <a:srgbClr val="002060"/>
                </a:solidFill>
              </a:rPr>
              <a:t>Ide awal metode ini adalah metode table, dimana area dibagi menjadi N bagian. Hanya saja metode biseksi ini membagi range menjadi 2 bagian, dari dua bagian ini dipilih bagian mana yang mengandung akar sedangkan bagian yang tidak mengandung akar dibuang. Hal ini dilakukan berulang-ulang hingga diperoleh akar persamaan.</a:t>
            </a:r>
            <a:endParaRPr lang="en-GB" altLang="id-ID" sz="1800" dirty="0" smtClean="0">
              <a:solidFill>
                <a:srgbClr val="00206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Bisection (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Bagi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Dua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276601"/>
            <a:ext cx="3276600" cy="3018444"/>
          </a:xfrm>
          <a:prstGeom prst="rect">
            <a:avLst/>
          </a:prstGeom>
          <a:noFill/>
        </p:spPr>
      </p:pic>
      <p:pic>
        <p:nvPicPr>
          <p:cNvPr id="7" name="Picture 4" descr="bisek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588" y="3304309"/>
            <a:ext cx="4056612" cy="294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51122573"/>
              </p:ext>
            </p:extLst>
          </p:nvPr>
        </p:nvGraphicFramePr>
        <p:xfrm>
          <a:off x="762000" y="1676400"/>
          <a:ext cx="76962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Bitmap Image" r:id="rId3" imgW="5544324" imgH="2161905" progId="Paint.Picture">
                  <p:embed/>
                </p:oleObj>
              </mc:Choice>
              <mc:Fallback>
                <p:oleObj name="Bitmap Image" r:id="rId3" imgW="5544324" imgH="2161905" progId="Paint.Picture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76962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Algoritma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Bisection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382000" cy="4800600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f(x)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kontinu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 [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f(a).f(b) &lt; 0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minimal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biseksi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8660" lvl="1" indent="-342900" eaLnBrk="1" fontAlgn="auto" hangingPunct="1">
              <a:lnSpc>
                <a:spcPct val="80000"/>
              </a:lnSpc>
              <a:spcAft>
                <a:spcPts val="0"/>
              </a:spcAft>
              <a:buAutoNum type="arabicPeriod"/>
              <a:defRPr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 [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</a:t>
            </a:r>
          </a:p>
          <a:p>
            <a:pPr marL="36576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marL="36576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f(a)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f(b)</a:t>
            </a:r>
          </a:p>
          <a:p>
            <a:pPr marL="36576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 = (a + b)/2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f(c)</a:t>
            </a:r>
          </a:p>
          <a:p>
            <a:pPr marL="36576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marL="36576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4.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Jika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f(a).f(c) &lt; 0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maka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b = c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dan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f(b) = f(c) 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jika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tidak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  a = c 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dan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   f(a) = f(c) </a:t>
            </a:r>
          </a:p>
          <a:p>
            <a:pPr marL="366712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marL="366712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5.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Jika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│a-b│&lt; 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maka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proses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dihentikan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dan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di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dapat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akar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x = c</a:t>
            </a:r>
          </a:p>
          <a:p>
            <a:pPr marL="36576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marL="36576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6.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Ulangi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langkah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 3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Algoritma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Bisection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476947"/>
            <a:ext cx="6553200" cy="5152453"/>
          </a:xfrm>
          <a:prstGeom prst="rect">
            <a:avLst/>
          </a:prstGeom>
          <a:noFill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Algoritma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Bisection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Pendahuluan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1625" y="1698010"/>
            <a:ext cx="8504238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3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id-ID" sz="1800" dirty="0" err="1">
                <a:solidFill>
                  <a:srgbClr val="002060"/>
                </a:solidFill>
              </a:rPr>
              <a:t>Persoalan</a:t>
            </a:r>
            <a:r>
              <a:rPr lang="en-US" altLang="id-ID" sz="1800" dirty="0">
                <a:solidFill>
                  <a:srgbClr val="002060"/>
                </a:solidFill>
              </a:rPr>
              <a:t> yang </a:t>
            </a:r>
            <a:r>
              <a:rPr lang="en-US" altLang="id-ID" sz="1800" dirty="0" err="1">
                <a:solidFill>
                  <a:srgbClr val="002060"/>
                </a:solidFill>
              </a:rPr>
              <a:t>melibatkan</a:t>
            </a:r>
            <a:r>
              <a:rPr lang="en-US" altLang="id-ID" sz="1800" dirty="0">
                <a:solidFill>
                  <a:srgbClr val="002060"/>
                </a:solidFill>
              </a:rPr>
              <a:t> model </a:t>
            </a:r>
            <a:r>
              <a:rPr lang="en-US" altLang="id-ID" sz="1800" dirty="0" err="1">
                <a:solidFill>
                  <a:srgbClr val="002060"/>
                </a:solidFill>
              </a:rPr>
              <a:t>matematika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banyak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muncul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dalam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berbagai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disiplin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ilmu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pengetahuan</a:t>
            </a:r>
            <a:r>
              <a:rPr lang="en-US" altLang="id-ID" sz="1800" dirty="0">
                <a:solidFill>
                  <a:srgbClr val="002060"/>
                </a:solidFill>
              </a:rPr>
              <a:t>, </a:t>
            </a:r>
            <a:r>
              <a:rPr lang="en-US" altLang="id-ID" sz="1800" dirty="0" err="1">
                <a:solidFill>
                  <a:srgbClr val="002060"/>
                </a:solidFill>
              </a:rPr>
              <a:t>seperti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dalam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bidang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fisika</a:t>
            </a:r>
            <a:r>
              <a:rPr lang="en-US" altLang="id-ID" sz="1800" dirty="0">
                <a:solidFill>
                  <a:srgbClr val="002060"/>
                </a:solidFill>
              </a:rPr>
              <a:t>, </a:t>
            </a:r>
            <a:r>
              <a:rPr lang="en-US" altLang="id-ID" sz="1800" dirty="0" err="1">
                <a:solidFill>
                  <a:srgbClr val="002060"/>
                </a:solidFill>
              </a:rPr>
              <a:t>kimia</a:t>
            </a:r>
            <a:r>
              <a:rPr lang="en-US" altLang="id-ID" sz="1800" dirty="0">
                <a:solidFill>
                  <a:srgbClr val="002060"/>
                </a:solidFill>
              </a:rPr>
              <a:t>, </a:t>
            </a:r>
            <a:r>
              <a:rPr lang="en-US" altLang="id-ID" sz="1800" dirty="0" err="1">
                <a:solidFill>
                  <a:srgbClr val="002060"/>
                </a:solidFill>
              </a:rPr>
              <a:t>ekonomi</a:t>
            </a:r>
            <a:r>
              <a:rPr lang="en-US" altLang="id-ID" sz="1800" dirty="0">
                <a:solidFill>
                  <a:srgbClr val="002060"/>
                </a:solidFill>
              </a:rPr>
              <a:t>, </a:t>
            </a:r>
            <a:r>
              <a:rPr lang="en-US" altLang="id-ID" sz="1800" dirty="0" err="1">
                <a:solidFill>
                  <a:srgbClr val="002060"/>
                </a:solidFill>
              </a:rPr>
              <a:t>atau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pada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persoalan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rekayasa</a:t>
            </a:r>
            <a:r>
              <a:rPr lang="en-US" altLang="id-ID" sz="1800" dirty="0">
                <a:solidFill>
                  <a:srgbClr val="002060"/>
                </a:solidFill>
              </a:rPr>
              <a:t> (</a:t>
            </a:r>
            <a:r>
              <a:rPr lang="en-US" altLang="id-ID" sz="1800" i="1" dirty="0">
                <a:solidFill>
                  <a:srgbClr val="002060"/>
                </a:solidFill>
              </a:rPr>
              <a:t>engineering</a:t>
            </a:r>
            <a:r>
              <a:rPr lang="en-US" altLang="id-ID" sz="1800" dirty="0">
                <a:solidFill>
                  <a:srgbClr val="002060"/>
                </a:solidFill>
              </a:rPr>
              <a:t>), </a:t>
            </a:r>
            <a:r>
              <a:rPr lang="en-US" altLang="id-ID" sz="1800" dirty="0" err="1">
                <a:solidFill>
                  <a:srgbClr val="002060"/>
                </a:solidFill>
              </a:rPr>
              <a:t>seperti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Teknik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Sipil</a:t>
            </a:r>
            <a:r>
              <a:rPr lang="en-US" altLang="id-ID" sz="1800" dirty="0">
                <a:solidFill>
                  <a:srgbClr val="002060"/>
                </a:solidFill>
              </a:rPr>
              <a:t>, </a:t>
            </a:r>
            <a:r>
              <a:rPr lang="en-US" altLang="id-ID" sz="1800" dirty="0" err="1">
                <a:solidFill>
                  <a:srgbClr val="002060"/>
                </a:solidFill>
              </a:rPr>
              <a:t>Teknik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Mesin</a:t>
            </a:r>
            <a:r>
              <a:rPr lang="en-US" altLang="id-ID" sz="1800" dirty="0">
                <a:solidFill>
                  <a:srgbClr val="002060"/>
                </a:solidFill>
              </a:rPr>
              <a:t>, </a:t>
            </a:r>
            <a:r>
              <a:rPr lang="en-US" altLang="id-ID" sz="1800" dirty="0" err="1">
                <a:solidFill>
                  <a:srgbClr val="002060"/>
                </a:solidFill>
              </a:rPr>
              <a:t>Elektro</a:t>
            </a:r>
            <a:r>
              <a:rPr lang="en-US" altLang="id-ID" sz="1800" dirty="0">
                <a:solidFill>
                  <a:srgbClr val="002060"/>
                </a:solidFill>
              </a:rPr>
              <a:t>, </a:t>
            </a:r>
            <a:r>
              <a:rPr lang="en-US" altLang="id-ID" sz="1800" dirty="0" err="1">
                <a:solidFill>
                  <a:srgbClr val="002060"/>
                </a:solidFill>
              </a:rPr>
              <a:t>dan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sebagainya</a:t>
            </a:r>
            <a:r>
              <a:rPr lang="en-US" altLang="id-ID" sz="1800" dirty="0">
                <a:solidFill>
                  <a:srgbClr val="002060"/>
                </a:solidFill>
              </a:rPr>
              <a:t>.</a:t>
            </a:r>
          </a:p>
          <a:p>
            <a:pPr algn="just">
              <a:lnSpc>
                <a:spcPct val="80000"/>
              </a:lnSpc>
            </a:pPr>
            <a:endParaRPr lang="en-US" altLang="id-ID" sz="1800" dirty="0">
              <a:solidFill>
                <a:srgbClr val="00206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altLang="id-ID" sz="1800" dirty="0">
                <a:solidFill>
                  <a:srgbClr val="002060"/>
                </a:solidFill>
              </a:rPr>
              <a:t>Model </a:t>
            </a:r>
            <a:r>
              <a:rPr lang="en-US" altLang="id-ID" sz="1800" dirty="0" err="1">
                <a:solidFill>
                  <a:srgbClr val="002060"/>
                </a:solidFill>
              </a:rPr>
              <a:t>matematika</a:t>
            </a:r>
            <a:r>
              <a:rPr lang="en-US" altLang="id-ID" sz="1800" dirty="0">
                <a:solidFill>
                  <a:srgbClr val="002060"/>
                </a:solidFill>
              </a:rPr>
              <a:t> yang </a:t>
            </a:r>
            <a:r>
              <a:rPr lang="en-US" altLang="id-ID" sz="1800" dirty="0" err="1">
                <a:solidFill>
                  <a:srgbClr val="002060"/>
                </a:solidFill>
              </a:rPr>
              <a:t>rumit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ini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adakalanya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tidak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dapat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diselesaikan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dengan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metode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analitik</a:t>
            </a:r>
            <a:r>
              <a:rPr lang="en-US" altLang="id-ID" sz="1800" dirty="0">
                <a:solidFill>
                  <a:srgbClr val="002060"/>
                </a:solidFill>
              </a:rPr>
              <a:t> yang </a:t>
            </a:r>
            <a:r>
              <a:rPr lang="en-US" altLang="id-ID" sz="1800" dirty="0" err="1">
                <a:solidFill>
                  <a:srgbClr val="002060"/>
                </a:solidFill>
              </a:rPr>
              <a:t>sudah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umum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untuk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mendapatkan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solusi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sejatinya</a:t>
            </a:r>
            <a:r>
              <a:rPr lang="en-US" altLang="id-ID" sz="1800" dirty="0">
                <a:solidFill>
                  <a:srgbClr val="002060"/>
                </a:solidFill>
              </a:rPr>
              <a:t> (</a:t>
            </a:r>
            <a:r>
              <a:rPr lang="en-US" altLang="id-ID" sz="1800" i="1" dirty="0">
                <a:solidFill>
                  <a:srgbClr val="002060"/>
                </a:solidFill>
              </a:rPr>
              <a:t>exact solution</a:t>
            </a:r>
            <a:r>
              <a:rPr lang="en-US" altLang="id-ID" sz="1800" dirty="0">
                <a:solidFill>
                  <a:srgbClr val="002060"/>
                </a:solidFill>
              </a:rPr>
              <a:t>). </a:t>
            </a:r>
          </a:p>
          <a:p>
            <a:pPr algn="just">
              <a:lnSpc>
                <a:spcPct val="80000"/>
              </a:lnSpc>
            </a:pPr>
            <a:endParaRPr lang="en-US" altLang="id-ID" sz="1800" dirty="0">
              <a:solidFill>
                <a:srgbClr val="002060"/>
              </a:solidFill>
            </a:endParaRPr>
          </a:p>
          <a:p>
            <a:pPr algn="just">
              <a:lnSpc>
                <a:spcPct val="80000"/>
              </a:lnSpc>
            </a:pPr>
            <a:endParaRPr lang="en-US" altLang="id-ID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600200"/>
            <a:ext cx="7389813" cy="4884917"/>
          </a:xfrm>
          <a:noFill/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Regula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Falsi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52726"/>
            <a:ext cx="7010400" cy="4900474"/>
          </a:xfrm>
          <a:noFill/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Regula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Falsi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4" descr="regula fal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024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Regula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Falsi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400" dirty="0">
              <a:solidFill>
                <a:srgbClr val="002060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 </a:t>
            </a:r>
            <a:r>
              <a:rPr lang="en-US" sz="2400" dirty="0" smtClean="0">
                <a:solidFill>
                  <a:srgbClr val="002060"/>
                </a:solidFill>
              </a:rPr>
              <a:t>    </a:t>
            </a:r>
            <a:r>
              <a:rPr lang="en-US" sz="1800" dirty="0" smtClean="0">
                <a:solidFill>
                  <a:srgbClr val="002060"/>
                </a:solidFill>
              </a:rPr>
              <a:t>1. </a:t>
            </a:r>
            <a:r>
              <a:rPr lang="en-US" sz="1800" dirty="0" err="1" smtClean="0">
                <a:solidFill>
                  <a:srgbClr val="002060"/>
                </a:solidFill>
              </a:rPr>
              <a:t>Pilih</a:t>
            </a:r>
            <a:r>
              <a:rPr lang="en-US" sz="1800" b="1" dirty="0" smtClean="0">
                <a:solidFill>
                  <a:srgbClr val="002060"/>
                </a:solidFill>
              </a:rPr>
              <a:t> [</a:t>
            </a:r>
            <a:r>
              <a:rPr lang="en-US" sz="1800" dirty="0" smtClean="0">
                <a:solidFill>
                  <a:srgbClr val="002060"/>
                </a:solidFill>
              </a:rPr>
              <a:t> a , b ] yang </a:t>
            </a:r>
            <a:r>
              <a:rPr lang="en-US" sz="1800" dirty="0" err="1" smtClean="0">
                <a:solidFill>
                  <a:srgbClr val="002060"/>
                </a:solidFill>
              </a:rPr>
              <a:t>memuat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akar</a:t>
            </a:r>
            <a:r>
              <a:rPr lang="en-US" sz="1800" dirty="0" smtClean="0">
                <a:solidFill>
                  <a:srgbClr val="002060"/>
                </a:solidFill>
              </a:rPr>
              <a:t> f(x) 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 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     </a:t>
            </a:r>
            <a:r>
              <a:rPr lang="en-US" sz="1800" dirty="0" smtClean="0">
                <a:solidFill>
                  <a:srgbClr val="002060"/>
                </a:solidFill>
              </a:rPr>
              <a:t>2.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 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     </a:t>
            </a:r>
            <a:r>
              <a:rPr lang="en-US" sz="1800" b="1" dirty="0" smtClean="0">
                <a:solidFill>
                  <a:srgbClr val="002060"/>
                </a:solidFill>
              </a:rPr>
              <a:t>3. </a:t>
            </a:r>
            <a:r>
              <a:rPr lang="en-US" sz="1800" dirty="0" err="1" smtClean="0">
                <a:solidFill>
                  <a:srgbClr val="002060"/>
                </a:solidFill>
              </a:rPr>
              <a:t>Tinjau</a:t>
            </a:r>
            <a:r>
              <a:rPr lang="en-US" sz="1800" dirty="0" smtClean="0">
                <a:solidFill>
                  <a:srgbClr val="002060"/>
                </a:solidFill>
              </a:rPr>
              <a:t> f(a). f(c)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</a:rPr>
              <a:t>          </a:t>
            </a:r>
            <a:r>
              <a:rPr lang="en-US" sz="1800" dirty="0" err="1" smtClean="0">
                <a:solidFill>
                  <a:srgbClr val="002060"/>
                </a:solidFill>
              </a:rPr>
              <a:t>Jika</a:t>
            </a:r>
            <a:r>
              <a:rPr lang="en-US" sz="1800" dirty="0" smtClean="0">
                <a:solidFill>
                  <a:srgbClr val="002060"/>
                </a:solidFill>
              </a:rPr>
              <a:t>  f(a). f(c) &gt; 0  </a:t>
            </a:r>
            <a:r>
              <a:rPr lang="en-US" sz="1800" dirty="0" err="1" smtClean="0">
                <a:solidFill>
                  <a:srgbClr val="002060"/>
                </a:solidFill>
              </a:rPr>
              <a:t>maka</a:t>
            </a:r>
            <a:r>
              <a:rPr lang="en-US" sz="1800" dirty="0" smtClean="0">
                <a:solidFill>
                  <a:srgbClr val="002060"/>
                </a:solidFill>
              </a:rPr>
              <a:t> c  </a:t>
            </a:r>
            <a:r>
              <a:rPr lang="en-US" sz="1800" dirty="0" err="1" smtClean="0">
                <a:solidFill>
                  <a:srgbClr val="002060"/>
                </a:solidFill>
              </a:rPr>
              <a:t>menggantikan</a:t>
            </a:r>
            <a:r>
              <a:rPr lang="en-US" sz="1800" dirty="0" smtClean="0">
                <a:solidFill>
                  <a:srgbClr val="002060"/>
                </a:solidFill>
              </a:rPr>
              <a:t> a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</a:rPr>
              <a:t>          </a:t>
            </a:r>
            <a:r>
              <a:rPr lang="en-US" sz="1800" dirty="0" err="1" smtClean="0">
                <a:solidFill>
                  <a:srgbClr val="002060"/>
                </a:solidFill>
              </a:rPr>
              <a:t>Jika</a:t>
            </a:r>
            <a:r>
              <a:rPr lang="en-US" sz="1800" dirty="0" smtClean="0">
                <a:solidFill>
                  <a:srgbClr val="002060"/>
                </a:solidFill>
              </a:rPr>
              <a:t>  f(a). f(c) = 0  </a:t>
            </a:r>
            <a:r>
              <a:rPr lang="en-US" sz="1800" dirty="0" err="1" smtClean="0">
                <a:solidFill>
                  <a:srgbClr val="002060"/>
                </a:solidFill>
              </a:rPr>
              <a:t>maka</a:t>
            </a:r>
            <a:r>
              <a:rPr lang="en-US" sz="1800" dirty="0" smtClean="0">
                <a:solidFill>
                  <a:srgbClr val="002060"/>
                </a:solidFill>
              </a:rPr>
              <a:t> STOP, c </a:t>
            </a:r>
            <a:r>
              <a:rPr lang="en-US" sz="1800" dirty="0" err="1" smtClean="0">
                <a:solidFill>
                  <a:srgbClr val="002060"/>
                </a:solidFill>
              </a:rPr>
              <a:t>akar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</a:rPr>
              <a:t>          </a:t>
            </a:r>
            <a:r>
              <a:rPr lang="en-US" sz="1800" dirty="0" err="1" smtClean="0">
                <a:solidFill>
                  <a:srgbClr val="002060"/>
                </a:solidFill>
              </a:rPr>
              <a:t>Jika</a:t>
            </a:r>
            <a:r>
              <a:rPr lang="en-US" sz="1800" dirty="0" smtClean="0">
                <a:solidFill>
                  <a:srgbClr val="002060"/>
                </a:solidFill>
              </a:rPr>
              <a:t>  f(a). f(c) &lt; 0  </a:t>
            </a:r>
            <a:r>
              <a:rPr lang="en-US" sz="1800" dirty="0" err="1" smtClean="0">
                <a:solidFill>
                  <a:srgbClr val="002060"/>
                </a:solidFill>
              </a:rPr>
              <a:t>maka</a:t>
            </a:r>
            <a:r>
              <a:rPr lang="en-US" sz="1800" dirty="0" smtClean="0">
                <a:solidFill>
                  <a:srgbClr val="002060"/>
                </a:solidFill>
              </a:rPr>
              <a:t> c </a:t>
            </a:r>
            <a:r>
              <a:rPr lang="en-US" sz="1800" dirty="0" err="1" smtClean="0">
                <a:solidFill>
                  <a:srgbClr val="002060"/>
                </a:solidFill>
              </a:rPr>
              <a:t>menggantikan</a:t>
            </a:r>
            <a:r>
              <a:rPr lang="en-US" sz="1800" dirty="0" smtClean="0">
                <a:solidFill>
                  <a:srgbClr val="002060"/>
                </a:solidFill>
              </a:rPr>
              <a:t> b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     </a:t>
            </a:r>
            <a:r>
              <a:rPr lang="en-US" sz="1800" b="1" dirty="0" smtClean="0">
                <a:solidFill>
                  <a:srgbClr val="002060"/>
                </a:solidFill>
              </a:rPr>
              <a:t>4.   STOP </a:t>
            </a:r>
            <a:r>
              <a:rPr lang="en-US" sz="1800" dirty="0" smtClean="0">
                <a:solidFill>
                  <a:srgbClr val="002060"/>
                </a:solidFill>
              </a:rPr>
              <a:t>, </a:t>
            </a:r>
            <a:r>
              <a:rPr lang="en-US" sz="1800" dirty="0" err="1" smtClean="0">
                <a:solidFill>
                  <a:srgbClr val="002060"/>
                </a:solidFill>
              </a:rPr>
              <a:t>jika</a:t>
            </a:r>
            <a:r>
              <a:rPr lang="en-US" sz="1800" dirty="0" smtClean="0">
                <a:solidFill>
                  <a:srgbClr val="002060"/>
                </a:solidFill>
              </a:rPr>
              <a:t>                      </a:t>
            </a:r>
            <a:r>
              <a:rPr lang="en-US" sz="1800" dirty="0" err="1" smtClean="0">
                <a:solidFill>
                  <a:srgbClr val="002060"/>
                </a:solidFill>
              </a:rPr>
              <a:t>atau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	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                                 </a:t>
            </a:r>
            <a:endParaRPr lang="en-US" dirty="0" smtClean="0">
              <a:solidFill>
                <a:srgbClr val="002060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133600"/>
            <a:ext cx="253072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430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505069"/>
              </p:ext>
            </p:extLst>
          </p:nvPr>
        </p:nvGraphicFramePr>
        <p:xfrm>
          <a:off x="2522538" y="4419600"/>
          <a:ext cx="1303583" cy="89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4" imgW="622030" imgH="431613" progId="Equation.3">
                  <p:embed/>
                </p:oleObj>
              </mc:Choice>
              <mc:Fallback>
                <p:oleObj name="Equation" r:id="rId4" imgW="622030" imgH="431613" progId="Equation.3">
                  <p:embed/>
                  <p:pic>
                    <p:nvPicPr>
                      <p:cNvPr id="430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4419600"/>
                        <a:ext cx="1303583" cy="896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157422"/>
              </p:ext>
            </p:extLst>
          </p:nvPr>
        </p:nvGraphicFramePr>
        <p:xfrm>
          <a:off x="4267200" y="4440383"/>
          <a:ext cx="1247597" cy="87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6" imgW="609336" imgH="431613" progId="Equation.3">
                  <p:embed/>
                </p:oleObj>
              </mc:Choice>
              <mc:Fallback>
                <p:oleObj name="Equation" r:id="rId6" imgW="609336" imgH="431613" progId="Equation.3">
                  <p:embed/>
                  <p:pic>
                    <p:nvPicPr>
                      <p:cNvPr id="43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40383"/>
                        <a:ext cx="1247597" cy="876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Regula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Falsi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1371600"/>
            <a:ext cx="6862763" cy="73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050827"/>
            <a:ext cx="7391400" cy="4730973"/>
          </a:xfrm>
          <a:noFill/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Regula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Falsi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7344453" cy="4876799"/>
          </a:xfrm>
          <a:noFill/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Regula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Falsi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31983"/>
          </a:xfrm>
        </p:spPr>
        <p:txBody>
          <a:bodyPr/>
          <a:lstStyle/>
          <a:p>
            <a:pPr eaLnBrk="1" hangingPunct="1"/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Terbuka</a:t>
            </a:r>
          </a:p>
          <a:p>
            <a:pPr lvl="1" eaLnBrk="1" hangingPunct="1"/>
            <a:endParaRPr lang="en-US" altLang="id-ID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Diperlukan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tebakan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endParaRPr lang="en-US" altLang="id-ID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id-ID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id-ID" baseline="-25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menghitung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altLang="id-ID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</a:p>
          <a:p>
            <a:pPr lvl="1" eaLnBrk="1" hangingPunct="1"/>
            <a:endParaRPr lang="en-US" altLang="id-ID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konvergen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divergen</a:t>
            </a:r>
            <a:endParaRPr lang="en-US" altLang="id-ID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YangTermasuk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Terbuka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Tetap</a:t>
            </a:r>
            <a:endParaRPr lang="en-US" altLang="id-ID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id-ID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Newton-Raphson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id-ID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Secant.</a:t>
            </a:r>
          </a:p>
          <a:p>
            <a:pPr eaLnBrk="1" hangingPunct="1"/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Terbuka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534400" cy="5029200"/>
          </a:xfrm>
        </p:spPr>
        <p:txBody>
          <a:bodyPr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Metode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iterasi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titik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tetap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adalah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metode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yg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memisahkan</a:t>
            </a:r>
            <a:r>
              <a:rPr lang="en-US" sz="1800" dirty="0" smtClean="0">
                <a:solidFill>
                  <a:srgbClr val="002060"/>
                </a:solidFill>
              </a:rPr>
              <a:t> x </a:t>
            </a:r>
            <a:r>
              <a:rPr lang="en-US" sz="1800" dirty="0" err="1" smtClean="0">
                <a:solidFill>
                  <a:srgbClr val="002060"/>
                </a:solidFill>
              </a:rPr>
              <a:t>dengan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sebagian</a:t>
            </a:r>
            <a:r>
              <a:rPr lang="en-US" sz="1800" dirty="0" smtClean="0">
                <a:solidFill>
                  <a:srgbClr val="002060"/>
                </a:solidFill>
              </a:rPr>
              <a:t> x yang lain </a:t>
            </a:r>
            <a:r>
              <a:rPr lang="en-US" sz="1800" dirty="0" err="1" smtClean="0">
                <a:solidFill>
                  <a:srgbClr val="002060"/>
                </a:solidFill>
              </a:rPr>
              <a:t>sehingga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diperoleh</a:t>
            </a:r>
            <a:r>
              <a:rPr lang="en-US" sz="1800" dirty="0" smtClean="0">
                <a:solidFill>
                  <a:srgbClr val="002060"/>
                </a:solidFill>
              </a:rPr>
              <a:t> : x = g(x). 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Cari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akar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dgn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pertidaksamaan</a:t>
            </a:r>
            <a:r>
              <a:rPr lang="en-US" sz="1800" dirty="0" smtClean="0">
                <a:solidFill>
                  <a:srgbClr val="002060"/>
                </a:solidFill>
              </a:rPr>
              <a:t> :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</a:rPr>
              <a:t> X</a:t>
            </a:r>
            <a:r>
              <a:rPr lang="en-US" sz="1800" baseline="-25000" dirty="0" smtClean="0">
                <a:solidFill>
                  <a:srgbClr val="002060"/>
                </a:solidFill>
              </a:rPr>
              <a:t>k+1</a:t>
            </a:r>
            <a:r>
              <a:rPr lang="en-US" sz="1800" dirty="0" smtClean="0">
                <a:solidFill>
                  <a:srgbClr val="002060"/>
                </a:solidFill>
              </a:rPr>
              <a:t> = g(</a:t>
            </a:r>
            <a:r>
              <a:rPr lang="en-US" sz="1800" dirty="0" err="1" smtClean="0">
                <a:solidFill>
                  <a:srgbClr val="002060"/>
                </a:solidFill>
              </a:rPr>
              <a:t>X</a:t>
            </a:r>
            <a:r>
              <a:rPr lang="en-US" sz="1800" baseline="-25000" dirty="0" err="1" smtClean="0">
                <a:solidFill>
                  <a:srgbClr val="002060"/>
                </a:solidFill>
              </a:rPr>
              <a:t>k</a:t>
            </a:r>
            <a:r>
              <a:rPr lang="en-US" sz="1800" dirty="0" smtClean="0">
                <a:solidFill>
                  <a:srgbClr val="002060"/>
                </a:solidFill>
              </a:rPr>
              <a:t>); </a:t>
            </a:r>
            <a:r>
              <a:rPr lang="en-US" sz="1800" dirty="0" err="1" smtClean="0">
                <a:solidFill>
                  <a:srgbClr val="002060"/>
                </a:solidFill>
              </a:rPr>
              <a:t>untuk</a:t>
            </a:r>
            <a:r>
              <a:rPr lang="en-US" sz="1800" dirty="0" smtClean="0">
                <a:solidFill>
                  <a:srgbClr val="002060"/>
                </a:solidFill>
              </a:rPr>
              <a:t>  k = 0, 1, 2, 3, … </a:t>
            </a:r>
            <a:r>
              <a:rPr lang="en-US" sz="1800" dirty="0" err="1" smtClean="0">
                <a:solidFill>
                  <a:srgbClr val="002060"/>
                </a:solidFill>
              </a:rPr>
              <a:t>dgn</a:t>
            </a:r>
            <a:r>
              <a:rPr lang="en-US" sz="1800" dirty="0" smtClean="0">
                <a:solidFill>
                  <a:srgbClr val="002060"/>
                </a:solidFill>
              </a:rPr>
              <a:t> X</a:t>
            </a:r>
            <a:r>
              <a:rPr lang="en-US" sz="1800" baseline="-25000" dirty="0" smtClean="0">
                <a:solidFill>
                  <a:srgbClr val="002060"/>
                </a:solidFill>
              </a:rPr>
              <a:t>0 </a:t>
            </a:r>
            <a:r>
              <a:rPr lang="en-US" sz="1800" dirty="0" err="1" smtClean="0">
                <a:solidFill>
                  <a:srgbClr val="002060"/>
                </a:solidFill>
              </a:rPr>
              <a:t>asumsi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awalnya</a:t>
            </a:r>
            <a:r>
              <a:rPr lang="en-US" sz="1800" dirty="0" smtClean="0">
                <a:solidFill>
                  <a:srgbClr val="002060"/>
                </a:solidFill>
              </a:rPr>
              <a:t>, </a:t>
            </a:r>
            <a:r>
              <a:rPr lang="en-US" sz="1800" dirty="0" err="1" smtClean="0">
                <a:solidFill>
                  <a:srgbClr val="002060"/>
                </a:solidFill>
              </a:rPr>
              <a:t>sehingga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diperoleh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barisan</a:t>
            </a:r>
            <a:r>
              <a:rPr lang="en-US" sz="1800" dirty="0" smtClean="0">
                <a:solidFill>
                  <a:srgbClr val="002060"/>
                </a:solidFill>
              </a:rPr>
              <a:t> : X</a:t>
            </a:r>
            <a:r>
              <a:rPr lang="en-US" sz="1800" baseline="-25000" dirty="0" smtClean="0">
                <a:solidFill>
                  <a:srgbClr val="002060"/>
                </a:solidFill>
              </a:rPr>
              <a:t>0</a:t>
            </a:r>
            <a:r>
              <a:rPr lang="en-US" sz="1800" dirty="0" smtClean="0">
                <a:solidFill>
                  <a:srgbClr val="002060"/>
                </a:solidFill>
              </a:rPr>
              <a:t>, X</a:t>
            </a:r>
            <a:r>
              <a:rPr lang="en-US" sz="1800" baseline="-25000" dirty="0" smtClean="0">
                <a:solidFill>
                  <a:srgbClr val="002060"/>
                </a:solidFill>
              </a:rPr>
              <a:t>1</a:t>
            </a:r>
            <a:r>
              <a:rPr lang="en-US" sz="1800" dirty="0" smtClean="0">
                <a:solidFill>
                  <a:srgbClr val="002060"/>
                </a:solidFill>
              </a:rPr>
              <a:t>, X</a:t>
            </a:r>
            <a:r>
              <a:rPr lang="en-US" sz="1800" baseline="-25000" dirty="0" smtClean="0">
                <a:solidFill>
                  <a:srgbClr val="002060"/>
                </a:solidFill>
              </a:rPr>
              <a:t>2</a:t>
            </a:r>
            <a:r>
              <a:rPr lang="en-US" sz="1800" dirty="0" smtClean="0">
                <a:solidFill>
                  <a:srgbClr val="002060"/>
                </a:solidFill>
              </a:rPr>
              <a:t>, X</a:t>
            </a:r>
            <a:r>
              <a:rPr lang="en-US" sz="1800" baseline="-25000" dirty="0" smtClean="0">
                <a:solidFill>
                  <a:srgbClr val="002060"/>
                </a:solidFill>
              </a:rPr>
              <a:t>3</a:t>
            </a:r>
            <a:r>
              <a:rPr lang="en-US" sz="1800" dirty="0" smtClean="0">
                <a:solidFill>
                  <a:srgbClr val="002060"/>
                </a:solidFill>
              </a:rPr>
              <a:t>, …   yang </a:t>
            </a:r>
            <a:r>
              <a:rPr lang="en-US" sz="1800" dirty="0" err="1" smtClean="0">
                <a:solidFill>
                  <a:srgbClr val="002060"/>
                </a:solidFill>
              </a:rPr>
              <a:t>diharapkan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konvergen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ke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akarnya</a:t>
            </a:r>
            <a:r>
              <a:rPr lang="en-US" sz="1800" dirty="0" smtClean="0">
                <a:solidFill>
                  <a:srgbClr val="002060"/>
                </a:solidFill>
              </a:rPr>
              <a:t>.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Jika</a:t>
            </a:r>
            <a:r>
              <a:rPr lang="en-US" sz="1800" dirty="0" smtClean="0">
                <a:solidFill>
                  <a:srgbClr val="002060"/>
                </a:solidFill>
              </a:rPr>
              <a:t>  g’(x) </a:t>
            </a:r>
            <a:r>
              <a:rPr lang="el-GR" sz="1800" dirty="0" smtClean="0">
                <a:solidFill>
                  <a:srgbClr val="002060"/>
                </a:solidFill>
              </a:rPr>
              <a:t>ε</a:t>
            </a:r>
            <a:r>
              <a:rPr lang="en-US" sz="1800" dirty="0" smtClean="0">
                <a:solidFill>
                  <a:srgbClr val="002060"/>
                </a:solidFill>
              </a:rPr>
              <a:t> [a, b] </a:t>
            </a:r>
            <a:r>
              <a:rPr lang="en-US" sz="1800" dirty="0" err="1" smtClean="0">
                <a:solidFill>
                  <a:srgbClr val="002060"/>
                </a:solidFill>
              </a:rPr>
              <a:t>dan</a:t>
            </a:r>
            <a:r>
              <a:rPr lang="en-US" sz="1800" dirty="0" smtClean="0">
                <a:solidFill>
                  <a:srgbClr val="002060"/>
                </a:solidFill>
              </a:rPr>
              <a:t> -1&lt; g’(x) ≤ 1 </a:t>
            </a:r>
            <a:r>
              <a:rPr lang="en-US" sz="1800" dirty="0" err="1" smtClean="0">
                <a:solidFill>
                  <a:srgbClr val="002060"/>
                </a:solidFill>
              </a:rPr>
              <a:t>untuk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setiap</a:t>
            </a:r>
            <a:r>
              <a:rPr lang="en-US" sz="1800" dirty="0" smtClean="0">
                <a:solidFill>
                  <a:srgbClr val="002060"/>
                </a:solidFill>
              </a:rPr>
              <a:t> x </a:t>
            </a:r>
            <a:r>
              <a:rPr lang="el-GR" sz="1800" dirty="0" smtClean="0">
                <a:solidFill>
                  <a:srgbClr val="002060"/>
                </a:solidFill>
              </a:rPr>
              <a:t>ε</a:t>
            </a:r>
            <a:r>
              <a:rPr lang="en-US" sz="1800" dirty="0" smtClean="0">
                <a:solidFill>
                  <a:srgbClr val="002060"/>
                </a:solidFill>
              </a:rPr>
              <a:t> [a, b], </a:t>
            </a:r>
            <a:r>
              <a:rPr lang="en-US" sz="1800" dirty="0" err="1" smtClean="0">
                <a:solidFill>
                  <a:srgbClr val="002060"/>
                </a:solidFill>
              </a:rPr>
              <a:t>maka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titik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tetap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tersebut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tunggal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dan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iterasinya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akan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konvergen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menuju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akar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800" dirty="0" smtClean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Iterasi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Titik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Tetap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1" name="Group 33"/>
          <p:cNvGrpSpPr>
            <a:grpSpLocks/>
          </p:cNvGrpSpPr>
          <p:nvPr/>
        </p:nvGrpSpPr>
        <p:grpSpPr bwMode="auto">
          <a:xfrm>
            <a:off x="2760662" y="1652588"/>
            <a:ext cx="4783138" cy="4824412"/>
            <a:chOff x="363" y="777"/>
            <a:chExt cx="2563" cy="3039"/>
          </a:xfrm>
        </p:grpSpPr>
        <p:sp>
          <p:nvSpPr>
            <p:cNvPr id="48132" name="Line 10"/>
            <p:cNvSpPr>
              <a:spLocks noChangeShapeType="1"/>
            </p:cNvSpPr>
            <p:nvPr/>
          </p:nvSpPr>
          <p:spPr bwMode="auto">
            <a:xfrm flipV="1">
              <a:off x="363" y="777"/>
              <a:ext cx="0" cy="136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33" name="Line 11"/>
            <p:cNvSpPr>
              <a:spLocks noChangeShapeType="1"/>
            </p:cNvSpPr>
            <p:nvPr/>
          </p:nvSpPr>
          <p:spPr bwMode="auto">
            <a:xfrm>
              <a:off x="365" y="1721"/>
              <a:ext cx="2016" cy="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34" name="Line 14"/>
            <p:cNvSpPr>
              <a:spLocks noChangeShapeType="1"/>
            </p:cNvSpPr>
            <p:nvPr/>
          </p:nvSpPr>
          <p:spPr bwMode="auto">
            <a:xfrm flipV="1">
              <a:off x="363" y="2341"/>
              <a:ext cx="0" cy="14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35" name="Line 15"/>
            <p:cNvSpPr>
              <a:spLocks noChangeShapeType="1"/>
            </p:cNvSpPr>
            <p:nvPr/>
          </p:nvSpPr>
          <p:spPr bwMode="auto">
            <a:xfrm>
              <a:off x="365" y="3793"/>
              <a:ext cx="194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36" name="Freeform 16"/>
            <p:cNvSpPr>
              <a:spLocks/>
            </p:cNvSpPr>
            <p:nvPr/>
          </p:nvSpPr>
          <p:spPr bwMode="auto">
            <a:xfrm>
              <a:off x="363" y="1094"/>
              <a:ext cx="1950" cy="862"/>
            </a:xfrm>
            <a:custGeom>
              <a:avLst/>
              <a:gdLst>
                <a:gd name="T0" fmla="*/ 0 w 1950"/>
                <a:gd name="T1" fmla="*/ 0 h 862"/>
                <a:gd name="T2" fmla="*/ 839 w 1950"/>
                <a:gd name="T3" fmla="*/ 635 h 862"/>
                <a:gd name="T4" fmla="*/ 1950 w 1950"/>
                <a:gd name="T5" fmla="*/ 862 h 862"/>
                <a:gd name="T6" fmla="*/ 0 60000 65536"/>
                <a:gd name="T7" fmla="*/ 0 60000 65536"/>
                <a:gd name="T8" fmla="*/ 0 60000 65536"/>
                <a:gd name="T9" fmla="*/ 0 w 1950"/>
                <a:gd name="T10" fmla="*/ 0 h 862"/>
                <a:gd name="T11" fmla="*/ 1950 w 1950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0" h="862">
                  <a:moveTo>
                    <a:pt x="0" y="0"/>
                  </a:moveTo>
                  <a:cubicBezTo>
                    <a:pt x="257" y="245"/>
                    <a:pt x="514" y="491"/>
                    <a:pt x="839" y="635"/>
                  </a:cubicBezTo>
                  <a:cubicBezTo>
                    <a:pt x="1164" y="779"/>
                    <a:pt x="1765" y="824"/>
                    <a:pt x="1950" y="86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48137" name="Line 17"/>
            <p:cNvSpPr>
              <a:spLocks noChangeShapeType="1"/>
            </p:cNvSpPr>
            <p:nvPr/>
          </p:nvSpPr>
          <p:spPr bwMode="auto">
            <a:xfrm flipV="1">
              <a:off x="363" y="2455"/>
              <a:ext cx="1587" cy="13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48138" name="Line 18"/>
            <p:cNvSpPr>
              <a:spLocks noChangeShapeType="1"/>
            </p:cNvSpPr>
            <p:nvPr/>
          </p:nvSpPr>
          <p:spPr bwMode="auto">
            <a:xfrm>
              <a:off x="1179" y="1706"/>
              <a:ext cx="0" cy="208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48139" name="Freeform 19"/>
            <p:cNvSpPr>
              <a:spLocks/>
            </p:cNvSpPr>
            <p:nvPr/>
          </p:nvSpPr>
          <p:spPr bwMode="auto">
            <a:xfrm>
              <a:off x="363" y="2478"/>
              <a:ext cx="1950" cy="862"/>
            </a:xfrm>
            <a:custGeom>
              <a:avLst/>
              <a:gdLst>
                <a:gd name="T0" fmla="*/ 0 w 1950"/>
                <a:gd name="T1" fmla="*/ 0 h 862"/>
                <a:gd name="T2" fmla="*/ 839 w 1950"/>
                <a:gd name="T3" fmla="*/ 635 h 862"/>
                <a:gd name="T4" fmla="*/ 1950 w 1950"/>
                <a:gd name="T5" fmla="*/ 862 h 862"/>
                <a:gd name="T6" fmla="*/ 0 60000 65536"/>
                <a:gd name="T7" fmla="*/ 0 60000 65536"/>
                <a:gd name="T8" fmla="*/ 0 60000 65536"/>
                <a:gd name="T9" fmla="*/ 0 w 1950"/>
                <a:gd name="T10" fmla="*/ 0 h 862"/>
                <a:gd name="T11" fmla="*/ 1950 w 1950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0" h="862">
                  <a:moveTo>
                    <a:pt x="0" y="0"/>
                  </a:moveTo>
                  <a:cubicBezTo>
                    <a:pt x="257" y="245"/>
                    <a:pt x="514" y="491"/>
                    <a:pt x="839" y="635"/>
                  </a:cubicBezTo>
                  <a:cubicBezTo>
                    <a:pt x="1164" y="779"/>
                    <a:pt x="1765" y="824"/>
                    <a:pt x="1950" y="86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48140" name="Rectangle 20"/>
            <p:cNvSpPr>
              <a:spLocks noChangeArrowheads="1"/>
            </p:cNvSpPr>
            <p:nvPr/>
          </p:nvSpPr>
          <p:spPr bwMode="auto">
            <a:xfrm>
              <a:off x="816" y="958"/>
              <a:ext cx="10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7938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d-ID" sz="1800" i="1">
                  <a:latin typeface="Arial" panose="020B0604020202020204" pitchFamily="34" charset="0"/>
                </a:rPr>
                <a:t>f(x) = e</a:t>
              </a:r>
              <a:r>
                <a:rPr lang="en-US" altLang="id-ID" sz="1800" i="1" baseline="30000">
                  <a:latin typeface="Arial" panose="020B0604020202020204" pitchFamily="34" charset="0"/>
                </a:rPr>
                <a:t>-x</a:t>
              </a:r>
              <a:r>
                <a:rPr lang="en-US" altLang="id-ID" sz="1800" i="1">
                  <a:latin typeface="Arial" panose="020B0604020202020204" pitchFamily="34" charset="0"/>
                </a:rPr>
                <a:t> - x</a:t>
              </a:r>
            </a:p>
          </p:txBody>
        </p:sp>
        <p:sp>
          <p:nvSpPr>
            <p:cNvPr id="48141" name="Line 21"/>
            <p:cNvSpPr>
              <a:spLocks noChangeShapeType="1"/>
            </p:cNvSpPr>
            <p:nvPr/>
          </p:nvSpPr>
          <p:spPr bwMode="auto">
            <a:xfrm flipV="1">
              <a:off x="521" y="1071"/>
              <a:ext cx="295" cy="15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48142" name="Rectangle 22"/>
            <p:cNvSpPr>
              <a:spLocks noChangeArrowheads="1"/>
            </p:cNvSpPr>
            <p:nvPr/>
          </p:nvSpPr>
          <p:spPr bwMode="auto">
            <a:xfrm>
              <a:off x="1474" y="1389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7938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d-ID" sz="1800" i="1">
                  <a:latin typeface="Arial" panose="020B0604020202020204" pitchFamily="34" charset="0"/>
                </a:rPr>
                <a:t>akar</a:t>
              </a:r>
            </a:p>
          </p:txBody>
        </p:sp>
        <p:sp>
          <p:nvSpPr>
            <p:cNvPr id="48143" name="Rectangle 23"/>
            <p:cNvSpPr>
              <a:spLocks noChangeArrowheads="1"/>
            </p:cNvSpPr>
            <p:nvPr/>
          </p:nvSpPr>
          <p:spPr bwMode="auto">
            <a:xfrm>
              <a:off x="1837" y="2591"/>
              <a:ext cx="10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7938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d-ID" sz="1800" i="1">
                  <a:latin typeface="Arial" panose="020B0604020202020204" pitchFamily="34" charset="0"/>
                </a:rPr>
                <a:t>y</a:t>
              </a:r>
              <a:r>
                <a:rPr lang="en-US" altLang="id-ID" sz="1800" i="1" baseline="-25000">
                  <a:latin typeface="Arial" panose="020B0604020202020204" pitchFamily="34" charset="0"/>
                </a:rPr>
                <a:t>1</a:t>
              </a:r>
              <a:r>
                <a:rPr lang="en-US" altLang="id-ID" sz="1800" i="1">
                  <a:latin typeface="Arial" panose="020B0604020202020204" pitchFamily="34" charset="0"/>
                </a:rPr>
                <a:t>(x) = x</a:t>
              </a:r>
            </a:p>
          </p:txBody>
        </p:sp>
        <p:sp>
          <p:nvSpPr>
            <p:cNvPr id="48144" name="Rectangle 24"/>
            <p:cNvSpPr>
              <a:spLocks noChangeArrowheads="1"/>
            </p:cNvSpPr>
            <p:nvPr/>
          </p:nvSpPr>
          <p:spPr bwMode="auto">
            <a:xfrm>
              <a:off x="1837" y="2976"/>
              <a:ext cx="10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7938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d-ID" sz="1800" i="1">
                  <a:latin typeface="Arial" panose="020B0604020202020204" pitchFamily="34" charset="0"/>
                </a:rPr>
                <a:t>y</a:t>
              </a:r>
              <a:r>
                <a:rPr lang="en-US" altLang="id-ID" sz="1800" i="1" baseline="-25000">
                  <a:latin typeface="Arial" panose="020B0604020202020204" pitchFamily="34" charset="0"/>
                </a:rPr>
                <a:t>2</a:t>
              </a:r>
              <a:r>
                <a:rPr lang="en-US" altLang="id-ID" sz="1800" i="1">
                  <a:latin typeface="Arial" panose="020B0604020202020204" pitchFamily="34" charset="0"/>
                </a:rPr>
                <a:t>(x) = e</a:t>
              </a:r>
              <a:r>
                <a:rPr lang="en-US" altLang="id-ID" sz="1800" i="1" baseline="30000">
                  <a:latin typeface="Arial" panose="020B0604020202020204" pitchFamily="34" charset="0"/>
                </a:rPr>
                <a:t>-x</a:t>
              </a:r>
              <a:endParaRPr lang="en-US" altLang="id-ID" sz="1800" i="1">
                <a:latin typeface="Arial" panose="020B0604020202020204" pitchFamily="34" charset="0"/>
              </a:endParaRPr>
            </a:p>
          </p:txBody>
        </p:sp>
        <p:sp>
          <p:nvSpPr>
            <p:cNvPr id="48145" name="Line 25"/>
            <p:cNvSpPr>
              <a:spLocks noChangeShapeType="1"/>
            </p:cNvSpPr>
            <p:nvPr/>
          </p:nvSpPr>
          <p:spPr bwMode="auto">
            <a:xfrm flipV="1">
              <a:off x="1202" y="1548"/>
              <a:ext cx="295" cy="15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48146" name="Rectangle 26"/>
            <p:cNvSpPr>
              <a:spLocks noChangeArrowheads="1"/>
            </p:cNvSpPr>
            <p:nvPr/>
          </p:nvSpPr>
          <p:spPr bwMode="auto">
            <a:xfrm>
              <a:off x="862" y="2568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7938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d-ID" sz="1800" i="1">
                  <a:latin typeface="Arial" panose="020B0604020202020204" pitchFamily="34" charset="0"/>
                </a:rPr>
                <a:t>akar</a:t>
              </a:r>
            </a:p>
          </p:txBody>
        </p:sp>
        <p:sp>
          <p:nvSpPr>
            <p:cNvPr id="48147" name="Line 27"/>
            <p:cNvSpPr>
              <a:spLocks noChangeShapeType="1"/>
            </p:cNvSpPr>
            <p:nvPr/>
          </p:nvSpPr>
          <p:spPr bwMode="auto">
            <a:xfrm flipH="1" flipV="1">
              <a:off x="1066" y="2772"/>
              <a:ext cx="113" cy="27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48148" name="Line 28"/>
            <p:cNvSpPr>
              <a:spLocks noChangeShapeType="1"/>
            </p:cNvSpPr>
            <p:nvPr/>
          </p:nvSpPr>
          <p:spPr bwMode="auto">
            <a:xfrm flipV="1">
              <a:off x="1587" y="2704"/>
              <a:ext cx="272" cy="6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48149" name="Line 29"/>
            <p:cNvSpPr>
              <a:spLocks noChangeShapeType="1"/>
            </p:cNvSpPr>
            <p:nvPr/>
          </p:nvSpPr>
          <p:spPr bwMode="auto">
            <a:xfrm flipV="1">
              <a:off x="1587" y="3113"/>
              <a:ext cx="250" cy="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48150" name="Oval 31"/>
            <p:cNvSpPr>
              <a:spLocks noChangeArrowheads="1"/>
            </p:cNvSpPr>
            <p:nvPr/>
          </p:nvSpPr>
          <p:spPr bwMode="auto">
            <a:xfrm>
              <a:off x="1134" y="1684"/>
              <a:ext cx="9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d-ID" altLang="id-ID" sz="1800">
                <a:latin typeface="Arial" panose="020B0604020202020204" pitchFamily="34" charset="0"/>
              </a:endParaRPr>
            </a:p>
          </p:txBody>
        </p:sp>
        <p:sp>
          <p:nvSpPr>
            <p:cNvPr id="48151" name="Oval 32"/>
            <p:cNvSpPr>
              <a:spLocks noChangeArrowheads="1"/>
            </p:cNvSpPr>
            <p:nvPr/>
          </p:nvSpPr>
          <p:spPr bwMode="auto">
            <a:xfrm>
              <a:off x="1134" y="3045"/>
              <a:ext cx="9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d-ID" altLang="id-ID" sz="1800">
                <a:latin typeface="Arial" panose="020B0604020202020204" pitchFamily="34" charset="0"/>
              </a:endParaRP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Iterasi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Titik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Tetap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371600"/>
            <a:ext cx="8153400" cy="2616101"/>
          </a:xfrm>
        </p:spPr>
        <p:txBody>
          <a:bodyPr/>
          <a:lstStyle/>
          <a:p>
            <a:pPr eaLnBrk="1" hangingPunct="1"/>
            <a:r>
              <a:rPr lang="en-US" altLang="id-ID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 eaLnBrk="1" hangingPunct="1"/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f(x) = x – e</a:t>
            </a:r>
            <a:r>
              <a:rPr lang="en-US" altLang="id-ID" sz="2000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 </a:t>
            </a:r>
            <a:endParaRPr lang="en-US" altLang="id-ID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id-ID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ubah</a:t>
            </a:r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x = e</a:t>
            </a:r>
            <a:r>
              <a:rPr lang="en-US" altLang="id-ID" sz="2000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g(x) = e</a:t>
            </a:r>
            <a:r>
              <a:rPr lang="en-US" altLang="id-ID" sz="2000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lvl="1" eaLnBrk="1" hangingPunct="1"/>
            <a:r>
              <a:rPr lang="en-US" altLang="ja-JP" sz="2000" dirty="0" smtClean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f(x) = x</a:t>
            </a:r>
            <a:r>
              <a:rPr lang="en-US" altLang="ja-JP" sz="2000" baseline="30000" dirty="0" smtClean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ja-JP" sz="2000" dirty="0" smtClean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- 2x + 3 =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ja-JP" sz="2000" dirty="0" smtClean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</a:t>
            </a:r>
            <a:r>
              <a:rPr lang="en-US" altLang="ja-JP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ubah</a:t>
            </a:r>
            <a:r>
              <a:rPr lang="en-US" altLang="ja-JP" sz="2000" dirty="0" smtClean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menjadi</a:t>
            </a:r>
            <a:r>
              <a:rPr lang="en-US" altLang="ja-JP" sz="2000" dirty="0" smtClean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: x = (x</a:t>
            </a:r>
            <a:r>
              <a:rPr lang="en-US" altLang="ja-JP" sz="2000" baseline="30000" dirty="0" smtClean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ja-JP" sz="2000" dirty="0" smtClean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+ 3) / 2 </a:t>
            </a:r>
            <a:r>
              <a:rPr lang="en-US" altLang="ja-JP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atau</a:t>
            </a:r>
            <a:r>
              <a:rPr lang="en-US" altLang="ja-JP" sz="2000" dirty="0" smtClean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ja-JP" sz="2000" dirty="0" smtClean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            g(x) = (x</a:t>
            </a:r>
            <a:r>
              <a:rPr lang="en-US" altLang="ja-JP" sz="2000" baseline="30000" dirty="0" smtClean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ja-JP" sz="2000" dirty="0" smtClean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+ 3) / 2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id-ID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g(x) </a:t>
            </a:r>
            <a:r>
              <a:rPr lang="en-US" altLang="id-ID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inilah</a:t>
            </a:r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id-ID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dasar</a:t>
            </a:r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altLang="id-ID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endParaRPr lang="en-US" altLang="id-ID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id-ID" sz="11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Iterasi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Titik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Tetap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841153"/>
              </p:ext>
            </p:extLst>
          </p:nvPr>
        </p:nvGraphicFramePr>
        <p:xfrm>
          <a:off x="2362200" y="4038600"/>
          <a:ext cx="4495800" cy="264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Bitmap Image" r:id="rId3" imgW="4952381" imgH="2857899" progId="Paint.Picture">
                  <p:embed/>
                </p:oleObj>
              </mc:Choice>
              <mc:Fallback>
                <p:oleObj name="Bitmap Image" r:id="rId3" imgW="4952381" imgH="2857899" progId="Paint.Picture">
                  <p:embed/>
                  <p:pic>
                    <p:nvPicPr>
                      <p:cNvPr id="5017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0"/>
                        <a:ext cx="4495800" cy="2647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1199" y="1295400"/>
            <a:ext cx="5257801" cy="5562600"/>
            <a:chOff x="1295399" y="1447800"/>
            <a:chExt cx="5257801" cy="5562600"/>
          </a:xfrm>
        </p:grpSpPr>
        <p:pic>
          <p:nvPicPr>
            <p:cNvPr id="1433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399" y="1447800"/>
              <a:ext cx="5257801" cy="234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835293"/>
              <a:ext cx="5257800" cy="3175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Ilustrasi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Persoalan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Matematika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CDE97552-803F-4DD0-9585-8ED1E66FC362}" type="slidenum">
              <a:rPr lang="en-US" altLang="id-ID" sz="12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id-ID" sz="12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447800"/>
            <a:ext cx="8153400" cy="199439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1800" dirty="0" err="1" smtClean="0">
                <a:solidFill>
                  <a:srgbClr val="002060"/>
                </a:solidFill>
              </a:rPr>
              <a:t>Teorema</a:t>
            </a:r>
            <a:r>
              <a:rPr lang="en-US" altLang="id-ID" sz="1800" dirty="0" smtClean="0">
                <a:solidFill>
                  <a:srgbClr val="002060"/>
                </a:solidFill>
              </a:rPr>
              <a:t> 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d-ID" sz="1800" dirty="0" err="1" smtClean="0">
                <a:solidFill>
                  <a:srgbClr val="002060"/>
                </a:solidFill>
              </a:rPr>
              <a:t>Misalkan</a:t>
            </a:r>
            <a:r>
              <a:rPr lang="en-US" altLang="id-ID" sz="1800" dirty="0" smtClean="0">
                <a:solidFill>
                  <a:srgbClr val="002060"/>
                </a:solidFill>
              </a:rPr>
              <a:t> g(x)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dan</a:t>
            </a:r>
            <a:r>
              <a:rPr lang="en-US" altLang="id-ID" sz="1800" dirty="0" smtClean="0">
                <a:solidFill>
                  <a:srgbClr val="002060"/>
                </a:solidFill>
              </a:rPr>
              <a:t> g’(x)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kontinu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dalam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selang</a:t>
            </a:r>
            <a:r>
              <a:rPr lang="en-US" altLang="id-ID" sz="1800" dirty="0" smtClean="0">
                <a:solidFill>
                  <a:srgbClr val="002060"/>
                </a:solidFill>
              </a:rPr>
              <a:t> [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a,b</a:t>
            </a:r>
            <a:r>
              <a:rPr lang="en-US" altLang="id-ID" sz="1800" dirty="0" smtClean="0">
                <a:solidFill>
                  <a:srgbClr val="002060"/>
                </a:solidFill>
              </a:rPr>
              <a:t>] = [s-h,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s+h</a:t>
            </a:r>
            <a:r>
              <a:rPr lang="en-US" altLang="id-ID" sz="1800" dirty="0" smtClean="0">
                <a:solidFill>
                  <a:srgbClr val="002060"/>
                </a:solidFill>
              </a:rPr>
              <a:t>] yang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mengandung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titik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tetap</a:t>
            </a:r>
            <a:r>
              <a:rPr lang="en-US" altLang="id-ID" sz="1800" dirty="0" smtClean="0">
                <a:solidFill>
                  <a:srgbClr val="002060"/>
                </a:solidFill>
              </a:rPr>
              <a:t> s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nilai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awal</a:t>
            </a:r>
            <a:r>
              <a:rPr lang="en-US" altLang="id-ID" sz="1800" dirty="0" smtClean="0">
                <a:solidFill>
                  <a:srgbClr val="002060"/>
                </a:solidFill>
              </a:rPr>
              <a:t> x</a:t>
            </a:r>
            <a:r>
              <a:rPr lang="en-US" altLang="id-ID" sz="1800" baseline="-25000" dirty="0" smtClean="0">
                <a:solidFill>
                  <a:srgbClr val="002060"/>
                </a:solidFill>
              </a:rPr>
              <a:t>0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dipilih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dalam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selang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tersebut</a:t>
            </a:r>
            <a:r>
              <a:rPr lang="en-US" altLang="id-ID" sz="1800" dirty="0" smtClean="0">
                <a:solidFill>
                  <a:srgbClr val="00206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d-ID" sz="1800" dirty="0" smtClean="0">
                <a:solidFill>
                  <a:srgbClr val="00206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d-ID" sz="1800" dirty="0" err="1" smtClean="0">
                <a:solidFill>
                  <a:srgbClr val="002060"/>
                </a:solidFill>
              </a:rPr>
              <a:t>Jika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i="1" dirty="0" smtClean="0">
                <a:solidFill>
                  <a:srgbClr val="002060"/>
                </a:solidFill>
              </a:rPr>
              <a:t>|g’(x)|&lt;1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untuk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semua</a:t>
            </a:r>
            <a:r>
              <a:rPr lang="en-US" altLang="id-ID" sz="1800" dirty="0" smtClean="0">
                <a:solidFill>
                  <a:srgbClr val="002060"/>
                </a:solidFill>
              </a:rPr>
              <a:t> x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elemen</a:t>
            </a:r>
            <a:r>
              <a:rPr lang="en-US" altLang="id-ID" sz="1800" dirty="0" smtClean="0">
                <a:solidFill>
                  <a:srgbClr val="002060"/>
                </a:solidFill>
              </a:rPr>
              <a:t> [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a,b</a:t>
            </a:r>
            <a:r>
              <a:rPr lang="en-US" altLang="id-ID" sz="1800" dirty="0" smtClean="0">
                <a:solidFill>
                  <a:srgbClr val="002060"/>
                </a:solidFill>
              </a:rPr>
              <a:t>]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maka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iterasi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i="1" dirty="0" smtClean="0">
                <a:solidFill>
                  <a:srgbClr val="002060"/>
                </a:solidFill>
              </a:rPr>
              <a:t>x</a:t>
            </a:r>
            <a:r>
              <a:rPr lang="en-US" altLang="id-ID" sz="1800" i="1" baseline="-25000" dirty="0" smtClean="0">
                <a:solidFill>
                  <a:srgbClr val="002060"/>
                </a:solidFill>
              </a:rPr>
              <a:t>r+1</a:t>
            </a:r>
            <a:r>
              <a:rPr lang="en-US" altLang="id-ID" sz="1800" i="1" dirty="0" smtClean="0">
                <a:solidFill>
                  <a:srgbClr val="002060"/>
                </a:solidFill>
              </a:rPr>
              <a:t> = g(</a:t>
            </a:r>
            <a:r>
              <a:rPr lang="en-US" altLang="id-ID" sz="1800" i="1" dirty="0" err="1" smtClean="0">
                <a:solidFill>
                  <a:srgbClr val="002060"/>
                </a:solidFill>
              </a:rPr>
              <a:t>x</a:t>
            </a:r>
            <a:r>
              <a:rPr lang="en-US" altLang="id-ID" sz="1800" i="1" baseline="-25000" dirty="0" err="1" smtClean="0">
                <a:solidFill>
                  <a:srgbClr val="002060"/>
                </a:solidFill>
              </a:rPr>
              <a:t>r</a:t>
            </a:r>
            <a:r>
              <a:rPr lang="en-US" altLang="id-ID" sz="1800" i="1" dirty="0" smtClean="0">
                <a:solidFill>
                  <a:srgbClr val="002060"/>
                </a:solidFill>
              </a:rPr>
              <a:t>)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akan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konvergen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ke</a:t>
            </a:r>
            <a:r>
              <a:rPr lang="en-US" altLang="id-ID" sz="1800" dirty="0" smtClean="0">
                <a:solidFill>
                  <a:srgbClr val="002060"/>
                </a:solidFill>
              </a:rPr>
              <a:t> s.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Pada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kasus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ini</a:t>
            </a:r>
            <a:r>
              <a:rPr lang="en-US" altLang="id-ID" sz="1800" dirty="0" smtClean="0">
                <a:solidFill>
                  <a:srgbClr val="002060"/>
                </a:solidFill>
              </a:rPr>
              <a:t> s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disebut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juga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titik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atraktif</a:t>
            </a:r>
            <a:endParaRPr lang="en-US" altLang="id-ID" sz="1800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d-ID" sz="1800" dirty="0" smtClean="0">
                <a:solidFill>
                  <a:srgbClr val="00206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d-ID" sz="1800" dirty="0" err="1" smtClean="0">
                <a:solidFill>
                  <a:srgbClr val="002060"/>
                </a:solidFill>
              </a:rPr>
              <a:t>Jika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i="1" dirty="0" smtClean="0">
                <a:solidFill>
                  <a:srgbClr val="002060"/>
                </a:solidFill>
              </a:rPr>
              <a:t>|g’(x)|&gt;1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untuk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semua</a:t>
            </a:r>
            <a:r>
              <a:rPr lang="en-US" altLang="id-ID" sz="1800" dirty="0" smtClean="0">
                <a:solidFill>
                  <a:srgbClr val="002060"/>
                </a:solidFill>
              </a:rPr>
              <a:t> x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elemen</a:t>
            </a:r>
            <a:r>
              <a:rPr lang="en-US" altLang="id-ID" sz="1800" dirty="0" smtClean="0">
                <a:solidFill>
                  <a:srgbClr val="002060"/>
                </a:solidFill>
              </a:rPr>
              <a:t> [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a,b</a:t>
            </a:r>
            <a:r>
              <a:rPr lang="en-US" altLang="id-ID" sz="1800" dirty="0" smtClean="0">
                <a:solidFill>
                  <a:srgbClr val="002060"/>
                </a:solidFill>
              </a:rPr>
              <a:t>]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maka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iterasi</a:t>
            </a:r>
            <a:r>
              <a:rPr lang="en-US" altLang="id-ID" sz="1800" dirty="0" smtClean="0">
                <a:solidFill>
                  <a:srgbClr val="002060"/>
                </a:solidFill>
              </a:rPr>
              <a:t> x</a:t>
            </a:r>
            <a:r>
              <a:rPr lang="en-US" altLang="id-ID" sz="1800" baseline="-25000" dirty="0" smtClean="0">
                <a:solidFill>
                  <a:srgbClr val="002060"/>
                </a:solidFill>
              </a:rPr>
              <a:t>r+1</a:t>
            </a:r>
            <a:r>
              <a:rPr lang="en-US" altLang="id-ID" sz="1800" dirty="0" smtClean="0">
                <a:solidFill>
                  <a:srgbClr val="002060"/>
                </a:solidFill>
              </a:rPr>
              <a:t> = g(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x</a:t>
            </a:r>
            <a:r>
              <a:rPr lang="en-US" altLang="id-ID" sz="1800" baseline="-25000" dirty="0" err="1" smtClean="0">
                <a:solidFill>
                  <a:srgbClr val="002060"/>
                </a:solidFill>
              </a:rPr>
              <a:t>r</a:t>
            </a:r>
            <a:r>
              <a:rPr lang="en-US" altLang="id-ID" sz="1800" dirty="0" smtClean="0">
                <a:solidFill>
                  <a:srgbClr val="002060"/>
                </a:solidFill>
              </a:rPr>
              <a:t>)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akan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divergen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dari</a:t>
            </a:r>
            <a:r>
              <a:rPr lang="en-US" altLang="id-ID" sz="1800" dirty="0" smtClean="0">
                <a:solidFill>
                  <a:srgbClr val="002060"/>
                </a:solidFill>
              </a:rPr>
              <a:t> s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Kriteria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Konvergensi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921933"/>
              </p:ext>
            </p:extLst>
          </p:nvPr>
        </p:nvGraphicFramePr>
        <p:xfrm>
          <a:off x="2953557" y="3352800"/>
          <a:ext cx="352344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Image Document" r:id="rId3" imgW="6862618" imgH="5024582" progId="Imaging.Document">
                  <p:embed/>
                </p:oleObj>
              </mc:Choice>
              <mc:Fallback>
                <p:oleObj name="Image Document" r:id="rId3" imgW="6862618" imgH="5024582" progId="Imaging.Document">
                  <p:embed/>
                  <p:pic>
                    <p:nvPicPr>
                      <p:cNvPr id="522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557" y="3352800"/>
                        <a:ext cx="3523443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59796"/>
            <a:ext cx="7851775" cy="90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638425"/>
            <a:ext cx="7851775" cy="3944937"/>
          </a:xfrm>
          <a:noFill/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Iterasi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Titik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Tetap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0525" y="1524000"/>
            <a:ext cx="4577475" cy="5029200"/>
          </a:xfrm>
          <a:noFill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Iterasi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Titik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Tetap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66BF1552-F03A-41F1-B756-D467A8511490}" type="slidenum">
              <a:rPr lang="en-US" altLang="id-ID" sz="12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id-ID" sz="12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55300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2925" y="1752600"/>
            <a:ext cx="8067675" cy="4191000"/>
          </a:xfr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Iterasi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Titik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Tetap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54E40466-228E-4574-A904-3B2AB4004482}" type="slidenum">
              <a:rPr lang="en-US" altLang="id-ID" sz="12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id-ID" sz="12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838200" y="1447800"/>
            <a:ext cx="7693025" cy="609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800" dirty="0" err="1" smtClean="0">
                <a:solidFill>
                  <a:srgbClr val="002060"/>
                </a:solidFill>
              </a:rPr>
              <a:t>Hitung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akar</a:t>
            </a:r>
            <a:r>
              <a:rPr lang="en-US" sz="1800" dirty="0" smtClean="0">
                <a:solidFill>
                  <a:srgbClr val="002060"/>
                </a:solidFill>
              </a:rPr>
              <a:t> f(x) = e</a:t>
            </a:r>
            <a:r>
              <a:rPr lang="en-US" sz="1800" baseline="30000" dirty="0" smtClean="0">
                <a:solidFill>
                  <a:srgbClr val="002060"/>
                </a:solidFill>
              </a:rPr>
              <a:t>x</a:t>
            </a:r>
            <a:r>
              <a:rPr lang="en-US" sz="1800" dirty="0" smtClean="0">
                <a:solidFill>
                  <a:srgbClr val="002060"/>
                </a:solidFill>
              </a:rPr>
              <a:t>-5x</a:t>
            </a:r>
            <a:r>
              <a:rPr lang="en-US" sz="1800" baseline="30000" dirty="0" smtClean="0">
                <a:solidFill>
                  <a:srgbClr val="002060"/>
                </a:solidFill>
              </a:rPr>
              <a:t>2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dengan</a:t>
            </a:r>
            <a:r>
              <a:rPr lang="en-US" sz="1800" dirty="0" smtClean="0">
                <a:solidFill>
                  <a:srgbClr val="002060"/>
                </a:solidFill>
              </a:rPr>
              <a:t> epsilon 0.00001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400" dirty="0" smtClean="0"/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7056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Iterasi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Titik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Tetap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830997"/>
          </a:xfrm>
        </p:spPr>
        <p:txBody>
          <a:bodyPr/>
          <a:lstStyle/>
          <a:p>
            <a:pPr algn="just" eaLnBrk="1" hangingPunct="1"/>
            <a:r>
              <a:rPr lang="en-US" altLang="id-ID" sz="1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M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etode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pendekatan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yang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menggunakan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satu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titik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awal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dan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mendekatinya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dengan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memperhatikan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slope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atau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gradien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pada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titik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tersebut.Titik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pendekatan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ke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n+1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dituliskan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dengan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2743200"/>
            <a:ext cx="3962400" cy="1219200"/>
            <a:chOff x="1143000" y="3733800"/>
            <a:chExt cx="4419600" cy="1476375"/>
          </a:xfrm>
        </p:grpSpPr>
        <p:sp>
          <p:nvSpPr>
            <p:cNvPr id="57348" name="Rectangle 5"/>
            <p:cNvSpPr>
              <a:spLocks noChangeArrowheads="1"/>
            </p:cNvSpPr>
            <p:nvPr/>
          </p:nvSpPr>
          <p:spPr bwMode="auto">
            <a:xfrm>
              <a:off x="1143000" y="4129088"/>
              <a:ext cx="441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d-ID" sz="2800" dirty="0">
                  <a:latin typeface="Arial" panose="020B060402020202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altLang="id-ID" sz="2800" baseline="-30000" dirty="0">
                  <a:latin typeface="Arial" panose="020B0604020202020204" pitchFamily="34" charset="0"/>
                  <a:cs typeface="Times New Roman" panose="02020603050405020304" pitchFamily="18" charset="0"/>
                </a:rPr>
                <a:t>n+1</a:t>
              </a:r>
              <a:r>
                <a:rPr lang="en-US" altLang="id-ID" sz="2800" dirty="0">
                  <a:latin typeface="Arial" panose="020B060402020202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altLang="id-ID" sz="2800" dirty="0" err="1">
                  <a:latin typeface="Arial" panose="020B060402020202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altLang="id-ID" sz="2800" baseline="-30000" dirty="0" err="1">
                  <a:latin typeface="Arial" panose="020B0604020202020204" pitchFamily="34" charset="0"/>
                  <a:cs typeface="Times New Roman" panose="02020603050405020304" pitchFamily="18" charset="0"/>
                </a:rPr>
                <a:t>n</a:t>
              </a:r>
              <a:r>
                <a:rPr lang="en-US" altLang="id-ID" sz="2800" dirty="0">
                  <a:latin typeface="Arial" panose="020B0604020202020204" pitchFamily="34" charset="0"/>
                  <a:cs typeface="Times New Roman" panose="02020603050405020304" pitchFamily="18" charset="0"/>
                </a:rPr>
                <a:t> - </a:t>
              </a:r>
              <a:endParaRPr lang="en-US" altLang="id-ID" sz="40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5734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4537613"/>
                </p:ext>
              </p:extLst>
            </p:nvPr>
          </p:nvGraphicFramePr>
          <p:xfrm>
            <a:off x="3048000" y="3733800"/>
            <a:ext cx="1600200" cy="147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5" r:id="rId3" imgW="495085" imgH="457002" progId="Equation.3">
                    <p:embed/>
                  </p:oleObj>
                </mc:Choice>
                <mc:Fallback>
                  <p:oleObj r:id="rId3" imgW="495085" imgH="457002" progId="Equation.3">
                    <p:embed/>
                    <p:pic>
                      <p:nvPicPr>
                        <p:cNvPr id="5734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0" y="3733800"/>
                          <a:ext cx="1600200" cy="1476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Newton-Raphson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081153"/>
              </p:ext>
            </p:extLst>
          </p:nvPr>
        </p:nvGraphicFramePr>
        <p:xfrm>
          <a:off x="4038600" y="2431197"/>
          <a:ext cx="4657647" cy="3664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Bitmap Image" r:id="rId5" imgW="3753374" imgH="2952381" progId="Paint.Picture">
                  <p:embed/>
                </p:oleObj>
              </mc:Choice>
              <mc:Fallback>
                <p:oleObj name="Bitmap Image" r:id="rId5" imgW="3753374" imgH="2952381" progId="Paint.Picture">
                  <p:embed/>
                  <p:pic>
                    <p:nvPicPr>
                      <p:cNvPr id="583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31197"/>
                        <a:ext cx="4657647" cy="3664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924800" cy="42842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endParaRPr lang="en-US" altLang="id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Definisikan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f(x)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altLang="id-ID" sz="1800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algn="just" eaLnBrk="1" hangingPunct="1">
              <a:lnSpc>
                <a:spcPct val="80000"/>
              </a:lnSpc>
            </a:pP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Tentukan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(e)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(n)</a:t>
            </a:r>
          </a:p>
          <a:p>
            <a:pPr algn="just" eaLnBrk="1" hangingPunct="1">
              <a:lnSpc>
                <a:spcPct val="80000"/>
              </a:lnSpc>
            </a:pP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Tentukan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altLang="id-ID" sz="1800" baseline="-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f(x</a:t>
            </a:r>
            <a:r>
              <a:rPr lang="en-US" altLang="id-ID" sz="1800" baseline="-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altLang="id-ID" sz="1800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altLang="id-ID" sz="1800" baseline="-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 eaLnBrk="1" hangingPunct="1">
              <a:lnSpc>
                <a:spcPct val="80000"/>
              </a:lnSpc>
            </a:pP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= 1 s/d n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|f(x</a:t>
            </a:r>
            <a:r>
              <a:rPr lang="en-US" altLang="id-ID" sz="1800" baseline="-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)|&gt; e</a:t>
            </a:r>
          </a:p>
          <a:p>
            <a:pPr lvl="1" algn="just" eaLnBrk="1" hangingPunct="1">
              <a:lnSpc>
                <a:spcPct val="80000"/>
              </a:lnSpc>
            </a:pPr>
            <a:endParaRPr lang="en-US" altLang="id-ID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f(x</a:t>
            </a:r>
            <a:r>
              <a:rPr lang="en-US" altLang="id-ID" baseline="-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id-ID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altLang="id-ID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altLang="id-ID" baseline="-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endParaRPr lang="en-US" altLang="id-ID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1" hangingPunct="1">
              <a:lnSpc>
                <a:spcPct val="80000"/>
              </a:lnSpc>
            </a:pPr>
            <a:endParaRPr lang="en-US" altLang="id-ID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US" altLang="id-ID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persamaan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altLang="id-ID" sz="1800" baseline="-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terakhir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diperoleh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202907"/>
              </p:ext>
            </p:extLst>
          </p:nvPr>
        </p:nvGraphicFramePr>
        <p:xfrm>
          <a:off x="1143000" y="4191000"/>
          <a:ext cx="1897856" cy="780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3" imgW="1054100" imgH="431800" progId="Equation.3">
                  <p:embed/>
                </p:oleObj>
              </mc:Choice>
              <mc:Fallback>
                <p:oleObj name="Equation" r:id="rId3" imgW="1054100" imgH="431800" progId="Equation.3">
                  <p:embed/>
                  <p:pic>
                    <p:nvPicPr>
                      <p:cNvPr id="59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1897856" cy="780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Newton-Raphson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2916972"/>
            <a:ext cx="8153400" cy="4093428"/>
          </a:xfrm>
        </p:spPr>
        <p:txBody>
          <a:bodyPr/>
          <a:lstStyle/>
          <a:p>
            <a:pPr algn="just" eaLnBrk="1" hangingPunct="1"/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f(x</a:t>
            </a:r>
            <a:r>
              <a:rPr lang="en-US" altLang="id-ID" sz="1800" baseline="-30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) = -0,106631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dan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f</a:t>
            </a:r>
            <a:r>
              <a:rPr lang="en-US" altLang="id-ID" sz="1800" baseline="30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(x</a:t>
            </a:r>
            <a:r>
              <a:rPr lang="en-US" altLang="id-ID" sz="1800" baseline="-30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) = 1,60653 </a:t>
            </a:r>
          </a:p>
          <a:p>
            <a:pPr algn="just" eaLnBrk="1" hangingPunct="1"/>
            <a:endParaRPr lang="en-US" altLang="id-ID" sz="24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id-ID" sz="24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sz="2400" baseline="-30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2 </a:t>
            </a:r>
            <a:r>
              <a:rPr lang="en-US" altLang="id-ID" sz="24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=  </a:t>
            </a:r>
          </a:p>
          <a:p>
            <a:pPr algn="just" eaLnBrk="1" hangingPunct="1"/>
            <a:endParaRPr lang="en-US" altLang="id-ID" sz="24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f(x</a:t>
            </a:r>
            <a:r>
              <a:rPr lang="en-US" altLang="id-ID" sz="1800" baseline="-30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) = -0,00130451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dan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f</a:t>
            </a:r>
            <a:r>
              <a:rPr lang="en-US" altLang="id-ID" sz="1800" baseline="30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(x</a:t>
            </a:r>
            <a:r>
              <a:rPr lang="en-US" altLang="id-ID" sz="1800" baseline="-30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) = 1,56762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id-ID" sz="24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 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id-ID" sz="24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sz="2400" baseline="-30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3</a:t>
            </a:r>
            <a:r>
              <a:rPr lang="en-US" altLang="id-ID" sz="24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= </a:t>
            </a:r>
          </a:p>
          <a:p>
            <a:pPr algn="just" eaLnBrk="1" hangingPunct="1"/>
            <a:endParaRPr lang="en-US" altLang="id-ID" sz="24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f(x</a:t>
            </a:r>
            <a:r>
              <a:rPr lang="en-US" altLang="id-ID" sz="1800" baseline="-30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3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) = -1,96.10</a:t>
            </a:r>
            <a:r>
              <a:rPr lang="en-US" altLang="id-ID" sz="1800" baseline="30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-7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.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Suatu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bilangan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yang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sangat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kecil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.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Sehingga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akar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persamaan</a:t>
            </a:r>
            <a:r>
              <a:rPr lang="en-US" altLang="id-ID" sz="18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x = 0,567143.</a:t>
            </a:r>
          </a:p>
          <a:p>
            <a:pPr eaLnBrk="1" hangingPunct="1"/>
            <a:endParaRPr lang="en-US" altLang="id-ID" sz="2400" dirty="0" smtClean="0">
              <a:solidFill>
                <a:srgbClr val="002060"/>
              </a:solidFill>
            </a:endParaRPr>
          </a:p>
          <a:p>
            <a:pPr eaLnBrk="1" hangingPunct="1"/>
            <a:endParaRPr lang="en-US" altLang="id-ID" sz="24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922358"/>
              </p:ext>
            </p:extLst>
          </p:nvPr>
        </p:nvGraphicFramePr>
        <p:xfrm>
          <a:off x="1295400" y="3352800"/>
          <a:ext cx="4724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r:id="rId3" imgW="2628900" imgH="457200" progId="Equation.3">
                  <p:embed/>
                </p:oleObj>
              </mc:Choice>
              <mc:Fallback>
                <p:oleObj r:id="rId3" imgW="2628900" imgH="457200" progId="Equation.3">
                  <p:embed/>
                  <p:pic>
                    <p:nvPicPr>
                      <p:cNvPr id="61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52800"/>
                        <a:ext cx="47244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031659"/>
              </p:ext>
            </p:extLst>
          </p:nvPr>
        </p:nvGraphicFramePr>
        <p:xfrm>
          <a:off x="1214005" y="4800600"/>
          <a:ext cx="51244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5" imgW="3086100" imgH="431800" progId="Equation.3">
                  <p:embed/>
                </p:oleObj>
              </mc:Choice>
              <mc:Fallback>
                <p:oleObj name="Equation" r:id="rId5" imgW="3086100" imgH="431800" progId="Equation.3">
                  <p:embed/>
                  <p:pic>
                    <p:nvPicPr>
                      <p:cNvPr id="61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005" y="4800600"/>
                        <a:ext cx="51244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69913" y="1676400"/>
            <a:ext cx="8574087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3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4048125" algn="l"/>
              </a:tabLst>
            </a:pPr>
            <a:r>
              <a:rPr lang="en-US" altLang="id-ID" sz="1800" b="1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Selesaikan</a:t>
            </a:r>
            <a:r>
              <a:rPr lang="en-US" altLang="id-ID" sz="1800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b="1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persamaan</a:t>
            </a:r>
            <a:r>
              <a:rPr lang="en-US" altLang="id-ID" sz="1800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- e</a:t>
            </a:r>
            <a:r>
              <a:rPr lang="en-US" altLang="id-ID" sz="1800" b="1" kern="0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r>
              <a:rPr lang="en-US" altLang="id-ID" sz="1800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 </a:t>
            </a:r>
            <a:r>
              <a:rPr lang="en-US" altLang="id-ID" sz="1800" b="1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altLang="id-ID" sz="1800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b="1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altLang="id-ID" sz="1800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b="1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n-US" altLang="id-ID" sz="1800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b="1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altLang="id-ID" sz="1800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altLang="id-ID" sz="1800" b="1" kern="0" baseline="-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id-ID" sz="1800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=0</a:t>
            </a:r>
          </a:p>
          <a:p>
            <a:pPr algn="just">
              <a:tabLst>
                <a:tab pos="4048125" algn="l"/>
              </a:tabLst>
            </a:pPr>
            <a:r>
              <a:rPr lang="en-US" altLang="id-ID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f(x) = x - e</a:t>
            </a:r>
            <a:r>
              <a:rPr lang="en-US" altLang="id-ID" sz="1800" kern="0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r>
              <a:rPr lang="en-US" altLang="id-ID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id-ID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id-ID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f’(x)=1+e</a:t>
            </a:r>
            <a:r>
              <a:rPr lang="en-US" altLang="id-ID" sz="1800" kern="0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endParaRPr lang="en-US" altLang="id-ID" sz="1800" kern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4048125" algn="l"/>
              </a:tabLst>
            </a:pPr>
            <a:r>
              <a:rPr lang="en-US" altLang="id-ID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altLang="id-ID" sz="1800" kern="0" baseline="-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id-ID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0 - e</a:t>
            </a:r>
            <a:r>
              <a:rPr lang="en-US" altLang="id-ID" sz="1800" kern="0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</a:t>
            </a:r>
            <a:r>
              <a:rPr lang="en-US" altLang="id-ID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-1</a:t>
            </a:r>
          </a:p>
          <a:p>
            <a:pPr algn="just">
              <a:tabLst>
                <a:tab pos="4048125" algn="l"/>
              </a:tabLst>
            </a:pPr>
            <a:r>
              <a:rPr lang="en-US" altLang="id-ID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f’(x</a:t>
            </a:r>
            <a:r>
              <a:rPr lang="en-US" altLang="id-ID" sz="1800" kern="0" baseline="-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id-ID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1 + e</a:t>
            </a:r>
            <a:r>
              <a:rPr lang="en-US" altLang="id-ID" sz="1800" kern="0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</a:t>
            </a:r>
            <a:r>
              <a:rPr lang="en-US" altLang="id-ID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pPr algn="just">
              <a:tabLst>
                <a:tab pos="4048125" algn="l"/>
              </a:tabLst>
            </a:pPr>
            <a:endParaRPr lang="en-US" altLang="id-ID" sz="1800" kern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4048125" algn="l"/>
              </a:tabLst>
            </a:pPr>
            <a:endParaRPr lang="en-US" altLang="id-ID" sz="1800" kern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4048125" algn="l"/>
              </a:tabLst>
            </a:pPr>
            <a:endParaRPr lang="en-US" altLang="id-ID" sz="1800" kern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916836"/>
              </p:ext>
            </p:extLst>
          </p:nvPr>
        </p:nvGraphicFramePr>
        <p:xfrm>
          <a:off x="4105275" y="2057400"/>
          <a:ext cx="2905125" cy="66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7" imgW="1879600" imgH="431800" progId="Equation.3">
                  <p:embed/>
                </p:oleObj>
              </mc:Choice>
              <mc:Fallback>
                <p:oleObj name="Equation" r:id="rId7" imgW="1879600" imgH="431800" progId="Equation.3">
                  <p:embed/>
                  <p:pic>
                    <p:nvPicPr>
                      <p:cNvPr id="604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2057400"/>
                        <a:ext cx="2905125" cy="667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Newton-Raphson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0288" y="1447800"/>
            <a:ext cx="7961312" cy="2431435"/>
          </a:xfrm>
        </p:spPr>
        <p:txBody>
          <a:bodyPr/>
          <a:lstStyle/>
          <a:p>
            <a:pPr eaLnBrk="1" hangingPunct="1"/>
            <a:r>
              <a:rPr lang="de-DE" altLang="id-ID" sz="1800" dirty="0" smtClean="0">
                <a:solidFill>
                  <a:srgbClr val="002060"/>
                </a:solidFill>
              </a:rPr>
              <a:t>x - e</a:t>
            </a:r>
            <a:r>
              <a:rPr lang="de-DE" altLang="id-ID" sz="1800" baseline="30000" dirty="0" smtClean="0">
                <a:solidFill>
                  <a:srgbClr val="002060"/>
                </a:solidFill>
              </a:rPr>
              <a:t>-x </a:t>
            </a:r>
            <a:r>
              <a:rPr lang="de-DE" altLang="id-ID" sz="1800" dirty="0" smtClean="0">
                <a:solidFill>
                  <a:srgbClr val="002060"/>
                </a:solidFill>
              </a:rPr>
              <a:t>= 0 </a:t>
            </a:r>
            <a:r>
              <a:rPr lang="de-DE" altLang="id-ID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de-DE" altLang="id-ID" sz="1800" dirty="0" smtClean="0">
                <a:solidFill>
                  <a:srgbClr val="002060"/>
                </a:solidFill>
              </a:rPr>
              <a:t>x</a:t>
            </a:r>
            <a:r>
              <a:rPr lang="de-DE" altLang="id-ID" sz="1800" baseline="-25000" dirty="0" smtClean="0">
                <a:solidFill>
                  <a:srgbClr val="002060"/>
                </a:solidFill>
              </a:rPr>
              <a:t>0</a:t>
            </a:r>
            <a:r>
              <a:rPr lang="de-DE" altLang="id-ID" sz="1800" dirty="0" smtClean="0">
                <a:solidFill>
                  <a:srgbClr val="002060"/>
                </a:solidFill>
              </a:rPr>
              <a:t> =0, e = 0.00001 </a:t>
            </a:r>
          </a:p>
          <a:p>
            <a:pPr eaLnBrk="1" hangingPunct="1"/>
            <a:endParaRPr lang="de-DE" altLang="id-ID" sz="2800" dirty="0" smtClean="0"/>
          </a:p>
          <a:p>
            <a:pPr eaLnBrk="1" hangingPunct="1"/>
            <a:endParaRPr lang="de-DE" altLang="id-ID" sz="2800" dirty="0" smtClean="0"/>
          </a:p>
          <a:p>
            <a:pPr eaLnBrk="1" hangingPunct="1"/>
            <a:endParaRPr lang="de-DE" altLang="id-ID" sz="2800" dirty="0" smtClean="0"/>
          </a:p>
          <a:p>
            <a:pPr eaLnBrk="1" hangingPunct="1"/>
            <a:endParaRPr lang="de-DE" altLang="id-ID" sz="2800" dirty="0" smtClean="0"/>
          </a:p>
          <a:p>
            <a:pPr eaLnBrk="1" hangingPunct="1"/>
            <a:endParaRPr lang="en-US" altLang="id-ID" sz="2800" dirty="0" smtClean="0"/>
          </a:p>
        </p:txBody>
      </p:sp>
      <p:graphicFrame>
        <p:nvGraphicFramePr>
          <p:cNvPr id="624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8252474"/>
              </p:ext>
            </p:extLst>
          </p:nvPr>
        </p:nvGraphicFramePr>
        <p:xfrm>
          <a:off x="954089" y="1821836"/>
          <a:ext cx="7086600" cy="1751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Bitmap Image" r:id="rId3" imgW="4277322" imgH="1057423" progId="Paint.Picture">
                  <p:embed/>
                </p:oleObj>
              </mc:Choice>
              <mc:Fallback>
                <p:oleObj name="Bitmap Image" r:id="rId3" imgW="4277322" imgH="1057423" progId="Paint.Picture">
                  <p:embed/>
                  <p:pic>
                    <p:nvPicPr>
                      <p:cNvPr id="62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9" y="1821836"/>
                        <a:ext cx="7086600" cy="1751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Newton-Raphson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30288" y="3733800"/>
            <a:ext cx="7580312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3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1800" kern="0" dirty="0" smtClean="0">
                <a:solidFill>
                  <a:srgbClr val="002060"/>
                </a:solidFill>
              </a:rPr>
              <a:t>x + e</a:t>
            </a:r>
            <a:r>
              <a:rPr lang="it-IT" altLang="id-ID" sz="1800" kern="0" baseline="30000" dirty="0" smtClean="0">
                <a:solidFill>
                  <a:srgbClr val="002060"/>
                </a:solidFill>
              </a:rPr>
              <a:t>-x</a:t>
            </a:r>
            <a:r>
              <a:rPr lang="it-IT" altLang="id-ID" sz="1800" kern="0" dirty="0" smtClean="0">
                <a:solidFill>
                  <a:srgbClr val="002060"/>
                </a:solidFill>
              </a:rPr>
              <a:t> cos x -2 = 0 </a:t>
            </a:r>
            <a:r>
              <a:rPr lang="it-IT" altLang="id-ID" sz="1800" kern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it-IT" altLang="id-ID" sz="1800" kern="0" dirty="0" smtClean="0">
                <a:solidFill>
                  <a:srgbClr val="002060"/>
                </a:solidFill>
              </a:rPr>
              <a:t>x</a:t>
            </a:r>
            <a:r>
              <a:rPr lang="it-IT" altLang="id-ID" sz="1800" kern="0" baseline="-25000" dirty="0" smtClean="0">
                <a:solidFill>
                  <a:srgbClr val="002060"/>
                </a:solidFill>
              </a:rPr>
              <a:t>0</a:t>
            </a:r>
            <a:r>
              <a:rPr lang="it-IT" altLang="id-ID" sz="1800" kern="0" dirty="0" smtClean="0">
                <a:solidFill>
                  <a:srgbClr val="002060"/>
                </a:solidFill>
              </a:rPr>
              <a:t>=1 </a:t>
            </a:r>
          </a:p>
          <a:p>
            <a:r>
              <a:rPr lang="it-IT" altLang="id-ID" sz="1800" kern="0" dirty="0" smtClean="0">
                <a:solidFill>
                  <a:srgbClr val="002060"/>
                </a:solidFill>
              </a:rPr>
              <a:t>f(x) = x + e</a:t>
            </a:r>
            <a:r>
              <a:rPr lang="it-IT" altLang="id-ID" sz="1800" kern="0" baseline="30000" dirty="0" smtClean="0">
                <a:solidFill>
                  <a:srgbClr val="002060"/>
                </a:solidFill>
              </a:rPr>
              <a:t>-x</a:t>
            </a:r>
            <a:r>
              <a:rPr lang="it-IT" altLang="id-ID" sz="1800" kern="0" dirty="0" smtClean="0">
                <a:solidFill>
                  <a:srgbClr val="002060"/>
                </a:solidFill>
              </a:rPr>
              <a:t> cos x - 2</a:t>
            </a:r>
          </a:p>
          <a:p>
            <a:r>
              <a:rPr lang="it-IT" altLang="id-ID" sz="1800" kern="0" dirty="0" smtClean="0">
                <a:solidFill>
                  <a:srgbClr val="002060"/>
                </a:solidFill>
              </a:rPr>
              <a:t>f’(x) = 1 – e</a:t>
            </a:r>
            <a:r>
              <a:rPr lang="it-IT" altLang="id-ID" sz="1800" kern="0" baseline="30000" dirty="0" smtClean="0">
                <a:solidFill>
                  <a:srgbClr val="002060"/>
                </a:solidFill>
              </a:rPr>
              <a:t>-x</a:t>
            </a:r>
            <a:r>
              <a:rPr lang="it-IT" altLang="id-ID" sz="1800" kern="0" dirty="0" smtClean="0">
                <a:solidFill>
                  <a:srgbClr val="002060"/>
                </a:solidFill>
              </a:rPr>
              <a:t> cos x – e</a:t>
            </a:r>
            <a:r>
              <a:rPr lang="it-IT" altLang="id-ID" sz="1800" kern="0" baseline="30000" dirty="0" smtClean="0">
                <a:solidFill>
                  <a:srgbClr val="002060"/>
                </a:solidFill>
              </a:rPr>
              <a:t>-x </a:t>
            </a:r>
            <a:r>
              <a:rPr lang="it-IT" altLang="id-ID" sz="1800" kern="0" dirty="0" smtClean="0">
                <a:solidFill>
                  <a:srgbClr val="002060"/>
                </a:solidFill>
              </a:rPr>
              <a:t>sin x</a:t>
            </a:r>
            <a:endParaRPr lang="en-US" altLang="id-ID" sz="1800" kern="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376594"/>
              </p:ext>
            </p:extLst>
          </p:nvPr>
        </p:nvGraphicFramePr>
        <p:xfrm>
          <a:off x="992188" y="4648201"/>
          <a:ext cx="7048500" cy="2024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Bitmap Image" r:id="rId5" imgW="4409524" imgH="1267002" progId="Paint.Picture">
                  <p:embed/>
                </p:oleObj>
              </mc:Choice>
              <mc:Fallback>
                <p:oleObj name="Bitmap Image" r:id="rId5" imgW="4409524" imgH="1267002" progId="Paint.Picture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4648201"/>
                        <a:ext cx="7048500" cy="2024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turunan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f(x)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1,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didapatkan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divergen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Hal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disebabkan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endPara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sembarang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ternyata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dekat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belok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f(x</a:t>
            </a:r>
            <a:r>
              <a:rPr lang="en-US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dekat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0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akibatnya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terhingga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tentu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i+1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menjauhi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sebenarnya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id-ID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id-ID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id-ID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id-ID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91440">
              <a:lnSpc>
                <a:spcPct val="90000"/>
              </a:lnSpc>
              <a:defRPr/>
            </a:pP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Kalau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id-ID" sz="1800" baseline="-25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dekat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ekstrim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puncak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turunannya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dekat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0,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akibatnya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altLang="id-ID" sz="1800" baseline="-25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i+1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menjauhi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sebenarnya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91440">
              <a:lnSpc>
                <a:spcPct val="90000"/>
              </a:lnSpc>
              <a:defRPr/>
            </a:pP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91440">
              <a:lnSpc>
                <a:spcPct val="90000"/>
              </a:lnSpc>
              <a:defRPr/>
            </a:pP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Kadang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kadang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punya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penentuan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harga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kapanpun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pernah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akarnya</a:t>
            </a:r>
            <a:r>
              <a:rPr lang="en-US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65760"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4516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645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425458"/>
              </p:ext>
            </p:extLst>
          </p:nvPr>
        </p:nvGraphicFramePr>
        <p:xfrm>
          <a:off x="990600" y="3205163"/>
          <a:ext cx="2209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3" imgW="1016000" imgH="381000" progId="Equation.3">
                  <p:embed/>
                </p:oleObj>
              </mc:Choice>
              <mc:Fallback>
                <p:oleObj name="Equation" r:id="rId3" imgW="1016000" imgH="381000" progId="Equation.3">
                  <p:embed/>
                  <p:pic>
                    <p:nvPicPr>
                      <p:cNvPr id="6451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5163"/>
                        <a:ext cx="2209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Kelemahan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Newton-Raphson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0412" y="1447800"/>
            <a:ext cx="7621588" cy="5292725"/>
          </a:xfrm>
          <a:noFill/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Ilustrasi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Persoalan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Matematika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3877985"/>
          </a:xfrm>
        </p:spPr>
        <p:txBody>
          <a:bodyPr/>
          <a:lstStyle/>
          <a:p>
            <a:pPr algn="just" eaLnBrk="1" hangingPunct="1"/>
            <a:r>
              <a:rPr lang="en-US" altLang="id-ID" sz="1800" dirty="0" err="1" smtClean="0">
                <a:solidFill>
                  <a:srgbClr val="002060"/>
                </a:solidFill>
              </a:rPr>
              <a:t>Kelemahan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dari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metode</a:t>
            </a:r>
            <a:r>
              <a:rPr lang="en-US" altLang="id-ID" sz="1800" dirty="0" smtClean="0">
                <a:solidFill>
                  <a:srgbClr val="002060"/>
                </a:solidFill>
              </a:rPr>
              <a:t> Newton Raphson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adalah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evaluasi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nilai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turunan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dari</a:t>
            </a:r>
            <a:r>
              <a:rPr lang="en-US" altLang="id-ID" sz="1800" dirty="0" smtClean="0">
                <a:solidFill>
                  <a:srgbClr val="002060"/>
                </a:solidFill>
              </a:rPr>
              <a:t> f(x),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karena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tidak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semua</a:t>
            </a:r>
            <a:r>
              <a:rPr lang="en-US" altLang="id-ID" sz="1800" dirty="0" smtClean="0">
                <a:solidFill>
                  <a:srgbClr val="002060"/>
                </a:solidFill>
              </a:rPr>
              <a:t> f(x)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mudah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dicari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turunannya</a:t>
            </a:r>
            <a:r>
              <a:rPr lang="en-US" altLang="id-ID" sz="1800" dirty="0" smtClean="0">
                <a:solidFill>
                  <a:srgbClr val="002060"/>
                </a:solidFill>
              </a:rPr>
              <a:t>. </a:t>
            </a:r>
          </a:p>
          <a:p>
            <a:pPr algn="just" eaLnBrk="1" hangingPunct="1"/>
            <a:endParaRPr lang="en-US" altLang="id-ID" sz="1800" dirty="0">
              <a:solidFill>
                <a:srgbClr val="002060"/>
              </a:solidFill>
            </a:endParaRPr>
          </a:p>
          <a:p>
            <a:pPr algn="just" eaLnBrk="1" hangingPunct="1"/>
            <a:r>
              <a:rPr lang="en-US" altLang="id-ID" sz="1800" dirty="0" err="1" smtClean="0">
                <a:solidFill>
                  <a:srgbClr val="002060"/>
                </a:solidFill>
              </a:rPr>
              <a:t>Suatu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saat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mungkin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saja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ditemukan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suatu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fungsi</a:t>
            </a:r>
            <a:r>
              <a:rPr lang="en-US" altLang="id-ID" sz="1800" dirty="0" smtClean="0">
                <a:solidFill>
                  <a:srgbClr val="002060"/>
                </a:solidFill>
              </a:rPr>
              <a:t> yang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sukar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dicari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turunannya</a:t>
            </a:r>
            <a:r>
              <a:rPr lang="en-US" altLang="id-ID" sz="1800" dirty="0" smtClean="0">
                <a:solidFill>
                  <a:srgbClr val="002060"/>
                </a:solidFill>
              </a:rPr>
              <a:t>.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Untuk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menghindari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hal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tersebut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diperkenalkan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metode</a:t>
            </a:r>
            <a:r>
              <a:rPr lang="en-US" altLang="id-ID" sz="1800" dirty="0" smtClean="0">
                <a:solidFill>
                  <a:srgbClr val="002060"/>
                </a:solidFill>
              </a:rPr>
              <a:t> Secant.</a:t>
            </a:r>
          </a:p>
          <a:p>
            <a:pPr algn="just" eaLnBrk="1" hangingPunct="1"/>
            <a:endParaRPr lang="en-US" altLang="id-ID" sz="18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id-ID" sz="1800" dirty="0" err="1">
                <a:solidFill>
                  <a:srgbClr val="002060"/>
                </a:solidFill>
              </a:rPr>
              <a:t>Metode</a:t>
            </a:r>
            <a:r>
              <a:rPr lang="en-US" altLang="id-ID" sz="1800" dirty="0">
                <a:solidFill>
                  <a:srgbClr val="002060"/>
                </a:solidFill>
              </a:rPr>
              <a:t> Secant </a:t>
            </a:r>
            <a:r>
              <a:rPr lang="en-US" altLang="id-ID" sz="1800" dirty="0" err="1">
                <a:solidFill>
                  <a:srgbClr val="002060"/>
                </a:solidFill>
              </a:rPr>
              <a:t>memerlukan</a:t>
            </a:r>
            <a:r>
              <a:rPr lang="en-US" altLang="id-ID" sz="1800" dirty="0">
                <a:solidFill>
                  <a:srgbClr val="002060"/>
                </a:solidFill>
              </a:rPr>
              <a:t> 2 </a:t>
            </a:r>
            <a:r>
              <a:rPr lang="en-US" altLang="id-ID" sz="1800" dirty="0" err="1">
                <a:solidFill>
                  <a:srgbClr val="002060"/>
                </a:solidFill>
              </a:rPr>
              <a:t>tebakan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awal</a:t>
            </a:r>
            <a:r>
              <a:rPr lang="en-US" altLang="id-ID" sz="1800" dirty="0">
                <a:solidFill>
                  <a:srgbClr val="002060"/>
                </a:solidFill>
              </a:rPr>
              <a:t> yang </a:t>
            </a:r>
            <a:r>
              <a:rPr lang="en-US" altLang="id-ID" sz="1800" dirty="0" err="1">
                <a:solidFill>
                  <a:srgbClr val="002060"/>
                </a:solidFill>
              </a:rPr>
              <a:t>tidak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harus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mengurung</a:t>
            </a:r>
            <a:r>
              <a:rPr lang="en-US" altLang="id-ID" sz="1800" dirty="0">
                <a:solidFill>
                  <a:srgbClr val="002060"/>
                </a:solidFill>
              </a:rPr>
              <a:t>/ </a:t>
            </a:r>
            <a:r>
              <a:rPr lang="en-US" altLang="id-ID" sz="1800" dirty="0" err="1">
                <a:solidFill>
                  <a:srgbClr val="002060"/>
                </a:solidFill>
              </a:rPr>
              <a:t>mengapit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akar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</a:p>
          <a:p>
            <a:pPr eaLnBrk="1" hangingPunct="1"/>
            <a:endParaRPr lang="en-US" altLang="id-ID" sz="1800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id-ID" sz="1800" dirty="0" smtClean="0">
                <a:solidFill>
                  <a:srgbClr val="002060"/>
                </a:solidFill>
              </a:rPr>
              <a:t>Yang </a:t>
            </a:r>
            <a:r>
              <a:rPr lang="en-US" altLang="id-ID" sz="1800" dirty="0" err="1">
                <a:solidFill>
                  <a:srgbClr val="002060"/>
                </a:solidFill>
              </a:rPr>
              <a:t>membedakan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antara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metode</a:t>
            </a:r>
            <a:r>
              <a:rPr lang="en-US" altLang="id-ID" sz="1800" dirty="0">
                <a:solidFill>
                  <a:srgbClr val="002060"/>
                </a:solidFill>
              </a:rPr>
              <a:t> Secant </a:t>
            </a:r>
            <a:r>
              <a:rPr lang="en-US" altLang="id-ID" sz="1800" dirty="0" err="1">
                <a:solidFill>
                  <a:srgbClr val="002060"/>
                </a:solidFill>
              </a:rPr>
              <a:t>dan</a:t>
            </a:r>
            <a:r>
              <a:rPr lang="en-US" altLang="id-ID" sz="1800" dirty="0">
                <a:solidFill>
                  <a:srgbClr val="002060"/>
                </a:solidFill>
              </a:rPr>
              <a:t> Newton-Raphson </a:t>
            </a:r>
            <a:r>
              <a:rPr lang="en-US" altLang="id-ID" sz="1800" dirty="0" err="1">
                <a:solidFill>
                  <a:srgbClr val="002060"/>
                </a:solidFill>
              </a:rPr>
              <a:t>dalam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menentukan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sebuah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akar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dari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suatu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fungsi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adalah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dalam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menentukan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err="1">
                <a:solidFill>
                  <a:srgbClr val="002060"/>
                </a:solidFill>
              </a:rPr>
              <a:t>besarnya</a:t>
            </a:r>
            <a:r>
              <a:rPr lang="en-US" altLang="id-ID" sz="1800" dirty="0">
                <a:solidFill>
                  <a:srgbClr val="002060"/>
                </a:solidFill>
              </a:rPr>
              <a:t> x</a:t>
            </a:r>
            <a:r>
              <a:rPr lang="en-US" altLang="id-ID" sz="1800" baseline="-25000" dirty="0">
                <a:solidFill>
                  <a:srgbClr val="002060"/>
                </a:solidFill>
              </a:rPr>
              <a:t>i+1</a:t>
            </a:r>
            <a:r>
              <a:rPr lang="en-US" altLang="id-ID" sz="1800" dirty="0">
                <a:solidFill>
                  <a:srgbClr val="002060"/>
                </a:solidFill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800" dirty="0">
              <a:solidFill>
                <a:srgbClr val="002060"/>
              </a:solidFill>
            </a:endParaRPr>
          </a:p>
          <a:p>
            <a:pPr algn="just" eaLnBrk="1" hangingPunct="1"/>
            <a:endParaRPr lang="en-US" altLang="id-ID" sz="1800" dirty="0" smtClean="0">
              <a:solidFill>
                <a:srgbClr val="00206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Secant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967172"/>
              </p:ext>
            </p:extLst>
          </p:nvPr>
        </p:nvGraphicFramePr>
        <p:xfrm>
          <a:off x="685800" y="5099050"/>
          <a:ext cx="3962400" cy="98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3" imgW="1548728" imgH="380835" progId="Equation.3">
                  <p:embed/>
                </p:oleObj>
              </mc:Choice>
              <mc:Fallback>
                <p:oleObj name="Equation" r:id="rId3" imgW="1548728" imgH="380835" progId="Equation.3">
                  <p:embed/>
                  <p:pic>
                    <p:nvPicPr>
                      <p:cNvPr id="675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99050"/>
                        <a:ext cx="3962400" cy="981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1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961270"/>
              </p:ext>
            </p:extLst>
          </p:nvPr>
        </p:nvGraphicFramePr>
        <p:xfrm>
          <a:off x="2514600" y="1838325"/>
          <a:ext cx="4240377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Image Document" r:id="rId3" imgW="4959118" imgH="3630902" progId="Imaging.Document">
                  <p:embed/>
                </p:oleObj>
              </mc:Choice>
              <mc:Fallback>
                <p:oleObj name="Image Document" r:id="rId3" imgW="4959118" imgH="3630902" progId="Imaging.Document">
                  <p:embed/>
                  <p:pic>
                    <p:nvPicPr>
                      <p:cNvPr id="68611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38325"/>
                        <a:ext cx="4240377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Secant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772400" cy="4825937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Definisikan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F(x)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s-E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Definisikan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torelansi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(e) dan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(n)</a:t>
            </a: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endParaRPr lang="es-E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Masukkan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di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antaranya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s-ES" altLang="id-ID" sz="1800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x</a:t>
            </a:r>
            <a:r>
              <a:rPr lang="es-ES" altLang="id-ID" sz="1800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sebaiknya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gunakan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grafis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menjamin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pendakatannya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konvergensinya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persamaan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diharapkan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endParaRPr lang="es-E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F(x</a:t>
            </a:r>
            <a:r>
              <a:rPr lang="es-ES" altLang="id-ID" sz="1800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dan F(x</a:t>
            </a:r>
            <a:r>
              <a:rPr lang="es-ES" altLang="id-ID" sz="1800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s-ES" altLang="id-ID" sz="1800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y</a:t>
            </a:r>
            <a:r>
              <a:rPr lang="es-ES" altLang="id-ID" sz="1800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= 1 s/d n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|F(xi)|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altLang="id-ID" sz="1800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i+1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F(x</a:t>
            </a:r>
            <a:r>
              <a:rPr lang="en-US" altLang="id-ID" sz="1800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i+1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persamaan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yang </a:t>
            </a:r>
            <a:r>
              <a:rPr lang="en-US" altLang="id-ID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terakhir</a:t>
            </a:r>
            <a:r>
              <a:rPr lang="en-US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endParaRPr lang="en-US" altLang="id-ID" sz="1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963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7637255"/>
              </p:ext>
            </p:extLst>
          </p:nvPr>
        </p:nvGraphicFramePr>
        <p:xfrm>
          <a:off x="762001" y="4276858"/>
          <a:ext cx="2438400" cy="804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3" imgW="1307532" imgH="431613" progId="Equation.3">
                  <p:embed/>
                </p:oleObj>
              </mc:Choice>
              <mc:Fallback>
                <p:oleObj name="Equation" r:id="rId3" imgW="1307532" imgH="431613" progId="Equation.3">
                  <p:embed/>
                  <p:pic>
                    <p:nvPicPr>
                      <p:cNvPr id="69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4276858"/>
                        <a:ext cx="2438400" cy="804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Secant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830997"/>
          </a:xfrm>
        </p:spPr>
        <p:txBody>
          <a:bodyPr/>
          <a:lstStyle/>
          <a:p>
            <a:pPr eaLnBrk="1" hangingPunct="1"/>
            <a:r>
              <a:rPr lang="en-US" altLang="id-ID" sz="1800" dirty="0" err="1" smtClean="0">
                <a:solidFill>
                  <a:srgbClr val="002060"/>
                </a:solidFill>
              </a:rPr>
              <a:t>Hitung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salah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satu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akar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dari</a:t>
            </a:r>
            <a:r>
              <a:rPr lang="en-US" altLang="id-ID" sz="1800" dirty="0">
                <a:solidFill>
                  <a:srgbClr val="002060"/>
                </a:solidFill>
              </a:rPr>
              <a:t> </a:t>
            </a:r>
            <a:r>
              <a:rPr lang="en-US" altLang="id-ID" sz="1800" dirty="0" smtClean="0">
                <a:solidFill>
                  <a:srgbClr val="002060"/>
                </a:solidFill>
              </a:rPr>
              <a:t>f(x) = e</a:t>
            </a:r>
            <a:r>
              <a:rPr lang="en-US" altLang="id-ID" sz="1800" baseline="30000" dirty="0" smtClean="0">
                <a:solidFill>
                  <a:srgbClr val="002060"/>
                </a:solidFill>
              </a:rPr>
              <a:t>x</a:t>
            </a:r>
            <a:r>
              <a:rPr lang="en-US" altLang="id-ID" sz="1800" dirty="0" smtClean="0">
                <a:solidFill>
                  <a:srgbClr val="002060"/>
                </a:solidFill>
              </a:rPr>
              <a:t> – 2 – x</a:t>
            </a:r>
            <a:r>
              <a:rPr lang="en-US" altLang="id-ID" sz="1800" baseline="30000" dirty="0" smtClean="0">
                <a:solidFill>
                  <a:srgbClr val="002060"/>
                </a:solidFill>
              </a:rPr>
              <a:t>2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dengan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tebakan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awal</a:t>
            </a:r>
            <a:r>
              <a:rPr lang="en-US" altLang="id-ID" sz="1800" dirty="0" smtClean="0">
                <a:solidFill>
                  <a:srgbClr val="002060"/>
                </a:solidFill>
              </a:rPr>
              <a:t> 1.4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dan</a:t>
            </a:r>
            <a:r>
              <a:rPr lang="en-US" altLang="id-ID" sz="1800" dirty="0" smtClean="0">
                <a:solidFill>
                  <a:srgbClr val="002060"/>
                </a:solidFill>
              </a:rPr>
              <a:t> 1.5 ;</a:t>
            </a:r>
          </a:p>
          <a:p>
            <a:pPr eaLnBrk="1" hangingPunct="1"/>
            <a:endParaRPr lang="en-US" altLang="id-ID" sz="18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id-ID" sz="1800" dirty="0" smtClean="0">
                <a:solidFill>
                  <a:srgbClr val="002060"/>
                </a:solidFill>
                <a:sym typeface="Symbol" panose="05050102010706020507" pitchFamily="18" charset="2"/>
              </a:rPr>
              <a:t></a:t>
            </a:r>
            <a:r>
              <a:rPr lang="en-US" altLang="id-ID" sz="1800" baseline="-25000" dirty="0" smtClean="0">
                <a:solidFill>
                  <a:srgbClr val="002060"/>
                </a:solidFill>
              </a:rPr>
              <a:t>s</a:t>
            </a:r>
            <a:r>
              <a:rPr lang="en-US" altLang="id-ID" sz="1800" dirty="0" smtClean="0">
                <a:solidFill>
                  <a:srgbClr val="002060"/>
                </a:solidFill>
              </a:rPr>
              <a:t> = 1 % 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Secant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>
          <a:xfrm>
            <a:off x="609600" y="2605087"/>
            <a:ext cx="8153400" cy="1862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3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id-ID" dirty="0" smtClean="0">
              <a:solidFill>
                <a:srgbClr val="00206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id-ID" dirty="0" smtClean="0">
                <a:solidFill>
                  <a:srgbClr val="002060"/>
                </a:solidFill>
              </a:rPr>
              <a:t>1.	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id-ID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1,5 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f(xi-1) = 0,2317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x</a:t>
            </a:r>
            <a:r>
              <a:rPr lang="en-US" altLang="id-ID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1.5  ; f(x</a:t>
            </a:r>
            <a:r>
              <a:rPr lang="en-US" altLang="id-ID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0,2317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id-ID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2. 	f(x</a:t>
            </a:r>
            <a:r>
              <a:rPr lang="en-US" altLang="id-ID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i+1</a:t>
            </a: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= 0,0125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id-ID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981152"/>
            <a:ext cx="4572000" cy="66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641026"/>
            <a:ext cx="4343400" cy="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371600"/>
            <a:ext cx="8153400" cy="2139047"/>
          </a:xfrm>
        </p:spPr>
        <p:txBody>
          <a:bodyPr/>
          <a:lstStyle/>
          <a:p>
            <a:pPr eaLnBrk="1" hangingPunct="1"/>
            <a:endParaRPr lang="en-US" altLang="id-ID" dirty="0" smtClean="0">
              <a:solidFill>
                <a:srgbClr val="00206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id-ID" dirty="0" smtClean="0">
                <a:solidFill>
                  <a:srgbClr val="002060"/>
                </a:solidFill>
              </a:rPr>
              <a:t>1.	x</a:t>
            </a:r>
            <a:r>
              <a:rPr lang="en-US" altLang="id-ID" baseline="-25000" dirty="0" smtClean="0">
                <a:solidFill>
                  <a:srgbClr val="002060"/>
                </a:solidFill>
              </a:rPr>
              <a:t>i-1</a:t>
            </a:r>
            <a:r>
              <a:rPr lang="en-US" altLang="id-ID" dirty="0" smtClean="0">
                <a:solidFill>
                  <a:srgbClr val="002060"/>
                </a:solidFill>
              </a:rPr>
              <a:t> = 1.4 </a:t>
            </a:r>
            <a:r>
              <a:rPr lang="en-US" altLang="id-ID" dirty="0" smtClean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id-ID" dirty="0" smtClean="0">
                <a:solidFill>
                  <a:srgbClr val="002060"/>
                </a:solidFill>
              </a:rPr>
              <a:t> f(x</a:t>
            </a:r>
            <a:r>
              <a:rPr lang="en-US" altLang="id-ID" baseline="-25000" dirty="0" smtClean="0">
                <a:solidFill>
                  <a:srgbClr val="002060"/>
                </a:solidFill>
              </a:rPr>
              <a:t>i-1</a:t>
            </a:r>
            <a:r>
              <a:rPr lang="en-US" altLang="id-ID" dirty="0" smtClean="0">
                <a:solidFill>
                  <a:srgbClr val="002060"/>
                </a:solidFill>
              </a:rPr>
              <a:t>) = 0,0952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id-ID" dirty="0" smtClean="0">
                <a:solidFill>
                  <a:srgbClr val="002060"/>
                </a:solidFill>
              </a:rPr>
              <a:t>	x</a:t>
            </a:r>
            <a:r>
              <a:rPr lang="en-US" altLang="id-ID" baseline="-25000" dirty="0" smtClean="0">
                <a:solidFill>
                  <a:srgbClr val="002060"/>
                </a:solidFill>
              </a:rPr>
              <a:t>i</a:t>
            </a:r>
            <a:r>
              <a:rPr lang="en-US" altLang="id-ID" dirty="0" smtClean="0">
                <a:solidFill>
                  <a:srgbClr val="002060"/>
                </a:solidFill>
              </a:rPr>
              <a:t> = 1,3303 </a:t>
            </a:r>
            <a:r>
              <a:rPr lang="en-US" altLang="id-ID" dirty="0" smtClean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id-ID" dirty="0" smtClean="0">
                <a:solidFill>
                  <a:srgbClr val="002060"/>
                </a:solidFill>
              </a:rPr>
              <a:t> f(x</a:t>
            </a:r>
            <a:r>
              <a:rPr lang="en-US" altLang="id-ID" baseline="-25000" dirty="0" smtClean="0">
                <a:solidFill>
                  <a:srgbClr val="002060"/>
                </a:solidFill>
              </a:rPr>
              <a:t>i</a:t>
            </a:r>
            <a:r>
              <a:rPr lang="en-US" altLang="id-ID" dirty="0" smtClean="0">
                <a:solidFill>
                  <a:srgbClr val="002060"/>
                </a:solidFill>
              </a:rPr>
              <a:t>) = 0,0125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id-ID" dirty="0" smtClean="0">
              <a:solidFill>
                <a:srgbClr val="00206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id-ID" dirty="0" smtClean="0">
                <a:solidFill>
                  <a:srgbClr val="002060"/>
                </a:solidFill>
                <a:sym typeface="Wingdings" panose="05000000000000000000" pitchFamily="2" charset="2"/>
              </a:rPr>
              <a:t>2.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id-ID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id-ID" dirty="0" smtClean="0">
              <a:solidFill>
                <a:srgbClr val="00206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id-ID" dirty="0" smtClean="0">
                <a:solidFill>
                  <a:srgbClr val="002060"/>
                </a:solidFill>
              </a:rPr>
              <a:t>3.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72711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727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72713" name="Rectangle 1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727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746189"/>
              </p:ext>
            </p:extLst>
          </p:nvPr>
        </p:nvGraphicFramePr>
        <p:xfrm>
          <a:off x="1447800" y="2271244"/>
          <a:ext cx="5334000" cy="65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3" imgW="3009900" imgH="368300" progId="Equation.3">
                  <p:embed/>
                </p:oleObj>
              </mc:Choice>
              <mc:Fallback>
                <p:oleObj name="Equation" r:id="rId3" imgW="3009900" imgH="368300" progId="Equation.3">
                  <p:embed/>
                  <p:pic>
                    <p:nvPicPr>
                      <p:cNvPr id="727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71244"/>
                        <a:ext cx="5334000" cy="653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Rectangle 1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727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181207"/>
              </p:ext>
            </p:extLst>
          </p:nvPr>
        </p:nvGraphicFramePr>
        <p:xfrm>
          <a:off x="1454727" y="3181241"/>
          <a:ext cx="4793673" cy="80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5" imgW="2336800" imgH="393700" progId="Equation.3">
                  <p:embed/>
                </p:oleObj>
              </mc:Choice>
              <mc:Fallback>
                <p:oleObj name="Equation" r:id="rId5" imgW="2336800" imgH="393700" progId="Equation.3">
                  <p:embed/>
                  <p:pic>
                    <p:nvPicPr>
                      <p:cNvPr id="727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727" y="3181241"/>
                        <a:ext cx="4793673" cy="806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Secant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4225253"/>
            <a:ext cx="2732087" cy="1108747"/>
          </a:xfrm>
          <a:prstGeom prst="rect">
            <a:avLst/>
          </a:prstGeom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19100" y="5424101"/>
            <a:ext cx="8305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dirty="0" err="1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Jika</a:t>
            </a:r>
            <a:r>
              <a:rPr lang="en-US" altLang="id-ID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dibandingkan</a:t>
            </a:r>
            <a:r>
              <a:rPr lang="en-US" altLang="id-ID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dengan</a:t>
            </a:r>
            <a:r>
              <a:rPr lang="en-US" altLang="id-ID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Newton Raphson </a:t>
            </a:r>
            <a:r>
              <a:rPr lang="en-US" altLang="id-ID" dirty="0" err="1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dengan</a:t>
            </a:r>
            <a:r>
              <a:rPr lang="en-US" altLang="id-ID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akar</a:t>
            </a:r>
            <a:r>
              <a:rPr lang="en-US" altLang="id-ID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1,3191 </a:t>
            </a:r>
            <a:r>
              <a:rPr lang="en-US" altLang="id-ID" dirty="0" err="1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dan</a:t>
            </a:r>
            <a:r>
              <a:rPr lang="en-US" altLang="id-ID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id-ID" dirty="0" smtClean="0">
              <a:solidFill>
                <a:srgbClr val="00206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dirty="0" smtClean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id-ID" baseline="-25000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id-ID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0,03%, </a:t>
            </a:r>
            <a:r>
              <a:rPr lang="en-US" altLang="id-ID" dirty="0" err="1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maka</a:t>
            </a:r>
            <a:r>
              <a:rPr lang="en-US" altLang="id-ID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metode</a:t>
            </a:r>
            <a:r>
              <a:rPr lang="en-US" altLang="id-ID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Secant </a:t>
            </a:r>
            <a:r>
              <a:rPr lang="en-US" altLang="id-ID" dirty="0" err="1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lebih</a:t>
            </a:r>
            <a:r>
              <a:rPr lang="en-US" altLang="id-ID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cepat</a:t>
            </a:r>
            <a:r>
              <a:rPr lang="en-US" altLang="id-ID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id-ID" dirty="0" err="1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tapi</a:t>
            </a:r>
            <a:r>
              <a:rPr lang="en-US" altLang="id-ID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tingkat</a:t>
            </a:r>
            <a:r>
              <a:rPr lang="en-US" altLang="id-ID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kesalahannya</a:t>
            </a:r>
            <a:r>
              <a:rPr lang="en-US" altLang="id-ID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lebih</a:t>
            </a:r>
            <a:r>
              <a:rPr lang="en-US" altLang="id-ID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besar</a:t>
            </a:r>
            <a:r>
              <a:rPr lang="en-US" altLang="id-ID" dirty="0">
                <a:solidFill>
                  <a:srgbClr val="00206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409733"/>
            <a:ext cx="6934200" cy="5295867"/>
          </a:xfrm>
          <a:noFill/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Ilustrasi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Persoalan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Matematika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875181"/>
          </a:xfrm>
        </p:spPr>
        <p:txBody>
          <a:bodyPr/>
          <a:lstStyle/>
          <a:p>
            <a:pPr algn="just" eaLnBrk="1" hangingPunct="1"/>
            <a:r>
              <a:rPr lang="en-US" altLang="id-ID" sz="1600" dirty="0" err="1" smtClean="0">
                <a:solidFill>
                  <a:srgbClr val="002060"/>
                </a:solidFill>
              </a:rPr>
              <a:t>Metode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penyelesaian</a:t>
            </a:r>
            <a:r>
              <a:rPr lang="en-US" altLang="id-ID" sz="1600" dirty="0" smtClean="0">
                <a:solidFill>
                  <a:srgbClr val="002060"/>
                </a:solidFill>
              </a:rPr>
              <a:t> model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matematika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dengan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rumus-rumus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aljabar</a:t>
            </a:r>
            <a:r>
              <a:rPr lang="en-US" altLang="id-ID" sz="1600" dirty="0" smtClean="0">
                <a:solidFill>
                  <a:srgbClr val="002060"/>
                </a:solidFill>
              </a:rPr>
              <a:t> yang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sudah</a:t>
            </a:r>
            <a:r>
              <a:rPr lang="en-US" altLang="id-ID" sz="1600" dirty="0" smtClean="0">
                <a:solidFill>
                  <a:srgbClr val="002060"/>
                </a:solidFill>
              </a:rPr>
              <a:t> 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baku</a:t>
            </a:r>
            <a:r>
              <a:rPr lang="en-US" altLang="id-ID" sz="1600" dirty="0" smtClean="0">
                <a:solidFill>
                  <a:srgbClr val="002060"/>
                </a:solidFill>
              </a:rPr>
              <a:t> (</a:t>
            </a:r>
            <a:r>
              <a:rPr lang="en-US" altLang="id-ID" sz="1600" dirty="0" err="1" smtClean="0">
                <a:solidFill>
                  <a:srgbClr val="002060"/>
                </a:solidFill>
              </a:rPr>
              <a:t>lazim</a:t>
            </a:r>
            <a:r>
              <a:rPr lang="en-US" altLang="id-ID" sz="1600" dirty="0" smtClean="0">
                <a:solidFill>
                  <a:srgbClr val="002060"/>
                </a:solidFill>
              </a:rPr>
              <a:t>).</a:t>
            </a:r>
          </a:p>
          <a:p>
            <a:pPr algn="just" eaLnBrk="1" hangingPunct="1"/>
            <a:endParaRPr lang="sv-SE" altLang="id-ID" sz="1600" dirty="0" smtClean="0">
              <a:solidFill>
                <a:srgbClr val="002060"/>
              </a:solidFill>
            </a:endParaRPr>
          </a:p>
          <a:p>
            <a:pPr algn="just" eaLnBrk="1" hangingPunct="1"/>
            <a:r>
              <a:rPr lang="sv-SE" altLang="id-ID" sz="1600" dirty="0" smtClean="0">
                <a:solidFill>
                  <a:srgbClr val="002060"/>
                </a:solidFill>
              </a:rPr>
              <a:t>Metode analitik : metode yang dapat memberikan solusi sebenarnya (exact solution), solusi yang memiliki galat/error = 0.</a:t>
            </a:r>
          </a:p>
          <a:p>
            <a:pPr algn="just" eaLnBrk="1" hangingPunct="1"/>
            <a:endParaRPr lang="sv-SE" altLang="id-ID" sz="1600" dirty="0" smtClean="0">
              <a:solidFill>
                <a:srgbClr val="002060"/>
              </a:solidFill>
            </a:endParaRPr>
          </a:p>
          <a:p>
            <a:pPr algn="just" eaLnBrk="1" hangingPunct="1"/>
            <a:r>
              <a:rPr lang="sv-SE" altLang="id-ID" sz="1600" dirty="0" smtClean="0">
                <a:solidFill>
                  <a:srgbClr val="002060"/>
                </a:solidFill>
              </a:rPr>
              <a:t>Metode analitik hanya unggul pada sejumlah persoalan matematika yang terbatas</a:t>
            </a:r>
          </a:p>
          <a:p>
            <a:pPr algn="just" eaLnBrk="1" hangingPunct="1"/>
            <a:endParaRPr lang="sv-SE" altLang="id-ID" sz="1600" dirty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sv-SE" altLang="id-ID" sz="1600" dirty="0">
                <a:solidFill>
                  <a:srgbClr val="002060"/>
                </a:solidFill>
              </a:rPr>
              <a:t>Metode numerik :</a:t>
            </a:r>
            <a:r>
              <a:rPr lang="sv-SE" altLang="id-ID" sz="1600" dirty="0" smtClean="0">
                <a:solidFill>
                  <a:srgbClr val="002060"/>
                </a:solidFill>
              </a:rPr>
              <a:t> </a:t>
            </a:r>
            <a:r>
              <a:rPr lang="sv-SE" altLang="id-ID" sz="1600" dirty="0">
                <a:solidFill>
                  <a:srgbClr val="002060"/>
                </a:solidFill>
              </a:rPr>
              <a:t>teknik yang  digunakan untuk memformulasikan persoalan matematik sehingga dapat dipecahkan dengan operasi hitungan / aritmatika biasa. </a:t>
            </a:r>
          </a:p>
          <a:p>
            <a:pPr algn="just" eaLnBrk="1" hangingPunct="1">
              <a:lnSpc>
                <a:spcPct val="90000"/>
              </a:lnSpc>
            </a:pPr>
            <a:endParaRPr lang="sv-SE" altLang="id-ID" sz="1600" dirty="0" smtClean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sv-SE" altLang="id-ID" sz="1600" dirty="0" smtClean="0">
                <a:solidFill>
                  <a:srgbClr val="002060"/>
                </a:solidFill>
              </a:rPr>
              <a:t>Solusi </a:t>
            </a:r>
            <a:r>
              <a:rPr lang="sv-SE" altLang="id-ID" sz="1600" dirty="0">
                <a:solidFill>
                  <a:srgbClr val="002060"/>
                </a:solidFill>
              </a:rPr>
              <a:t>angka yang didapatkan dari metode numerik adalah solusi yang mendekati nilai sebenarnya / solusi pendekatan (approximation) dengan  tingkat ketelitian yang kita inginkan. </a:t>
            </a:r>
          </a:p>
          <a:p>
            <a:pPr algn="just" eaLnBrk="1" hangingPunct="1">
              <a:lnSpc>
                <a:spcPct val="90000"/>
              </a:lnSpc>
            </a:pPr>
            <a:endParaRPr lang="sv-SE" altLang="id-ID" sz="1600" dirty="0" smtClean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sv-SE" altLang="id-ID" sz="1600" dirty="0" smtClean="0">
                <a:solidFill>
                  <a:srgbClr val="002060"/>
                </a:solidFill>
              </a:rPr>
              <a:t>Karena </a:t>
            </a:r>
            <a:r>
              <a:rPr lang="sv-SE" altLang="id-ID" sz="1600" dirty="0">
                <a:solidFill>
                  <a:srgbClr val="002060"/>
                </a:solidFill>
              </a:rPr>
              <a:t>tidak tepat sama dengan solusi sebenarnya,  ada selisih diantara keduanya yang kemudian disebut galat / error.</a:t>
            </a:r>
          </a:p>
          <a:p>
            <a:pPr algn="just" eaLnBrk="1" hangingPunct="1">
              <a:lnSpc>
                <a:spcPct val="90000"/>
              </a:lnSpc>
            </a:pPr>
            <a:endParaRPr lang="sv-SE" altLang="id-ID" sz="1600" dirty="0" smtClean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sv-SE" altLang="id-ID" sz="1600" dirty="0" smtClean="0">
                <a:solidFill>
                  <a:srgbClr val="002060"/>
                </a:solidFill>
              </a:rPr>
              <a:t>Metode </a:t>
            </a:r>
            <a:r>
              <a:rPr lang="sv-SE" altLang="id-ID" sz="1600" dirty="0">
                <a:solidFill>
                  <a:srgbClr val="002060"/>
                </a:solidFill>
              </a:rPr>
              <a:t>numerik dapat menyelesaikan persoalan didunia nyata yang seringkali non linier, dalam bentuk dan proses yang sulit diselesaikan dengan metode analitik</a:t>
            </a:r>
            <a:r>
              <a:rPr lang="en-US" altLang="id-ID" sz="1600" dirty="0">
                <a:solidFill>
                  <a:srgbClr val="002060"/>
                </a:solidFill>
              </a:rPr>
              <a:t> </a:t>
            </a:r>
          </a:p>
          <a:p>
            <a:pPr algn="just" eaLnBrk="1" hangingPunct="1"/>
            <a:endParaRPr lang="sv-SE" altLang="id-ID" sz="1600" dirty="0" smtClean="0">
              <a:solidFill>
                <a:srgbClr val="00206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Analitik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Numerik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718709"/>
            <a:ext cx="8153400" cy="2243691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id-ID" sz="1800" dirty="0" err="1" smtClean="0">
                <a:solidFill>
                  <a:srgbClr val="002060"/>
                </a:solidFill>
              </a:rPr>
              <a:t>Metode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numerik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ini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disajikan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dalam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bentuk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algoritma</a:t>
            </a:r>
            <a:r>
              <a:rPr lang="en-US" altLang="id-ID" sz="1800" dirty="0" smtClean="0">
                <a:solidFill>
                  <a:srgbClr val="002060"/>
                </a:solidFill>
              </a:rPr>
              <a:t> –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algoritma</a:t>
            </a:r>
            <a:r>
              <a:rPr lang="en-US" altLang="id-ID" sz="1800" dirty="0" smtClean="0">
                <a:solidFill>
                  <a:srgbClr val="002060"/>
                </a:solidFill>
              </a:rPr>
              <a:t> yang 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dapat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dihitung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secara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cepat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dan</a:t>
            </a:r>
            <a:r>
              <a:rPr lang="en-US" altLang="id-ID" sz="1800" dirty="0" smtClean="0">
                <a:solidFill>
                  <a:srgbClr val="002060"/>
                </a:solidFill>
              </a:rPr>
              <a:t> </a:t>
            </a:r>
            <a:r>
              <a:rPr lang="en-US" altLang="id-ID" sz="1800" dirty="0" err="1" smtClean="0">
                <a:solidFill>
                  <a:srgbClr val="002060"/>
                </a:solidFill>
              </a:rPr>
              <a:t>mudah</a:t>
            </a:r>
            <a:r>
              <a:rPr lang="en-US" altLang="id-ID" sz="1800" dirty="0" smtClean="0">
                <a:solidFill>
                  <a:srgbClr val="002060"/>
                </a:solidFill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sv-SE" altLang="id-ID" sz="1800" dirty="0" smtClean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sv-SE" altLang="id-ID" sz="1800" dirty="0" smtClean="0">
                <a:solidFill>
                  <a:srgbClr val="002060"/>
                </a:solidFill>
              </a:rPr>
              <a:t>Pendekatan yang  digunakan dalam metode numerik merupakan pendekatan analisis matematis,  dan teknik perhitungan yang mudah.</a:t>
            </a:r>
          </a:p>
          <a:p>
            <a:pPr algn="just" eaLnBrk="1" hangingPunct="1">
              <a:lnSpc>
                <a:spcPct val="90000"/>
              </a:lnSpc>
            </a:pPr>
            <a:endParaRPr lang="sv-SE" altLang="id-ID" sz="1800" dirty="0" smtClean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sv-SE" altLang="id-ID" sz="1800" dirty="0" smtClean="0">
                <a:solidFill>
                  <a:srgbClr val="002060"/>
                </a:solidFill>
              </a:rPr>
              <a:t>Algoritma pada metode numerik adalah algoritma pendekatan maka dalam algoritma tersebut akan muncul istilah </a:t>
            </a:r>
            <a:r>
              <a:rPr lang="sv-SE" altLang="id-ID" sz="1800" i="1" dirty="0" smtClean="0">
                <a:solidFill>
                  <a:srgbClr val="002060"/>
                </a:solidFill>
              </a:rPr>
              <a:t>iterasi/lelaran </a:t>
            </a:r>
            <a:r>
              <a:rPr lang="sv-SE" altLang="id-ID" sz="1800" dirty="0" smtClean="0">
                <a:solidFill>
                  <a:srgbClr val="002060"/>
                </a:solidFill>
              </a:rPr>
              <a:t>yaitu pengulangan proses perhitungan. 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Prinsip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Numerik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Penyelesaian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numerik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persamaan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matematis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perkiraan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mendekati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eksak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(yang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penyelesaian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analitis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Penyelesaian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numerik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kesalahan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eksak</a:t>
            </a:r>
            <a:endPara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de-DE" altLang="id-ID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Galat (kesalahan) terdiri dari tiga bagian :</a:t>
            </a:r>
          </a:p>
          <a:p>
            <a:pPr lvl="1" eaLnBrk="1" hangingPunct="1"/>
            <a:r>
              <a:rPr lang="de-DE" altLang="id-ID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Galat </a:t>
            </a:r>
            <a:r>
              <a:rPr lang="de-DE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Mutlak : Kesalahan </a:t>
            </a:r>
            <a:r>
              <a:rPr lang="de-DE" altLang="id-ID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mutlak dari suatu angka, pengukuran atau perhitungan.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de-DE" altLang="id-ID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Kesalahan = Nilai eksak – Nilai perkiraan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de-DE" altLang="id-ID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de-DE" altLang="id-ID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 : x = 3,141592 dan x*=3,14, maka galat mutlaknya adalah, E = 3,141592 – 3,14 = 0,001592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id-ID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Galat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Kesalahan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696200" cy="473668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Galat relatif e dari a</a:t>
            </a:r>
          </a:p>
          <a:p>
            <a:pPr eaLnBrk="1" hangingPunct="1">
              <a:lnSpc>
                <a:spcPct val="90000"/>
              </a:lnSpc>
            </a:pPr>
            <a:endParaRPr lang="de-DE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de-DE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de-DE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de-DE" altLang="id-ID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 galat relatifnya adalah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de-DE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de-DE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de-DE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altLang="id-ID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altLang="id-ID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Prosentase Galat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Prosentase galat adalah 100 kali galat relatif </a:t>
            </a:r>
            <a:r>
              <a:rPr lang="de-DE" altLang="id-ID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 * 100%</a:t>
            </a:r>
            <a:endParaRPr lang="en-US" altLang="id-ID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de-DE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id-ID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532" name="Group 8"/>
          <p:cNvGrpSpPr>
            <a:grpSpLocks/>
          </p:cNvGrpSpPr>
          <p:nvPr/>
        </p:nvGrpSpPr>
        <p:grpSpPr bwMode="auto">
          <a:xfrm>
            <a:off x="1143000" y="2057400"/>
            <a:ext cx="4114800" cy="1295400"/>
            <a:chOff x="1680" y="1440"/>
            <a:chExt cx="2784" cy="1152"/>
          </a:xfrm>
        </p:grpSpPr>
        <p:sp>
          <p:nvSpPr>
            <p:cNvPr id="22536" name="Rectangle 4"/>
            <p:cNvSpPr>
              <a:spLocks noChangeArrowheads="1"/>
            </p:cNvSpPr>
            <p:nvPr/>
          </p:nvSpPr>
          <p:spPr bwMode="auto">
            <a:xfrm>
              <a:off x="1680" y="1440"/>
              <a:ext cx="2784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d-ID" altLang="id-ID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2537" name="Object 6"/>
            <p:cNvGraphicFramePr>
              <a:graphicFrameLocks noChangeAspect="1"/>
            </p:cNvGraphicFramePr>
            <p:nvPr/>
          </p:nvGraphicFramePr>
          <p:xfrm>
            <a:off x="1872" y="1632"/>
            <a:ext cx="2400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" name="Equation" r:id="rId3" imgW="1269449" imgH="393529" progId="Equation.3">
                    <p:embed/>
                  </p:oleObj>
                </mc:Choice>
                <mc:Fallback>
                  <p:oleObj name="Equation" r:id="rId3" imgW="1269449" imgH="393529" progId="Equation.3">
                    <p:embed/>
                    <p:pic>
                      <p:nvPicPr>
                        <p:cNvPr id="2253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632"/>
                          <a:ext cx="2400" cy="7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3" name="Group 12"/>
          <p:cNvGrpSpPr>
            <a:grpSpLocks/>
          </p:cNvGrpSpPr>
          <p:nvPr/>
        </p:nvGrpSpPr>
        <p:grpSpPr bwMode="auto">
          <a:xfrm>
            <a:off x="1143000" y="3886200"/>
            <a:ext cx="4419600" cy="1295400"/>
            <a:chOff x="1632" y="3264"/>
            <a:chExt cx="2640" cy="816"/>
          </a:xfrm>
        </p:grpSpPr>
        <p:sp>
          <p:nvSpPr>
            <p:cNvPr id="22534" name="Rectangle 11"/>
            <p:cNvSpPr>
              <a:spLocks noChangeArrowheads="1"/>
            </p:cNvSpPr>
            <p:nvPr/>
          </p:nvSpPr>
          <p:spPr bwMode="auto">
            <a:xfrm>
              <a:off x="1632" y="3264"/>
              <a:ext cx="2640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d-ID" altLang="id-ID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2535" name="Object 9"/>
            <p:cNvGraphicFramePr>
              <a:graphicFrameLocks noChangeAspect="1"/>
            </p:cNvGraphicFramePr>
            <p:nvPr/>
          </p:nvGraphicFramePr>
          <p:xfrm>
            <a:off x="1968" y="3408"/>
            <a:ext cx="2069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" name="Equation" r:id="rId5" imgW="1866900" imgH="419100" progId="Equation.3">
                    <p:embed/>
                  </p:oleObj>
                </mc:Choice>
                <mc:Fallback>
                  <p:oleObj name="Equation" r:id="rId5" imgW="1866900" imgH="419100" progId="Equation.3">
                    <p:embed/>
                    <p:pic>
                      <p:nvPicPr>
                        <p:cNvPr id="2253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408"/>
                          <a:ext cx="2069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itle 2"/>
          <p:cNvSpPr txBox="1">
            <a:spLocks/>
          </p:cNvSpPr>
          <p:nvPr/>
        </p:nvSpPr>
        <p:spPr>
          <a:xfrm>
            <a:off x="389439" y="685800"/>
            <a:ext cx="83639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Galat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400" kern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Kesalahan</a:t>
            </a:r>
            <a:r>
              <a:rPr lang="en-US" sz="2400" kern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kern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1697</Words>
  <Application>Microsoft Office PowerPoint</Application>
  <PresentationFormat>On-screen Show (4:3)</PresentationFormat>
  <Paragraphs>326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ＭＳ Ｐゴシック</vt:lpstr>
      <vt:lpstr>Arial</vt:lpstr>
      <vt:lpstr>Calibri</vt:lpstr>
      <vt:lpstr>Symbol</vt:lpstr>
      <vt:lpstr>Times New Roman</vt:lpstr>
      <vt:lpstr>Wingdings</vt:lpstr>
      <vt:lpstr>Office Theme</vt:lpstr>
      <vt:lpstr>Equation</vt:lpstr>
      <vt:lpstr>Bitmap Image</vt:lpstr>
      <vt:lpstr>Image Document</vt:lpstr>
      <vt:lpstr>Microsoft Equation 3.0</vt:lpstr>
      <vt:lpstr>IF1709 - Analisis Numerik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Sampai berapa besar kesalahan itu dapat ditolerir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Koordinasi Pelaksanaan Perkuliahan</dc:title>
  <dc:creator>Rini NS</dc:creator>
  <cp:lastModifiedBy>Admin</cp:lastModifiedBy>
  <cp:revision>39</cp:revision>
  <dcterms:created xsi:type="dcterms:W3CDTF">2020-05-21T02:47:27Z</dcterms:created>
  <dcterms:modified xsi:type="dcterms:W3CDTF">2020-05-25T01:34:34Z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2020-05-21T00:00:00Z</vt:filetime>
  </property>
</Properties>
</file>